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56" r:id="rId2"/>
    <p:sldId id="259" r:id="rId3"/>
    <p:sldId id="261" r:id="rId4"/>
    <p:sldId id="263" r:id="rId5"/>
    <p:sldId id="265" r:id="rId6"/>
    <p:sldId id="274" r:id="rId7"/>
    <p:sldId id="276" r:id="rId8"/>
    <p:sldId id="277" r:id="rId9"/>
    <p:sldId id="278" r:id="rId10"/>
    <p:sldId id="279" r:id="rId11"/>
    <p:sldId id="280" r:id="rId12"/>
    <p:sldId id="282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275" r:id="rId29"/>
    <p:sldId id="303" r:id="rId30"/>
    <p:sldId id="304" r:id="rId31"/>
    <p:sldId id="305" r:id="rId32"/>
    <p:sldId id="306" r:id="rId33"/>
    <p:sldId id="314" r:id="rId34"/>
    <p:sldId id="307" r:id="rId35"/>
    <p:sldId id="308" r:id="rId36"/>
    <p:sldId id="309" r:id="rId37"/>
    <p:sldId id="310" r:id="rId38"/>
    <p:sldId id="311" r:id="rId39"/>
    <p:sldId id="312" r:id="rId40"/>
    <p:sldId id="267" r:id="rId41"/>
    <p:sldId id="317" r:id="rId42"/>
    <p:sldId id="326" r:id="rId43"/>
    <p:sldId id="327" r:id="rId44"/>
    <p:sldId id="328" r:id="rId45"/>
    <p:sldId id="320" r:id="rId46"/>
    <p:sldId id="315" r:id="rId47"/>
    <p:sldId id="316" r:id="rId48"/>
    <p:sldId id="322" r:id="rId49"/>
    <p:sldId id="319" r:id="rId50"/>
    <p:sldId id="323" r:id="rId51"/>
    <p:sldId id="324" r:id="rId52"/>
    <p:sldId id="313" r:id="rId53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Book3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6"/>
    </mc:Choice>
    <mc:Fallback>
      <c:style val="4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id-ID"/>
              <a:t>Biaya Workshop di Poltekkes Kemenkes Palangka Raya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Sheet1!$C$36:$C$38</c:f>
              <c:strCache>
                <c:ptCount val="3"/>
                <c:pt idx="0">
                  <c:v>Tahun 2012</c:v>
                </c:pt>
                <c:pt idx="1">
                  <c:v>Tahun 2013</c:v>
                </c:pt>
                <c:pt idx="2">
                  <c:v>Tahun 2014</c:v>
                </c:pt>
              </c:strCache>
            </c:strRef>
          </c:cat>
          <c:val>
            <c:numRef>
              <c:f>Sheet1!$D$36:$D$38</c:f>
              <c:numCache>
                <c:formatCode>_("Rp"* #,##0_);_("Rp"* \(#,##0\);_("Rp"* "-"_);_(@_)</c:formatCode>
                <c:ptCount val="3"/>
                <c:pt idx="0">
                  <c:v>39250000</c:v>
                </c:pt>
                <c:pt idx="1">
                  <c:v>61470000</c:v>
                </c:pt>
                <c:pt idx="2">
                  <c:v>122070000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F1-4A1D-B499-324CF4B162C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75687424"/>
        <c:axId val="75688960"/>
      </c:barChart>
      <c:catAx>
        <c:axId val="7568742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75688960"/>
        <c:crosses val="autoZero"/>
        <c:auto val="1"/>
        <c:lblAlgn val="ctr"/>
        <c:lblOffset val="100"/>
        <c:noMultiLvlLbl val="0"/>
      </c:catAx>
      <c:valAx>
        <c:axId val="75688960"/>
        <c:scaling>
          <c:orientation val="minMax"/>
        </c:scaling>
        <c:delete val="1"/>
        <c:axPos val="l"/>
        <c:numFmt formatCode="_(&quot;Rp&quot;* #,##0_);_(&quot;Rp&quot;* \(#,##0\);_(&quot;Rp&quot;* &quot;-&quot;_);_(@_)" sourceLinked="1"/>
        <c:majorTickMark val="out"/>
        <c:minorTickMark val="none"/>
        <c:tickLblPos val="nextTo"/>
        <c:crossAx val="75687424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7A513-1085-4231-A815-83F451AB3E9A}" type="datetimeFigureOut">
              <a:rPr lang="en-US" smtClean="0"/>
              <a:t>12/4/2016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0E218-5B73-48EA-89E6-ECA2101B78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454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 sz="1200">
                <a:solidFill>
                  <a:srgbClr val="000000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rgbClr val="000000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9pPr>
          </a:lstStyle>
          <a:p>
            <a:pPr eaLnBrk="1"/>
            <a:endParaRPr lang="id-ID" smtClean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3576" y="8685552"/>
            <a:ext cx="2972880" cy="456889"/>
          </a:xfrm>
          <a:prstGeom prst="rect">
            <a:avLst/>
          </a:prstGeom>
          <a:noFill/>
          <a:ln>
            <a:noFill/>
          </a:ln>
        </p:spPr>
        <p:txBody>
          <a:bodyPr lIns="91424" tIns="45711" rIns="91424" bIns="45711" anchor="b"/>
          <a:lstStyle/>
          <a:p>
            <a:pPr algn="r" defTabSz="914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301DA74-9343-446E-99DB-E7E51A2009AE}" type="slidenum">
              <a:rPr lang="en-US" sz="1200" kern="0">
                <a:solidFill>
                  <a:srgbClr val="000000"/>
                </a:solidFill>
                <a:latin typeface="Arial" pitchFamily="34"/>
                <a:cs typeface="Arial" pitchFamily="34"/>
              </a:rPr>
              <a:pPr algn="r" defTabSz="91424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15</a:t>
            </a:fld>
            <a:endParaRPr lang="en-US" sz="1200" kern="0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 sz="1200">
                <a:solidFill>
                  <a:srgbClr val="000000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rgbClr val="000000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9pPr>
          </a:lstStyle>
          <a:p>
            <a:pPr eaLnBrk="1"/>
            <a:endParaRPr lang="id-ID" smtClean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3576" y="8685552"/>
            <a:ext cx="2972880" cy="456889"/>
          </a:xfrm>
          <a:prstGeom prst="rect">
            <a:avLst/>
          </a:prstGeom>
          <a:noFill/>
          <a:ln>
            <a:noFill/>
          </a:ln>
        </p:spPr>
        <p:txBody>
          <a:bodyPr lIns="91424" tIns="45711" rIns="91424" bIns="45711" anchor="b"/>
          <a:lstStyle/>
          <a:p>
            <a:pPr algn="r" defTabSz="914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E6C38FD-8C5B-4985-88E3-B59473E55BFF}" type="slidenum">
              <a:rPr lang="en-US" sz="1200" kern="0">
                <a:solidFill>
                  <a:srgbClr val="000000"/>
                </a:solidFill>
                <a:latin typeface="Arial" pitchFamily="34"/>
                <a:cs typeface="Arial" pitchFamily="34"/>
              </a:rPr>
              <a:pPr algn="r" defTabSz="91424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16</a:t>
            </a:fld>
            <a:endParaRPr lang="en-US" sz="1200" kern="0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 sz="1200">
                <a:solidFill>
                  <a:srgbClr val="000000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rgbClr val="000000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9pPr>
          </a:lstStyle>
          <a:p>
            <a:pPr eaLnBrk="1"/>
            <a:endParaRPr lang="id-ID" smtClean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3576" y="8685552"/>
            <a:ext cx="2972880" cy="456889"/>
          </a:xfrm>
          <a:prstGeom prst="rect">
            <a:avLst/>
          </a:prstGeom>
          <a:noFill/>
          <a:ln>
            <a:noFill/>
          </a:ln>
        </p:spPr>
        <p:txBody>
          <a:bodyPr lIns="91424" tIns="45711" rIns="91424" bIns="45711" anchor="b"/>
          <a:lstStyle/>
          <a:p>
            <a:pPr algn="r" defTabSz="914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818B82-3066-4029-A2E1-FC8EB9D2FACB}" type="slidenum">
              <a:rPr lang="en-US" sz="1200" kern="0">
                <a:solidFill>
                  <a:srgbClr val="000000"/>
                </a:solidFill>
                <a:latin typeface="Arial" pitchFamily="34"/>
                <a:cs typeface="Arial" pitchFamily="34"/>
              </a:rPr>
              <a:pPr algn="r" defTabSz="91424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17</a:t>
            </a:fld>
            <a:endParaRPr lang="en-US" sz="1200" kern="0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 sz="1200">
                <a:solidFill>
                  <a:srgbClr val="000000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rgbClr val="000000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9pPr>
          </a:lstStyle>
          <a:p>
            <a:pPr eaLnBrk="1"/>
            <a:endParaRPr lang="id-ID" smtClean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3576" y="8685552"/>
            <a:ext cx="2972880" cy="456889"/>
          </a:xfrm>
          <a:prstGeom prst="rect">
            <a:avLst/>
          </a:prstGeom>
          <a:noFill/>
          <a:ln>
            <a:noFill/>
          </a:ln>
        </p:spPr>
        <p:txBody>
          <a:bodyPr lIns="91424" tIns="45711" rIns="91424" bIns="45711" anchor="b"/>
          <a:lstStyle/>
          <a:p>
            <a:pPr algn="r" defTabSz="914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8CE9BBE-2DF6-4A38-8943-ECD4107B2132}" type="slidenum">
              <a:rPr lang="en-US" sz="1200" kern="0">
                <a:solidFill>
                  <a:srgbClr val="000000"/>
                </a:solidFill>
                <a:latin typeface="Arial" pitchFamily="34"/>
                <a:cs typeface="Arial" pitchFamily="34"/>
              </a:rPr>
              <a:pPr algn="r" defTabSz="91424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18</a:t>
            </a:fld>
            <a:endParaRPr lang="en-US" sz="1200" kern="0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 sz="1200">
                <a:solidFill>
                  <a:srgbClr val="000000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rgbClr val="000000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9pPr>
          </a:lstStyle>
          <a:p>
            <a:pPr eaLnBrk="1"/>
            <a:endParaRPr lang="id-ID" smtClean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3576" y="8685552"/>
            <a:ext cx="2972880" cy="456889"/>
          </a:xfrm>
          <a:prstGeom prst="rect">
            <a:avLst/>
          </a:prstGeom>
          <a:noFill/>
          <a:ln>
            <a:noFill/>
          </a:ln>
        </p:spPr>
        <p:txBody>
          <a:bodyPr lIns="91424" tIns="45711" rIns="91424" bIns="45711" anchor="b"/>
          <a:lstStyle/>
          <a:p>
            <a:pPr algn="r" defTabSz="914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E8107CC-EE93-429A-B1AE-235594C7BCFF}" type="slidenum">
              <a:rPr lang="en-US" sz="1200" kern="0">
                <a:solidFill>
                  <a:srgbClr val="000000"/>
                </a:solidFill>
                <a:latin typeface="Arial" pitchFamily="34"/>
                <a:cs typeface="Arial" pitchFamily="34"/>
              </a:rPr>
              <a:pPr algn="r" defTabSz="91424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21</a:t>
            </a:fld>
            <a:endParaRPr lang="en-US" sz="1200" kern="0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Notes Placeholder 2"/>
          <p:cNvSpPr txBox="1">
            <a:spLocks noGrp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>
              <a:defRPr sz="1200">
                <a:solidFill>
                  <a:srgbClr val="000000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rgbClr val="000000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rgbClr val="000000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Calibri" pitchFamily="34" charset="0"/>
              </a:defRPr>
            </a:lvl9pPr>
          </a:lstStyle>
          <a:p>
            <a:pPr eaLnBrk="1"/>
            <a:endParaRPr lang="id-ID" smtClean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3576" y="8685552"/>
            <a:ext cx="2972880" cy="456889"/>
          </a:xfrm>
          <a:prstGeom prst="rect">
            <a:avLst/>
          </a:prstGeom>
          <a:noFill/>
          <a:ln>
            <a:noFill/>
          </a:ln>
        </p:spPr>
        <p:txBody>
          <a:bodyPr lIns="91424" tIns="45711" rIns="91424" bIns="45711" anchor="b"/>
          <a:lstStyle/>
          <a:p>
            <a:pPr algn="r" defTabSz="91424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06A6840-B775-456C-A677-FCF497A73A09}" type="slidenum">
              <a:rPr lang="en-US" sz="1200" kern="0">
                <a:solidFill>
                  <a:srgbClr val="000000"/>
                </a:solidFill>
                <a:latin typeface="Arial" pitchFamily="34"/>
                <a:cs typeface="Arial" pitchFamily="34"/>
              </a:rPr>
              <a:pPr algn="r" defTabSz="91424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46</a:t>
            </a:fld>
            <a:endParaRPr lang="en-US" sz="1200" kern="0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8759-53D4-4CAA-89A1-5E9AC9A8CA44}" type="datetimeFigureOut">
              <a:rPr lang="id-ID" smtClean="0"/>
              <a:t>04/12/2016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5FBA1-C544-4449-93B3-38B7DC1C7BF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021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8759-53D4-4CAA-89A1-5E9AC9A8CA44}" type="datetimeFigureOut">
              <a:rPr lang="id-ID" smtClean="0"/>
              <a:t>04/12/2016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5FBA1-C544-4449-93B3-38B7DC1C7BF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6430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8759-53D4-4CAA-89A1-5E9AC9A8CA44}" type="datetimeFigureOut">
              <a:rPr lang="id-ID" smtClean="0"/>
              <a:t>04/12/2016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5FBA1-C544-4449-93B3-38B7DC1C7BF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500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8759-53D4-4CAA-89A1-5E9AC9A8CA44}" type="datetimeFigureOut">
              <a:rPr lang="id-ID" smtClean="0"/>
              <a:t>04/12/2016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5FBA1-C544-4449-93B3-38B7DC1C7BF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9660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8759-53D4-4CAA-89A1-5E9AC9A8CA44}" type="datetimeFigureOut">
              <a:rPr lang="id-ID" smtClean="0"/>
              <a:t>04/12/2016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5FBA1-C544-4449-93B3-38B7DC1C7BF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54887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8759-53D4-4CAA-89A1-5E9AC9A8CA44}" type="datetimeFigureOut">
              <a:rPr lang="id-ID" smtClean="0"/>
              <a:t>04/12/2016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5FBA1-C544-4449-93B3-38B7DC1C7BF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091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8759-53D4-4CAA-89A1-5E9AC9A8CA44}" type="datetimeFigureOut">
              <a:rPr lang="id-ID" smtClean="0"/>
              <a:t>04/12/2016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5FBA1-C544-4449-93B3-38B7DC1C7BF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245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8759-53D4-4CAA-89A1-5E9AC9A8CA44}" type="datetimeFigureOut">
              <a:rPr lang="id-ID" smtClean="0"/>
              <a:t>04/12/2016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5FBA1-C544-4449-93B3-38B7DC1C7BF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297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8759-53D4-4CAA-89A1-5E9AC9A8CA44}" type="datetimeFigureOut">
              <a:rPr lang="id-ID" smtClean="0"/>
              <a:t>04/12/2016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5FBA1-C544-4449-93B3-38B7DC1C7BF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7614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8759-53D4-4CAA-89A1-5E9AC9A8CA44}" type="datetimeFigureOut">
              <a:rPr lang="id-ID" smtClean="0"/>
              <a:t>04/12/2016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5FBA1-C544-4449-93B3-38B7DC1C7BF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5786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E8759-53D4-4CAA-89A1-5E9AC9A8CA44}" type="datetimeFigureOut">
              <a:rPr lang="id-ID" smtClean="0"/>
              <a:t>04/12/2016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5FBA1-C544-4449-93B3-38B7DC1C7BF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6832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ortrai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3"/>
          <p:cNvSpPr txBox="1">
            <a:spLocks noGrp="1"/>
          </p:cNvSpPr>
          <p:nvPr>
            <p:ph type="pic" idx="4294967295"/>
          </p:nvPr>
        </p:nvSpPr>
        <p:spPr>
          <a:xfrm>
            <a:off x="304796" y="228600"/>
            <a:ext cx="4754880" cy="6324603"/>
          </a:xfrm>
          <a:solidFill>
            <a:srgbClr val="FFFFFF"/>
          </a:solidFill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 anchorCtr="1"/>
          <a:lstStyle>
            <a:lvl1pPr marL="0" indent="0" algn="ctr">
              <a:spcBef>
                <a:spcPts val="500"/>
              </a:spcBef>
              <a:defRPr sz="2000">
                <a:solidFill>
                  <a:srgbClr val="1F497D"/>
                </a:solidFill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3" name="Text Placeholder 24"/>
          <p:cNvSpPr txBox="1">
            <a:spLocks noGrp="1"/>
          </p:cNvSpPr>
          <p:nvPr>
            <p:ph type="body" idx="4294967295"/>
          </p:nvPr>
        </p:nvSpPr>
        <p:spPr>
          <a:xfrm>
            <a:off x="5105396" y="228600"/>
            <a:ext cx="3200400" cy="3810003"/>
          </a:xfrm>
        </p:spPr>
        <p:txBody>
          <a:bodyPr tIns="91440" bIns="91440"/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C3D4B-11FB-4A8D-A0A2-1ACBE4909E83}" type="datetime1">
              <a:rPr lang="id-ID"/>
              <a:pPr>
                <a:defRPr/>
              </a:pPr>
              <a:t>04/12/2016</a:t>
            </a:fld>
            <a:endParaRPr/>
          </a:p>
        </p:txBody>
      </p:sp>
      <p:sp>
        <p:nvSpPr>
          <p:cNvPr id="5" name="Rectangle 4"/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08B702F-52ED-4704-B43C-7924CD3B791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6" name="Rectangle 5"/>
          <p:cNvSpPr txBox="1"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102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Title Text</a:t>
            </a:r>
          </a:p>
        </p:txBody>
      </p:sp>
      <p:sp>
        <p:nvSpPr>
          <p:cNvPr id="32" name="Shape 3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Body Level One</a:t>
            </a:r>
          </a:p>
          <a:p>
            <a:pPr lvl="1"/>
            <a:r>
              <a:rPr/>
              <a:t>Body Level Two</a:t>
            </a:r>
          </a:p>
          <a:p>
            <a:pPr lvl="2"/>
            <a:r>
              <a:rPr/>
              <a:t>Body Level Three</a:t>
            </a:r>
          </a:p>
          <a:p>
            <a:pPr lvl="3"/>
            <a:r>
              <a:rPr/>
              <a:t>Body Level Four</a:t>
            </a:r>
          </a:p>
          <a:p>
            <a:pPr lvl="4"/>
            <a:r>
              <a:rPr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427916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E8759-53D4-4CAA-89A1-5E9AC9A8CA44}" type="datetimeFigureOut">
              <a:rPr lang="id-ID" smtClean="0"/>
              <a:t>04/12/2016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5FBA1-C544-4449-93B3-38B7DC1C7BF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8076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6864" cy="2952328"/>
          </a:xfrm>
          <a:solidFill>
            <a:schemeClr val="lt1">
              <a:alpha val="40000"/>
            </a:schemeClr>
          </a:solidFill>
          <a:ln w="38100">
            <a:solidFill>
              <a:srgbClr val="002060"/>
            </a:solidFill>
            <a:prstDash val="lgDashDotDot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id-ID" sz="3200" b="1" dirty="0" smtClean="0">
                <a:latin typeface="Bell MT" pitchFamily="18" charset="0"/>
              </a:rPr>
              <a:t>PERANAN POLTEKKES KEMENKES PALANGKA RAYA </a:t>
            </a:r>
            <a:r>
              <a:rPr lang="en-US" sz="3200" b="1" dirty="0" smtClean="0">
                <a:latin typeface="Bell MT" pitchFamily="18" charset="0"/>
              </a:rPr>
              <a:t/>
            </a:r>
            <a:br>
              <a:rPr lang="en-US" sz="3200" b="1" dirty="0" smtClean="0">
                <a:latin typeface="Bell MT" pitchFamily="18" charset="0"/>
              </a:rPr>
            </a:br>
            <a:r>
              <a:rPr lang="id-ID" sz="3200" b="1" dirty="0" smtClean="0">
                <a:latin typeface="Bell MT" pitchFamily="18" charset="0"/>
              </a:rPr>
              <a:t>DALAM MENYEDIAKAN SDM KESEHATAN YANG KOMPETEN, KOMPETITIF DAN BERMARTABAT</a:t>
            </a:r>
            <a:endParaRPr lang="id-ID" sz="3200" b="1" dirty="0">
              <a:latin typeface="Bell MT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5589240"/>
            <a:ext cx="6400800" cy="1080120"/>
          </a:xfrm>
          <a:solidFill>
            <a:schemeClr val="lt1">
              <a:alpha val="74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id-ID" sz="2400" dirty="0" smtClean="0">
                <a:solidFill>
                  <a:srgbClr val="FF0000"/>
                </a:solidFill>
                <a:latin typeface="Baskerville Old Face" pitchFamily="18" charset="0"/>
              </a:rPr>
              <a:t>DIREKTUR </a:t>
            </a:r>
          </a:p>
          <a:p>
            <a:r>
              <a:rPr lang="id-ID" sz="2400" dirty="0" smtClean="0">
                <a:solidFill>
                  <a:srgbClr val="FF0000"/>
                </a:solidFill>
                <a:latin typeface="Baskerville Old Face" pitchFamily="18" charset="0"/>
              </a:rPr>
              <a:t>POLTEKKES KEMENKES PALANGKA RAYA</a:t>
            </a:r>
            <a:endParaRPr lang="id-ID" sz="24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811" y="3990252"/>
            <a:ext cx="1967260" cy="11911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960781"/>
            <a:ext cx="1985245" cy="12665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5776" y="4006721"/>
            <a:ext cx="2088232" cy="117463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3990252"/>
            <a:ext cx="1944216" cy="115717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12180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92869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id-ID" sz="2800" b="1" dirty="0" smtClean="0">
                <a:latin typeface="Cambria" pitchFamily="18" charset="0"/>
              </a:rPr>
              <a:t>SEJARAH SINGKAT</a:t>
            </a:r>
            <a:br>
              <a:rPr lang="id-ID" sz="2800" b="1" dirty="0" smtClean="0">
                <a:latin typeface="Cambria" pitchFamily="18" charset="0"/>
              </a:rPr>
            </a:br>
            <a:r>
              <a:rPr lang="id-ID" sz="2800" b="1" dirty="0" smtClean="0">
                <a:latin typeface="Cambria" pitchFamily="18" charset="0"/>
              </a:rPr>
              <a:t>POLTEKKES KEMENKES PALANGKARAYA</a:t>
            </a:r>
            <a:endParaRPr lang="id-ID" sz="2800" b="1" dirty="0">
              <a:latin typeface="Cambria" pitchFamily="18" charset="0"/>
            </a:endParaRPr>
          </a:p>
        </p:txBody>
      </p:sp>
      <p:graphicFrame>
        <p:nvGraphicFramePr>
          <p:cNvPr id="4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7331926"/>
              </p:ext>
            </p:extLst>
          </p:nvPr>
        </p:nvGraphicFramePr>
        <p:xfrm>
          <a:off x="71406" y="1251554"/>
          <a:ext cx="8991600" cy="5601439"/>
        </p:xfrm>
        <a:graphic>
          <a:graphicData uri="http://schemas.openxmlformats.org/drawingml/2006/table">
            <a:tbl>
              <a:tblPr firstRow="1" firstCol="1" bandRow="1"/>
              <a:tblGrid>
                <a:gridCol w="721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37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138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37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684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42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endParaRPr lang="id-ID" sz="900" b="1" spc="-50" dirty="0" smtClean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35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b="1" spc="-5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TAHUN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35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b="1" spc="-5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JENJANG PENDIDIKAN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3503"/>
                    </a:solidFill>
                  </a:tcPr>
                </a:tc>
                <a:tc>
                  <a:txBody>
                    <a:bodyPr/>
                    <a:lstStyle/>
                    <a:p>
                      <a:pPr indent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b="1" spc="-5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LAMA PENDIDIKA</a:t>
                      </a:r>
                      <a:r>
                        <a:rPr lang="id-ID" sz="900" b="1" spc="-5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N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35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b="1" spc="-5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KEPALA SEKOLAH/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b="1" spc="-5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DIREKTUR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35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145">
                <a:tc gridSpan="5"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id-ID" sz="900" b="1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A. </a:t>
                      </a:r>
                      <a:r>
                        <a:rPr lang="en-US" sz="900" b="1" spc="-5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Jenjang</a:t>
                      </a:r>
                      <a:r>
                        <a:rPr lang="en-US" sz="900" b="1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Pendidikan</a:t>
                      </a:r>
                      <a:r>
                        <a:rPr lang="en-US" sz="900" b="1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Kesehatan</a:t>
                      </a:r>
                      <a:r>
                        <a:rPr lang="en-US" sz="900" b="1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Menengah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2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</a:t>
                      </a: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.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1966-1967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Sekolah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Penjenang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Kesehatan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Pertama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 (SPKP)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 tahun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H</a:t>
                      </a:r>
                      <a:r>
                        <a:rPr lang="id-ID" sz="900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anne</a:t>
                      </a:r>
                      <a:r>
                        <a:rPr lang="id-ID" sz="900" spc="-50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 </a:t>
                      </a:r>
                      <a:r>
                        <a:rPr lang="en-US" sz="900" spc="-5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S.Wiradidjaja,B.Sc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2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2</a:t>
                      </a: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.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1967-1972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Sekolah Penjenang Kesehatan Umum (SPKU)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2 tahun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11125" algn="l"/>
                          <a:tab pos="685800" algn="l"/>
                        </a:tabLst>
                      </a:pPr>
                      <a:r>
                        <a:rPr lang="en-US" sz="900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H</a:t>
                      </a:r>
                      <a:r>
                        <a:rPr lang="id-ID" sz="900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</a:t>
                      </a:r>
                      <a:r>
                        <a:rPr lang="en-US" sz="900" spc="-5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nne</a:t>
                      </a:r>
                      <a:r>
                        <a:rPr lang="en-US" sz="900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S.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Wiradidjaja,B.Sc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-5920105" algn="l"/>
                          <a:tab pos="111125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F.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Mahurthem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M.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Daya</a:t>
                      </a:r>
                      <a:r>
                        <a:rPr lang="id-ID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B.Sc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2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3.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1972-1975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Sekolah Pengatur Rawat (SPR)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3 tahun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1125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Henne S.Wiradidjaja,B.Sc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 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85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id-ID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 </a:t>
                      </a:r>
                      <a:r>
                        <a:rPr lang="id-ID" sz="900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4.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1975-2001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Sekolah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Perawat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Kesehatan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559181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3 tahun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65100" algn="l"/>
                          <a:tab pos="685800" algn="l"/>
                        </a:tabLst>
                      </a:pPr>
                      <a:r>
                        <a:rPr lang="en-US" sz="900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H</a:t>
                      </a:r>
                      <a:r>
                        <a:rPr lang="id-ID" sz="900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</a:t>
                      </a:r>
                      <a:r>
                        <a:rPr lang="en-US" sz="900" spc="-5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nne</a:t>
                      </a:r>
                      <a:r>
                        <a:rPr lang="en-US" sz="900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S.Wiradidjaja,B.Sc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65100" algn="l"/>
                          <a:tab pos="68580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Drs.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Mochammad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Hassan AD, SKM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65100" algn="l"/>
                          <a:tab pos="68580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F.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Mahurthem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M.Daya</a:t>
                      </a:r>
                      <a:r>
                        <a:rPr lang="id-ID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B.Sc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SKM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65100" algn="l"/>
                          <a:tab pos="68580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Dr.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Djenta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Saha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S.Kp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MARS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0717">
                <a:tc>
                  <a:txBody>
                    <a:bodyPr/>
                    <a:lstStyle/>
                    <a:p>
                      <a:pPr algn="ctr"/>
                      <a:r>
                        <a:rPr lang="en-US" sz="900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lang="id-ID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n-US" sz="9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1995-1997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Program Pendidikan Bidan C (PPB-C)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 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3 tahun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 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7145">
                <a:tc gridSpan="5"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id-ID" sz="900" b="1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B. </a:t>
                      </a:r>
                      <a:r>
                        <a:rPr lang="en-US" sz="900" b="1" spc="-5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Jenjang</a:t>
                      </a:r>
                      <a:r>
                        <a:rPr lang="en-US" sz="900" b="1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Pendidikan</a:t>
                      </a:r>
                      <a:r>
                        <a:rPr lang="en-US" sz="900" b="1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Kesehatan</a:t>
                      </a:r>
                      <a:r>
                        <a:rPr lang="en-US" sz="900" b="1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Penyetaraan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7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6</a:t>
                      </a:r>
                      <a:r>
                        <a:rPr lang="id-ID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.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1982-1993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i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Suplementary</a:t>
                      </a:r>
                      <a:r>
                        <a:rPr lang="en-US" sz="900" i="1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 Training Program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 (STP)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 </a:t>
                      </a: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t</a:t>
                      </a: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ahun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7145">
                <a:tc gridSpan="5"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id-ID" sz="900" b="1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C. </a:t>
                      </a:r>
                      <a:r>
                        <a:rPr lang="en-US" sz="900" b="1" spc="-5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Jenjang</a:t>
                      </a:r>
                      <a:r>
                        <a:rPr lang="en-US" sz="900" b="1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Pendidikan</a:t>
                      </a:r>
                      <a:r>
                        <a:rPr lang="en-US" sz="900" b="1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Kesehatan</a:t>
                      </a:r>
                      <a:r>
                        <a:rPr lang="en-US" sz="900" b="1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Setara</a:t>
                      </a:r>
                      <a:r>
                        <a:rPr lang="en-US" sz="900" b="1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Diploma I (D-I)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2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7</a:t>
                      </a: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.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1984-1985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Pendidikan Program Cepat Pembantu Medis  (PCPM)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 </a:t>
                      </a: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t</a:t>
                      </a: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ahun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1125" algn="l"/>
                          <a:tab pos="685800" algn="l"/>
                        </a:tabLst>
                      </a:pPr>
                      <a:r>
                        <a:rPr lang="en-US" sz="900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H</a:t>
                      </a:r>
                      <a:r>
                        <a:rPr lang="id-ID" sz="900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a</a:t>
                      </a:r>
                      <a:r>
                        <a:rPr lang="en-US" sz="900" spc="-5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nne</a:t>
                      </a:r>
                      <a:r>
                        <a:rPr lang="en-US" sz="900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S.Wiradidjaja,B.Sc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2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8</a:t>
                      </a: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.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1989-1999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Program Pendidikan Bidan A (PPB-A)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-559181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tahun</a:t>
                      </a:r>
                      <a:endParaRPr lang="en-US" sz="9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-5591810" algn="l"/>
                          <a:tab pos="165100" algn="l"/>
                          <a:tab pos="68580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Drs.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Mochammad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Hassan AD, SKM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-5591810" algn="l"/>
                          <a:tab pos="165100" algn="l"/>
                          <a:tab pos="68580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F.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Mahurthem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M.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Daya</a:t>
                      </a:r>
                      <a:r>
                        <a:rPr lang="id-ID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B.Sc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SKM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7145">
                <a:tc gridSpan="5"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-5591810" algn="l"/>
                        </a:tabLst>
                      </a:pPr>
                      <a:r>
                        <a:rPr lang="id-ID" sz="900" b="1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D. </a:t>
                      </a:r>
                      <a:r>
                        <a:rPr lang="en-US" sz="900" b="1" spc="-5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Jenjang</a:t>
                      </a:r>
                      <a:r>
                        <a:rPr lang="en-US" sz="900" b="1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Pendidikan</a:t>
                      </a:r>
                      <a:r>
                        <a:rPr lang="en-US" sz="900" b="1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Akademik</a:t>
                      </a:r>
                      <a:r>
                        <a:rPr lang="en-US" sz="900" b="1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Kesehatan</a:t>
                      </a:r>
                      <a:r>
                        <a:rPr lang="en-US" sz="900" b="1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Setara</a:t>
                      </a:r>
                      <a:r>
                        <a:rPr lang="en-US" sz="900" b="1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Diploma III (D-III)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42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9</a:t>
                      </a: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.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1997-2000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Akademi Keperawatan Depkes 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(Akper Depkes)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559181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 tahun</a:t>
                      </a:r>
                      <a:endParaRPr lang="en-US" sz="9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6136640" algn="l"/>
                          <a:tab pos="-559181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Siti Rochmani</a:t>
                      </a: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</a:t>
                      </a: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S.Kp. M.Kep</a:t>
                      </a:r>
                      <a:endParaRPr lang="en-US" sz="9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32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10</a:t>
                      </a: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.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1998-2000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Akademi Kebidanan Depkes (Akbid Depkes)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168910" indent="-14224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559181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 tahun</a:t>
                      </a:r>
                      <a:endParaRPr lang="en-US" sz="9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6136640" algn="l"/>
                          <a:tab pos="-559181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Dr.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Djenta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Saha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S.Kp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MARS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42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11</a:t>
                      </a: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.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1999-2004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Akademi Gizi Depkes 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(AKZI) Depkes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168910" indent="-14224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559181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 tahun</a:t>
                      </a:r>
                      <a:endParaRPr lang="en-US" sz="9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-6136640" algn="l"/>
                          <a:tab pos="-5591810" algn="l"/>
                        </a:tabLst>
                      </a:pP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Norliani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SKM,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M.Kes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-6136640" algn="l"/>
                          <a:tab pos="-5591810" algn="l"/>
                        </a:tabLst>
                      </a:pP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Dhini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M.Kes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42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12</a:t>
                      </a: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.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2001-sekarang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Poltekkes</a:t>
                      </a: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 Kemenkes Palangka Raya (Keperawatan, Kebidanan dan Gizi)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168910" indent="-14224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559181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 tahun</a:t>
                      </a:r>
                      <a:endParaRPr lang="en-US" sz="9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-6136640" algn="l"/>
                          <a:tab pos="-5591810" algn="l"/>
                        </a:tabLst>
                      </a:pP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Santhy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K. Samuel,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S.Pd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M.Kes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-6136640" algn="l"/>
                          <a:tab pos="-5591810" algn="l"/>
                        </a:tabLst>
                      </a:pP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Dhini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M.Kes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47145">
                <a:tc gridSpan="5"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-6136640" algn="l"/>
                          <a:tab pos="-5591810" algn="l"/>
                        </a:tabLst>
                      </a:pPr>
                      <a:r>
                        <a:rPr lang="id-ID" sz="900" b="1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E. </a:t>
                      </a:r>
                      <a:r>
                        <a:rPr lang="en-US" sz="900" b="1" spc="-5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Jenjang</a:t>
                      </a:r>
                      <a:r>
                        <a:rPr lang="en-US" sz="900" b="1" spc="-5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Pendidikan</a:t>
                      </a:r>
                      <a:r>
                        <a:rPr lang="en-US" sz="900" b="1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D IV </a:t>
                      </a:r>
                      <a:r>
                        <a:rPr lang="en-US" sz="900" b="1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Kesehatan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4414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13</a:t>
                      </a: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.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2011-2013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Poltekkes Kemenkes Palangka Raya 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(D</a:t>
                      </a:r>
                      <a:r>
                        <a:rPr lang="id-ID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-</a:t>
                      </a: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IV Keperawatan Medikal Bedah, DIV kebidanan Klinik dan DIV Gizi Masyarakat)</a:t>
                      </a:r>
                      <a:endParaRPr lang="en-US" sz="90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168910" indent="-14224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5591810" algn="l"/>
                          <a:tab pos="685800" algn="l"/>
                        </a:tabLst>
                      </a:pPr>
                      <a:r>
                        <a:rPr lang="en-US" sz="900" spc="-5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 tahun</a:t>
                      </a:r>
                      <a:endParaRPr lang="en-US" sz="9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6136640" algn="l"/>
                          <a:tab pos="-5591810" algn="l"/>
                        </a:tabLst>
                      </a:pP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Santhy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K.Samuel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S.Pd</a:t>
                      </a: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, </a:t>
                      </a:r>
                      <a:r>
                        <a:rPr lang="en-US" sz="900" spc="-5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M.Kes</a:t>
                      </a:r>
                      <a:endParaRPr lang="en-US" sz="9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6136640" algn="l"/>
                          <a:tab pos="-5591810" algn="l"/>
                        </a:tabLst>
                      </a:pPr>
                      <a:r>
                        <a:rPr lang="en-US" sz="900" spc="-5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SimSun"/>
                          <a:cs typeface="Arial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Arial" pitchFamily="34" charset="0"/>
                        <a:ea typeface="SimSun"/>
                        <a:cs typeface="Arial" pitchFamily="34" charset="0"/>
                      </a:endParaRPr>
                    </a:p>
                  </a:txBody>
                  <a:tcPr marL="29062" marR="290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087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92869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id-ID" b="1" dirty="0" smtClean="0">
                <a:latin typeface="Cambria" pitchFamily="18" charset="0"/>
              </a:rPr>
              <a:t>VISI</a:t>
            </a:r>
            <a:endParaRPr lang="id-ID" b="1" dirty="0">
              <a:latin typeface="Cambria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814514"/>
            <a:ext cx="8229600" cy="2543180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2">
                  <a:lumMod val="60000"/>
                  <a:lumOff val="40000"/>
                </a:schemeClr>
              </a:buClr>
              <a:buNone/>
            </a:pPr>
            <a:r>
              <a:rPr lang="id-ID" sz="3600" b="1" dirty="0" smtClean="0">
                <a:latin typeface="Times New Roman" pitchFamily="18" charset="0"/>
                <a:cs typeface="Times New Roman" pitchFamily="18" charset="0"/>
              </a:rPr>
              <a:t>“MENGHASILKAN SUMBER DAYA MANUSIA KESEHATAN YANG PROFESIONAL, KOMPETITIF DAN BERMARTABAT TAHUN 2019”</a:t>
            </a:r>
          </a:p>
        </p:txBody>
      </p:sp>
    </p:spTree>
    <p:extLst>
      <p:ext uri="{BB962C8B-B14F-4D97-AF65-F5344CB8AC3E}">
        <p14:creationId xmlns:p14="http://schemas.microsoft.com/office/powerpoint/2010/main" val="296019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92869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id-ID" b="1" dirty="0" smtClean="0">
                <a:latin typeface="Cambria" pitchFamily="18" charset="0"/>
              </a:rPr>
              <a:t>MISI</a:t>
            </a:r>
            <a:endParaRPr lang="id-ID" b="1" dirty="0">
              <a:latin typeface="Cambria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pPr marL="355600" lvl="2" indent="-355600">
              <a:buFont typeface="+mj-lt"/>
              <a:buAutoNum type="arabicPeriod"/>
            </a:pPr>
            <a:r>
              <a:rPr lang="fr-FR" sz="2800" dirty="0" err="1">
                <a:latin typeface="Times New Roman" pitchFamily="18" charset="0"/>
                <a:cs typeface="Times New Roman" pitchFamily="18" charset="0"/>
              </a:rPr>
              <a:t>Menyelenggarakan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>
                <a:latin typeface="Times New Roman" pitchFamily="18" charset="0"/>
                <a:cs typeface="Times New Roman" pitchFamily="18" charset="0"/>
              </a:rPr>
              <a:t>pendidikan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fr-FR" sz="2800" dirty="0" err="1">
                <a:latin typeface="Times New Roman" pitchFamily="18" charset="0"/>
                <a:cs typeface="Times New Roman" pitchFamily="18" charset="0"/>
              </a:rPr>
              <a:t>profesional</a:t>
            </a:r>
            <a:r>
              <a:rPr lang="id-ID" sz="2800" dirty="0">
                <a:latin typeface="Times New Roman" pitchFamily="18" charset="0"/>
                <a:cs typeface="Times New Roman" pitchFamily="18" charset="0"/>
              </a:rPr>
              <a:t> dan </a:t>
            </a:r>
            <a:r>
              <a:rPr lang="id-ID" sz="2800" dirty="0" smtClean="0">
                <a:latin typeface="Times New Roman" pitchFamily="18" charset="0"/>
                <a:cs typeface="Times New Roman" pitchFamily="18" charset="0"/>
              </a:rPr>
              <a:t>bermartabat.</a:t>
            </a:r>
          </a:p>
          <a:p>
            <a:pPr marL="355600" lvl="2" indent="-355600">
              <a:buFont typeface="+mj-lt"/>
              <a:buAutoNum type="arabicPeriod"/>
            </a:pP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Mengoptimalkan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>
                <a:latin typeface="Times New Roman" pitchFamily="18" charset="0"/>
                <a:cs typeface="Times New Roman" pitchFamily="18" charset="0"/>
              </a:rPr>
              <a:t>kualitas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>
                <a:latin typeface="Times New Roman" pitchFamily="18" charset="0"/>
                <a:cs typeface="Times New Roman" pitchFamily="18" charset="0"/>
              </a:rPr>
              <a:t>tenaga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>
                <a:latin typeface="Times New Roman" pitchFamily="18" charset="0"/>
                <a:cs typeface="Times New Roman" pitchFamily="18" charset="0"/>
              </a:rPr>
              <a:t>pendidik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dan </a:t>
            </a:r>
            <a:r>
              <a:rPr lang="fr-FR" sz="2800" dirty="0" err="1">
                <a:latin typeface="Times New Roman" pitchFamily="18" charset="0"/>
                <a:cs typeface="Times New Roman" pitchFamily="18" charset="0"/>
              </a:rPr>
              <a:t>Kependidikan</a:t>
            </a:r>
            <a:r>
              <a:rPr lang="id-ID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55600" lvl="2" indent="-355600">
              <a:buFont typeface="+mj-lt"/>
              <a:buAutoNum type="arabicPeriod"/>
            </a:pP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Mengoptimalkan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>
                <a:latin typeface="Times New Roman" pitchFamily="18" charset="0"/>
                <a:cs typeface="Times New Roman" pitchFamily="18" charset="0"/>
              </a:rPr>
              <a:t>kinerja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sz="28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 sz="2800" dirty="0" err="1">
                <a:latin typeface="Times New Roman" pitchFamily="18" charset="0"/>
                <a:cs typeface="Times New Roman" pitchFamily="18" charset="0"/>
              </a:rPr>
              <a:t>ivitas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>
                <a:latin typeface="Times New Roman" pitchFamily="18" charset="0"/>
                <a:cs typeface="Times New Roman" pitchFamily="18" charset="0"/>
              </a:rPr>
              <a:t>akademika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sz="2800" dirty="0">
                <a:latin typeface="Times New Roman" pitchFamily="18" charset="0"/>
                <a:cs typeface="Times New Roman" pitchFamily="18" charset="0"/>
              </a:rPr>
              <a:t>penyelenggaraan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>
                <a:latin typeface="Times New Roman" pitchFamily="18" charset="0"/>
                <a:cs typeface="Times New Roman" pitchFamily="18" charset="0"/>
              </a:rPr>
              <a:t>pendidikan</a:t>
            </a:r>
            <a:r>
              <a:rPr lang="id-ID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55600" lvl="2" indent="-355600">
              <a:buFont typeface="+mj-lt"/>
              <a:buAutoNum type="arabicPeriod"/>
            </a:pPr>
            <a:r>
              <a:rPr lang="id-ID" sz="2800" dirty="0" smtClean="0">
                <a:latin typeface="Times New Roman" pitchFamily="18" charset="0"/>
                <a:cs typeface="Times New Roman" pitchFamily="18" charset="0"/>
              </a:rPr>
              <a:t>Mengoptimalkan </a:t>
            </a:r>
            <a:r>
              <a:rPr lang="id-ID" sz="2800" dirty="0">
                <a:latin typeface="Times New Roman" pitchFamily="18" charset="0"/>
                <a:cs typeface="Times New Roman" pitchFamily="18" charset="0"/>
              </a:rPr>
              <a:t>penelitian dan pengabdian masyarakat yang berkualitas</a:t>
            </a:r>
          </a:p>
        </p:txBody>
      </p:sp>
    </p:spTree>
    <p:extLst>
      <p:ext uri="{BB962C8B-B14F-4D97-AF65-F5344CB8AC3E}">
        <p14:creationId xmlns:p14="http://schemas.microsoft.com/office/powerpoint/2010/main" val="347123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id-ID" dirty="0" smtClean="0"/>
              <a:t>TUGAS DAN FUNGSI  POKTEKKES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dirty="0" smtClean="0"/>
              <a:t>Tugas : Melaksanakan pendidikan </a:t>
            </a:r>
            <a:r>
              <a:rPr lang="id-ID" dirty="0"/>
              <a:t>vokasi </a:t>
            </a:r>
            <a:r>
              <a:rPr lang="id-ID" dirty="0" smtClean="0"/>
              <a:t> </a:t>
            </a:r>
            <a:r>
              <a:rPr lang="id-ID" dirty="0"/>
              <a:t>bidang </a:t>
            </a:r>
            <a:r>
              <a:rPr lang="id-ID" dirty="0" smtClean="0"/>
              <a:t>kesehatan jenjang </a:t>
            </a:r>
            <a:r>
              <a:rPr lang="id-ID" dirty="0"/>
              <a:t>program Diploma </a:t>
            </a:r>
            <a:r>
              <a:rPr lang="id-ID" dirty="0" smtClean="0"/>
              <a:t>III, </a:t>
            </a:r>
            <a:r>
              <a:rPr lang="id-ID" dirty="0"/>
              <a:t>Diploma IV. </a:t>
            </a:r>
            <a:r>
              <a:rPr lang="id-ID" dirty="0" smtClean="0"/>
              <a:t>Magister </a:t>
            </a:r>
            <a:r>
              <a:rPr lang="id-ID" dirty="0"/>
              <a:t>Sains Terapan (S-2) dan Doktor Terapan Bidang Kesehatan (</a:t>
            </a:r>
            <a:r>
              <a:rPr lang="id-ID" dirty="0" smtClean="0"/>
              <a:t>S-3), sesuai Kep Kabadan SDM </a:t>
            </a:r>
            <a:r>
              <a:rPr lang="id-ID" dirty="0"/>
              <a:t>NO:HK.00.06/I/III/2/2480/2012, tanggal 13 Desember 2012 tentang Pedoman Penyelenggaraan Pendidikan Tenaga Kesehatan Poltekkes Kemenkes </a:t>
            </a:r>
            <a:r>
              <a:rPr lang="id-ID" dirty="0" smtClean="0"/>
              <a:t>Ri</a:t>
            </a:r>
          </a:p>
        </p:txBody>
      </p:sp>
    </p:spTree>
    <p:extLst>
      <p:ext uri="{BB962C8B-B14F-4D97-AF65-F5344CB8AC3E}">
        <p14:creationId xmlns:p14="http://schemas.microsoft.com/office/powerpoint/2010/main" val="424122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id-ID" dirty="0" smtClean="0"/>
              <a:t>Fungsi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d-ID" dirty="0"/>
              <a:t>a. Pelaksanaan pengembangan pendidikan dalam bidang kesehatan</a:t>
            </a:r>
          </a:p>
          <a:p>
            <a:pPr marL="0" indent="0">
              <a:buNone/>
            </a:pPr>
            <a:r>
              <a:rPr lang="id-ID" dirty="0"/>
              <a:t>b. Pelaksanaan penelitian di bidang pendidikan dan kesehatan</a:t>
            </a:r>
          </a:p>
          <a:p>
            <a:pPr marL="0" indent="0">
              <a:buNone/>
            </a:pPr>
            <a:r>
              <a:rPr lang="id-ID" dirty="0"/>
              <a:t>c. Pelaksanaan pengabdian kepada masyarakat sesuai dengan bidang yang menjadi tugas dan tanggung jawabnya</a:t>
            </a:r>
          </a:p>
          <a:p>
            <a:pPr marL="0" indent="0">
              <a:buNone/>
            </a:pPr>
            <a:r>
              <a:rPr lang="id-ID" dirty="0"/>
              <a:t>d. Pelaksanaan pembinaan civitas akademika</a:t>
            </a:r>
          </a:p>
          <a:p>
            <a:pPr marL="0" indent="0">
              <a:buNone/>
            </a:pPr>
            <a:r>
              <a:rPr lang="id-ID" dirty="0"/>
              <a:t>e. Pelaksanaan kegiatan pelayanan administrasi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8414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5750"/>
            <a:ext cx="9144000" cy="128587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defRPr lang="id-ID"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id-ID" sz="2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Rekapitulasi</a:t>
            </a:r>
            <a:r>
              <a:rPr lang="id-ID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sz="2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Tenaga</a:t>
            </a:r>
            <a:r>
              <a:rPr lang="id-ID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sz="2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Pendidik</a:t>
            </a:r>
            <a:r>
              <a:rPr lang="id-ID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Politeknik</a:t>
            </a:r>
            <a:r>
              <a:rPr lang="id-ID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sz="2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Kesehatan</a:t>
            </a:r>
            <a:r>
              <a:rPr lang="id-ID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sz="2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Kemenkes</a:t>
            </a:r>
            <a:r>
              <a:rPr lang="id-ID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sz="2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Palangka</a:t>
            </a:r>
            <a:r>
              <a:rPr lang="id-ID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Raya </a:t>
            </a:r>
            <a:r>
              <a:rPr lang="id-ID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tahun</a:t>
            </a:r>
            <a:r>
              <a:rPr lang="id-ID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2016</a:t>
            </a:r>
            <a:endParaRPr lang="id-ID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603" name="Content Placeholder 3"/>
          <p:cNvGraphicFramePr>
            <a:graphicFrameLocks noGrp="1"/>
          </p:cNvGraphicFramePr>
          <p:nvPr>
            <p:ph idx="1"/>
          </p:nvPr>
        </p:nvGraphicFramePr>
        <p:xfrm>
          <a:off x="114300" y="2225675"/>
          <a:ext cx="3065463" cy="327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4" name="Chart" r:id="rId3" imgW="3060457" imgH="3273836" progId="Excel.Chart.8">
                  <p:embed/>
                </p:oleObj>
              </mc:Choice>
              <mc:Fallback>
                <p:oleObj name="Chart" r:id="rId3" imgW="3060457" imgH="3273836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" y="2225675"/>
                        <a:ext cx="3065463" cy="3270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Content Placeholder 3"/>
          <p:cNvGraphicFramePr>
            <a:graphicFrameLocks/>
          </p:cNvGraphicFramePr>
          <p:nvPr/>
        </p:nvGraphicFramePr>
        <p:xfrm>
          <a:off x="3116263" y="2674938"/>
          <a:ext cx="2911475" cy="361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5" name="Chart" r:id="rId5" imgW="2914141" imgH="3615241" progId="Excel.Chart.8">
                  <p:embed/>
                </p:oleObj>
              </mc:Choice>
              <mc:Fallback>
                <p:oleObj name="Chart" r:id="rId5" imgW="2914141" imgH="3615241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6263" y="2674938"/>
                        <a:ext cx="2911475" cy="3613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5" name="TextBox 2"/>
          <p:cNvSpPr txBox="1">
            <a:spLocks noChangeArrowheads="1"/>
          </p:cNvSpPr>
          <p:nvPr/>
        </p:nvSpPr>
        <p:spPr bwMode="auto">
          <a:xfrm>
            <a:off x="179388" y="1700213"/>
            <a:ext cx="2305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/>
              <a:t>Jurusan Keperawatan</a:t>
            </a:r>
          </a:p>
        </p:txBody>
      </p:sp>
      <p:sp>
        <p:nvSpPr>
          <p:cNvPr id="25606" name="TextBox 5"/>
          <p:cNvSpPr txBox="1">
            <a:spLocks noChangeArrowheads="1"/>
          </p:cNvSpPr>
          <p:nvPr/>
        </p:nvSpPr>
        <p:spPr bwMode="auto">
          <a:xfrm>
            <a:off x="3203575" y="2349500"/>
            <a:ext cx="2305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/>
              <a:t>Jurusan Kebidanan</a:t>
            </a:r>
          </a:p>
        </p:txBody>
      </p:sp>
      <p:graphicFrame>
        <p:nvGraphicFramePr>
          <p:cNvPr id="25607" name="Content Placeholder 3"/>
          <p:cNvGraphicFramePr>
            <a:graphicFrameLocks/>
          </p:cNvGraphicFramePr>
          <p:nvPr/>
        </p:nvGraphicFramePr>
        <p:xfrm>
          <a:off x="6148388" y="3155950"/>
          <a:ext cx="2838450" cy="372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" name="Chart" r:id="rId7" imgW="2834886" imgH="3724979" progId="Excel.Chart.8">
                  <p:embed/>
                </p:oleObj>
              </mc:Choice>
              <mc:Fallback>
                <p:oleObj name="Chart" r:id="rId7" imgW="2834886" imgH="3724979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8388" y="3155950"/>
                        <a:ext cx="2838450" cy="3727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8" name="TextBox 7"/>
          <p:cNvSpPr txBox="1">
            <a:spLocks noChangeArrowheads="1"/>
          </p:cNvSpPr>
          <p:nvPr/>
        </p:nvSpPr>
        <p:spPr bwMode="auto">
          <a:xfrm>
            <a:off x="6630988" y="2836863"/>
            <a:ext cx="2305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/>
              <a:t>Jurusan Gizi</a:t>
            </a:r>
          </a:p>
        </p:txBody>
      </p:sp>
    </p:spTree>
    <p:extLst>
      <p:ext uri="{BB962C8B-B14F-4D97-AF65-F5344CB8AC3E}">
        <p14:creationId xmlns:p14="http://schemas.microsoft.com/office/powerpoint/2010/main" val="267997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>
              <a:latin typeface="Calibri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519113" y="1773238"/>
          <a:ext cx="8105774" cy="498951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{21E4AEA4-8DFA-4A89-87EB-49C32662AFE0}</a:tableStyleId>
              </a:tblPr>
              <a:tblGrid>
                <a:gridCol w="6177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37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77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80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80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807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77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1772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1846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1846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880502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No.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Jenis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Tenaga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Kependidikan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Jumlah Tenaga Kependidikan </a:t>
                      </a:r>
                      <a:endParaRPr lang="en-US" sz="28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di Unit Pengelola Program Studi Diploma dengan Pendidikan Terakhir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700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S3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S2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S1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D4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D3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D2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D1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SMA/SMK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5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(1)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(2)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(3)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(4)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(5)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(6)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(7)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(8)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(9)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(10)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5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Pustakawan *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05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Laboran/ Teknisi/ Analis/ Operator/ Programer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5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6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5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5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3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Tenaga administrasi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3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14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10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9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5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4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Analis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2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5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5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Resepsionis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</a:rPr>
                        <a:t>1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35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6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Pengemudi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</a:rPr>
                        <a:t>4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5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7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Satpam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4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35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8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Petugas Kebersihan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7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350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Total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3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22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7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25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0</a:t>
                      </a:r>
                      <a:endParaRPr lang="en-US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</a:rPr>
                        <a:t>16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>
          <a:xfrm>
            <a:off x="0" y="285750"/>
            <a:ext cx="9144000" cy="12858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lang="id-ID"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Tenaga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Kependidikan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Politeknik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Kesehatan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Kemenkes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Palangka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Raya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tahun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2016</a:t>
            </a:r>
            <a:endParaRPr lang="id-ID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88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Content Placeholder 4" descr="IMG_3895.JPG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08550" y="2590800"/>
            <a:ext cx="3473450" cy="1981200"/>
          </a:xfrm>
          <a:solidFill>
            <a:srgbClr val="EDEDED"/>
          </a:solidFill>
        </p:spPr>
      </p:pic>
      <p:pic>
        <p:nvPicPr>
          <p:cNvPr id="27651" name="Picture 5" descr="20150820_122157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8750" y="152400"/>
            <a:ext cx="3276600" cy="2286000"/>
          </a:xfrm>
          <a:prstGeom prst="rect">
            <a:avLst/>
          </a:prstGeom>
          <a:solidFill>
            <a:srgbClr val="ED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6" descr="IMG_5446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750" y="2514600"/>
            <a:ext cx="3771900" cy="1981200"/>
          </a:xfrm>
          <a:prstGeom prst="rect">
            <a:avLst/>
          </a:prstGeom>
          <a:solidFill>
            <a:srgbClr val="ED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7" descr="20150806_090401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7350" y="4743450"/>
            <a:ext cx="3352800" cy="1885950"/>
          </a:xfrm>
          <a:prstGeom prst="rect">
            <a:avLst/>
          </a:prstGeom>
          <a:solidFill>
            <a:srgbClr val="ED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795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320675"/>
            <a:ext cx="8229600" cy="1143000"/>
          </a:xfrm>
          <a:solidFill>
            <a:schemeClr val="accent6"/>
          </a:solid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b="1" smtClean="0">
                <a:effectLst>
                  <a:outerShdw dist="38096" dir="2700000">
                    <a:srgbClr val="000000"/>
                  </a:outerShdw>
                </a:effectLst>
              </a:rPr>
              <a:t>PEMBIAYAAN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57200" y="1722438"/>
            <a:ext cx="8382000" cy="46783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/>
              <a:buChar char="•"/>
              <a:defRPr/>
            </a:pPr>
            <a:r>
              <a:rPr lang="id-ID" dirty="0" smtClean="0"/>
              <a:t>Dana kegiatan Politeknik Kesehatan Kemenkes Palangka Raya bersumber dari</a:t>
            </a:r>
            <a:r>
              <a:rPr dirty="0" smtClean="0"/>
              <a:t> :</a:t>
            </a:r>
          </a:p>
          <a:p>
            <a:pPr marL="974722" indent="-630241" eaLnBrk="1" fontAlgn="auto" hangingPunct="1">
              <a:spcAft>
                <a:spcPts val="0"/>
              </a:spcAft>
              <a:buFont typeface="Arial" pitchFamily="34"/>
              <a:buAutoNum type="arabicPeriod"/>
              <a:defRPr/>
            </a:pPr>
            <a:r>
              <a:rPr lang="id-ID" dirty="0" smtClean="0"/>
              <a:t>Rupiah Murni (RM)</a:t>
            </a:r>
            <a:endParaRPr dirty="0" smtClean="0"/>
          </a:p>
          <a:p>
            <a:pPr marL="974722" indent="-630241" eaLnBrk="1" fontAlgn="auto" hangingPunct="1">
              <a:spcAft>
                <a:spcPts val="0"/>
              </a:spcAft>
              <a:buFont typeface="Arial" pitchFamily="34"/>
              <a:buAutoNum type="arabicPeriod"/>
              <a:defRPr/>
            </a:pPr>
            <a:r>
              <a:rPr lang="id-ID" dirty="0" smtClean="0"/>
              <a:t>Penerimaan Negara Bukan Pajak (PNBP)</a:t>
            </a:r>
          </a:p>
          <a:p>
            <a:pPr marL="974722" indent="-630241" eaLnBrk="1" fontAlgn="auto" hangingPunct="1">
              <a:spcAft>
                <a:spcPts val="0"/>
              </a:spcAft>
              <a:buFont typeface="Arial" pitchFamily="34"/>
              <a:buAutoNum type="arabicPeriod"/>
              <a:defRPr/>
            </a:pPr>
            <a:r>
              <a:rPr lang="id-ID" dirty="0" smtClean="0"/>
              <a:t>Bantuan pemda</a:t>
            </a:r>
          </a:p>
          <a:p>
            <a:pPr marL="974722" indent="-630241" eaLnBrk="1" fontAlgn="auto" hangingPunct="1">
              <a:spcAft>
                <a:spcPts val="0"/>
              </a:spcAft>
              <a:buFont typeface="Arial" pitchFamily="34"/>
              <a:buAutoNum type="arabicPeriod"/>
              <a:defRPr/>
            </a:pPr>
            <a:r>
              <a:rPr lang="id-ID" dirty="0" smtClean="0"/>
              <a:t>Kerjasama dengan instansi vertikal :BKKBN</a:t>
            </a:r>
          </a:p>
          <a:p>
            <a:pPr marL="974722" indent="-630241" eaLnBrk="1" fontAlgn="auto" hangingPunct="1">
              <a:spcAft>
                <a:spcPts val="0"/>
              </a:spcAft>
              <a:buFont typeface="Arial" pitchFamily="34"/>
              <a:buAutoNum type="arabicPeriod"/>
              <a:defRPr/>
            </a:pPr>
            <a:r>
              <a:rPr lang="id-ID" dirty="0" smtClean="0"/>
              <a:t>Pihak Swasta lain</a:t>
            </a:r>
          </a:p>
          <a:p>
            <a:pPr marL="974722" indent="-630241" eaLnBrk="1" fontAlgn="auto" hangingPunct="1">
              <a:spcAft>
                <a:spcPts val="0"/>
              </a:spcAft>
              <a:buFont typeface="Arial" pitchFamily="34"/>
              <a:buAutoNum type="arabicPeriod"/>
              <a:defRPr/>
            </a:pPr>
            <a:r>
              <a:rPr lang="id-ID" dirty="0" smtClean="0"/>
              <a:t>Alumnus</a:t>
            </a:r>
          </a:p>
          <a:p>
            <a:pPr marL="974722" indent="-630241" eaLnBrk="1" fontAlgn="auto" hangingPunct="1">
              <a:spcAft>
                <a:spcPts val="0"/>
              </a:spcAft>
              <a:buFont typeface="Arial" pitchFamily="34"/>
              <a:buAutoNum type="arabicPeriod"/>
              <a:defRPr/>
            </a:pPr>
            <a:endParaRPr dirty="0" smtClean="0"/>
          </a:p>
        </p:txBody>
      </p:sp>
    </p:spTree>
    <p:extLst>
      <p:ext uri="{BB962C8B-B14F-4D97-AF65-F5344CB8AC3E}">
        <p14:creationId xmlns:p14="http://schemas.microsoft.com/office/powerpoint/2010/main" val="429279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320675"/>
            <a:ext cx="8229600" cy="1143000"/>
          </a:xfrm>
          <a:solidFill>
            <a:schemeClr val="accent6"/>
          </a:solid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b="1" smtClean="0">
                <a:effectLst>
                  <a:outerShdw dist="38096" dir="2700000">
                    <a:srgbClr val="000000"/>
                  </a:outerShdw>
                </a:effectLst>
              </a:rPr>
              <a:t>PEMBIAYAAN</a:t>
            </a:r>
          </a:p>
        </p:txBody>
      </p:sp>
      <p:pic>
        <p:nvPicPr>
          <p:cNvPr id="3481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038" y="2036763"/>
            <a:ext cx="8077200" cy="373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141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533400" y="533400"/>
          <a:ext cx="80772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5354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  <a:solidFill>
            <a:schemeClr val="accent6"/>
          </a:solid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b="1" smtClean="0">
                <a:effectLst>
                  <a:outerShdw dist="38096" dir="2700000">
                    <a:srgbClr val="000000"/>
                  </a:outerShdw>
                </a:effectLst>
              </a:rPr>
              <a:t>SARANA DAN PRASARANA</a:t>
            </a:r>
          </a:p>
        </p:txBody>
      </p:sp>
      <p:sp>
        <p:nvSpPr>
          <p:cNvPr id="39939" name="Content Placeholder 2"/>
          <p:cNvSpPr txBox="1">
            <a:spLocks noGrp="1"/>
          </p:cNvSpPr>
          <p:nvPr>
            <p:ph idx="1"/>
          </p:nvPr>
        </p:nvSpPr>
        <p:spPr>
          <a:xfrm>
            <a:off x="457200" y="1752600"/>
            <a:ext cx="8229600" cy="4191000"/>
          </a:xfrm>
        </p:spPr>
        <p:txBody>
          <a:bodyPr/>
          <a:lstStyle>
            <a:lvl1pPr marL="463550" indent="-463550">
              <a:defRPr sz="3200">
                <a:solidFill>
                  <a:srgbClr val="000000"/>
                </a:solidFill>
                <a:latin typeface="Calibri" pitchFamily="34" charset="0"/>
              </a:defRPr>
            </a:lvl1pPr>
            <a:lvl2pPr>
              <a:defRPr sz="2800">
                <a:solidFill>
                  <a:srgbClr val="000000"/>
                </a:solidFill>
                <a:latin typeface="Calibri" pitchFamily="34" charset="0"/>
              </a:defRPr>
            </a:lvl2pPr>
            <a:lvl3pPr>
              <a:defRPr sz="2400">
                <a:solidFill>
                  <a:srgbClr val="000000"/>
                </a:solidFill>
                <a:latin typeface="Calibri" pitchFamily="34" charset="0"/>
              </a:defRPr>
            </a:lvl3pPr>
            <a:lvl4pPr>
              <a:defRPr sz="2000">
                <a:solidFill>
                  <a:srgbClr val="000000"/>
                </a:solidFill>
                <a:latin typeface="Calibri" pitchFamily="34" charset="0"/>
              </a:defRPr>
            </a:lvl4pPr>
            <a:lvl5pPr>
              <a:defRPr sz="2000">
                <a:solidFill>
                  <a:srgbClr val="000000"/>
                </a:solidFill>
                <a:latin typeface="Calibri" pitchFamily="34" charset="0"/>
              </a:defRPr>
            </a:lvl5pPr>
            <a:lvl6pPr>
              <a:buFont typeface="Arial" pitchFamily="34" charset="0"/>
              <a:defRPr sz="2000">
                <a:solidFill>
                  <a:srgbClr val="000000"/>
                </a:solidFill>
                <a:latin typeface="Calibri" pitchFamily="34" charset="0"/>
              </a:defRPr>
            </a:lvl6pPr>
            <a:lvl7pPr>
              <a:buFont typeface="Arial" pitchFamily="34" charset="0"/>
              <a:defRPr sz="2000">
                <a:solidFill>
                  <a:srgbClr val="000000"/>
                </a:solidFill>
                <a:latin typeface="Calibri" pitchFamily="34" charset="0"/>
              </a:defRPr>
            </a:lvl7pPr>
            <a:lvl8pPr>
              <a:buFont typeface="Arial" pitchFamily="34" charset="0"/>
              <a:defRPr sz="2000">
                <a:solidFill>
                  <a:srgbClr val="000000"/>
                </a:solidFill>
                <a:latin typeface="Calibri" pitchFamily="34" charset="0"/>
              </a:defRPr>
            </a:lvl8pPr>
            <a:lvl9pPr>
              <a:buFont typeface="Arial" pitchFamily="34" charset="0"/>
              <a:defRPr sz="2000">
                <a:solidFill>
                  <a:srgbClr val="000000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id-ID" sz="2800" smtClean="0"/>
              <a:t>Perbandingan antara mahasiswa dengan sarana </a:t>
            </a:r>
            <a:r>
              <a:rPr sz="2800" smtClean="0"/>
              <a:t>dan prasarana </a:t>
            </a:r>
            <a:r>
              <a:rPr lang="id-ID" sz="2800" smtClean="0"/>
              <a:t>sudah cukup memadai</a:t>
            </a:r>
            <a:r>
              <a:rPr sz="2800" smtClean="0"/>
              <a:t>.</a:t>
            </a:r>
          </a:p>
          <a:p>
            <a:pPr eaLnBrk="1" hangingPunct="1"/>
            <a:r>
              <a:rPr lang="id-ID" sz="2800" smtClean="0"/>
              <a:t>Sarana digunakan secara terpadu (bersama-sama) untuk seluruh program studi</a:t>
            </a:r>
            <a:r>
              <a:rPr sz="2800" smtClean="0"/>
              <a:t>.</a:t>
            </a:r>
          </a:p>
          <a:p>
            <a:pPr eaLnBrk="1" hangingPunct="1"/>
            <a:r>
              <a:rPr lang="id-ID" sz="2800" smtClean="0"/>
              <a:t>Pengadaan prasarana dikelola oleh pihak direktorat sesuai renstra dan maket</a:t>
            </a:r>
            <a:r>
              <a:rPr sz="2800" smtClean="0"/>
              <a:t>.</a:t>
            </a:r>
          </a:p>
          <a:p>
            <a:pPr eaLnBrk="1" hangingPunct="1"/>
            <a:r>
              <a:rPr sz="2800" smtClean="0"/>
              <a:t>Adapun prasarana yang dimiliki Poltekkes Kemenkes Palangka Raya antara lain laboratorium, perpustakaan, lapangan olahraga.</a:t>
            </a:r>
          </a:p>
        </p:txBody>
      </p:sp>
    </p:spTree>
    <p:extLst>
      <p:ext uri="{BB962C8B-B14F-4D97-AF65-F5344CB8AC3E}">
        <p14:creationId xmlns:p14="http://schemas.microsoft.com/office/powerpoint/2010/main" val="381588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 txBox="1">
            <a:spLocks noGrp="1"/>
          </p:cNvSpPr>
          <p:nvPr>
            <p:ph type="title"/>
          </p:nvPr>
        </p:nvSpPr>
        <p:spPr>
          <a:xfrm>
            <a:off x="0" y="609600"/>
            <a:ext cx="2209800" cy="1477963"/>
          </a:xfrm>
        </p:spPr>
        <p:txBody>
          <a:bodyPr/>
          <a:lstStyle/>
          <a:p>
            <a:pPr eaLnBrk="1"/>
            <a:r>
              <a:rPr sz="1800" b="1" smtClean="0">
                <a:solidFill>
                  <a:srgbClr val="00B0F0"/>
                </a:solidFill>
                <a:latin typeface="Calibri" pitchFamily="34" charset="0"/>
              </a:rPr>
              <a:t>Halaman Website Poltekkes Kemenkes Palangkaraya</a:t>
            </a:r>
          </a:p>
        </p:txBody>
      </p:sp>
      <p:pic>
        <p:nvPicPr>
          <p:cNvPr id="4096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418" r="1556" b="5717"/>
          <a:stretch>
            <a:fillRect/>
          </a:stretch>
        </p:blipFill>
        <p:spPr>
          <a:xfrm>
            <a:off x="76200" y="3657600"/>
            <a:ext cx="6324600" cy="3101975"/>
          </a:xfrm>
        </p:spPr>
      </p:pic>
      <p:pic>
        <p:nvPicPr>
          <p:cNvPr id="40964" name="Picture 4" descr="Foto Web depa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09800" y="93663"/>
            <a:ext cx="6781800" cy="333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Title 1"/>
          <p:cNvSpPr txBox="1">
            <a:spLocks noChangeArrowheads="1"/>
          </p:cNvSpPr>
          <p:nvPr/>
        </p:nvSpPr>
        <p:spPr bwMode="auto">
          <a:xfrm>
            <a:off x="6629400" y="4343400"/>
            <a:ext cx="25146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/>
            <a:r>
              <a:rPr lang="en-US" b="1">
                <a:solidFill>
                  <a:srgbClr val="7030A0"/>
                </a:solidFill>
                <a:latin typeface="Calibri" pitchFamily="34" charset="0"/>
              </a:rPr>
              <a:t>Halaman Website Sistem Informasi Akademik Kemahasiswaan Poltekkes Kemenkes Palangkaraya</a:t>
            </a:r>
          </a:p>
        </p:txBody>
      </p:sp>
    </p:spTree>
    <p:extLst>
      <p:ext uri="{BB962C8B-B14F-4D97-AF65-F5344CB8AC3E}">
        <p14:creationId xmlns:p14="http://schemas.microsoft.com/office/powerpoint/2010/main" val="374766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 fontScale="90000"/>
          </a:bodyPr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200" b="1" smtClean="0">
                <a:effectLst>
                  <a:outerShdw dist="38096" dir="2700000">
                    <a:srgbClr val="000000"/>
                  </a:outerShdw>
                </a:effectLst>
              </a:rPr>
              <a:t>PRASARANA DI LINGKUNGAN POLTEKKES KEMENKES PALANGKA RAYA</a:t>
            </a:r>
          </a:p>
        </p:txBody>
      </p:sp>
      <p:pic>
        <p:nvPicPr>
          <p:cNvPr id="41987" name="Content Placeholder 3" descr="IMG_3896.JPG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24400" y="4114800"/>
            <a:ext cx="3732213" cy="24399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988" name="Picture 4" descr="IMG_3899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" y="3962400"/>
            <a:ext cx="3443288" cy="2514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5" descr="IMG_3903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4400" y="1522413"/>
            <a:ext cx="3733800" cy="2295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6" descr="IMG_3904.JP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" y="1446213"/>
            <a:ext cx="3443288" cy="2295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667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 fontScale="90000"/>
          </a:bodyPr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200" b="1" smtClean="0">
                <a:effectLst>
                  <a:outerShdw dist="38096" dir="2700000">
                    <a:srgbClr val="000000"/>
                  </a:outerShdw>
                </a:effectLst>
              </a:rPr>
              <a:t>PRASARANA DI LINGKUNGAN POLTEKKES KEMENKES PALANGKA RAYA</a:t>
            </a:r>
          </a:p>
        </p:txBody>
      </p:sp>
      <p:pic>
        <p:nvPicPr>
          <p:cNvPr id="43011" name="Picture 4" descr="nE0h9LELyXRKWg7FtBQlHsZ20cgcXyoGR1vWUuAZ9K3gdnwMdF1uSmaZesUyvu5syyYFK5V0NSTrgGgHM7efq3OIFJouKQqBKXWpbywf8XygKJaBzzC1K5s9NJgZVuC63r7E_YICMieN=w532-h277-n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456"/>
          <a:stretch>
            <a:fillRect/>
          </a:stretch>
        </p:blipFill>
        <p:spPr bwMode="auto">
          <a:xfrm>
            <a:off x="0" y="1219200"/>
            <a:ext cx="91440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TextBox 9"/>
          <p:cNvSpPr txBox="1">
            <a:spLocks noChangeArrowheads="1"/>
          </p:cNvSpPr>
          <p:nvPr/>
        </p:nvSpPr>
        <p:spPr bwMode="auto">
          <a:xfrm>
            <a:off x="1908175" y="1752600"/>
            <a:ext cx="5864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3600" b="1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DIREKTORAT </a:t>
            </a:r>
            <a:r>
              <a:rPr lang="id-ID" sz="3600" b="1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en-US" sz="3600" b="1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&amp; </a:t>
            </a:r>
            <a:r>
              <a:rPr lang="id-ID" sz="3600" b="1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en-US" sz="3600" b="1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GEDUNG </a:t>
            </a:r>
            <a:r>
              <a:rPr lang="id-ID" sz="3600" b="1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en-US" sz="3600" b="1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15295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 fontScale="90000"/>
          </a:bodyPr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200" b="1" smtClean="0">
                <a:effectLst>
                  <a:outerShdw dist="38096" dir="2700000">
                    <a:srgbClr val="000000"/>
                  </a:outerShdw>
                </a:effectLst>
              </a:rPr>
              <a:t>PRASARANA DI LINGKUNGAN POLTEKKES KEMENKES PALANGKA RAYA</a:t>
            </a:r>
          </a:p>
        </p:txBody>
      </p:sp>
      <p:sp>
        <p:nvSpPr>
          <p:cNvPr id="44035" name="TextBox 9"/>
          <p:cNvSpPr txBox="1">
            <a:spLocks noChangeArrowheads="1"/>
          </p:cNvSpPr>
          <p:nvPr/>
        </p:nvSpPr>
        <p:spPr bwMode="auto">
          <a:xfrm>
            <a:off x="4953000" y="1676400"/>
            <a:ext cx="38100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3200" b="1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LAB. ILMU TEKNOLOGI PANGAN</a:t>
            </a:r>
          </a:p>
        </p:txBody>
      </p:sp>
      <p:sp>
        <p:nvSpPr>
          <p:cNvPr id="44036" name="TextBox 10"/>
          <p:cNvSpPr txBox="1">
            <a:spLocks noChangeArrowheads="1"/>
          </p:cNvSpPr>
          <p:nvPr/>
        </p:nvSpPr>
        <p:spPr bwMode="auto">
          <a:xfrm>
            <a:off x="609600" y="4800600"/>
            <a:ext cx="2895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3600" b="1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LAB. KULINER</a:t>
            </a:r>
          </a:p>
        </p:txBody>
      </p:sp>
      <p:pic>
        <p:nvPicPr>
          <p:cNvPr id="44037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33800" y="3886200"/>
            <a:ext cx="4953000" cy="2836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8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1295400"/>
            <a:ext cx="4495800" cy="2743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961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 fontScale="90000"/>
          </a:bodyPr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200" b="1" smtClean="0">
                <a:effectLst>
                  <a:outerShdw dist="38096" dir="2700000">
                    <a:srgbClr val="000000"/>
                  </a:outerShdw>
                </a:effectLst>
              </a:rPr>
              <a:t>PRASARANA DI LINGKUNGAN POLTEKKES KEMENKES PALANGKA RAYA</a:t>
            </a:r>
          </a:p>
        </p:txBody>
      </p:sp>
      <p:sp>
        <p:nvSpPr>
          <p:cNvPr id="45059" name="TextBox 9"/>
          <p:cNvSpPr txBox="1">
            <a:spLocks noChangeArrowheads="1"/>
          </p:cNvSpPr>
          <p:nvPr/>
        </p:nvSpPr>
        <p:spPr bwMode="auto">
          <a:xfrm>
            <a:off x="5410200" y="1676400"/>
            <a:ext cx="33528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2800" b="1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LAB. MIKROBIOLOGI</a:t>
            </a:r>
          </a:p>
        </p:txBody>
      </p:sp>
      <p:sp>
        <p:nvSpPr>
          <p:cNvPr id="45060" name="TextBox 10"/>
          <p:cNvSpPr txBox="1">
            <a:spLocks noChangeArrowheads="1"/>
          </p:cNvSpPr>
          <p:nvPr/>
        </p:nvSpPr>
        <p:spPr bwMode="auto">
          <a:xfrm>
            <a:off x="609600" y="4800600"/>
            <a:ext cx="2895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3600" b="1" dirty="0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LAB. </a:t>
            </a:r>
            <a:r>
              <a:rPr lang="en-US" sz="3600" b="1" dirty="0" smtClean="0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KIMIA</a:t>
            </a:r>
            <a:endParaRPr lang="en-US" sz="3600" b="1" dirty="0">
              <a:solidFill>
                <a:srgbClr val="000000"/>
              </a:solidFill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45061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" y="1228725"/>
            <a:ext cx="4953000" cy="2505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2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0" y="3733800"/>
            <a:ext cx="4953000" cy="29575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08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 txBox="1">
            <a:spLocks noGrp="1"/>
          </p:cNvSpPr>
          <p:nvPr>
            <p:ph type="title"/>
          </p:nvPr>
        </p:nvSpPr>
        <p:spPr>
          <a:xfrm>
            <a:off x="5257800" y="274638"/>
            <a:ext cx="3429000" cy="1143000"/>
          </a:xfrm>
        </p:spPr>
        <p:txBody>
          <a:bodyPr>
            <a:normAutofit fontScale="90000"/>
          </a:bodyPr>
          <a:lstStyle/>
          <a:p>
            <a:r>
              <a:rPr lang="id-ID" smtClean="0">
                <a:latin typeface="Calibri" pitchFamily="34" charset="0"/>
              </a:rPr>
              <a:t>Ruang Kelas Gedung A</a:t>
            </a:r>
          </a:p>
        </p:txBody>
      </p:sp>
      <p:pic>
        <p:nvPicPr>
          <p:cNvPr id="46083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1400" y="3403600"/>
            <a:ext cx="5181600" cy="294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4572000" cy="30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701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 txBox="1">
            <a:spLocks noGrp="1"/>
          </p:cNvSpPr>
          <p:nvPr>
            <p:ph type="title"/>
          </p:nvPr>
        </p:nvSpPr>
        <p:spPr>
          <a:xfrm>
            <a:off x="152400" y="4724400"/>
            <a:ext cx="4114800" cy="1143000"/>
          </a:xfrm>
        </p:spPr>
        <p:txBody>
          <a:bodyPr>
            <a:normAutofit fontScale="90000"/>
          </a:bodyPr>
          <a:lstStyle/>
          <a:p>
            <a:r>
              <a:rPr lang="id-ID" smtClean="0">
                <a:latin typeface="Calibri" pitchFamily="34" charset="0"/>
              </a:rPr>
              <a:t>Lorong Ruang Dosen</a:t>
            </a:r>
          </a:p>
        </p:txBody>
      </p:sp>
      <p:pic>
        <p:nvPicPr>
          <p:cNvPr id="47107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4572000" cy="30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2450" y="3594100"/>
            <a:ext cx="4552950" cy="3035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Title 1"/>
          <p:cNvSpPr txBox="1">
            <a:spLocks/>
          </p:cNvSpPr>
          <p:nvPr/>
        </p:nvSpPr>
        <p:spPr bwMode="auto">
          <a:xfrm>
            <a:off x="4876800" y="228600"/>
            <a:ext cx="4114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id-ID" sz="4400">
                <a:solidFill>
                  <a:srgbClr val="000000"/>
                </a:solidFill>
                <a:latin typeface="Calibri" pitchFamily="34" charset="0"/>
              </a:rPr>
              <a:t>Gedung A</a:t>
            </a:r>
          </a:p>
          <a:p>
            <a:pPr algn="ctr"/>
            <a:r>
              <a:rPr lang="id-ID" sz="4400">
                <a:solidFill>
                  <a:srgbClr val="000000"/>
                </a:solidFill>
                <a:latin typeface="Calibri" pitchFamily="34" charset="0"/>
              </a:rPr>
              <a:t>Aula Poltekkes</a:t>
            </a:r>
          </a:p>
        </p:txBody>
      </p:sp>
    </p:spTree>
    <p:extLst>
      <p:ext uri="{BB962C8B-B14F-4D97-AF65-F5344CB8AC3E}">
        <p14:creationId xmlns:p14="http://schemas.microsoft.com/office/powerpoint/2010/main" val="128891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 fontScale="90000"/>
          </a:bodyPr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200" b="1" smtClean="0">
                <a:effectLst>
                  <a:outerShdw dist="38096" dir="2700000">
                    <a:srgbClr val="000000"/>
                  </a:outerShdw>
                </a:effectLst>
              </a:rPr>
              <a:t>PRASARANA DI LINGKUNGAN POLTEKKES KEMENKES PALANGKA RAYA</a:t>
            </a:r>
          </a:p>
        </p:txBody>
      </p:sp>
      <p:sp>
        <p:nvSpPr>
          <p:cNvPr id="49155" name="TextBox 9"/>
          <p:cNvSpPr txBox="1">
            <a:spLocks noChangeArrowheads="1"/>
          </p:cNvSpPr>
          <p:nvPr/>
        </p:nvSpPr>
        <p:spPr bwMode="auto">
          <a:xfrm>
            <a:off x="4495800" y="1676400"/>
            <a:ext cx="2895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4000" b="1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GEDUNG  C</a:t>
            </a:r>
          </a:p>
        </p:txBody>
      </p:sp>
      <p:sp>
        <p:nvSpPr>
          <p:cNvPr id="49156" name="TextBox 6"/>
          <p:cNvSpPr txBox="1">
            <a:spLocks noChangeArrowheads="1"/>
          </p:cNvSpPr>
          <p:nvPr/>
        </p:nvSpPr>
        <p:spPr bwMode="auto">
          <a:xfrm>
            <a:off x="381000" y="5867400"/>
            <a:ext cx="2895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4000" b="1">
                <a:solidFill>
                  <a:srgbClr val="000000"/>
                </a:solidFill>
                <a:latin typeface="Andalus" pitchFamily="18" charset="-78"/>
                <a:cs typeface="Andalus" pitchFamily="18" charset="-78"/>
              </a:rPr>
              <a:t>Sekarang…</a:t>
            </a:r>
          </a:p>
        </p:txBody>
      </p:sp>
      <p:pic>
        <p:nvPicPr>
          <p:cNvPr id="49157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81"/>
          <a:stretch>
            <a:fillRect/>
          </a:stretch>
        </p:blipFill>
        <p:spPr bwMode="auto">
          <a:xfrm>
            <a:off x="4495800" y="3276600"/>
            <a:ext cx="4343400" cy="2667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8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2209800"/>
            <a:ext cx="3735388" cy="2971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066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285750" y="228600"/>
            <a:ext cx="8020050" cy="1343025"/>
          </a:xfrm>
        </p:spPr>
        <p:txBody>
          <a:bodyPr tIns="91440" bIns="91440" anchorCtr="1">
            <a:normAutofit fontScale="70000" lnSpcReduction="20000"/>
          </a:bodyPr>
          <a:lstStyle>
            <a:lvl1pPr>
              <a:defRPr sz="3200">
                <a:solidFill>
                  <a:srgbClr val="000000"/>
                </a:solidFill>
                <a:latin typeface="Calibri" pitchFamily="34" charset="0"/>
              </a:defRPr>
            </a:lvl1pPr>
            <a:lvl2pPr>
              <a:defRPr sz="2800">
                <a:solidFill>
                  <a:srgbClr val="000000"/>
                </a:solidFill>
                <a:latin typeface="Calibri" pitchFamily="34" charset="0"/>
              </a:defRPr>
            </a:lvl2pPr>
            <a:lvl3pPr>
              <a:defRPr sz="2400">
                <a:solidFill>
                  <a:srgbClr val="000000"/>
                </a:solidFill>
                <a:latin typeface="Calibri" pitchFamily="34" charset="0"/>
              </a:defRPr>
            </a:lvl3pPr>
            <a:lvl4pPr>
              <a:defRPr sz="2000">
                <a:solidFill>
                  <a:srgbClr val="000000"/>
                </a:solidFill>
                <a:latin typeface="Calibri" pitchFamily="34" charset="0"/>
              </a:defRPr>
            </a:lvl4pPr>
            <a:lvl5pPr>
              <a:defRPr sz="2000">
                <a:solidFill>
                  <a:srgbClr val="000000"/>
                </a:solidFill>
                <a:latin typeface="Calibri" pitchFamily="34" charset="0"/>
              </a:defRPr>
            </a:lvl5pPr>
            <a:lvl6pPr>
              <a:buFont typeface="Arial" pitchFamily="34" charset="0"/>
              <a:defRPr sz="2000">
                <a:solidFill>
                  <a:srgbClr val="000000"/>
                </a:solidFill>
                <a:latin typeface="Calibri" pitchFamily="34" charset="0"/>
              </a:defRPr>
            </a:lvl6pPr>
            <a:lvl7pPr>
              <a:buFont typeface="Arial" pitchFamily="34" charset="0"/>
              <a:defRPr sz="2000">
                <a:solidFill>
                  <a:srgbClr val="000000"/>
                </a:solidFill>
                <a:latin typeface="Calibri" pitchFamily="34" charset="0"/>
              </a:defRPr>
            </a:lvl7pPr>
            <a:lvl8pPr>
              <a:buFont typeface="Arial" pitchFamily="34" charset="0"/>
              <a:defRPr sz="2000">
                <a:solidFill>
                  <a:srgbClr val="000000"/>
                </a:solidFill>
                <a:latin typeface="Calibri" pitchFamily="34" charset="0"/>
              </a:defRPr>
            </a:lvl8pPr>
            <a:lvl9pPr>
              <a:buFont typeface="Arial" pitchFamily="34" charset="0"/>
              <a:defRPr sz="2000">
                <a:solidFill>
                  <a:srgbClr val="000000"/>
                </a:solidFill>
                <a:latin typeface="Calibri" pitchFamily="34" charset="0"/>
              </a:defRPr>
            </a:lvl9pPr>
          </a:lstStyle>
          <a:p>
            <a:pPr marL="0" indent="0" algn="ctr" eaLnBrk="1">
              <a:buFont typeface="Arial" pitchFamily="34" charset="0"/>
              <a:buNone/>
            </a:pPr>
            <a:r>
              <a:rPr lang="id-ID" sz="3600" b="1" smtClean="0"/>
              <a:t>MASTER PLAN</a:t>
            </a:r>
          </a:p>
          <a:p>
            <a:pPr marL="0" indent="0" algn="ctr" eaLnBrk="1">
              <a:buFont typeface="Arial" pitchFamily="34" charset="0"/>
              <a:buNone/>
            </a:pPr>
            <a:r>
              <a:rPr lang="id-ID" sz="3600" b="1" smtClean="0"/>
              <a:t>KAMPUS A</a:t>
            </a:r>
          </a:p>
          <a:p>
            <a:pPr marL="0" indent="0" algn="ctr" eaLnBrk="1">
              <a:buFont typeface="Arial" pitchFamily="34" charset="0"/>
              <a:buNone/>
            </a:pPr>
            <a:r>
              <a:rPr lang="id-ID" sz="3600" b="1" smtClean="0"/>
              <a:t>(Dilihat dari Jl. Sultan Hasanudin)</a:t>
            </a:r>
          </a:p>
        </p:txBody>
      </p:sp>
      <p:pic>
        <p:nvPicPr>
          <p:cNvPr id="50179" name="Picture 2" descr="C:\photo gedung\foto0028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813" y="2600325"/>
            <a:ext cx="8778875" cy="2979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3237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285750" y="228600"/>
            <a:ext cx="8020050" cy="1343025"/>
          </a:xfrm>
        </p:spPr>
        <p:txBody>
          <a:bodyPr tIns="91440" bIns="91440" anchorCtr="1">
            <a:normAutofit fontScale="70000" lnSpcReduction="20000"/>
          </a:bodyPr>
          <a:lstStyle>
            <a:lvl1pPr>
              <a:defRPr sz="3200">
                <a:solidFill>
                  <a:srgbClr val="000000"/>
                </a:solidFill>
                <a:latin typeface="Calibri" pitchFamily="34" charset="0"/>
              </a:defRPr>
            </a:lvl1pPr>
            <a:lvl2pPr>
              <a:defRPr sz="2800">
                <a:solidFill>
                  <a:srgbClr val="000000"/>
                </a:solidFill>
                <a:latin typeface="Calibri" pitchFamily="34" charset="0"/>
              </a:defRPr>
            </a:lvl2pPr>
            <a:lvl3pPr>
              <a:defRPr sz="2400">
                <a:solidFill>
                  <a:srgbClr val="000000"/>
                </a:solidFill>
                <a:latin typeface="Calibri" pitchFamily="34" charset="0"/>
              </a:defRPr>
            </a:lvl3pPr>
            <a:lvl4pPr>
              <a:defRPr sz="2000">
                <a:solidFill>
                  <a:srgbClr val="000000"/>
                </a:solidFill>
                <a:latin typeface="Calibri" pitchFamily="34" charset="0"/>
              </a:defRPr>
            </a:lvl4pPr>
            <a:lvl5pPr>
              <a:defRPr sz="2000">
                <a:solidFill>
                  <a:srgbClr val="000000"/>
                </a:solidFill>
                <a:latin typeface="Calibri" pitchFamily="34" charset="0"/>
              </a:defRPr>
            </a:lvl5pPr>
            <a:lvl6pPr>
              <a:buFont typeface="Arial" pitchFamily="34" charset="0"/>
              <a:defRPr sz="2000">
                <a:solidFill>
                  <a:srgbClr val="000000"/>
                </a:solidFill>
                <a:latin typeface="Calibri" pitchFamily="34" charset="0"/>
              </a:defRPr>
            </a:lvl6pPr>
            <a:lvl7pPr>
              <a:buFont typeface="Arial" pitchFamily="34" charset="0"/>
              <a:defRPr sz="2000">
                <a:solidFill>
                  <a:srgbClr val="000000"/>
                </a:solidFill>
                <a:latin typeface="Calibri" pitchFamily="34" charset="0"/>
              </a:defRPr>
            </a:lvl7pPr>
            <a:lvl8pPr>
              <a:buFont typeface="Arial" pitchFamily="34" charset="0"/>
              <a:defRPr sz="2000">
                <a:solidFill>
                  <a:srgbClr val="000000"/>
                </a:solidFill>
                <a:latin typeface="Calibri" pitchFamily="34" charset="0"/>
              </a:defRPr>
            </a:lvl8pPr>
            <a:lvl9pPr>
              <a:buFont typeface="Arial" pitchFamily="34" charset="0"/>
              <a:defRPr sz="2000">
                <a:solidFill>
                  <a:srgbClr val="000000"/>
                </a:solidFill>
                <a:latin typeface="Calibri" pitchFamily="34" charset="0"/>
              </a:defRPr>
            </a:lvl9pPr>
          </a:lstStyle>
          <a:p>
            <a:pPr marL="0" indent="0" algn="ctr" eaLnBrk="1">
              <a:buFont typeface="Arial" pitchFamily="34" charset="0"/>
              <a:buNone/>
            </a:pPr>
            <a:r>
              <a:rPr lang="id-ID" sz="3600" b="1" smtClean="0"/>
              <a:t>MASTER PLAN</a:t>
            </a:r>
          </a:p>
          <a:p>
            <a:pPr marL="0" indent="0" algn="ctr" eaLnBrk="1">
              <a:buFont typeface="Arial" pitchFamily="34" charset="0"/>
              <a:buNone/>
            </a:pPr>
            <a:r>
              <a:rPr lang="id-ID" sz="3600" b="1" smtClean="0"/>
              <a:t>KAMPUS B</a:t>
            </a:r>
          </a:p>
          <a:p>
            <a:pPr marL="0" indent="0" algn="ctr" eaLnBrk="1">
              <a:buFont typeface="Arial" pitchFamily="34" charset="0"/>
              <a:buNone/>
            </a:pPr>
            <a:r>
              <a:rPr lang="id-ID" sz="3600" b="1" smtClean="0"/>
              <a:t>(Dilihat dari Jl. G. Obos No. 32)</a:t>
            </a:r>
          </a:p>
        </p:txBody>
      </p:sp>
      <p:pic>
        <p:nvPicPr>
          <p:cNvPr id="51203" name="Picture 2" descr="C:\photo gedung\foto0026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813" y="2357438"/>
            <a:ext cx="8707437" cy="4367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841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b="1" smtClean="0">
                <a:latin typeface="Calibri" pitchFamily="34" charset="0"/>
              </a:rPr>
              <a:t>Perpustakaan Nasional Online</a:t>
            </a:r>
          </a:p>
        </p:txBody>
      </p:sp>
      <p:sp>
        <p:nvSpPr>
          <p:cNvPr id="52227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eaLnBrk="1"/>
            <a:endParaRPr lang="id-ID" smtClean="0">
              <a:latin typeface="Calibri" pitchFamily="34" charset="0"/>
            </a:endParaRPr>
          </a:p>
        </p:txBody>
      </p:sp>
      <p:pic>
        <p:nvPicPr>
          <p:cNvPr id="52228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" y="1600200"/>
            <a:ext cx="82677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208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 txBox="1">
            <a:spLocks noGrp="1"/>
          </p:cNvSpPr>
          <p:nvPr>
            <p:ph type="title"/>
          </p:nvPr>
        </p:nvSpPr>
        <p:spPr>
          <a:xfrm>
            <a:off x="5283200" y="914400"/>
            <a:ext cx="3556000" cy="1143000"/>
          </a:xfrm>
        </p:spPr>
        <p:txBody>
          <a:bodyPr>
            <a:normAutofit fontScale="90000"/>
          </a:bodyPr>
          <a:lstStyle/>
          <a:p>
            <a:r>
              <a:rPr lang="id-ID" smtClean="0">
                <a:latin typeface="Calibri" pitchFamily="34" charset="0"/>
              </a:rPr>
              <a:t>Jurnal Kebidanan, Gizi dan Keperawatan</a:t>
            </a:r>
          </a:p>
        </p:txBody>
      </p:sp>
      <p:pic>
        <p:nvPicPr>
          <p:cNvPr id="53251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800" y="3784600"/>
            <a:ext cx="4495800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2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600" y="152400"/>
            <a:ext cx="50292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900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669925"/>
          </a:xfrm>
          <a:solidFill>
            <a:schemeClr val="accent6"/>
          </a:solidFill>
        </p:spPr>
        <p:txBody>
          <a:bodyPr>
            <a:normAutofit fontScale="9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b="1" dirty="0" smtClean="0">
                <a:effectLst>
                  <a:outerShdw dist="38096" dir="2700000">
                    <a:srgbClr val="000000"/>
                  </a:outerShdw>
                </a:effectLst>
              </a:rPr>
              <a:t>JURNAL INTERNASIONAL</a:t>
            </a:r>
          </a:p>
        </p:txBody>
      </p:sp>
      <p:pic>
        <p:nvPicPr>
          <p:cNvPr id="5427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323013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428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669925"/>
          </a:xfrm>
          <a:solidFill>
            <a:schemeClr val="accent6"/>
          </a:solidFill>
        </p:spPr>
        <p:txBody>
          <a:bodyPr>
            <a:normAutofit fontScale="9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b="1" dirty="0" smtClean="0">
                <a:effectLst>
                  <a:outerShdw dist="38096" dir="2700000">
                    <a:srgbClr val="000000"/>
                  </a:outerShdw>
                </a:effectLst>
              </a:rPr>
              <a:t>JURNAL POLTEKKES</a:t>
            </a:r>
          </a:p>
        </p:txBody>
      </p:sp>
      <p:pic>
        <p:nvPicPr>
          <p:cNvPr id="55299" name="Picture 5" descr="F:\Jurnal\Jurnal Kes2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200" y="914400"/>
            <a:ext cx="43688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0" name="Picture 6" descr="F:\Jurnal\Jurnal Kes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4704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371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40768"/>
            <a:ext cx="9144000" cy="1143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id-ID" b="1" dirty="0" smtClean="0"/>
              <a:t>MAHASISWA</a:t>
            </a:r>
            <a:r>
              <a:rPr lang="en-US" b="1" dirty="0" smtClean="0"/>
              <a:t> &amp; LULUSAN</a:t>
            </a:r>
            <a:endParaRPr lang="id-ID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212976"/>
            <a:ext cx="3096344" cy="2088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555" y="3212976"/>
            <a:ext cx="2880320" cy="2088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6216" y="3212976"/>
            <a:ext cx="2520280" cy="2088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9" name="Straight Connector 8"/>
          <p:cNvCxnSpPr/>
          <p:nvPr/>
        </p:nvCxnSpPr>
        <p:spPr>
          <a:xfrm>
            <a:off x="0" y="3212976"/>
            <a:ext cx="9144000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0" y="5313784"/>
            <a:ext cx="9144000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241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381000"/>
            <a:ext cx="8229600" cy="126523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3600" b="1" dirty="0" smtClean="0">
                <a:effectLst>
                  <a:outerShdw dist="38096" dir="2700000">
                    <a:srgbClr val="000000"/>
                  </a:outerShdw>
                </a:effectLst>
              </a:rPr>
              <a:t>KEBIJAKAN REKRUTMEN</a:t>
            </a:r>
            <a:br>
              <a:rPr sz="3600" b="1" dirty="0" smtClean="0">
                <a:effectLst>
                  <a:outerShdw dist="38096" dir="2700000">
                    <a:srgbClr val="000000"/>
                  </a:outerShdw>
                </a:effectLst>
              </a:rPr>
            </a:br>
            <a:r>
              <a:rPr sz="3600" b="1" dirty="0" smtClean="0">
                <a:effectLst>
                  <a:outerShdw dist="38096" dir="2700000">
                    <a:srgbClr val="000000"/>
                  </a:outerShdw>
                </a:effectLst>
              </a:rPr>
              <a:t>CALON MAHASISWA BARU</a:t>
            </a:r>
          </a:p>
        </p:txBody>
      </p:sp>
      <p:sp>
        <p:nvSpPr>
          <p:cNvPr id="20483" name="Content Placeholder 2"/>
          <p:cNvSpPr txBox="1">
            <a:spLocks noGrp="1"/>
          </p:cNvSpPr>
          <p:nvPr>
            <p:ph idx="1"/>
          </p:nvPr>
        </p:nvSpPr>
        <p:spPr>
          <a:xfrm>
            <a:off x="228600" y="1828800"/>
            <a:ext cx="47244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300"/>
              </a:spcBef>
            </a:pPr>
            <a:r>
              <a:rPr sz="2400" smtClean="0">
                <a:latin typeface="Calibri" pitchFamily="34" charset="0"/>
              </a:rPr>
              <a:t>D</a:t>
            </a:r>
            <a:r>
              <a:rPr lang="id-ID" sz="2400" smtClean="0">
                <a:latin typeface="Calibri" pitchFamily="34" charset="0"/>
              </a:rPr>
              <a:t>iawali dengan Pertemuan Sosialisasi Petunjuk Teknis Seleksi Penerimaan Mahasiswa Baru Politeknik Kesehatan Kementerian Kesehatan R</a:t>
            </a:r>
            <a:r>
              <a:rPr sz="2400" smtClean="0">
                <a:latin typeface="Calibri" pitchFamily="34" charset="0"/>
              </a:rPr>
              <a:t>I</a:t>
            </a:r>
            <a:r>
              <a:rPr lang="id-ID" sz="2400" smtClean="0">
                <a:latin typeface="Calibri" pitchFamily="34" charset="0"/>
              </a:rPr>
              <a:t>.</a:t>
            </a:r>
            <a:endParaRPr sz="240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300"/>
              </a:spcBef>
            </a:pPr>
            <a:r>
              <a:rPr lang="id-ID" sz="2400" smtClean="0">
                <a:latin typeface="Calibri" pitchFamily="34" charset="0"/>
              </a:rPr>
              <a:t>Output pertemuan menjadi dasar rekrutmen calon mahasiswa baru.</a:t>
            </a:r>
            <a:endParaRPr sz="2400" smtClean="0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300"/>
              </a:spcBef>
            </a:pPr>
            <a:r>
              <a:rPr sz="2400" smtClean="0">
                <a:latin typeface="Calibri" pitchFamily="34" charset="0"/>
              </a:rPr>
              <a:t>K</a:t>
            </a:r>
            <a:r>
              <a:rPr lang="id-ID" sz="2400" smtClean="0">
                <a:latin typeface="Calibri" pitchFamily="34" charset="0"/>
              </a:rPr>
              <a:t>ebijakan rekrutmen dibuat dan disahkan oleh Direktur berdasarkan Juknis Sipenmaru yang diwujudkan dalam SK Direktur tentang pedoman Pelaksanaan seleksi penerimaan mahasiswa baru.</a:t>
            </a:r>
            <a:endParaRPr sz="2400" smtClean="0">
              <a:latin typeface="Calibri" pitchFamily="34" charset="0"/>
            </a:endParaRPr>
          </a:p>
        </p:txBody>
      </p:sp>
      <p:pic>
        <p:nvPicPr>
          <p:cNvPr id="20484" name="Picture 4" descr="IMG_39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1900" y="2514600"/>
            <a:ext cx="3644900" cy="30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594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b="1" smtClean="0">
                <a:effectLst>
                  <a:outerShdw dist="38096" dir="2700000">
                    <a:srgbClr val="000000"/>
                  </a:outerShdw>
                </a:effectLst>
              </a:rPr>
              <a:t>JUMLAH MAHASISWA &amp; LULUSAN</a:t>
            </a:r>
          </a:p>
        </p:txBody>
      </p:sp>
      <p:sp>
        <p:nvSpPr>
          <p:cNvPr id="21507" name="Content Placeholder 2"/>
          <p:cNvSpPr txBox="1">
            <a:spLocks noGrp="1"/>
          </p:cNvSpPr>
          <p:nvPr>
            <p:ph idx="1"/>
          </p:nvPr>
        </p:nvSpPr>
        <p:spPr>
          <a:xfrm>
            <a:off x="152400" y="1600200"/>
            <a:ext cx="6324600" cy="4800600"/>
          </a:xfrm>
        </p:spPr>
        <p:txBody>
          <a:bodyPr/>
          <a:lstStyle/>
          <a:p>
            <a:pPr eaLnBrk="1" hangingPunct="1"/>
            <a:r>
              <a:rPr lang="id-ID" dirty="0" smtClean="0">
                <a:latin typeface="Calibri" pitchFamily="34" charset="0"/>
                <a:ea typeface="SimSun" pitchFamily="2" charset="-122"/>
              </a:rPr>
              <a:t>Jumlah </a:t>
            </a:r>
            <a:r>
              <a:rPr dirty="0" smtClean="0">
                <a:latin typeface="Calibri" pitchFamily="34" charset="0"/>
                <a:ea typeface="SimSun" pitchFamily="2" charset="-122"/>
              </a:rPr>
              <a:t>p</a:t>
            </a:r>
            <a:r>
              <a:rPr lang="id-ID" dirty="0" smtClean="0">
                <a:latin typeface="Calibri" pitchFamily="34" charset="0"/>
                <a:ea typeface="SimSun" pitchFamily="2" charset="-122"/>
              </a:rPr>
              <a:t>eserta didik Politeknik Kesehatan Kemenkes Palangka Raya Tahun Akademik 201</a:t>
            </a:r>
            <a:r>
              <a:rPr dirty="0" smtClean="0">
                <a:latin typeface="Calibri" pitchFamily="34" charset="0"/>
                <a:ea typeface="SimSun" pitchFamily="2" charset="-122"/>
              </a:rPr>
              <a:t>4</a:t>
            </a:r>
            <a:r>
              <a:rPr lang="id-ID" dirty="0" smtClean="0">
                <a:latin typeface="Calibri" pitchFamily="34" charset="0"/>
                <a:ea typeface="SimSun" pitchFamily="2" charset="-122"/>
              </a:rPr>
              <a:t>/201</a:t>
            </a:r>
            <a:r>
              <a:rPr dirty="0" smtClean="0">
                <a:latin typeface="Calibri" pitchFamily="34" charset="0"/>
                <a:ea typeface="SimSun" pitchFamily="2" charset="-122"/>
              </a:rPr>
              <a:t>5</a:t>
            </a:r>
            <a:r>
              <a:rPr lang="id-ID" dirty="0" smtClean="0">
                <a:latin typeface="Calibri" pitchFamily="34" charset="0"/>
                <a:ea typeface="SimSun" pitchFamily="2" charset="-122"/>
              </a:rPr>
              <a:t> Periode </a:t>
            </a:r>
            <a:r>
              <a:rPr dirty="0" err="1" smtClean="0">
                <a:latin typeface="Calibri" pitchFamily="34" charset="0"/>
                <a:ea typeface="SimSun" pitchFamily="2" charset="-122"/>
              </a:rPr>
              <a:t>Desember</a:t>
            </a:r>
            <a:r>
              <a:rPr lang="id-ID" dirty="0" smtClean="0">
                <a:latin typeface="Calibri" pitchFamily="34" charset="0"/>
                <a:ea typeface="SimSun" pitchFamily="2" charset="-122"/>
              </a:rPr>
              <a:t> 201</a:t>
            </a:r>
            <a:r>
              <a:rPr dirty="0" smtClean="0">
                <a:latin typeface="Calibri" pitchFamily="34" charset="0"/>
                <a:ea typeface="SimSun" pitchFamily="2" charset="-122"/>
              </a:rPr>
              <a:t>5</a:t>
            </a:r>
            <a:r>
              <a:rPr lang="id-ID" dirty="0" smtClean="0">
                <a:latin typeface="Calibri" pitchFamily="34" charset="0"/>
                <a:ea typeface="SimSun" pitchFamily="2" charset="-122"/>
              </a:rPr>
              <a:t> adalah </a:t>
            </a:r>
            <a:r>
              <a:rPr dirty="0" smtClean="0">
                <a:latin typeface="Calibri" pitchFamily="34" charset="0"/>
                <a:ea typeface="SimSun" pitchFamily="2" charset="-122"/>
              </a:rPr>
              <a:t>759</a:t>
            </a:r>
            <a:r>
              <a:rPr lang="id-ID" dirty="0" smtClean="0">
                <a:latin typeface="Calibri" pitchFamily="34" charset="0"/>
                <a:ea typeface="SimSun" pitchFamily="2" charset="-122"/>
              </a:rPr>
              <a:t> orang</a:t>
            </a:r>
            <a:r>
              <a:rPr dirty="0" smtClean="0">
                <a:latin typeface="Calibri" pitchFamily="34" charset="0"/>
                <a:ea typeface="SimSun" pitchFamily="2" charset="-122"/>
              </a:rPr>
              <a:t>.</a:t>
            </a:r>
          </a:p>
          <a:p>
            <a:pPr eaLnBrk="1" hangingPunct="1"/>
            <a:r>
              <a:rPr dirty="0" err="1" smtClean="0">
                <a:latin typeface="Calibri" pitchFamily="34" charset="0"/>
              </a:rPr>
              <a:t>Lulusan</a:t>
            </a:r>
            <a:r>
              <a:rPr dirty="0" smtClean="0">
                <a:latin typeface="Calibri" pitchFamily="34" charset="0"/>
              </a:rPr>
              <a:t> </a:t>
            </a:r>
            <a:r>
              <a:rPr dirty="0" err="1" smtClean="0">
                <a:latin typeface="Calibri" pitchFamily="34" charset="0"/>
              </a:rPr>
              <a:t>Poltekkes</a:t>
            </a:r>
            <a:r>
              <a:rPr dirty="0" smtClean="0">
                <a:latin typeface="Calibri" pitchFamily="34" charset="0"/>
              </a:rPr>
              <a:t> </a:t>
            </a:r>
            <a:r>
              <a:rPr dirty="0" err="1" smtClean="0">
                <a:latin typeface="Calibri" pitchFamily="34" charset="0"/>
              </a:rPr>
              <a:t>Kemenkes</a:t>
            </a:r>
            <a:r>
              <a:rPr dirty="0" smtClean="0">
                <a:latin typeface="Calibri" pitchFamily="34" charset="0"/>
              </a:rPr>
              <a:t> </a:t>
            </a:r>
            <a:r>
              <a:rPr dirty="0" err="1" smtClean="0">
                <a:latin typeface="Calibri" pitchFamily="34" charset="0"/>
              </a:rPr>
              <a:t>Palangka</a:t>
            </a:r>
            <a:r>
              <a:rPr dirty="0" smtClean="0">
                <a:latin typeface="Calibri" pitchFamily="34" charset="0"/>
              </a:rPr>
              <a:t> Raya </a:t>
            </a:r>
            <a:r>
              <a:rPr dirty="0" err="1" smtClean="0">
                <a:latin typeface="Calibri" pitchFamily="34" charset="0"/>
              </a:rPr>
              <a:t>dari</a:t>
            </a:r>
            <a:r>
              <a:rPr dirty="0" smtClean="0">
                <a:latin typeface="Calibri" pitchFamily="34" charset="0"/>
              </a:rPr>
              <a:t> </a:t>
            </a:r>
            <a:r>
              <a:rPr dirty="0" err="1" smtClean="0">
                <a:latin typeface="Calibri" pitchFamily="34" charset="0"/>
              </a:rPr>
              <a:t>tahun</a:t>
            </a:r>
            <a:r>
              <a:rPr dirty="0" smtClean="0">
                <a:latin typeface="Calibri" pitchFamily="34" charset="0"/>
              </a:rPr>
              <a:t> 2009-2015 </a:t>
            </a:r>
            <a:r>
              <a:rPr dirty="0" err="1" smtClean="0">
                <a:latin typeface="Calibri" pitchFamily="34" charset="0"/>
              </a:rPr>
              <a:t>adalah</a:t>
            </a:r>
            <a:r>
              <a:rPr dirty="0" smtClean="0">
                <a:latin typeface="Calibri" pitchFamily="34" charset="0"/>
              </a:rPr>
              <a:t> </a:t>
            </a:r>
            <a:r>
              <a:rPr dirty="0" err="1" smtClean="0">
                <a:latin typeface="Calibri" pitchFamily="34" charset="0"/>
              </a:rPr>
              <a:t>sebanyak</a:t>
            </a:r>
            <a:r>
              <a:rPr dirty="0" smtClean="0">
                <a:latin typeface="Calibri" pitchFamily="34" charset="0"/>
              </a:rPr>
              <a:t> 2779 orang.</a:t>
            </a:r>
            <a:endParaRPr dirty="0" smtClean="0">
              <a:latin typeface="Calibri" pitchFamily="34" charset="0"/>
              <a:ea typeface="SimSun" pitchFamily="2" charset="-122"/>
            </a:endParaRPr>
          </a:p>
        </p:txBody>
      </p:sp>
      <p:pic>
        <p:nvPicPr>
          <p:cNvPr id="21508" name="Picture 4" descr="IMG_5416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500" y="1905000"/>
            <a:ext cx="2628900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 descr="IMG_5451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4600" y="4267200"/>
            <a:ext cx="2628900" cy="2057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977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7"/>
          <p:cNvSpPr txBox="1">
            <a:spLocks noGrp="1"/>
          </p:cNvSpPr>
          <p:nvPr>
            <p:ph type="title"/>
          </p:nvPr>
        </p:nvSpPr>
        <p:spPr>
          <a:xfrm>
            <a:off x="0" y="0"/>
            <a:ext cx="5791200" cy="715963"/>
          </a:xfrm>
        </p:spPr>
        <p:txBody>
          <a:bodyPr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sz="3200" b="1" dirty="0" smtClean="0">
              <a:effectLst>
                <a:outerShdw dist="38096" dir="2700000">
                  <a:srgbClr val="000000"/>
                </a:outerShdw>
              </a:effectLst>
            </a:endParaRP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38" y="457200"/>
            <a:ext cx="8975725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120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F:\foto\IMG_9181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632"/>
          <a:stretch>
            <a:fillRect/>
          </a:stretch>
        </p:blipFill>
        <p:spPr bwMode="auto">
          <a:xfrm>
            <a:off x="6251575" y="1295400"/>
            <a:ext cx="2892425" cy="2895600"/>
          </a:xfrm>
          <a:prstGeom prst="rect">
            <a:avLst/>
          </a:prstGeom>
          <a:noFill/>
          <a:ln w="38103">
            <a:solidFill>
              <a:srgbClr val="000000"/>
            </a:solidFill>
            <a:miter lim="800000"/>
            <a:headEnd/>
            <a:tailEnd/>
          </a:ln>
          <a:effectLst>
            <a:outerShdw dist="38096" dir="2700000" algn="tl" rotWithShape="0">
              <a:srgbClr val="000000">
                <a:alpha val="42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7"/>
          <p:cNvSpPr txBox="1">
            <a:spLocks noGrp="1"/>
          </p:cNvSpPr>
          <p:nvPr>
            <p:ph type="title"/>
          </p:nvPr>
        </p:nvSpPr>
        <p:spPr>
          <a:xfrm>
            <a:off x="0" y="0"/>
            <a:ext cx="5791200" cy="715963"/>
          </a:xfrm>
        </p:spPr>
        <p:txBody>
          <a:bodyPr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200" b="1" smtClean="0">
                <a:effectLst>
                  <a:outerShdw dist="38096" dir="2700000">
                    <a:srgbClr val="000000"/>
                  </a:outerShdw>
                </a:effectLst>
              </a:rPr>
              <a:t>KEGIATAN KEMAHASISWAAN</a:t>
            </a:r>
          </a:p>
        </p:txBody>
      </p:sp>
      <p:pic>
        <p:nvPicPr>
          <p:cNvPr id="23556" name="Content Placeholder 3" descr="IMG_0168.JPG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295400"/>
            <a:ext cx="2211388" cy="2849563"/>
          </a:xfrm>
          <a:ln w="38103">
            <a:solidFill>
              <a:srgbClr val="000000"/>
            </a:solidFill>
            <a:miter lim="800000"/>
            <a:headEnd/>
            <a:tailEnd/>
          </a:ln>
          <a:effectLst>
            <a:outerShdw dist="38096" dir="2700000" algn="tl" rotWithShape="0">
              <a:srgbClr val="000000">
                <a:alpha val="42998"/>
              </a:srgbClr>
            </a:outerShdw>
          </a:effectLst>
        </p:spPr>
      </p:pic>
      <p:pic>
        <p:nvPicPr>
          <p:cNvPr id="23557" name="Picture 4" descr="20141122_094911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4191000"/>
            <a:ext cx="2336800" cy="2667000"/>
          </a:xfrm>
          <a:prstGeom prst="rect">
            <a:avLst/>
          </a:prstGeom>
          <a:solidFill>
            <a:srgbClr val="ED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 descr="IMG_0907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191000"/>
            <a:ext cx="2667000" cy="2667000"/>
          </a:xfrm>
          <a:prstGeom prst="rect">
            <a:avLst/>
          </a:prstGeom>
          <a:solidFill>
            <a:srgbClr val="ED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7" descr="10421239_10202193390876719_8480290112663739099_n.jp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6800" y="4191000"/>
            <a:ext cx="1727200" cy="2667000"/>
          </a:xfrm>
          <a:prstGeom prst="rect">
            <a:avLst/>
          </a:prstGeom>
          <a:solidFill>
            <a:srgbClr val="ED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8" descr="dumas 2015 (329).JP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0800" y="4114800"/>
            <a:ext cx="2743200" cy="2667000"/>
          </a:xfrm>
          <a:prstGeom prst="rect">
            <a:avLst/>
          </a:prstGeom>
          <a:solidFill>
            <a:srgbClr val="ED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09800" y="1295400"/>
            <a:ext cx="4038600" cy="2844800"/>
          </a:xfrm>
          <a:prstGeom prst="rect">
            <a:avLst/>
          </a:prstGeom>
          <a:noFill/>
          <a:ln w="38103">
            <a:solidFill>
              <a:srgbClr val="000000"/>
            </a:solidFill>
            <a:miter lim="800000"/>
            <a:headEnd/>
            <a:tailEnd/>
          </a:ln>
          <a:effectLst>
            <a:outerShdw dist="38096" dir="2700000" algn="tl" rotWithShape="0">
              <a:srgbClr val="000000">
                <a:alpha val="42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34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84784"/>
            <a:ext cx="9144000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TRIDARMA PERGURUAN TINGGI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92" y="3212976"/>
            <a:ext cx="2951820" cy="19678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Content Placeholder 4" descr="20151017_113147.jpg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03848" y="3212976"/>
            <a:ext cx="2819400" cy="19678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5843" y="3212976"/>
            <a:ext cx="2880320" cy="19678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8" name="Straight Connector 7"/>
          <p:cNvCxnSpPr/>
          <p:nvPr/>
        </p:nvCxnSpPr>
        <p:spPr>
          <a:xfrm>
            <a:off x="31692" y="3212976"/>
            <a:ext cx="9094471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5193432"/>
            <a:ext cx="9094471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689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473075"/>
            <a:ext cx="8229600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b="1" smtClean="0">
                <a:effectLst>
                  <a:outerShdw dist="38096" dir="2700000">
                    <a:srgbClr val="000000"/>
                  </a:outerShdw>
                </a:effectLst>
              </a:rPr>
              <a:t>PENELITIAN</a:t>
            </a:r>
          </a:p>
        </p:txBody>
      </p:sp>
      <p:sp>
        <p:nvSpPr>
          <p:cNvPr id="59395" name="Content Placeholder 2"/>
          <p:cNvSpPr txBox="1">
            <a:spLocks noGrp="1"/>
          </p:cNvSpPr>
          <p:nvPr>
            <p:ph idx="1"/>
          </p:nvPr>
        </p:nvSpPr>
        <p:spPr>
          <a:xfrm>
            <a:off x="457200" y="1874838"/>
            <a:ext cx="8229600" cy="3611562"/>
          </a:xfrm>
        </p:spPr>
        <p:txBody>
          <a:bodyPr/>
          <a:lstStyle/>
          <a:p>
            <a:pPr eaLnBrk="1" hangingPunct="1"/>
            <a:r>
              <a:rPr lang="id-ID" smtClean="0">
                <a:latin typeface="Calibri" pitchFamily="34" charset="0"/>
              </a:rPr>
              <a:t>Penyebaran jumlah penelitian Dosen disesuaikan dengan beban mengajar dosen.</a:t>
            </a:r>
            <a:endParaRPr smtClean="0">
              <a:latin typeface="Calibri" pitchFamily="34" charset="0"/>
            </a:endParaRPr>
          </a:p>
          <a:p>
            <a:pPr eaLnBrk="1" hangingPunct="1"/>
            <a:r>
              <a:rPr lang="id-ID" smtClean="0">
                <a:latin typeface="Calibri" pitchFamily="34" charset="0"/>
              </a:rPr>
              <a:t>Rata-rata judul penelitian per orang Dosen adalah dua judul</a:t>
            </a:r>
            <a:r>
              <a:rPr smtClean="0">
                <a:latin typeface="Calibri" pitchFamily="34" charset="0"/>
              </a:rPr>
              <a:t>/tahun.</a:t>
            </a:r>
          </a:p>
        </p:txBody>
      </p:sp>
    </p:spTree>
    <p:extLst>
      <p:ext uri="{BB962C8B-B14F-4D97-AF65-F5344CB8AC3E}">
        <p14:creationId xmlns:p14="http://schemas.microsoft.com/office/powerpoint/2010/main" val="171671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" y="304800"/>
            <a:ext cx="8010525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157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4000" b="1" dirty="0" smtClean="0">
                <a:effectLst>
                  <a:outerShdw dist="38096" dir="2700000">
                    <a:srgbClr val="000000"/>
                  </a:outerShdw>
                </a:effectLst>
              </a:rPr>
              <a:t>PENGABDIAN KEPADA MASYARAKAT</a:t>
            </a:r>
          </a:p>
        </p:txBody>
      </p:sp>
      <p:sp>
        <p:nvSpPr>
          <p:cNvPr id="61443" name="Content Placeholder 2"/>
          <p:cNvSpPr txBox="1">
            <a:spLocks noGrp="1"/>
          </p:cNvSpPr>
          <p:nvPr>
            <p:ph idx="1"/>
          </p:nvPr>
        </p:nvSpPr>
        <p:spPr>
          <a:xfrm>
            <a:off x="457200" y="1798638"/>
            <a:ext cx="6248400" cy="4525962"/>
          </a:xfrm>
        </p:spPr>
        <p:txBody>
          <a:bodyPr>
            <a:normAutofit lnSpcReduction="10000"/>
          </a:bodyPr>
          <a:lstStyle/>
          <a:p>
            <a:pPr eaLnBrk="1" hangingPunct="1">
              <a:spcBef>
                <a:spcPts val="700"/>
              </a:spcBef>
            </a:pPr>
            <a:r>
              <a:rPr sz="2800" dirty="0" smtClean="0">
                <a:latin typeface="Calibri" pitchFamily="34" charset="0"/>
              </a:rPr>
              <a:t>K</a:t>
            </a:r>
            <a:r>
              <a:rPr lang="es-ES" sz="2800" dirty="0" err="1" smtClean="0">
                <a:latin typeface="Calibri" pitchFamily="34" charset="0"/>
              </a:rPr>
              <a:t>egiatan</a:t>
            </a:r>
            <a:r>
              <a:rPr lang="es-ES" sz="2800" dirty="0" smtClean="0">
                <a:latin typeface="Calibri" pitchFamily="34" charset="0"/>
              </a:rPr>
              <a:t> </a:t>
            </a:r>
            <a:r>
              <a:rPr lang="id-ID" sz="2800" dirty="0" smtClean="0">
                <a:latin typeface="Calibri" pitchFamily="34" charset="0"/>
              </a:rPr>
              <a:t>pengabdian masyarakat telah didukung oleh institusi</a:t>
            </a:r>
            <a:r>
              <a:rPr lang="es-ES" sz="2800" dirty="0" smtClean="0">
                <a:latin typeface="Calibri" pitchFamily="34" charset="0"/>
              </a:rPr>
              <a:t>.</a:t>
            </a:r>
          </a:p>
          <a:p>
            <a:pPr eaLnBrk="1" hangingPunct="1">
              <a:spcBef>
                <a:spcPts val="700"/>
              </a:spcBef>
            </a:pPr>
            <a:r>
              <a:rPr lang="es-ES" sz="2800" dirty="0" err="1" smtClean="0">
                <a:latin typeface="Calibri" pitchFamily="34" charset="0"/>
              </a:rPr>
              <a:t>Kegiatan</a:t>
            </a:r>
            <a:r>
              <a:rPr lang="es-ES" sz="2800" dirty="0" smtClean="0">
                <a:latin typeface="Calibri" pitchFamily="34" charset="0"/>
              </a:rPr>
              <a:t> </a:t>
            </a:r>
            <a:r>
              <a:rPr lang="es-ES" sz="2800" dirty="0" err="1" smtClean="0">
                <a:latin typeface="Calibri" pitchFamily="34" charset="0"/>
              </a:rPr>
              <a:t>dilakukan</a:t>
            </a:r>
            <a:r>
              <a:rPr lang="es-ES" sz="2800" dirty="0" smtClean="0">
                <a:latin typeface="Calibri" pitchFamily="34" charset="0"/>
              </a:rPr>
              <a:t> </a:t>
            </a:r>
            <a:r>
              <a:rPr lang="es-ES" sz="2800" dirty="0" err="1" smtClean="0">
                <a:latin typeface="Calibri" pitchFamily="34" charset="0"/>
              </a:rPr>
              <a:t>dengan</a:t>
            </a:r>
            <a:r>
              <a:rPr lang="es-ES" sz="2800" dirty="0" smtClean="0">
                <a:latin typeface="Calibri" pitchFamily="34" charset="0"/>
              </a:rPr>
              <a:t> </a:t>
            </a:r>
            <a:r>
              <a:rPr lang="es-ES" sz="2800" dirty="0" err="1" smtClean="0">
                <a:latin typeface="Calibri" pitchFamily="34" charset="0"/>
              </a:rPr>
              <a:t>memperhatikan</a:t>
            </a:r>
            <a:r>
              <a:rPr lang="es-ES" sz="2800" dirty="0" smtClean="0">
                <a:latin typeface="Calibri" pitchFamily="34" charset="0"/>
              </a:rPr>
              <a:t> </a:t>
            </a:r>
            <a:r>
              <a:rPr lang="es-ES" sz="2800" dirty="0" err="1" smtClean="0">
                <a:latin typeface="Calibri" pitchFamily="34" charset="0"/>
              </a:rPr>
              <a:t>masyarakat</a:t>
            </a:r>
            <a:r>
              <a:rPr lang="es-ES" sz="2800" dirty="0" smtClean="0">
                <a:latin typeface="Calibri" pitchFamily="34" charset="0"/>
              </a:rPr>
              <a:t> yang </a:t>
            </a:r>
            <a:r>
              <a:rPr lang="es-ES" sz="2800" dirty="0" err="1" smtClean="0">
                <a:latin typeface="Calibri" pitchFamily="34" charset="0"/>
              </a:rPr>
              <a:t>membutuhkan</a:t>
            </a:r>
            <a:r>
              <a:rPr lang="es-ES" sz="2800" dirty="0" smtClean="0">
                <a:latin typeface="Calibri" pitchFamily="34" charset="0"/>
              </a:rPr>
              <a:t> dan </a:t>
            </a:r>
            <a:r>
              <a:rPr lang="es-ES" sz="2800" dirty="0" err="1" smtClean="0">
                <a:latin typeface="Calibri" pitchFamily="34" charset="0"/>
              </a:rPr>
              <a:t>berada</a:t>
            </a:r>
            <a:r>
              <a:rPr lang="es-ES" sz="2800" dirty="0" smtClean="0">
                <a:latin typeface="Calibri" pitchFamily="34" charset="0"/>
              </a:rPr>
              <a:t> di </a:t>
            </a:r>
            <a:r>
              <a:rPr lang="es-ES" sz="2800" dirty="0" err="1" smtClean="0">
                <a:latin typeface="Calibri" pitchFamily="34" charset="0"/>
              </a:rPr>
              <a:t>masyarakat</a:t>
            </a:r>
            <a:r>
              <a:rPr lang="es-ES" sz="2800" dirty="0" smtClean="0">
                <a:latin typeface="Calibri" pitchFamily="34" charset="0"/>
              </a:rPr>
              <a:t> </a:t>
            </a:r>
            <a:r>
              <a:rPr lang="es-ES" sz="2800" dirty="0" err="1" smtClean="0">
                <a:latin typeface="Calibri" pitchFamily="34" charset="0"/>
              </a:rPr>
              <a:t>tersisih</a:t>
            </a:r>
            <a:r>
              <a:rPr lang="es-ES" sz="2800" dirty="0" smtClean="0">
                <a:latin typeface="Calibri" pitchFamily="34" charset="0"/>
              </a:rPr>
              <a:t> secara </a:t>
            </a:r>
            <a:r>
              <a:rPr lang="es-ES" sz="2800" dirty="0" err="1" smtClean="0">
                <a:latin typeface="Calibri" pitchFamily="34" charset="0"/>
              </a:rPr>
              <a:t>ekonomi</a:t>
            </a:r>
            <a:r>
              <a:rPr lang="es-ES" sz="2800" dirty="0" smtClean="0">
                <a:latin typeface="Calibri" pitchFamily="34" charset="0"/>
              </a:rPr>
              <a:t>.</a:t>
            </a:r>
          </a:p>
          <a:p>
            <a:pPr eaLnBrk="1" hangingPunct="1">
              <a:spcBef>
                <a:spcPts val="700"/>
              </a:spcBef>
            </a:pPr>
            <a:r>
              <a:rPr lang="id-ID" sz="2800" dirty="0" smtClean="0">
                <a:latin typeface="Calibri" pitchFamily="34" charset="0"/>
              </a:rPr>
              <a:t>Dalam satu tahun Poltekkes menyelenggarakan paling tidak 1 kali pengabdian masyarakat untuk semua Dosen secara terpadu</a:t>
            </a:r>
            <a:r>
              <a:rPr sz="2800" dirty="0" smtClean="0">
                <a:latin typeface="Calibri" pitchFamily="34" charset="0"/>
              </a:rPr>
              <a:t>.</a:t>
            </a:r>
          </a:p>
        </p:txBody>
      </p:sp>
      <p:pic>
        <p:nvPicPr>
          <p:cNvPr id="61444" name="Picture 3" descr="IMG_3459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1800" y="1676400"/>
            <a:ext cx="1939925" cy="15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5" name="Picture 2" descr="G:\Foto\YUM 2014\IMG_2581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1800" y="3429000"/>
            <a:ext cx="198120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6" name="Picture 3" descr="G:\Foto\YUM 2014\IMG_2583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1800" y="5105400"/>
            <a:ext cx="1905000" cy="1428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275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913" y="228600"/>
            <a:ext cx="8791575" cy="621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4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Content Placeholder 4" descr="20151017_113147.jpg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657600" y="914400"/>
            <a:ext cx="2819400" cy="2362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3491" name="Picture 3" descr="20151017_104815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838200"/>
            <a:ext cx="2895600" cy="2514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2" name="Picture 5" descr="IMG_9275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" y="3810000"/>
            <a:ext cx="2971800" cy="2362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3" name="Picture 6" descr="20151017_113133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0" y="3810000"/>
            <a:ext cx="2811463" cy="2438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4" name="Picture 7" descr="20151026_163516.jp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13">
            <a:off x="6629400" y="1066800"/>
            <a:ext cx="2362200" cy="2057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5" name="Picture 9" descr="20151028_190340.jp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4200" y="3733800"/>
            <a:ext cx="1981200" cy="2438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0" y="838200"/>
            <a:ext cx="9252520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0" y="6262255"/>
            <a:ext cx="9252520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818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5750"/>
            <a:ext cx="9144000" cy="92868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defRPr/>
            </a:pPr>
            <a:r>
              <a:rPr lang="id-ID" b="1" dirty="0" smtClean="0">
                <a:latin typeface="Cambria" pitchFamily="18" charset="0"/>
              </a:rPr>
              <a:t>KERJASAMA</a:t>
            </a:r>
            <a:endParaRPr lang="id-ID" b="1" dirty="0">
              <a:latin typeface="Cambria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95536" y="1700213"/>
            <a:ext cx="5688632" cy="4681115"/>
          </a:xfrm>
          <a:prstGeom prst="rect">
            <a:avLst/>
          </a:prstGeom>
          <a:ln w="38100">
            <a:solidFill>
              <a:srgbClr val="002060"/>
            </a:solidFill>
            <a:prstDash val="lgDashDotDot"/>
          </a:ln>
        </p:spPr>
        <p:txBody>
          <a:bodyPr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id-ID" dirty="0" smtClean="0"/>
              <a:t>Hingga saat ini Poltekkes Kemenkes Palangka Raya telah melakukan kerja sama dengan pemerintah maupun swasta, baik dalam negeri maupun luar negeri.</a:t>
            </a:r>
          </a:p>
          <a:p>
            <a:pPr>
              <a:defRPr/>
            </a:pPr>
            <a:r>
              <a:rPr lang="id-ID" dirty="0" smtClean="0"/>
              <a:t>Poltekkes Kemenkes Palangka Raya telah bekerja sama dengan </a:t>
            </a:r>
            <a:r>
              <a:rPr lang="en-US" dirty="0" smtClean="0"/>
              <a:t>60</a:t>
            </a:r>
            <a:r>
              <a:rPr lang="id-ID" dirty="0" smtClean="0"/>
              <a:t> instansi dalam negeri dan </a:t>
            </a:r>
            <a:r>
              <a:rPr lang="en-US" dirty="0" smtClean="0"/>
              <a:t>3</a:t>
            </a:r>
            <a:r>
              <a:rPr lang="id-ID" dirty="0" smtClean="0"/>
              <a:t> instansi luar negeri (Emilio Aguinaldo College, Philippines</a:t>
            </a:r>
            <a:r>
              <a:rPr lang="en-US" dirty="0" smtClean="0"/>
              <a:t>, </a:t>
            </a:r>
            <a:r>
              <a:rPr lang="fr-FR" dirty="0" err="1"/>
              <a:t>Burapha</a:t>
            </a:r>
            <a:r>
              <a:rPr lang="fr-FR" dirty="0"/>
              <a:t> </a:t>
            </a:r>
            <a:r>
              <a:rPr lang="fr-FR" dirty="0" err="1"/>
              <a:t>University</a:t>
            </a:r>
            <a:r>
              <a:rPr lang="fr-FR" dirty="0"/>
              <a:t>, </a:t>
            </a:r>
            <a:r>
              <a:rPr lang="fr-FR" dirty="0" err="1"/>
              <a:t>Thailand</a:t>
            </a:r>
            <a:r>
              <a:rPr lang="id-ID" dirty="0" smtClean="0"/>
              <a:t> dan Murni International College, Malaysia)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0152" y="1412776"/>
            <a:ext cx="2088232" cy="151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6216" y="3068960"/>
            <a:ext cx="1871700" cy="16767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6042" y="4869160"/>
            <a:ext cx="1790439" cy="18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2848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id-ID" dirty="0" smtClean="0"/>
              <a:t>PENCAPAIAN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id-ID" dirty="0" smtClean="0"/>
              <a:t>1. JUMLAH LULUSAN</a:t>
            </a:r>
          </a:p>
          <a:p>
            <a:r>
              <a:rPr lang="id-ID" dirty="0" smtClean="0"/>
              <a:t>2. TEMPAT LULUSAN BEKERJA</a:t>
            </a:r>
          </a:p>
          <a:p>
            <a:r>
              <a:rPr lang="id-ID" dirty="0" smtClean="0"/>
              <a:t>3. UKOM</a:t>
            </a:r>
          </a:p>
          <a:p>
            <a:r>
              <a:rPr lang="id-ID" dirty="0" smtClean="0"/>
              <a:t>4. AKREDITASI</a:t>
            </a:r>
          </a:p>
          <a:p>
            <a:r>
              <a:rPr lang="id-ID" dirty="0" smtClean="0"/>
              <a:t>3. SAKIP</a:t>
            </a:r>
          </a:p>
          <a:p>
            <a:r>
              <a:rPr lang="id-ID" dirty="0" smtClean="0"/>
              <a:t>4. PERPUSTAKAAN</a:t>
            </a:r>
          </a:p>
          <a:p>
            <a:r>
              <a:rPr lang="id-ID" dirty="0" smtClean="0"/>
              <a:t>5. KEGIATAN MAHASISWA</a:t>
            </a:r>
          </a:p>
          <a:p>
            <a:r>
              <a:rPr lang="id-ID" dirty="0" smtClean="0"/>
              <a:t>6. Hak Kekayaan Intelektual : 2 dan 2 sdg proses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7901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LULUSAN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2689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err="1" smtClean="0">
                <a:latin typeface="Baskerville Old Face" pitchFamily="18" charset="0"/>
              </a:rPr>
              <a:t>Gizi</a:t>
            </a:r>
            <a:endParaRPr lang="en-US" dirty="0" smtClean="0">
              <a:latin typeface="Baskerville Old Face" pitchFamily="18" charset="0"/>
            </a:endParaRPr>
          </a:p>
          <a:p>
            <a:r>
              <a:rPr lang="en-US" dirty="0">
                <a:latin typeface="Baskerville Old Face" pitchFamily="18" charset="0"/>
              </a:rPr>
              <a:t>total alumni </a:t>
            </a:r>
            <a:r>
              <a:rPr lang="id-ID" dirty="0" smtClean="0">
                <a:latin typeface="Baskerville Old Face" pitchFamily="18" charset="0"/>
              </a:rPr>
              <a:t>2004 </a:t>
            </a:r>
            <a:r>
              <a:rPr lang="en-US" dirty="0" err="1" smtClean="0">
                <a:latin typeface="Baskerville Old Face" pitchFamily="18" charset="0"/>
              </a:rPr>
              <a:t>s.d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th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smtClean="0">
                <a:latin typeface="Baskerville Old Face" pitchFamily="18" charset="0"/>
              </a:rPr>
              <a:t>2016 </a:t>
            </a:r>
            <a:r>
              <a:rPr lang="en-US" dirty="0" err="1" smtClean="0">
                <a:latin typeface="Baskerville Old Face" pitchFamily="18" charset="0"/>
              </a:rPr>
              <a:t>yaitu</a:t>
            </a:r>
            <a:r>
              <a:rPr lang="en-US" dirty="0" smtClean="0">
                <a:latin typeface="Baskerville Old Face" pitchFamily="18" charset="0"/>
              </a:rPr>
              <a:t> 484 orang</a:t>
            </a:r>
          </a:p>
          <a:p>
            <a:r>
              <a:rPr lang="en-US" dirty="0" err="1">
                <a:latin typeface="Baskerville Old Face" pitchFamily="18" charset="0"/>
              </a:rPr>
              <a:t>persentase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yg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sudah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bekerja</a:t>
            </a:r>
            <a:r>
              <a:rPr lang="en-US" dirty="0" smtClean="0">
                <a:latin typeface="Baskerville Old Face" pitchFamily="18" charset="0"/>
              </a:rPr>
              <a:t> 77,2%</a:t>
            </a:r>
          </a:p>
          <a:p>
            <a:r>
              <a:rPr lang="en-US" dirty="0" err="1">
                <a:latin typeface="Baskerville Old Face" pitchFamily="18" charset="0"/>
              </a:rPr>
              <a:t>persentase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bekerja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sesuai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bidang</a:t>
            </a:r>
            <a:r>
              <a:rPr lang="en-US" dirty="0" smtClean="0">
                <a:latin typeface="Baskerville Old Face" pitchFamily="18" charset="0"/>
              </a:rPr>
              <a:t> 58,9%</a:t>
            </a:r>
          </a:p>
          <a:p>
            <a:r>
              <a:rPr lang="en-US" dirty="0" err="1">
                <a:latin typeface="Baskerville Old Face" pitchFamily="18" charset="0"/>
              </a:rPr>
              <a:t>persentase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bekerja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tidak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sesuai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bidang</a:t>
            </a:r>
            <a:r>
              <a:rPr lang="en-US" dirty="0" smtClean="0">
                <a:latin typeface="Baskerville Old Face" pitchFamily="18" charset="0"/>
              </a:rPr>
              <a:t> 41,1%</a:t>
            </a:r>
          </a:p>
          <a:p>
            <a:r>
              <a:rPr lang="en-US" dirty="0" err="1" smtClean="0">
                <a:latin typeface="Baskerville Old Face" pitchFamily="18" charset="0"/>
              </a:rPr>
              <a:t>Jenis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pekerjaan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meliputi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menjadi</a:t>
            </a:r>
            <a:r>
              <a:rPr lang="en-US" dirty="0" smtClean="0">
                <a:latin typeface="Baskerville Old Face" pitchFamily="18" charset="0"/>
              </a:rPr>
              <a:t> PNS, </a:t>
            </a:r>
            <a:r>
              <a:rPr lang="en-US" dirty="0" err="1" smtClean="0">
                <a:latin typeface="Baskerville Old Face" pitchFamily="18" charset="0"/>
              </a:rPr>
              <a:t>Swasta</a:t>
            </a:r>
            <a:r>
              <a:rPr lang="en-US" dirty="0" smtClean="0">
                <a:latin typeface="Baskerville Old Face" pitchFamily="18" charset="0"/>
              </a:rPr>
              <a:t>, </a:t>
            </a:r>
            <a:r>
              <a:rPr lang="en-US" dirty="0" err="1" smtClean="0">
                <a:latin typeface="Baskerville Old Face" pitchFamily="18" charset="0"/>
              </a:rPr>
              <a:t>dan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Honorer</a:t>
            </a:r>
            <a:endParaRPr lang="en-US" dirty="0">
              <a:latin typeface="Baskerville Old Face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797152"/>
            <a:ext cx="2339752" cy="17548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9832" y="4774844"/>
            <a:ext cx="2747797" cy="17548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4797152"/>
            <a:ext cx="2627784" cy="17548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0" name="Straight Connector 9"/>
          <p:cNvCxnSpPr/>
          <p:nvPr/>
        </p:nvCxnSpPr>
        <p:spPr>
          <a:xfrm flipV="1">
            <a:off x="0" y="6529658"/>
            <a:ext cx="9144000" cy="2230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883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LULUSAN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2689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d-ID" dirty="0" smtClean="0">
                <a:latin typeface="Baskerville Old Face" pitchFamily="18" charset="0"/>
              </a:rPr>
              <a:t>Keperawatan</a:t>
            </a:r>
            <a:endParaRPr lang="en-US" dirty="0" smtClean="0">
              <a:latin typeface="Baskerville Old Face" pitchFamily="18" charset="0"/>
            </a:endParaRPr>
          </a:p>
          <a:p>
            <a:r>
              <a:rPr lang="en-US" dirty="0">
                <a:latin typeface="Baskerville Old Face" pitchFamily="18" charset="0"/>
              </a:rPr>
              <a:t>total alumni </a:t>
            </a:r>
            <a:r>
              <a:rPr lang="id-ID" dirty="0" smtClean="0">
                <a:latin typeface="Baskerville Old Face" pitchFamily="18" charset="0"/>
              </a:rPr>
              <a:t>2001 </a:t>
            </a:r>
            <a:r>
              <a:rPr lang="en-US" dirty="0" err="1" smtClean="0">
                <a:latin typeface="Baskerville Old Face" pitchFamily="18" charset="0"/>
              </a:rPr>
              <a:t>s.d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th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smtClean="0">
                <a:latin typeface="Baskerville Old Face" pitchFamily="18" charset="0"/>
              </a:rPr>
              <a:t>2016 </a:t>
            </a:r>
            <a:r>
              <a:rPr lang="en-US" dirty="0" err="1" smtClean="0">
                <a:latin typeface="Baskerville Old Face" pitchFamily="18" charset="0"/>
              </a:rPr>
              <a:t>yaitu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id-ID" dirty="0" smtClean="0">
                <a:latin typeface="Baskerville Old Face" pitchFamily="18" charset="0"/>
              </a:rPr>
              <a:t>1390</a:t>
            </a:r>
            <a:r>
              <a:rPr lang="en-US" dirty="0" smtClean="0">
                <a:latin typeface="Baskerville Old Face" pitchFamily="18" charset="0"/>
              </a:rPr>
              <a:t> orang</a:t>
            </a:r>
          </a:p>
          <a:p>
            <a:r>
              <a:rPr lang="en-US" dirty="0" err="1">
                <a:latin typeface="Baskerville Old Face" pitchFamily="18" charset="0"/>
              </a:rPr>
              <a:t>persentase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yg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sudah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bekerja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id-ID" dirty="0" smtClean="0">
                <a:latin typeface="Baskerville Old Face" pitchFamily="18" charset="0"/>
              </a:rPr>
              <a:t>87</a:t>
            </a:r>
            <a:r>
              <a:rPr lang="en-US" dirty="0" smtClean="0">
                <a:latin typeface="Baskerville Old Face" pitchFamily="18" charset="0"/>
              </a:rPr>
              <a:t>%</a:t>
            </a:r>
          </a:p>
          <a:p>
            <a:r>
              <a:rPr lang="en-US" dirty="0" err="1">
                <a:latin typeface="Baskerville Old Face" pitchFamily="18" charset="0"/>
              </a:rPr>
              <a:t>persentase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bekerja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sesuai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bidang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id-ID" dirty="0" smtClean="0">
                <a:latin typeface="Baskerville Old Face" pitchFamily="18" charset="0"/>
              </a:rPr>
              <a:t>93</a:t>
            </a:r>
            <a:r>
              <a:rPr lang="en-US" dirty="0" smtClean="0">
                <a:latin typeface="Baskerville Old Face" pitchFamily="18" charset="0"/>
              </a:rPr>
              <a:t>%</a:t>
            </a:r>
          </a:p>
          <a:p>
            <a:r>
              <a:rPr lang="en-US" dirty="0" err="1">
                <a:latin typeface="Baskerville Old Face" pitchFamily="18" charset="0"/>
              </a:rPr>
              <a:t>persentase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bekerja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tidak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sesuai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bidang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id-ID" dirty="0">
                <a:latin typeface="Baskerville Old Face" pitchFamily="18" charset="0"/>
              </a:rPr>
              <a:t>7</a:t>
            </a:r>
            <a:r>
              <a:rPr lang="en-US" dirty="0" smtClean="0">
                <a:latin typeface="Baskerville Old Face" pitchFamily="18" charset="0"/>
              </a:rPr>
              <a:t>%</a:t>
            </a:r>
          </a:p>
          <a:p>
            <a:r>
              <a:rPr lang="en-US" dirty="0" err="1" smtClean="0">
                <a:latin typeface="Baskerville Old Face" pitchFamily="18" charset="0"/>
              </a:rPr>
              <a:t>Jenis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pekerjaan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meliputi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menjadi</a:t>
            </a:r>
            <a:r>
              <a:rPr lang="en-US" dirty="0" smtClean="0">
                <a:latin typeface="Baskerville Old Face" pitchFamily="18" charset="0"/>
              </a:rPr>
              <a:t> PNS, </a:t>
            </a:r>
            <a:r>
              <a:rPr lang="en-US" dirty="0" err="1" smtClean="0">
                <a:latin typeface="Baskerville Old Face" pitchFamily="18" charset="0"/>
              </a:rPr>
              <a:t>Swasta</a:t>
            </a:r>
            <a:r>
              <a:rPr lang="en-US" dirty="0" smtClean="0">
                <a:latin typeface="Baskerville Old Face" pitchFamily="18" charset="0"/>
              </a:rPr>
              <a:t>, </a:t>
            </a:r>
            <a:r>
              <a:rPr lang="en-US" dirty="0" err="1" smtClean="0">
                <a:latin typeface="Baskerville Old Face" pitchFamily="18" charset="0"/>
              </a:rPr>
              <a:t>dan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Honorer</a:t>
            </a:r>
            <a:endParaRPr lang="en-US" dirty="0">
              <a:latin typeface="Baskerville Old Face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797152"/>
            <a:ext cx="2339752" cy="17548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9832" y="4774844"/>
            <a:ext cx="2747797" cy="17548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4797152"/>
            <a:ext cx="2627784" cy="17548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0" name="Straight Connector 9"/>
          <p:cNvCxnSpPr/>
          <p:nvPr/>
        </p:nvCxnSpPr>
        <p:spPr>
          <a:xfrm flipV="1">
            <a:off x="0" y="6529658"/>
            <a:ext cx="9144000" cy="2230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952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LULUSAN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2689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d-ID" dirty="0" smtClean="0">
                <a:latin typeface="Baskerville Old Face" pitchFamily="18" charset="0"/>
              </a:rPr>
              <a:t>Kebidanan</a:t>
            </a:r>
            <a:endParaRPr lang="en-US" dirty="0" smtClean="0">
              <a:latin typeface="Baskerville Old Face" pitchFamily="18" charset="0"/>
            </a:endParaRPr>
          </a:p>
          <a:p>
            <a:r>
              <a:rPr lang="en-US" dirty="0">
                <a:latin typeface="Baskerville Old Face" pitchFamily="18" charset="0"/>
              </a:rPr>
              <a:t>total alumni </a:t>
            </a:r>
            <a:r>
              <a:rPr lang="id-ID" dirty="0" smtClean="0">
                <a:latin typeface="Baskerville Old Face" pitchFamily="18" charset="0"/>
              </a:rPr>
              <a:t>2001 </a:t>
            </a:r>
            <a:r>
              <a:rPr lang="en-US" dirty="0" err="1" smtClean="0">
                <a:latin typeface="Baskerville Old Face" pitchFamily="18" charset="0"/>
              </a:rPr>
              <a:t>s.d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th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smtClean="0">
                <a:latin typeface="Baskerville Old Face" pitchFamily="18" charset="0"/>
              </a:rPr>
              <a:t>2016 </a:t>
            </a:r>
            <a:r>
              <a:rPr lang="en-US" dirty="0" err="1" smtClean="0">
                <a:latin typeface="Baskerville Old Face" pitchFamily="18" charset="0"/>
              </a:rPr>
              <a:t>yaitu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id-ID" dirty="0" smtClean="0">
                <a:solidFill>
                  <a:srgbClr val="FF0000"/>
                </a:solidFill>
                <a:latin typeface="Baskerville Old Face" pitchFamily="18" charset="0"/>
              </a:rPr>
              <a:t>1.341</a:t>
            </a:r>
            <a:r>
              <a:rPr lang="en-US" dirty="0" smtClean="0">
                <a:latin typeface="Baskerville Old Face" pitchFamily="18" charset="0"/>
              </a:rPr>
              <a:t> orang</a:t>
            </a:r>
          </a:p>
          <a:p>
            <a:r>
              <a:rPr lang="en-US" dirty="0" err="1">
                <a:latin typeface="Baskerville Old Face" pitchFamily="18" charset="0"/>
              </a:rPr>
              <a:t>persentase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yg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sudah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bekerja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id-ID" dirty="0" smtClean="0">
                <a:latin typeface="Baskerville Old Face" pitchFamily="18" charset="0"/>
              </a:rPr>
              <a:t>96,75</a:t>
            </a:r>
            <a:r>
              <a:rPr lang="en-US" dirty="0" smtClean="0">
                <a:latin typeface="Baskerville Old Face" pitchFamily="18" charset="0"/>
              </a:rPr>
              <a:t>%</a:t>
            </a:r>
          </a:p>
          <a:p>
            <a:r>
              <a:rPr lang="en-US" dirty="0" err="1">
                <a:latin typeface="Baskerville Old Face" pitchFamily="18" charset="0"/>
              </a:rPr>
              <a:t>persentase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bekerja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sesuai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bidang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id-ID" dirty="0" smtClean="0">
                <a:latin typeface="Baskerville Old Face" pitchFamily="18" charset="0"/>
              </a:rPr>
              <a:t>80</a:t>
            </a:r>
            <a:r>
              <a:rPr lang="en-US" dirty="0" smtClean="0">
                <a:latin typeface="Baskerville Old Face" pitchFamily="18" charset="0"/>
              </a:rPr>
              <a:t>%</a:t>
            </a:r>
          </a:p>
          <a:p>
            <a:r>
              <a:rPr lang="en-US" dirty="0" err="1">
                <a:latin typeface="Baskerville Old Face" pitchFamily="18" charset="0"/>
              </a:rPr>
              <a:t>persentase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bekerja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tidak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sesuai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bidang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id-ID" dirty="0" smtClean="0">
                <a:latin typeface="Baskerville Old Face" pitchFamily="18" charset="0"/>
              </a:rPr>
              <a:t>20</a:t>
            </a:r>
            <a:r>
              <a:rPr lang="en-US" dirty="0" smtClean="0">
                <a:latin typeface="Baskerville Old Face" pitchFamily="18" charset="0"/>
              </a:rPr>
              <a:t>%</a:t>
            </a:r>
          </a:p>
          <a:p>
            <a:r>
              <a:rPr lang="en-US" dirty="0" err="1" smtClean="0">
                <a:latin typeface="Baskerville Old Face" pitchFamily="18" charset="0"/>
              </a:rPr>
              <a:t>Jenis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pekerjaan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meliputi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menjadi</a:t>
            </a:r>
            <a:r>
              <a:rPr lang="en-US" dirty="0" smtClean="0">
                <a:latin typeface="Baskerville Old Face" pitchFamily="18" charset="0"/>
              </a:rPr>
              <a:t> PNS, </a:t>
            </a:r>
            <a:r>
              <a:rPr lang="en-US" dirty="0" err="1" smtClean="0">
                <a:latin typeface="Baskerville Old Face" pitchFamily="18" charset="0"/>
              </a:rPr>
              <a:t>Swasta</a:t>
            </a:r>
            <a:r>
              <a:rPr lang="en-US" dirty="0" smtClean="0">
                <a:latin typeface="Baskerville Old Face" pitchFamily="18" charset="0"/>
              </a:rPr>
              <a:t>, </a:t>
            </a:r>
            <a:r>
              <a:rPr lang="en-US" dirty="0" err="1" smtClean="0">
                <a:latin typeface="Baskerville Old Face" pitchFamily="18" charset="0"/>
              </a:rPr>
              <a:t>dan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Honorer</a:t>
            </a:r>
            <a:endParaRPr lang="en-US" dirty="0">
              <a:latin typeface="Baskerville Old Face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797152"/>
            <a:ext cx="2339752" cy="17548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9832" y="4774844"/>
            <a:ext cx="2747797" cy="17548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4797152"/>
            <a:ext cx="2627784" cy="17548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0" name="Straight Connector 9"/>
          <p:cNvCxnSpPr/>
          <p:nvPr/>
        </p:nvCxnSpPr>
        <p:spPr>
          <a:xfrm flipV="1">
            <a:off x="0" y="6529658"/>
            <a:ext cx="9144000" cy="2230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69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/>
              <a:t>LULU</a:t>
            </a:r>
            <a:r>
              <a:rPr lang="id-ID" b="1" dirty="0" smtClean="0"/>
              <a:t>S UKOM</a:t>
            </a:r>
            <a:endParaRPr lang="en-US" b="1" dirty="0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0" y="6529658"/>
            <a:ext cx="9144000" cy="2230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5048689"/>
              </p:ext>
            </p:extLst>
          </p:nvPr>
        </p:nvGraphicFramePr>
        <p:xfrm>
          <a:off x="683568" y="2132856"/>
          <a:ext cx="7776864" cy="304011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r>
                        <a:rPr lang="id-ID" sz="3600" dirty="0" smtClean="0">
                          <a:latin typeface="Baskerville Old Face" pitchFamily="18" charset="0"/>
                        </a:rPr>
                        <a:t>Jurusan</a:t>
                      </a:r>
                      <a:endParaRPr lang="id-ID" sz="3600" dirty="0">
                        <a:latin typeface="Baskerville Old Fac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600" dirty="0" smtClean="0">
                          <a:latin typeface="Baskerville Old Face" pitchFamily="18" charset="0"/>
                        </a:rPr>
                        <a:t>Tahun 2015</a:t>
                      </a:r>
                      <a:endParaRPr lang="id-ID" sz="3600" dirty="0">
                        <a:latin typeface="Baskerville Old Fac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3600" dirty="0" smtClean="0">
                          <a:latin typeface="Baskerville Old Face" pitchFamily="18" charset="0"/>
                        </a:rPr>
                        <a:t>Tahun 2016</a:t>
                      </a:r>
                      <a:endParaRPr lang="id-ID" sz="3600" dirty="0">
                        <a:latin typeface="Baskerville Old Face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6020">
                <a:tc>
                  <a:txBody>
                    <a:bodyPr/>
                    <a:lstStyle/>
                    <a:p>
                      <a:r>
                        <a:rPr lang="id-ID" sz="3600" dirty="0" smtClean="0">
                          <a:latin typeface="Baskerville Old Face" pitchFamily="18" charset="0"/>
                        </a:rPr>
                        <a:t>Keperawatan</a:t>
                      </a:r>
                      <a:endParaRPr lang="id-ID" sz="3600" b="1" dirty="0">
                        <a:latin typeface="Baskerville Old Fac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600" dirty="0" smtClean="0">
                          <a:latin typeface="Baskerville Old Face" pitchFamily="18" charset="0"/>
                        </a:rPr>
                        <a:t>85%</a:t>
                      </a:r>
                      <a:endParaRPr lang="id-ID" sz="3600" dirty="0">
                        <a:latin typeface="Baskerville Old Fac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600" dirty="0" smtClean="0">
                          <a:latin typeface="Baskerville Old Face" pitchFamily="18" charset="0"/>
                        </a:rPr>
                        <a:t>56%</a:t>
                      </a:r>
                      <a:endParaRPr lang="id-ID" sz="3600" dirty="0">
                        <a:latin typeface="Baskerville Old Face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6020">
                <a:tc>
                  <a:txBody>
                    <a:bodyPr/>
                    <a:lstStyle/>
                    <a:p>
                      <a:r>
                        <a:rPr lang="id-ID" sz="3600" dirty="0" smtClean="0">
                          <a:latin typeface="Baskerville Old Face" pitchFamily="18" charset="0"/>
                        </a:rPr>
                        <a:t>Kebidanan</a:t>
                      </a:r>
                      <a:endParaRPr lang="id-ID" sz="3600" b="1" dirty="0">
                        <a:latin typeface="Baskerville Old Fac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600" dirty="0" smtClean="0">
                          <a:latin typeface="Baskerville Old Face" pitchFamily="18" charset="0"/>
                        </a:rPr>
                        <a:t>96%</a:t>
                      </a:r>
                      <a:endParaRPr lang="id-ID" sz="3600" dirty="0">
                        <a:latin typeface="Baskerville Old Fac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600" dirty="0" smtClean="0">
                          <a:latin typeface="Baskerville Old Face" pitchFamily="18" charset="0"/>
                        </a:rPr>
                        <a:t>87%</a:t>
                      </a:r>
                      <a:endParaRPr lang="id-ID" sz="3600" dirty="0">
                        <a:latin typeface="Baskerville Old Face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69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dirty="0" err="1" smtClean="0"/>
              <a:t>Akreditasi</a:t>
            </a:r>
            <a:r>
              <a:rPr lang="en-US" dirty="0" smtClean="0"/>
              <a:t> </a:t>
            </a:r>
            <a:r>
              <a:rPr lang="en-US" dirty="0" err="1" smtClean="0"/>
              <a:t>Poltekkes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327381"/>
              </p:ext>
            </p:extLst>
          </p:nvPr>
        </p:nvGraphicFramePr>
        <p:xfrm>
          <a:off x="1403648" y="1844824"/>
          <a:ext cx="5976664" cy="3217502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12244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22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99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2762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/>
                        <a:t>No. 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/>
                        <a:t>Prodi</a:t>
                      </a:r>
                      <a:r>
                        <a:rPr lang="en-US" sz="2000" b="1" dirty="0"/>
                        <a:t> 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/>
                        <a:t>Akreditasi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531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2000" b="1" dirty="0" smtClean="0"/>
                        <a:t>LAM PTKES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7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/>
                        <a:t>1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/>
                        <a:t>DIII </a:t>
                      </a:r>
                      <a:r>
                        <a:rPr lang="en-US" sz="2000" b="1" dirty="0" err="1"/>
                        <a:t>Keperawatan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27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/>
                        <a:t>2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/>
                        <a:t>DIII </a:t>
                      </a:r>
                      <a:r>
                        <a:rPr lang="en-US" sz="2000" b="1" dirty="0" err="1"/>
                        <a:t>Kebidanan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7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/>
                        <a:t>3</a:t>
                      </a:r>
                      <a:endParaRPr lang="en-US" sz="2000" b="1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/>
                        <a:t>DIII </a:t>
                      </a:r>
                      <a:r>
                        <a:rPr lang="en-US" sz="2000" b="1" dirty="0" err="1"/>
                        <a:t>Gizi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27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/>
                        <a:t>4</a:t>
                      </a:r>
                      <a:endParaRPr lang="en-US" sz="2000" b="1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/>
                        <a:t>DIV Keperawatan</a:t>
                      </a:r>
                      <a:endParaRPr lang="en-US" sz="2000" b="1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2000" b="1" dirty="0" smtClean="0"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27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/>
                        <a:t>5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/>
                        <a:t>DIV Kebidanan</a:t>
                      </a:r>
                      <a:endParaRPr lang="en-US" sz="2000" b="1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/>
                        <a:t>C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27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/>
                        <a:t>6</a:t>
                      </a:r>
                      <a:endParaRPr lang="en-US" sz="2000" b="1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/>
                        <a:t>DIV Gizi</a:t>
                      </a:r>
                      <a:endParaRPr lang="en-US" sz="2000" b="1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/>
                        <a:t>C</a:t>
                      </a:r>
                      <a:endParaRPr lang="en-US" sz="2000" b="1" dirty="0">
                        <a:latin typeface="Berlin Sans FB" pitchFamily="34" charset="0"/>
                        <a:ea typeface="Calibri"/>
                        <a:cs typeface="Times New Roman"/>
                      </a:endParaRPr>
                    </a:p>
                  </a:txBody>
                  <a:tcPr marL="48220" marR="4822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5157192"/>
            <a:ext cx="2195736" cy="14638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3808" y="5157192"/>
            <a:ext cx="2097187" cy="14638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5179996"/>
            <a:ext cx="1872208" cy="14410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4288" y="5179996"/>
            <a:ext cx="1763688" cy="14410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8" name="Straight Connector 7"/>
          <p:cNvCxnSpPr/>
          <p:nvPr/>
        </p:nvCxnSpPr>
        <p:spPr>
          <a:xfrm flipV="1">
            <a:off x="0" y="6621016"/>
            <a:ext cx="9144000" cy="2230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103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/>
          <p:cNvSpPr txBox="1">
            <a:spLocks noGrp="1"/>
          </p:cNvSpPr>
          <p:nvPr>
            <p:ph type="title"/>
          </p:nvPr>
        </p:nvSpPr>
        <p:spPr>
          <a:xfrm>
            <a:off x="0" y="188640"/>
            <a:ext cx="9144000" cy="98058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2000" b="1" smtClean="0">
                <a:effectLst>
                  <a:outerShdw dist="38096" dir="2700000">
                    <a:srgbClr val="000000"/>
                  </a:outerShdw>
                </a:effectLst>
                <a:latin typeface="Bookman Old Style" pitchFamily="18"/>
              </a:rPr>
              <a:t>PENGHARGAAN TINGKAT NASIONAL PERPUSTAKAAN </a:t>
            </a:r>
            <a:br>
              <a:rPr sz="2000" b="1" smtClean="0">
                <a:effectLst>
                  <a:outerShdw dist="38096" dir="2700000">
                    <a:srgbClr val="000000"/>
                  </a:outerShdw>
                </a:effectLst>
                <a:latin typeface="Bookman Old Style" pitchFamily="18"/>
              </a:rPr>
            </a:br>
            <a:r>
              <a:rPr sz="2000" b="1" smtClean="0">
                <a:effectLst>
                  <a:outerShdw dist="38096" dir="2700000">
                    <a:srgbClr val="000000"/>
                  </a:outerShdw>
                </a:effectLst>
                <a:latin typeface="Bookman Old Style" pitchFamily="18"/>
              </a:rPr>
              <a:t>POLTEKKES KEMENKES PALANGKA RAYA</a:t>
            </a:r>
          </a:p>
        </p:txBody>
      </p:sp>
      <p:pic>
        <p:nvPicPr>
          <p:cNvPr id="56323" name="Picture 4" descr="G:\Foto dari Web\Piagam Penghargaan Perpustakaan-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" y="1371600"/>
            <a:ext cx="3505200" cy="5257800"/>
          </a:xfrm>
          <a:prstGeom prst="rect">
            <a:avLst/>
          </a:prstGeom>
          <a:noFill/>
          <a:ln w="88897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4" name="Picture 5" descr="G:\Foto dari Web\Piagam Penghargaan Perpustakaan-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8200" y="1371600"/>
            <a:ext cx="3733800" cy="5335588"/>
          </a:xfrm>
          <a:prstGeom prst="rect">
            <a:avLst/>
          </a:prstGeom>
          <a:noFill/>
          <a:ln w="88897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513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1"/>
          <p:cNvSpPr txBox="1">
            <a:spLocks noGrp="1"/>
          </p:cNvSpPr>
          <p:nvPr>
            <p:ph type="title"/>
          </p:nvPr>
        </p:nvSpPr>
        <p:spPr>
          <a:xfrm>
            <a:off x="0" y="188640"/>
            <a:ext cx="9144000" cy="93610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id-ID" dirty="0" smtClean="0">
                <a:latin typeface="Calibri" pitchFamily="34" charset="0"/>
              </a:rPr>
              <a:t>Penghargaan Perpustakaan </a:t>
            </a:r>
          </a:p>
        </p:txBody>
      </p:sp>
      <p:pic>
        <p:nvPicPr>
          <p:cNvPr id="57347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61" t="8148" r="1878" b="5556"/>
          <a:stretch>
            <a:fillRect/>
          </a:stretch>
        </p:blipFill>
        <p:spPr bwMode="auto">
          <a:xfrm>
            <a:off x="4432300" y="1556792"/>
            <a:ext cx="4711700" cy="5275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8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" y="1981200"/>
            <a:ext cx="42291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924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3" descr="H:\Rekap Laporan Akuntabilitas Kinerja Poltekkes Palangka Raya_0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28" b="19774"/>
          <a:stretch>
            <a:fillRect/>
          </a:stretch>
        </p:blipFill>
        <p:spPr bwMode="auto">
          <a:xfrm>
            <a:off x="0" y="76200"/>
            <a:ext cx="9144000" cy="678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544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"/>
          <p:cNvSpPr txBox="1">
            <a:spLocks noGrp="1"/>
          </p:cNvSpPr>
          <p:nvPr>
            <p:ph type="title"/>
          </p:nvPr>
        </p:nvSpPr>
        <p:spPr>
          <a:xfrm>
            <a:off x="0" y="274638"/>
            <a:ext cx="9144000" cy="99412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id-ID" dirty="0" smtClean="0">
                <a:latin typeface="Calibri" pitchFamily="34" charset="0"/>
              </a:rPr>
              <a:t>Piagam Penghargaan SAKIP</a:t>
            </a:r>
          </a:p>
        </p:txBody>
      </p:sp>
      <p:pic>
        <p:nvPicPr>
          <p:cNvPr id="66563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61" t="5125" r="1389" b="1688"/>
          <a:stretch>
            <a:fillRect/>
          </a:stretch>
        </p:blipFill>
        <p:spPr bwMode="auto">
          <a:xfrm>
            <a:off x="762000" y="1524000"/>
            <a:ext cx="7112000" cy="500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297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id-ID" dirty="0" smtClean="0"/>
              <a:t>KESIMPULAN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 w="38100">
            <a:solidFill>
              <a:srgbClr val="FF0000"/>
            </a:solidFill>
            <a:prstDash val="lgDashDotDot"/>
          </a:ln>
        </p:spPr>
        <p:txBody>
          <a:bodyPr/>
          <a:lstStyle/>
          <a:p>
            <a:pPr marL="514350" indent="-514350">
              <a:buAutoNum type="alphaLcPeriod"/>
            </a:pPr>
            <a:r>
              <a:rPr lang="id-ID" dirty="0" smtClean="0"/>
              <a:t>Jumlah tenaga Pendidikan dan Kependidikan Poltekkes Kemenkes cukup</a:t>
            </a:r>
          </a:p>
          <a:p>
            <a:pPr marL="514350" indent="-514350">
              <a:buAutoNum type="alphaLcPeriod"/>
            </a:pPr>
            <a:r>
              <a:rPr lang="id-ID" dirty="0" smtClean="0"/>
              <a:t>Sarana dan Prasarana cukup, perlu ditingkatkan lagi</a:t>
            </a:r>
          </a:p>
          <a:p>
            <a:pPr marL="514350" indent="-514350">
              <a:buAutoNum type="alphaLcPeriod"/>
            </a:pPr>
            <a:r>
              <a:rPr lang="id-ID" dirty="0" smtClean="0"/>
              <a:t>Pendanaan untuk penelitian dan pengabdian kurang</a:t>
            </a:r>
          </a:p>
          <a:p>
            <a:pPr marL="514350" indent="-514350">
              <a:buAutoNum type="alphaLcPeriod"/>
            </a:pPr>
            <a:r>
              <a:rPr lang="id-ID" dirty="0" smtClean="0"/>
              <a:t>Aktivitas penelitian dan pengabdian dosen perlu ditingkatkan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4530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id-ID" dirty="0" smtClean="0"/>
              <a:t>lanjut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 w="38100">
            <a:solidFill>
              <a:srgbClr val="FF0000"/>
            </a:solidFill>
            <a:prstDash val="lgDashDotDot"/>
          </a:ln>
        </p:spPr>
        <p:txBody>
          <a:bodyPr/>
          <a:lstStyle/>
          <a:p>
            <a:pPr marL="0" indent="0">
              <a:buNone/>
            </a:pPr>
            <a:r>
              <a:rPr lang="id-ID" dirty="0" smtClean="0"/>
              <a:t>e. Perlu ditingkatkan mutu pendidikan: tinjauan Kurikulum, Peningkatan Pengetahuan dan ketrampilan dosen.</a:t>
            </a:r>
          </a:p>
          <a:p>
            <a:pPr marL="0" indent="0">
              <a:buNone/>
            </a:pPr>
            <a:r>
              <a:rPr lang="id-ID" dirty="0" smtClean="0"/>
              <a:t>f. Meningkatkan 3 kompetensi besar mahasiswa :Intelektual, Teknikal dan Interpersonal untuk meningkatkan daya saing.</a:t>
            </a:r>
          </a:p>
          <a:p>
            <a:pPr marL="0" indent="0">
              <a:buNone/>
            </a:pP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6136" y="4341823"/>
            <a:ext cx="3167844" cy="2111896"/>
          </a:xfrm>
          <a:prstGeom prst="ellipse">
            <a:avLst/>
          </a:prstGeom>
          <a:ln w="63500" cap="rnd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4628841"/>
            <a:ext cx="2735796" cy="1823864"/>
          </a:xfrm>
          <a:prstGeom prst="ellipse">
            <a:avLst/>
          </a:prstGeom>
          <a:ln w="34925" cap="rnd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</p:pic>
    </p:spTree>
    <p:extLst>
      <p:ext uri="{BB962C8B-B14F-4D97-AF65-F5344CB8AC3E}">
        <p14:creationId xmlns:p14="http://schemas.microsoft.com/office/powerpoint/2010/main" val="386877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1676400" y="5035550"/>
            <a:ext cx="6134100" cy="1143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ctr" anchorCtr="1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4400" kern="1200">
                <a:solidFill>
                  <a:srgbClr val="000000"/>
                </a:solidFill>
                <a:latin typeface="Calibri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00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00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00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00"/>
                </a:solidFill>
                <a:latin typeface="Calibri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00"/>
                </a:solidFill>
                <a:latin typeface="Calibri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00"/>
                </a:solidFill>
                <a:latin typeface="Calibri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00"/>
                </a:solidFill>
                <a:latin typeface="Calibri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00000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4572000"/>
            <a:ext cx="6134100" cy="1143000"/>
          </a:xfrm>
          <a:solidFill>
            <a:schemeClr val="accent6"/>
          </a:solidFill>
        </p:spPr>
        <p:txBody>
          <a:bodyPr/>
          <a:lstStyle/>
          <a:p>
            <a:pPr>
              <a:defRPr/>
            </a:pPr>
            <a:r>
              <a:rPr dirty="0" smtClean="0"/>
              <a:t>TERIMA KASIH</a:t>
            </a:r>
            <a:endParaRPr dirty="0"/>
          </a:p>
        </p:txBody>
      </p:sp>
      <p:pic>
        <p:nvPicPr>
          <p:cNvPr id="4" name="Picture 50"/>
          <p:cNvPicPr>
            <a:picLocks noChangeAspect="1" noChangeArrowheads="1"/>
          </p:cNvPicPr>
          <p:nvPr/>
        </p:nvPicPr>
        <p:blipFill>
          <a:blip r:embed="rId2"/>
          <a:srcRect t="26022" r="5674" b="20071"/>
          <a:stretch>
            <a:fillRect/>
          </a:stretch>
        </p:blipFill>
        <p:spPr bwMode="auto">
          <a:xfrm>
            <a:off x="990600" y="838200"/>
            <a:ext cx="7239000" cy="3505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059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653</TotalTime>
  <Words>1394</Words>
  <Application>Microsoft Office PowerPoint</Application>
  <PresentationFormat>On-screen Show (4:3)</PresentationFormat>
  <Paragraphs>369</Paragraphs>
  <Slides>52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64" baseType="lpstr">
      <vt:lpstr>SimSun</vt:lpstr>
      <vt:lpstr>Andalus</vt:lpstr>
      <vt:lpstr>Arial</vt:lpstr>
      <vt:lpstr>Baskerville Old Face</vt:lpstr>
      <vt:lpstr>Bell MT</vt:lpstr>
      <vt:lpstr>Berlin Sans FB</vt:lpstr>
      <vt:lpstr>Bookman Old Style</vt:lpstr>
      <vt:lpstr>Calibri</vt:lpstr>
      <vt:lpstr>Cambria</vt:lpstr>
      <vt:lpstr>Times New Roman</vt:lpstr>
      <vt:lpstr>Office Theme</vt:lpstr>
      <vt:lpstr>Chart</vt:lpstr>
      <vt:lpstr>PERANAN POLTEKKES KEMENKES PALANGKA RAYA  DALAM MENYEDIAKAN SDM KESEHATAN YANG KOMPETEN, KOMPETITIF DAN BERMARTABAT</vt:lpstr>
      <vt:lpstr>SEJARAH SINGKAT POLTEKKES KEMENKES PALANGKARAYA</vt:lpstr>
      <vt:lpstr>VISI</vt:lpstr>
      <vt:lpstr>MISI</vt:lpstr>
      <vt:lpstr>TUGAS DAN FUNGSI  POKTEKKES</vt:lpstr>
      <vt:lpstr>Fungsi</vt:lpstr>
      <vt:lpstr>Rekapitulasi Tenaga Pendidik Politeknik Kesehatan Kemenkes Palangka Raya tahun 2016</vt:lpstr>
      <vt:lpstr>PowerPoint Presentation</vt:lpstr>
      <vt:lpstr>PowerPoint Presentation</vt:lpstr>
      <vt:lpstr>PEMBIAYAAN</vt:lpstr>
      <vt:lpstr>PEMBIAYAAN</vt:lpstr>
      <vt:lpstr>PowerPoint Presentation</vt:lpstr>
      <vt:lpstr>SARANA DAN PRASARANA</vt:lpstr>
      <vt:lpstr>Halaman Website Poltekkes Kemenkes Palangkaraya</vt:lpstr>
      <vt:lpstr>PRASARANA DI LINGKUNGAN POLTEKKES KEMENKES PALANGKA RAYA</vt:lpstr>
      <vt:lpstr>PRASARANA DI LINGKUNGAN POLTEKKES KEMENKES PALANGKA RAYA</vt:lpstr>
      <vt:lpstr>PRASARANA DI LINGKUNGAN POLTEKKES KEMENKES PALANGKA RAYA</vt:lpstr>
      <vt:lpstr>PRASARANA DI LINGKUNGAN POLTEKKES KEMENKES PALANGKA RAYA</vt:lpstr>
      <vt:lpstr>Ruang Kelas Gedung A</vt:lpstr>
      <vt:lpstr>Lorong Ruang Dosen</vt:lpstr>
      <vt:lpstr>PRASARANA DI LINGKUNGAN POLTEKKES KEMENKES PALANGKA RAYA</vt:lpstr>
      <vt:lpstr>PowerPoint Presentation</vt:lpstr>
      <vt:lpstr>PowerPoint Presentation</vt:lpstr>
      <vt:lpstr>Perpustakaan Nasional Online</vt:lpstr>
      <vt:lpstr>Jurnal Kebidanan, Gizi dan Keperawatan</vt:lpstr>
      <vt:lpstr>JURNAL INTERNASIONAL</vt:lpstr>
      <vt:lpstr>JURNAL POLTEKKES</vt:lpstr>
      <vt:lpstr>MAHASISWA &amp; LULUSAN</vt:lpstr>
      <vt:lpstr>KEBIJAKAN REKRUTMEN CALON MAHASISWA BARU</vt:lpstr>
      <vt:lpstr>JUMLAH MAHASISWA &amp; LULUSAN</vt:lpstr>
      <vt:lpstr>PowerPoint Presentation</vt:lpstr>
      <vt:lpstr>KEGIATAN KEMAHASISWAAN</vt:lpstr>
      <vt:lpstr>TRIDARMA PERGURUAN TINGGI</vt:lpstr>
      <vt:lpstr>PENELITIAN</vt:lpstr>
      <vt:lpstr>PowerPoint Presentation</vt:lpstr>
      <vt:lpstr>PENGABDIAN KEPADA MASYARAKAT</vt:lpstr>
      <vt:lpstr>PowerPoint Presentation</vt:lpstr>
      <vt:lpstr>PowerPoint Presentation</vt:lpstr>
      <vt:lpstr>KERJASAMA</vt:lpstr>
      <vt:lpstr>PENCAPAIAN</vt:lpstr>
      <vt:lpstr>LULUSAN</vt:lpstr>
      <vt:lpstr>LULUSAN</vt:lpstr>
      <vt:lpstr>LULUSAN</vt:lpstr>
      <vt:lpstr>LULUS UKOM</vt:lpstr>
      <vt:lpstr>Akreditasi Poltekkes</vt:lpstr>
      <vt:lpstr>PENGHARGAAN TINGKAT NASIONAL PERPUSTAKAAN  POLTEKKES KEMENKES PALANGKA RAYA</vt:lpstr>
      <vt:lpstr>Penghargaan Perpustakaan </vt:lpstr>
      <vt:lpstr>PowerPoint Presentation</vt:lpstr>
      <vt:lpstr>Piagam Penghargaan SAKIP</vt:lpstr>
      <vt:lpstr>KESIMPULAN</vt:lpstr>
      <vt:lpstr>lanjut</vt:lpstr>
      <vt:lpstr>TERIMA KASIH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PERANAN POLTEKKES KEMENKES PALANGKA RAYA DALAM MENYEDIAKAN SDM KESEHATAN YANG KOMPETEN, KOMPETITIF DAN BERMARTABAT</dc:title>
  <dc:creator>USER</dc:creator>
  <cp:lastModifiedBy>Bri</cp:lastModifiedBy>
  <cp:revision>30</cp:revision>
  <dcterms:created xsi:type="dcterms:W3CDTF">2016-12-01T14:37:25Z</dcterms:created>
  <dcterms:modified xsi:type="dcterms:W3CDTF">2016-12-04T04:23:22Z</dcterms:modified>
</cp:coreProperties>
</file>