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77"/>
  </p:notesMasterIdLst>
  <p:handoutMasterIdLst>
    <p:handoutMasterId r:id="rId78"/>
  </p:handoutMasterIdLst>
  <p:sldIdLst>
    <p:sldId id="256" r:id="rId2"/>
    <p:sldId id="337" r:id="rId3"/>
    <p:sldId id="318" r:id="rId4"/>
    <p:sldId id="293" r:id="rId5"/>
    <p:sldId id="338" r:id="rId6"/>
    <p:sldId id="339" r:id="rId7"/>
    <p:sldId id="340" r:id="rId8"/>
    <p:sldId id="341" r:id="rId9"/>
    <p:sldId id="296" r:id="rId10"/>
    <p:sldId id="334" r:id="rId11"/>
    <p:sldId id="335" r:id="rId12"/>
    <p:sldId id="300" r:id="rId13"/>
    <p:sldId id="319" r:id="rId14"/>
    <p:sldId id="302" r:id="rId15"/>
    <p:sldId id="279" r:id="rId16"/>
    <p:sldId id="342" r:id="rId17"/>
    <p:sldId id="323" r:id="rId18"/>
    <p:sldId id="324" r:id="rId19"/>
    <p:sldId id="381" r:id="rId20"/>
    <p:sldId id="382" r:id="rId21"/>
    <p:sldId id="303" r:id="rId22"/>
    <p:sldId id="304" r:id="rId23"/>
    <p:sldId id="305" r:id="rId24"/>
    <p:sldId id="306" r:id="rId25"/>
    <p:sldId id="307" r:id="rId26"/>
    <p:sldId id="309" r:id="rId27"/>
    <p:sldId id="387" r:id="rId28"/>
    <p:sldId id="388" r:id="rId29"/>
    <p:sldId id="384" r:id="rId30"/>
    <p:sldId id="385" r:id="rId31"/>
    <p:sldId id="386" r:id="rId32"/>
    <p:sldId id="310" r:id="rId33"/>
    <p:sldId id="389" r:id="rId34"/>
    <p:sldId id="390" r:id="rId35"/>
    <p:sldId id="343" r:id="rId36"/>
    <p:sldId id="344" r:id="rId37"/>
    <p:sldId id="345" r:id="rId38"/>
    <p:sldId id="346" r:id="rId39"/>
    <p:sldId id="347" r:id="rId40"/>
    <p:sldId id="354" r:id="rId41"/>
    <p:sldId id="348" r:id="rId42"/>
    <p:sldId id="353" r:id="rId43"/>
    <p:sldId id="352" r:id="rId44"/>
    <p:sldId id="383" r:id="rId45"/>
    <p:sldId id="391" r:id="rId46"/>
    <p:sldId id="397" r:id="rId47"/>
    <p:sldId id="358" r:id="rId48"/>
    <p:sldId id="359" r:id="rId49"/>
    <p:sldId id="360" r:id="rId50"/>
    <p:sldId id="361" r:id="rId51"/>
    <p:sldId id="362" r:id="rId52"/>
    <p:sldId id="363" r:id="rId53"/>
    <p:sldId id="364" r:id="rId54"/>
    <p:sldId id="365" r:id="rId55"/>
    <p:sldId id="366" r:id="rId56"/>
    <p:sldId id="367" r:id="rId57"/>
    <p:sldId id="368" r:id="rId58"/>
    <p:sldId id="369" r:id="rId59"/>
    <p:sldId id="370" r:id="rId60"/>
    <p:sldId id="371" r:id="rId61"/>
    <p:sldId id="372" r:id="rId62"/>
    <p:sldId id="373" r:id="rId63"/>
    <p:sldId id="374" r:id="rId64"/>
    <p:sldId id="375" r:id="rId65"/>
    <p:sldId id="376" r:id="rId66"/>
    <p:sldId id="377" r:id="rId67"/>
    <p:sldId id="378" r:id="rId68"/>
    <p:sldId id="379" r:id="rId69"/>
    <p:sldId id="380" r:id="rId70"/>
    <p:sldId id="392" r:id="rId71"/>
    <p:sldId id="393" r:id="rId72"/>
    <p:sldId id="394" r:id="rId73"/>
    <p:sldId id="395" r:id="rId74"/>
    <p:sldId id="396" r:id="rId75"/>
    <p:sldId id="333" r:id="rId76"/>
  </p:sldIdLst>
  <p:sldSz cx="12192000" cy="6858000"/>
  <p:notesSz cx="4614863" cy="68151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44" autoAdjust="0"/>
    <p:restoredTop sz="89266" autoAdjust="0"/>
  </p:normalViewPr>
  <p:slideViewPr>
    <p:cSldViewPr snapToGrid="0">
      <p:cViewPr varScale="1">
        <p:scale>
          <a:sx n="62" d="100"/>
          <a:sy n="62" d="100"/>
        </p:scale>
        <p:origin x="91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handoutMaster" Target="handoutMasters/handout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diagrams/_rels/data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diagrams/_rels/drawing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9EE378-96FF-4E4B-9053-D0CCD4222C9A}" type="doc">
      <dgm:prSet loTypeId="urn:microsoft.com/office/officeart/2005/8/layout/vList3#2" loCatId="list" qsTypeId="urn:microsoft.com/office/officeart/2005/8/quickstyle/simple3" qsCatId="simple" csTypeId="urn:microsoft.com/office/officeart/2005/8/colors/colorful1#3" csCatId="colorful" phldr="1"/>
      <dgm:spPr/>
      <dgm:t>
        <a:bodyPr/>
        <a:lstStyle/>
        <a:p>
          <a:endParaRPr lang="en-US"/>
        </a:p>
      </dgm:t>
    </dgm:pt>
    <dgm:pt modelId="{59CD25ED-5D16-4351-B290-795A5E173FBF}">
      <dgm:prSet phldrT="[Text]" custT="1"/>
      <dgm:spPr/>
      <dgm:t>
        <a:bodyPr/>
        <a:lstStyle/>
        <a:p>
          <a:pPr algn="l"/>
          <a:r>
            <a:rPr lang="en-GB" sz="2000" b="1" dirty="0" smtClean="0">
              <a:solidFill>
                <a:schemeClr val="tx1"/>
              </a:solidFill>
              <a:latin typeface="Arial" pitchFamily="34" charset="0"/>
              <a:cs typeface="Arial" pitchFamily="34" charset="0"/>
            </a:rPr>
            <a:t>MASYARAKAT EKONOMI ASEAN (MEA)</a:t>
          </a:r>
          <a:endParaRPr lang="en-US" sz="2000" b="1" i="0" dirty="0">
            <a:solidFill>
              <a:schemeClr val="tx1"/>
            </a:solidFill>
            <a:latin typeface="+mj-lt"/>
          </a:endParaRPr>
        </a:p>
      </dgm:t>
    </dgm:pt>
    <dgm:pt modelId="{1D193021-8923-402C-BCB5-438EB429E652}" type="parTrans" cxnId="{70640D38-32B9-46BA-898C-CE4F7A4540CE}">
      <dgm:prSet/>
      <dgm:spPr/>
      <dgm:t>
        <a:bodyPr/>
        <a:lstStyle/>
        <a:p>
          <a:pPr algn="l"/>
          <a:endParaRPr lang="en-US" sz="2400" b="1">
            <a:solidFill>
              <a:schemeClr val="tx1"/>
            </a:solidFill>
            <a:latin typeface="Calibri" panose="020F0502020204030204" pitchFamily="34" charset="0"/>
          </a:endParaRPr>
        </a:p>
      </dgm:t>
    </dgm:pt>
    <dgm:pt modelId="{1BCEC806-9EC8-4FCD-B86E-DD3198D2286B}" type="sibTrans" cxnId="{70640D38-32B9-46BA-898C-CE4F7A4540CE}">
      <dgm:prSet/>
      <dgm:spPr/>
      <dgm:t>
        <a:bodyPr/>
        <a:lstStyle/>
        <a:p>
          <a:pPr algn="l"/>
          <a:endParaRPr lang="en-US" sz="2400" b="1">
            <a:solidFill>
              <a:schemeClr val="tx1"/>
            </a:solidFill>
            <a:latin typeface="Calibri" panose="020F0502020204030204" pitchFamily="34" charset="0"/>
          </a:endParaRPr>
        </a:p>
      </dgm:t>
    </dgm:pt>
    <dgm:pt modelId="{182B35D3-F1FF-F24A-B16C-8752519ED768}">
      <dgm:prSet phldrT="[Text]" custT="1"/>
      <dgm:spPr/>
      <dgm:t>
        <a:bodyPr/>
        <a:lstStyle/>
        <a:p>
          <a:pPr algn="l"/>
          <a:r>
            <a:rPr kumimoji="0" lang="id-ID" sz="2000" b="1" i="0" u="none" strike="noStrike"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PERKEMBANGAN </a:t>
          </a:r>
          <a:r>
            <a:rPr kumimoji="0" lang="en-GB" sz="2000" b="1" i="0" u="none" strike="noStrike"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TERAKHIR PERUNDINGAN TERKAIT MRA</a:t>
          </a:r>
          <a:r>
            <a:rPr kumimoji="0" lang="id-ID" sz="2000" b="1" i="0" u="none" strike="noStrike"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 DOKTER, DOKTER GIGI DAN PERAWAT</a:t>
          </a:r>
          <a:endParaRPr lang="en-US" sz="2000" b="1" i="0" dirty="0">
            <a:solidFill>
              <a:schemeClr val="tx1"/>
            </a:solidFill>
            <a:latin typeface="Arial" panose="020B0604020202020204" pitchFamily="34" charset="0"/>
            <a:cs typeface="Arial" panose="020B0604020202020204" pitchFamily="34" charset="0"/>
          </a:endParaRPr>
        </a:p>
      </dgm:t>
    </dgm:pt>
    <dgm:pt modelId="{696CCAB5-3122-264A-A289-02F1AF695D77}" type="parTrans" cxnId="{BD333B82-EC96-DA4D-AF33-85259AF593C8}">
      <dgm:prSet/>
      <dgm:spPr/>
      <dgm:t>
        <a:bodyPr/>
        <a:lstStyle/>
        <a:p>
          <a:endParaRPr lang="en-US" sz="1600">
            <a:solidFill>
              <a:schemeClr val="tx1"/>
            </a:solidFill>
          </a:endParaRPr>
        </a:p>
      </dgm:t>
    </dgm:pt>
    <dgm:pt modelId="{7D6DFEA6-2B54-7A41-8644-B82AFEE162F9}" type="sibTrans" cxnId="{BD333B82-EC96-DA4D-AF33-85259AF593C8}">
      <dgm:prSet/>
      <dgm:spPr/>
      <dgm:t>
        <a:bodyPr/>
        <a:lstStyle/>
        <a:p>
          <a:endParaRPr lang="en-US" sz="1600">
            <a:solidFill>
              <a:schemeClr val="tx1"/>
            </a:solidFill>
          </a:endParaRPr>
        </a:p>
      </dgm:t>
    </dgm:pt>
    <dgm:pt modelId="{EB17BE91-C9D4-497D-8599-2A7E7044EF7B}">
      <dgm:prSet phldrT="[Text]" custT="1"/>
      <dgm:spPr>
        <a:solidFill>
          <a:schemeClr val="accent1">
            <a:lumMod val="40000"/>
            <a:lumOff val="60000"/>
          </a:schemeClr>
        </a:solidFill>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id-ID" altLang="en-US" sz="1800" b="1" dirty="0" smtClean="0">
              <a:solidFill>
                <a:schemeClr val="tx1"/>
              </a:solidFill>
              <a:latin typeface="Arial" panose="020B0604020202020204" pitchFamily="34" charset="0"/>
              <a:cs typeface="Arial" panose="020B0604020202020204" pitchFamily="34" charset="0"/>
            </a:rPr>
            <a:t>KESIAPAN </a:t>
          </a:r>
          <a:r>
            <a:rPr lang="en-GB" altLang="en-US" sz="1800" b="1" dirty="0" smtClean="0">
              <a:solidFill>
                <a:schemeClr val="tx1"/>
              </a:solidFill>
              <a:latin typeface="Arial" panose="020B0604020202020204" pitchFamily="34" charset="0"/>
              <a:cs typeface="Arial" panose="020B0604020202020204" pitchFamily="34" charset="0"/>
            </a:rPr>
            <a:t>SEKTOR KESEHATAN </a:t>
          </a:r>
          <a:r>
            <a:rPr lang="id-ID" altLang="en-US" sz="1800" b="1" dirty="0" smtClean="0">
              <a:solidFill>
                <a:schemeClr val="tx1"/>
              </a:solidFill>
              <a:latin typeface="Arial" panose="020B0604020202020204" pitchFamily="34" charset="0"/>
              <a:cs typeface="Arial" panose="020B0604020202020204" pitchFamily="34" charset="0"/>
            </a:rPr>
            <a:t>MENGHADAPI MASYARAKAT EKONOMI ASEAN 2015</a:t>
          </a:r>
          <a:endParaRPr lang="en-US" sz="1800" b="1" i="0" dirty="0" smtClean="0">
            <a:solidFill>
              <a:schemeClr val="tx1"/>
            </a:solidFill>
            <a:latin typeface="Arial" panose="020B0604020202020204" pitchFamily="34" charset="0"/>
            <a:cs typeface="Arial" panose="020B0604020202020204" pitchFamily="34" charset="0"/>
          </a:endParaRPr>
        </a:p>
      </dgm:t>
    </dgm:pt>
    <dgm:pt modelId="{68820402-C65E-4B29-8ADE-75B2AE5061A8}" type="parTrans" cxnId="{819C570B-5447-4500-B189-D6FDCA7D32D7}">
      <dgm:prSet/>
      <dgm:spPr/>
      <dgm:t>
        <a:bodyPr/>
        <a:lstStyle/>
        <a:p>
          <a:endParaRPr lang="en-GB" sz="1600">
            <a:solidFill>
              <a:schemeClr val="tx1"/>
            </a:solidFill>
          </a:endParaRPr>
        </a:p>
      </dgm:t>
    </dgm:pt>
    <dgm:pt modelId="{885F8D0D-82E2-404A-AB48-CDAA4C60656D}" type="sibTrans" cxnId="{819C570B-5447-4500-B189-D6FDCA7D32D7}">
      <dgm:prSet/>
      <dgm:spPr/>
      <dgm:t>
        <a:bodyPr/>
        <a:lstStyle/>
        <a:p>
          <a:endParaRPr lang="en-GB" sz="1600">
            <a:solidFill>
              <a:schemeClr val="tx1"/>
            </a:solidFill>
          </a:endParaRPr>
        </a:p>
      </dgm:t>
    </dgm:pt>
    <dgm:pt modelId="{2CDA9EAC-CDDC-49D6-8B9C-536ED8317291}">
      <dgm:prSet phldrT="[Text]" custT="1"/>
      <dgm:spPr>
        <a:solidFill>
          <a:schemeClr val="accent1">
            <a:lumMod val="40000"/>
            <a:lumOff val="60000"/>
          </a:schemeClr>
        </a:solidFill>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kumimoji="0" lang="id-ID" sz="2000" b="1" i="0" u="none" strike="noStrike"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TANTANGAN, PELUANG DAN </a:t>
          </a:r>
          <a:r>
            <a:rPr kumimoji="0" lang="en-GB" sz="2000" b="1" i="0" u="none" strike="noStrike"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PERAN TENAGA KESEHATAN </a:t>
          </a:r>
          <a:r>
            <a:rPr kumimoji="0" lang="id-ID" sz="2000" b="1" i="0" u="none" strike="noStrike"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MENGHADAPI MASYARAKAT EKONOMI ASEAN</a:t>
          </a:r>
          <a:endParaRPr lang="en-US" sz="2000" b="1" i="0" dirty="0" smtClean="0">
            <a:solidFill>
              <a:schemeClr val="tx1"/>
            </a:solidFill>
            <a:latin typeface="Arial" panose="020B0604020202020204" pitchFamily="34" charset="0"/>
            <a:cs typeface="Arial" panose="020B0604020202020204" pitchFamily="34" charset="0"/>
          </a:endParaRPr>
        </a:p>
      </dgm:t>
    </dgm:pt>
    <dgm:pt modelId="{A820592D-5E06-4D62-A2DB-D669A5C57796}" type="sibTrans" cxnId="{A77F04F2-BCBF-423B-9F74-496ABB741D7F}">
      <dgm:prSet/>
      <dgm:spPr/>
      <dgm:t>
        <a:bodyPr/>
        <a:lstStyle/>
        <a:p>
          <a:endParaRPr lang="en-GB">
            <a:solidFill>
              <a:schemeClr val="tx1"/>
            </a:solidFill>
          </a:endParaRPr>
        </a:p>
      </dgm:t>
    </dgm:pt>
    <dgm:pt modelId="{4BF23641-4592-4A18-9E9C-C3C2A0E21961}" type="parTrans" cxnId="{A77F04F2-BCBF-423B-9F74-496ABB741D7F}">
      <dgm:prSet/>
      <dgm:spPr/>
      <dgm:t>
        <a:bodyPr/>
        <a:lstStyle/>
        <a:p>
          <a:endParaRPr lang="en-GB">
            <a:solidFill>
              <a:schemeClr val="tx1"/>
            </a:solidFill>
          </a:endParaRPr>
        </a:p>
      </dgm:t>
    </dgm:pt>
    <dgm:pt modelId="{37E4C071-8128-441D-AF3C-E31579AE672F}" type="pres">
      <dgm:prSet presAssocID="{7E9EE378-96FF-4E4B-9053-D0CCD4222C9A}" presName="linearFlow" presStyleCnt="0">
        <dgm:presLayoutVars>
          <dgm:dir/>
          <dgm:resizeHandles val="exact"/>
        </dgm:presLayoutVars>
      </dgm:prSet>
      <dgm:spPr/>
      <dgm:t>
        <a:bodyPr/>
        <a:lstStyle/>
        <a:p>
          <a:endParaRPr lang="en-US"/>
        </a:p>
      </dgm:t>
    </dgm:pt>
    <dgm:pt modelId="{9860AC9C-279D-4320-BB27-8DE824273592}" type="pres">
      <dgm:prSet presAssocID="{59CD25ED-5D16-4351-B290-795A5E173FBF}" presName="composite" presStyleCnt="0"/>
      <dgm:spPr/>
      <dgm:t>
        <a:bodyPr/>
        <a:lstStyle/>
        <a:p>
          <a:endParaRPr lang="en-US"/>
        </a:p>
      </dgm:t>
    </dgm:pt>
    <dgm:pt modelId="{591591A3-5553-42CC-9D0C-6B707FBA13C0}" type="pres">
      <dgm:prSet presAssocID="{59CD25ED-5D16-4351-B290-795A5E173FBF}" presName="imgShp" presStyleLbl="fgImgPlace1" presStyleIdx="0" presStyleCnt="4"/>
      <dgm:spPr/>
      <dgm:t>
        <a:bodyPr/>
        <a:lstStyle/>
        <a:p>
          <a:endParaRPr lang="en-US"/>
        </a:p>
      </dgm:t>
    </dgm:pt>
    <dgm:pt modelId="{C0B94FF9-E537-44F9-8403-12E654FEFC7B}" type="pres">
      <dgm:prSet presAssocID="{59CD25ED-5D16-4351-B290-795A5E173FBF}" presName="txShp" presStyleLbl="node1" presStyleIdx="0" presStyleCnt="4" custScaleY="100215">
        <dgm:presLayoutVars>
          <dgm:bulletEnabled val="1"/>
        </dgm:presLayoutVars>
      </dgm:prSet>
      <dgm:spPr/>
      <dgm:t>
        <a:bodyPr/>
        <a:lstStyle/>
        <a:p>
          <a:endParaRPr lang="en-US"/>
        </a:p>
      </dgm:t>
    </dgm:pt>
    <dgm:pt modelId="{E0C1D312-7588-41D0-ACF9-468FD4CB4F52}" type="pres">
      <dgm:prSet presAssocID="{1BCEC806-9EC8-4FCD-B86E-DD3198D2286B}" presName="spacing" presStyleCnt="0"/>
      <dgm:spPr/>
      <dgm:t>
        <a:bodyPr/>
        <a:lstStyle/>
        <a:p>
          <a:endParaRPr lang="en-US"/>
        </a:p>
      </dgm:t>
    </dgm:pt>
    <dgm:pt modelId="{0AFE6575-A157-B648-865F-6920B72F5774}" type="pres">
      <dgm:prSet presAssocID="{182B35D3-F1FF-F24A-B16C-8752519ED768}" presName="composite" presStyleCnt="0"/>
      <dgm:spPr/>
    </dgm:pt>
    <dgm:pt modelId="{80CF70C5-90B1-9349-8CE1-CD8342C1CE32}" type="pres">
      <dgm:prSet presAssocID="{182B35D3-F1FF-F24A-B16C-8752519ED768}" presName="imgShp" presStyleLbl="fgImgPlace1" presStyleIdx="1" presStyleCnt="4"/>
      <dgm:spPr/>
    </dgm:pt>
    <dgm:pt modelId="{44EBA22E-48AE-DE4C-9B7D-72EFF2718823}" type="pres">
      <dgm:prSet presAssocID="{182B35D3-F1FF-F24A-B16C-8752519ED768}" presName="txShp" presStyleLbl="node1" presStyleIdx="1" presStyleCnt="4">
        <dgm:presLayoutVars>
          <dgm:bulletEnabled val="1"/>
        </dgm:presLayoutVars>
      </dgm:prSet>
      <dgm:spPr/>
      <dgm:t>
        <a:bodyPr/>
        <a:lstStyle/>
        <a:p>
          <a:endParaRPr lang="en-US"/>
        </a:p>
      </dgm:t>
    </dgm:pt>
    <dgm:pt modelId="{FA707E27-09D7-0542-9E3C-DC27E47E77B6}" type="pres">
      <dgm:prSet presAssocID="{7D6DFEA6-2B54-7A41-8644-B82AFEE162F9}" presName="spacing" presStyleCnt="0"/>
      <dgm:spPr/>
    </dgm:pt>
    <dgm:pt modelId="{563567FD-EEA5-4EEF-8473-A63E262AA4BF}" type="pres">
      <dgm:prSet presAssocID="{2CDA9EAC-CDDC-49D6-8B9C-536ED8317291}" presName="composite" presStyleCnt="0"/>
      <dgm:spPr/>
    </dgm:pt>
    <dgm:pt modelId="{DA4C1DC2-222E-478E-9192-AABDD5BD5DD3}" type="pres">
      <dgm:prSet presAssocID="{2CDA9EAC-CDDC-49D6-8B9C-536ED8317291}" presName="imgShp" presStyleLbl="fgImgPlace1" presStyleIdx="2" presStyleCnt="4"/>
      <dgm:spPr/>
    </dgm:pt>
    <dgm:pt modelId="{5C958978-7FEB-4009-BB3B-092E91089138}" type="pres">
      <dgm:prSet presAssocID="{2CDA9EAC-CDDC-49D6-8B9C-536ED8317291}" presName="txShp" presStyleLbl="node1" presStyleIdx="2" presStyleCnt="4">
        <dgm:presLayoutVars>
          <dgm:bulletEnabled val="1"/>
        </dgm:presLayoutVars>
      </dgm:prSet>
      <dgm:spPr/>
      <dgm:t>
        <a:bodyPr/>
        <a:lstStyle/>
        <a:p>
          <a:endParaRPr lang="en-GB"/>
        </a:p>
      </dgm:t>
    </dgm:pt>
    <dgm:pt modelId="{FAFBA61B-0BD3-489A-AAED-21E82ED477AC}" type="pres">
      <dgm:prSet presAssocID="{A820592D-5E06-4D62-A2DB-D669A5C57796}" presName="spacing" presStyleCnt="0"/>
      <dgm:spPr/>
    </dgm:pt>
    <dgm:pt modelId="{0471C905-9841-479F-8814-9816DD8CFCD9}" type="pres">
      <dgm:prSet presAssocID="{EB17BE91-C9D4-497D-8599-2A7E7044EF7B}" presName="composite" presStyleCnt="0"/>
      <dgm:spPr/>
    </dgm:pt>
    <dgm:pt modelId="{7B637A4D-BA96-4993-9359-31B6F612738A}" type="pres">
      <dgm:prSet presAssocID="{EB17BE91-C9D4-497D-8599-2A7E7044EF7B}" presName="imgShp" presStyleLbl="fgImgPlace1" presStyleIdx="3" presStyleCnt="4"/>
      <dgm:spPr/>
    </dgm:pt>
    <dgm:pt modelId="{CBBBC4A8-AB97-4FCD-BAF9-AD0CB7ACF138}" type="pres">
      <dgm:prSet presAssocID="{EB17BE91-C9D4-497D-8599-2A7E7044EF7B}" presName="txShp" presStyleLbl="node1" presStyleIdx="3" presStyleCnt="4">
        <dgm:presLayoutVars>
          <dgm:bulletEnabled val="1"/>
        </dgm:presLayoutVars>
      </dgm:prSet>
      <dgm:spPr/>
      <dgm:t>
        <a:bodyPr/>
        <a:lstStyle/>
        <a:p>
          <a:endParaRPr lang="en-GB"/>
        </a:p>
      </dgm:t>
    </dgm:pt>
  </dgm:ptLst>
  <dgm:cxnLst>
    <dgm:cxn modelId="{70640D38-32B9-46BA-898C-CE4F7A4540CE}" srcId="{7E9EE378-96FF-4E4B-9053-D0CCD4222C9A}" destId="{59CD25ED-5D16-4351-B290-795A5E173FBF}" srcOrd="0" destOrd="0" parTransId="{1D193021-8923-402C-BCB5-438EB429E652}" sibTransId="{1BCEC806-9EC8-4FCD-B86E-DD3198D2286B}"/>
    <dgm:cxn modelId="{CF04983F-B60C-454C-A46A-122696BF10EB}" type="presOf" srcId="{182B35D3-F1FF-F24A-B16C-8752519ED768}" destId="{44EBA22E-48AE-DE4C-9B7D-72EFF2718823}" srcOrd="0" destOrd="0" presId="urn:microsoft.com/office/officeart/2005/8/layout/vList3#2"/>
    <dgm:cxn modelId="{988152FF-5225-4C0F-AC91-523CA2AF5D99}" type="presOf" srcId="{2CDA9EAC-CDDC-49D6-8B9C-536ED8317291}" destId="{5C958978-7FEB-4009-BB3B-092E91089138}" srcOrd="0" destOrd="0" presId="urn:microsoft.com/office/officeart/2005/8/layout/vList3#2"/>
    <dgm:cxn modelId="{819C570B-5447-4500-B189-D6FDCA7D32D7}" srcId="{7E9EE378-96FF-4E4B-9053-D0CCD4222C9A}" destId="{EB17BE91-C9D4-497D-8599-2A7E7044EF7B}" srcOrd="3" destOrd="0" parTransId="{68820402-C65E-4B29-8ADE-75B2AE5061A8}" sibTransId="{885F8D0D-82E2-404A-AB48-CDAA4C60656D}"/>
    <dgm:cxn modelId="{06545EFB-D525-4FE8-9ADC-C86418E75DA8}" type="presOf" srcId="{7E9EE378-96FF-4E4B-9053-D0CCD4222C9A}" destId="{37E4C071-8128-441D-AF3C-E31579AE672F}" srcOrd="0" destOrd="0" presId="urn:microsoft.com/office/officeart/2005/8/layout/vList3#2"/>
    <dgm:cxn modelId="{BD333B82-EC96-DA4D-AF33-85259AF593C8}" srcId="{7E9EE378-96FF-4E4B-9053-D0CCD4222C9A}" destId="{182B35D3-F1FF-F24A-B16C-8752519ED768}" srcOrd="1" destOrd="0" parTransId="{696CCAB5-3122-264A-A289-02F1AF695D77}" sibTransId="{7D6DFEA6-2B54-7A41-8644-B82AFEE162F9}"/>
    <dgm:cxn modelId="{C566153C-C14D-4AB1-A9B7-1FB233EC5E0F}" type="presOf" srcId="{EB17BE91-C9D4-497D-8599-2A7E7044EF7B}" destId="{CBBBC4A8-AB97-4FCD-BAF9-AD0CB7ACF138}" srcOrd="0" destOrd="0" presId="urn:microsoft.com/office/officeart/2005/8/layout/vList3#2"/>
    <dgm:cxn modelId="{C00A00B6-9D11-4944-8603-94BA7FF91A69}" type="presOf" srcId="{59CD25ED-5D16-4351-B290-795A5E173FBF}" destId="{C0B94FF9-E537-44F9-8403-12E654FEFC7B}" srcOrd="0" destOrd="0" presId="urn:microsoft.com/office/officeart/2005/8/layout/vList3#2"/>
    <dgm:cxn modelId="{A77F04F2-BCBF-423B-9F74-496ABB741D7F}" srcId="{7E9EE378-96FF-4E4B-9053-D0CCD4222C9A}" destId="{2CDA9EAC-CDDC-49D6-8B9C-536ED8317291}" srcOrd="2" destOrd="0" parTransId="{4BF23641-4592-4A18-9E9C-C3C2A0E21961}" sibTransId="{A820592D-5E06-4D62-A2DB-D669A5C57796}"/>
    <dgm:cxn modelId="{7C309A8E-09FE-45D9-A788-9F7A47989092}" type="presParOf" srcId="{37E4C071-8128-441D-AF3C-E31579AE672F}" destId="{9860AC9C-279D-4320-BB27-8DE824273592}" srcOrd="0" destOrd="0" presId="urn:microsoft.com/office/officeart/2005/8/layout/vList3#2"/>
    <dgm:cxn modelId="{9D60CD10-1C3B-4C41-9C6D-B1FD4B68E7A0}" type="presParOf" srcId="{9860AC9C-279D-4320-BB27-8DE824273592}" destId="{591591A3-5553-42CC-9D0C-6B707FBA13C0}" srcOrd="0" destOrd="0" presId="urn:microsoft.com/office/officeart/2005/8/layout/vList3#2"/>
    <dgm:cxn modelId="{D82DAC3C-433D-4A9C-A281-058CC72E0AF0}" type="presParOf" srcId="{9860AC9C-279D-4320-BB27-8DE824273592}" destId="{C0B94FF9-E537-44F9-8403-12E654FEFC7B}" srcOrd="1" destOrd="0" presId="urn:microsoft.com/office/officeart/2005/8/layout/vList3#2"/>
    <dgm:cxn modelId="{22DF1420-1604-43C0-8319-26FD753F60DC}" type="presParOf" srcId="{37E4C071-8128-441D-AF3C-E31579AE672F}" destId="{E0C1D312-7588-41D0-ACF9-468FD4CB4F52}" srcOrd="1" destOrd="0" presId="urn:microsoft.com/office/officeart/2005/8/layout/vList3#2"/>
    <dgm:cxn modelId="{4AC4DBEA-6E4E-4155-80CB-4F33F643270A}" type="presParOf" srcId="{37E4C071-8128-441D-AF3C-E31579AE672F}" destId="{0AFE6575-A157-B648-865F-6920B72F5774}" srcOrd="2" destOrd="0" presId="urn:microsoft.com/office/officeart/2005/8/layout/vList3#2"/>
    <dgm:cxn modelId="{2622B77D-6B99-408C-89E1-E348D21B20A0}" type="presParOf" srcId="{0AFE6575-A157-B648-865F-6920B72F5774}" destId="{80CF70C5-90B1-9349-8CE1-CD8342C1CE32}" srcOrd="0" destOrd="0" presId="urn:microsoft.com/office/officeart/2005/8/layout/vList3#2"/>
    <dgm:cxn modelId="{CA88BD8A-72F6-4029-AEB9-8B5CE0E60E11}" type="presParOf" srcId="{0AFE6575-A157-B648-865F-6920B72F5774}" destId="{44EBA22E-48AE-DE4C-9B7D-72EFF2718823}" srcOrd="1" destOrd="0" presId="urn:microsoft.com/office/officeart/2005/8/layout/vList3#2"/>
    <dgm:cxn modelId="{E23000F4-FF03-4F51-952A-F7115C0F5A9A}" type="presParOf" srcId="{37E4C071-8128-441D-AF3C-E31579AE672F}" destId="{FA707E27-09D7-0542-9E3C-DC27E47E77B6}" srcOrd="3" destOrd="0" presId="urn:microsoft.com/office/officeart/2005/8/layout/vList3#2"/>
    <dgm:cxn modelId="{340A0AEC-E9EB-4BA9-B522-E2C48E744C3C}" type="presParOf" srcId="{37E4C071-8128-441D-AF3C-E31579AE672F}" destId="{563567FD-EEA5-4EEF-8473-A63E262AA4BF}" srcOrd="4" destOrd="0" presId="urn:microsoft.com/office/officeart/2005/8/layout/vList3#2"/>
    <dgm:cxn modelId="{DB5002DF-519F-419D-BBB8-794635E25049}" type="presParOf" srcId="{563567FD-EEA5-4EEF-8473-A63E262AA4BF}" destId="{DA4C1DC2-222E-478E-9192-AABDD5BD5DD3}" srcOrd="0" destOrd="0" presId="urn:microsoft.com/office/officeart/2005/8/layout/vList3#2"/>
    <dgm:cxn modelId="{34ED6565-8056-46D4-BEFE-4407A64CA789}" type="presParOf" srcId="{563567FD-EEA5-4EEF-8473-A63E262AA4BF}" destId="{5C958978-7FEB-4009-BB3B-092E91089138}" srcOrd="1" destOrd="0" presId="urn:microsoft.com/office/officeart/2005/8/layout/vList3#2"/>
    <dgm:cxn modelId="{C8213F7D-242D-4C84-A56F-ECED6D67D66E}" type="presParOf" srcId="{37E4C071-8128-441D-AF3C-E31579AE672F}" destId="{FAFBA61B-0BD3-489A-AAED-21E82ED477AC}" srcOrd="5" destOrd="0" presId="urn:microsoft.com/office/officeart/2005/8/layout/vList3#2"/>
    <dgm:cxn modelId="{BCD31C5A-12DB-4F27-9FEF-AE7DA8CC15B4}" type="presParOf" srcId="{37E4C071-8128-441D-AF3C-E31579AE672F}" destId="{0471C905-9841-479F-8814-9816DD8CFCD9}" srcOrd="6" destOrd="0" presId="urn:microsoft.com/office/officeart/2005/8/layout/vList3#2"/>
    <dgm:cxn modelId="{A225FAA5-AA2E-48E1-8962-4AAFBA9CB250}" type="presParOf" srcId="{0471C905-9841-479F-8814-9816DD8CFCD9}" destId="{7B637A4D-BA96-4993-9359-31B6F612738A}" srcOrd="0" destOrd="0" presId="urn:microsoft.com/office/officeart/2005/8/layout/vList3#2"/>
    <dgm:cxn modelId="{30B33E37-4B5D-4411-AF0F-EA7E2C9FD1C5}" type="presParOf" srcId="{0471C905-9841-479F-8814-9816DD8CFCD9}" destId="{CBBBC4A8-AB97-4FCD-BAF9-AD0CB7ACF138}" srcOrd="1" destOrd="0" presId="urn:microsoft.com/office/officeart/2005/8/layout/vList3#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DB753D9-E3B7-4C6F-A88D-FD1C5BE2967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957D9F71-8BD5-49FA-8187-3AD3C9FD35BD}">
      <dgm:prSet phldrT="[Text]" custT="1"/>
      <dgm:spPr>
        <a:solidFill>
          <a:schemeClr val="accent1">
            <a:lumMod val="20000"/>
            <a:lumOff val="80000"/>
          </a:schemeClr>
        </a:solidFill>
        <a:ln>
          <a:solidFill>
            <a:schemeClr val="accent1"/>
          </a:solidFill>
        </a:ln>
      </dgm:spPr>
      <dgm:t>
        <a:bodyPr/>
        <a:lstStyle/>
        <a:p>
          <a:r>
            <a:rPr lang="id-ID" sz="2000" dirty="0" smtClean="0">
              <a:solidFill>
                <a:schemeClr val="tx1"/>
              </a:solidFill>
            </a:rPr>
            <a:t>Memfasilitasi mobili</a:t>
          </a:r>
          <a:r>
            <a:rPr lang="en-US" sz="2000" dirty="0" err="1" smtClean="0">
              <a:solidFill>
                <a:schemeClr val="tx1"/>
              </a:solidFill>
            </a:rPr>
            <a:t>sasi</a:t>
          </a:r>
          <a:r>
            <a:rPr lang="en-US" sz="2000" dirty="0" smtClean="0">
              <a:solidFill>
                <a:schemeClr val="tx1"/>
              </a:solidFill>
            </a:rPr>
            <a:t> </a:t>
          </a:r>
          <a:r>
            <a:rPr lang="id-ID" sz="2000" dirty="0" smtClean="0">
              <a:solidFill>
                <a:schemeClr val="tx1"/>
              </a:solidFill>
            </a:rPr>
            <a:t>jasa dokter/</a:t>
          </a:r>
          <a:r>
            <a:rPr lang="en-US" sz="2000" dirty="0" err="1" smtClean="0">
              <a:solidFill>
                <a:schemeClr val="tx1"/>
              </a:solidFill>
            </a:rPr>
            <a:t>dokter</a:t>
          </a:r>
          <a:r>
            <a:rPr lang="en-US" sz="2000" dirty="0" smtClean="0">
              <a:solidFill>
                <a:schemeClr val="tx1"/>
              </a:solidFill>
            </a:rPr>
            <a:t> </a:t>
          </a:r>
          <a:r>
            <a:rPr lang="en-US" sz="2000" dirty="0" err="1" smtClean="0">
              <a:solidFill>
                <a:schemeClr val="tx1"/>
              </a:solidFill>
            </a:rPr>
            <a:t>gigi</a:t>
          </a:r>
          <a:r>
            <a:rPr lang="id-ID" sz="2000" dirty="0" smtClean="0">
              <a:solidFill>
                <a:schemeClr val="tx1"/>
              </a:solidFill>
            </a:rPr>
            <a:t>/perawat di dalam kawasan anggota negara ASEAN</a:t>
          </a:r>
          <a:endParaRPr lang="en-GB" sz="2000" dirty="0">
            <a:solidFill>
              <a:schemeClr val="tx1"/>
            </a:solidFill>
          </a:endParaRPr>
        </a:p>
      </dgm:t>
    </dgm:pt>
    <dgm:pt modelId="{F16E8E12-F79B-4ECC-A00A-DEC0FA35C55B}" type="parTrans" cxnId="{F02F2926-7241-4563-9F89-F87DE4174B99}">
      <dgm:prSet/>
      <dgm:spPr/>
      <dgm:t>
        <a:bodyPr/>
        <a:lstStyle/>
        <a:p>
          <a:endParaRPr lang="en-GB" sz="4800">
            <a:solidFill>
              <a:schemeClr val="tx1"/>
            </a:solidFill>
          </a:endParaRPr>
        </a:p>
      </dgm:t>
    </dgm:pt>
    <dgm:pt modelId="{8BBC57BA-5BFE-4B6A-893C-B2FB0DA07DC8}" type="sibTrans" cxnId="{F02F2926-7241-4563-9F89-F87DE4174B99}">
      <dgm:prSet/>
      <dgm:spPr/>
      <dgm:t>
        <a:bodyPr/>
        <a:lstStyle/>
        <a:p>
          <a:endParaRPr lang="en-GB" sz="4800">
            <a:solidFill>
              <a:schemeClr val="tx1"/>
            </a:solidFill>
          </a:endParaRPr>
        </a:p>
      </dgm:t>
    </dgm:pt>
    <dgm:pt modelId="{0441DFF3-C7CE-4509-9D69-DF0E12D64716}">
      <dgm:prSet phldrT="[Text]" custT="1"/>
      <dgm:spPr>
        <a:solidFill>
          <a:schemeClr val="accent1">
            <a:lumMod val="20000"/>
            <a:lumOff val="80000"/>
          </a:schemeClr>
        </a:solidFill>
        <a:ln>
          <a:solidFill>
            <a:schemeClr val="accent1"/>
          </a:solidFill>
        </a:ln>
      </dgm:spPr>
      <dgm:t>
        <a:bodyPr/>
        <a:lstStyle/>
        <a:p>
          <a:r>
            <a:rPr lang="id-ID" sz="2000" dirty="0" smtClean="0">
              <a:solidFill>
                <a:schemeClr val="tx1"/>
              </a:solidFill>
            </a:rPr>
            <a:t>Pertukaran informasi dan </a:t>
          </a:r>
          <a:r>
            <a:rPr lang="en-US" sz="2000" dirty="0" smtClean="0">
              <a:solidFill>
                <a:schemeClr val="tx1"/>
              </a:solidFill>
            </a:rPr>
            <a:t>p</a:t>
          </a:r>
          <a:r>
            <a:rPr lang="id-ID" sz="2000" dirty="0" smtClean="0">
              <a:solidFill>
                <a:schemeClr val="tx1"/>
              </a:solidFill>
            </a:rPr>
            <a:t>eningkatan kerjasama dalam skema MRA jasa dokter/</a:t>
          </a:r>
          <a:r>
            <a:rPr lang="en-US" sz="2000" dirty="0" err="1" smtClean="0">
              <a:solidFill>
                <a:schemeClr val="tx1"/>
              </a:solidFill>
            </a:rPr>
            <a:t>dokter</a:t>
          </a:r>
          <a:r>
            <a:rPr lang="en-US" sz="2000" dirty="0" smtClean="0">
              <a:solidFill>
                <a:schemeClr val="tx1"/>
              </a:solidFill>
            </a:rPr>
            <a:t> </a:t>
          </a:r>
          <a:r>
            <a:rPr lang="en-US" sz="2000" dirty="0" err="1" smtClean="0">
              <a:solidFill>
                <a:schemeClr val="tx1"/>
              </a:solidFill>
            </a:rPr>
            <a:t>gigi</a:t>
          </a:r>
          <a:r>
            <a:rPr lang="id-ID" sz="2000" dirty="0" smtClean="0">
              <a:solidFill>
                <a:schemeClr val="tx1"/>
              </a:solidFill>
            </a:rPr>
            <a:t>/perawat</a:t>
          </a:r>
          <a:endParaRPr lang="en-GB" sz="2000" dirty="0">
            <a:solidFill>
              <a:schemeClr val="tx1"/>
            </a:solidFill>
          </a:endParaRPr>
        </a:p>
      </dgm:t>
    </dgm:pt>
    <dgm:pt modelId="{7ED7F6D7-C185-4055-88E1-A1870E1A38DF}" type="parTrans" cxnId="{C9916D69-98E0-415D-9AD8-5D5A5D63F280}">
      <dgm:prSet/>
      <dgm:spPr/>
      <dgm:t>
        <a:bodyPr/>
        <a:lstStyle/>
        <a:p>
          <a:endParaRPr lang="en-GB" sz="4800">
            <a:solidFill>
              <a:schemeClr val="tx1"/>
            </a:solidFill>
          </a:endParaRPr>
        </a:p>
      </dgm:t>
    </dgm:pt>
    <dgm:pt modelId="{0000498B-59B3-4C71-8DA9-FBD9BC14C942}" type="sibTrans" cxnId="{C9916D69-98E0-415D-9AD8-5D5A5D63F280}">
      <dgm:prSet/>
      <dgm:spPr/>
      <dgm:t>
        <a:bodyPr/>
        <a:lstStyle/>
        <a:p>
          <a:endParaRPr lang="en-GB" sz="4800">
            <a:solidFill>
              <a:schemeClr val="tx1"/>
            </a:solidFill>
          </a:endParaRPr>
        </a:p>
      </dgm:t>
    </dgm:pt>
    <dgm:pt modelId="{FB630D97-8F26-4C68-82FF-B938403FB517}">
      <dgm:prSet phldrT="[Text]" custT="1"/>
      <dgm:spPr>
        <a:solidFill>
          <a:schemeClr val="accent1">
            <a:lumMod val="20000"/>
            <a:lumOff val="80000"/>
          </a:schemeClr>
        </a:solidFill>
        <a:ln>
          <a:solidFill>
            <a:schemeClr val="accent1"/>
          </a:solidFill>
        </a:ln>
      </dgm:spPr>
      <dgm:t>
        <a:bodyPr/>
        <a:lstStyle/>
        <a:p>
          <a:r>
            <a:rPr lang="id-ID" sz="2000" dirty="0" smtClean="0">
              <a:solidFill>
                <a:schemeClr val="tx1"/>
              </a:solidFill>
            </a:rPr>
            <a:t>Mempromosikan pengadopsian </a:t>
          </a:r>
          <a:r>
            <a:rPr lang="id-ID" sz="2000" i="1" dirty="0" smtClean="0">
              <a:solidFill>
                <a:schemeClr val="tx1"/>
              </a:solidFill>
            </a:rPr>
            <a:t>best practices</a:t>
          </a:r>
          <a:r>
            <a:rPr lang="id-ID" sz="2000" dirty="0" smtClean="0">
              <a:solidFill>
                <a:schemeClr val="tx1"/>
              </a:solidFill>
            </a:rPr>
            <a:t> sesuai standar dan kualifikasi</a:t>
          </a:r>
          <a:endParaRPr lang="en-GB" sz="2000" dirty="0">
            <a:solidFill>
              <a:schemeClr val="tx1"/>
            </a:solidFill>
          </a:endParaRPr>
        </a:p>
      </dgm:t>
    </dgm:pt>
    <dgm:pt modelId="{44BC61E5-F5C7-47F3-A49A-1399F6792971}" type="parTrans" cxnId="{1245CBD1-47A9-42AE-8CA4-1584F5BC2B0A}">
      <dgm:prSet/>
      <dgm:spPr/>
      <dgm:t>
        <a:bodyPr/>
        <a:lstStyle/>
        <a:p>
          <a:endParaRPr lang="en-GB" sz="4800">
            <a:solidFill>
              <a:schemeClr val="tx1"/>
            </a:solidFill>
          </a:endParaRPr>
        </a:p>
      </dgm:t>
    </dgm:pt>
    <dgm:pt modelId="{6C049CA5-61AE-49A9-B4F3-84046404BCCF}" type="sibTrans" cxnId="{1245CBD1-47A9-42AE-8CA4-1584F5BC2B0A}">
      <dgm:prSet/>
      <dgm:spPr/>
      <dgm:t>
        <a:bodyPr/>
        <a:lstStyle/>
        <a:p>
          <a:endParaRPr lang="en-GB" sz="4800">
            <a:solidFill>
              <a:schemeClr val="tx1"/>
            </a:solidFill>
          </a:endParaRPr>
        </a:p>
      </dgm:t>
    </dgm:pt>
    <dgm:pt modelId="{2BD4D69A-8E3A-43DD-8B31-020563EA7727}">
      <dgm:prSet phldrT="[Text]" custT="1"/>
      <dgm:spPr>
        <a:solidFill>
          <a:schemeClr val="accent1">
            <a:lumMod val="20000"/>
            <a:lumOff val="80000"/>
          </a:schemeClr>
        </a:solidFill>
        <a:ln>
          <a:solidFill>
            <a:schemeClr val="accent1"/>
          </a:solidFill>
        </a:ln>
      </dgm:spPr>
      <dgm:t>
        <a:bodyPr/>
        <a:lstStyle/>
        <a:p>
          <a:r>
            <a:rPr lang="id-ID" sz="2000" dirty="0" smtClean="0">
              <a:solidFill>
                <a:schemeClr val="tx1"/>
              </a:solidFill>
            </a:rPr>
            <a:t>Menyediakan kesempatan untuk meningkatkan kapasitas dokter/</a:t>
          </a:r>
          <a:r>
            <a:rPr lang="en-US" sz="2000" dirty="0" err="1" smtClean="0">
              <a:solidFill>
                <a:schemeClr val="tx1"/>
              </a:solidFill>
            </a:rPr>
            <a:t>dokter</a:t>
          </a:r>
          <a:r>
            <a:rPr lang="en-US" sz="2000" dirty="0" smtClean="0">
              <a:solidFill>
                <a:schemeClr val="tx1"/>
              </a:solidFill>
            </a:rPr>
            <a:t> </a:t>
          </a:r>
          <a:r>
            <a:rPr lang="en-US" sz="2000" dirty="0" err="1" smtClean="0">
              <a:solidFill>
                <a:schemeClr val="tx1"/>
              </a:solidFill>
            </a:rPr>
            <a:t>gigi</a:t>
          </a:r>
          <a:r>
            <a:rPr lang="id-ID" sz="2000" dirty="0" smtClean="0">
              <a:solidFill>
                <a:schemeClr val="tx1"/>
              </a:solidFill>
            </a:rPr>
            <a:t>/perawat ASEAN melalui pendidikan dan pelatihan</a:t>
          </a:r>
          <a:endParaRPr lang="en-GB" sz="2000" dirty="0">
            <a:solidFill>
              <a:schemeClr val="tx1"/>
            </a:solidFill>
          </a:endParaRPr>
        </a:p>
      </dgm:t>
    </dgm:pt>
    <dgm:pt modelId="{E8BC4319-4905-4D55-9086-8C9B60A65493}" type="parTrans" cxnId="{84D00D47-9837-4ECE-B4D5-8B81FA6DD2B2}">
      <dgm:prSet/>
      <dgm:spPr/>
      <dgm:t>
        <a:bodyPr/>
        <a:lstStyle/>
        <a:p>
          <a:endParaRPr lang="en-GB" sz="4800">
            <a:solidFill>
              <a:schemeClr val="tx1"/>
            </a:solidFill>
          </a:endParaRPr>
        </a:p>
      </dgm:t>
    </dgm:pt>
    <dgm:pt modelId="{B06F51D0-8651-4A54-981B-327D96DE04F3}" type="sibTrans" cxnId="{84D00D47-9837-4ECE-B4D5-8B81FA6DD2B2}">
      <dgm:prSet/>
      <dgm:spPr/>
      <dgm:t>
        <a:bodyPr/>
        <a:lstStyle/>
        <a:p>
          <a:endParaRPr lang="en-GB" sz="4800">
            <a:solidFill>
              <a:schemeClr val="tx1"/>
            </a:solidFill>
          </a:endParaRPr>
        </a:p>
      </dgm:t>
    </dgm:pt>
    <dgm:pt modelId="{D7712F2D-0C2F-4D0A-86FB-7DD11FBD304F}" type="pres">
      <dgm:prSet presAssocID="{7DB753D9-E3B7-4C6F-A88D-FD1C5BE29670}" presName="linear" presStyleCnt="0">
        <dgm:presLayoutVars>
          <dgm:dir/>
          <dgm:animLvl val="lvl"/>
          <dgm:resizeHandles val="exact"/>
        </dgm:presLayoutVars>
      </dgm:prSet>
      <dgm:spPr/>
      <dgm:t>
        <a:bodyPr/>
        <a:lstStyle/>
        <a:p>
          <a:endParaRPr lang="en-GB"/>
        </a:p>
      </dgm:t>
    </dgm:pt>
    <dgm:pt modelId="{562BD24F-A4CF-40B2-AB34-0827706B439C}" type="pres">
      <dgm:prSet presAssocID="{957D9F71-8BD5-49FA-8187-3AD3C9FD35BD}" presName="parentLin" presStyleCnt="0"/>
      <dgm:spPr/>
    </dgm:pt>
    <dgm:pt modelId="{35318683-F4F0-4994-9F4C-0977D6537A63}" type="pres">
      <dgm:prSet presAssocID="{957D9F71-8BD5-49FA-8187-3AD3C9FD35BD}" presName="parentLeftMargin" presStyleLbl="node1" presStyleIdx="0" presStyleCnt="4"/>
      <dgm:spPr/>
      <dgm:t>
        <a:bodyPr/>
        <a:lstStyle/>
        <a:p>
          <a:endParaRPr lang="en-GB"/>
        </a:p>
      </dgm:t>
    </dgm:pt>
    <dgm:pt modelId="{D63C54A7-7938-4DE6-9E0E-746B92EA34CD}" type="pres">
      <dgm:prSet presAssocID="{957D9F71-8BD5-49FA-8187-3AD3C9FD35BD}" presName="parentText" presStyleLbl="node1" presStyleIdx="0" presStyleCnt="4" custScaleX="142857" custLinFactNeighborX="8069" custLinFactNeighborY="14872">
        <dgm:presLayoutVars>
          <dgm:chMax val="0"/>
          <dgm:bulletEnabled val="1"/>
        </dgm:presLayoutVars>
      </dgm:prSet>
      <dgm:spPr/>
      <dgm:t>
        <a:bodyPr/>
        <a:lstStyle/>
        <a:p>
          <a:endParaRPr lang="en-GB"/>
        </a:p>
      </dgm:t>
    </dgm:pt>
    <dgm:pt modelId="{FF6BE660-0ADC-4F16-9B18-2C517D8B8959}" type="pres">
      <dgm:prSet presAssocID="{957D9F71-8BD5-49FA-8187-3AD3C9FD35BD}" presName="negativeSpace" presStyleCnt="0"/>
      <dgm:spPr/>
    </dgm:pt>
    <dgm:pt modelId="{86815855-892C-4E54-B2E2-603083E02C24}" type="pres">
      <dgm:prSet presAssocID="{957D9F71-8BD5-49FA-8187-3AD3C9FD35BD}" presName="childText" presStyleLbl="conFgAcc1" presStyleIdx="0" presStyleCnt="4">
        <dgm:presLayoutVars>
          <dgm:bulletEnabled val="1"/>
        </dgm:presLayoutVars>
      </dgm:prSet>
      <dgm:spPr/>
    </dgm:pt>
    <dgm:pt modelId="{573A9A9F-57CE-4737-82F2-83B765B2F814}" type="pres">
      <dgm:prSet presAssocID="{8BBC57BA-5BFE-4B6A-893C-B2FB0DA07DC8}" presName="spaceBetweenRectangles" presStyleCnt="0"/>
      <dgm:spPr/>
    </dgm:pt>
    <dgm:pt modelId="{585B62B1-C06A-4615-9BAB-37B0994542EB}" type="pres">
      <dgm:prSet presAssocID="{0441DFF3-C7CE-4509-9D69-DF0E12D64716}" presName="parentLin" presStyleCnt="0"/>
      <dgm:spPr/>
    </dgm:pt>
    <dgm:pt modelId="{21EF07BF-C555-4FBC-867D-287FB9486EE5}" type="pres">
      <dgm:prSet presAssocID="{0441DFF3-C7CE-4509-9D69-DF0E12D64716}" presName="parentLeftMargin" presStyleLbl="node1" presStyleIdx="0" presStyleCnt="4"/>
      <dgm:spPr/>
      <dgm:t>
        <a:bodyPr/>
        <a:lstStyle/>
        <a:p>
          <a:endParaRPr lang="en-GB"/>
        </a:p>
      </dgm:t>
    </dgm:pt>
    <dgm:pt modelId="{58DAFC60-F261-4F73-8C9E-1F69CCD08629}" type="pres">
      <dgm:prSet presAssocID="{0441DFF3-C7CE-4509-9D69-DF0E12D64716}" presName="parentText" presStyleLbl="node1" presStyleIdx="1" presStyleCnt="4" custScaleX="142857">
        <dgm:presLayoutVars>
          <dgm:chMax val="0"/>
          <dgm:bulletEnabled val="1"/>
        </dgm:presLayoutVars>
      </dgm:prSet>
      <dgm:spPr/>
      <dgm:t>
        <a:bodyPr/>
        <a:lstStyle/>
        <a:p>
          <a:endParaRPr lang="en-GB"/>
        </a:p>
      </dgm:t>
    </dgm:pt>
    <dgm:pt modelId="{F71E5720-38A8-42A7-B25A-A0FD14DD078A}" type="pres">
      <dgm:prSet presAssocID="{0441DFF3-C7CE-4509-9D69-DF0E12D64716}" presName="negativeSpace" presStyleCnt="0"/>
      <dgm:spPr/>
    </dgm:pt>
    <dgm:pt modelId="{122693A3-581D-44CE-9C84-B05BE8EC2957}" type="pres">
      <dgm:prSet presAssocID="{0441DFF3-C7CE-4509-9D69-DF0E12D64716}" presName="childText" presStyleLbl="conFgAcc1" presStyleIdx="1" presStyleCnt="4">
        <dgm:presLayoutVars>
          <dgm:bulletEnabled val="1"/>
        </dgm:presLayoutVars>
      </dgm:prSet>
      <dgm:spPr/>
    </dgm:pt>
    <dgm:pt modelId="{44FC1AC8-F0D1-440B-BEFF-C64151B66F20}" type="pres">
      <dgm:prSet presAssocID="{0000498B-59B3-4C71-8DA9-FBD9BC14C942}" presName="spaceBetweenRectangles" presStyleCnt="0"/>
      <dgm:spPr/>
    </dgm:pt>
    <dgm:pt modelId="{861298BD-FC8A-4C5F-82B5-064125690A2F}" type="pres">
      <dgm:prSet presAssocID="{FB630D97-8F26-4C68-82FF-B938403FB517}" presName="parentLin" presStyleCnt="0"/>
      <dgm:spPr/>
    </dgm:pt>
    <dgm:pt modelId="{1285A30C-B8FB-4C19-B3F9-DE893B981234}" type="pres">
      <dgm:prSet presAssocID="{FB630D97-8F26-4C68-82FF-B938403FB517}" presName="parentLeftMargin" presStyleLbl="node1" presStyleIdx="1" presStyleCnt="4"/>
      <dgm:spPr/>
      <dgm:t>
        <a:bodyPr/>
        <a:lstStyle/>
        <a:p>
          <a:endParaRPr lang="en-GB"/>
        </a:p>
      </dgm:t>
    </dgm:pt>
    <dgm:pt modelId="{5B5DF050-EEB9-462D-8C6D-BB091C553E2B}" type="pres">
      <dgm:prSet presAssocID="{FB630D97-8F26-4C68-82FF-B938403FB517}" presName="parentText" presStyleLbl="node1" presStyleIdx="2" presStyleCnt="4" custScaleX="142857">
        <dgm:presLayoutVars>
          <dgm:chMax val="0"/>
          <dgm:bulletEnabled val="1"/>
        </dgm:presLayoutVars>
      </dgm:prSet>
      <dgm:spPr/>
      <dgm:t>
        <a:bodyPr/>
        <a:lstStyle/>
        <a:p>
          <a:endParaRPr lang="en-GB"/>
        </a:p>
      </dgm:t>
    </dgm:pt>
    <dgm:pt modelId="{709CA8A1-C1B3-4BA4-8CE6-761FFE1945AC}" type="pres">
      <dgm:prSet presAssocID="{FB630D97-8F26-4C68-82FF-B938403FB517}" presName="negativeSpace" presStyleCnt="0"/>
      <dgm:spPr/>
    </dgm:pt>
    <dgm:pt modelId="{CB601EA4-E5FD-452C-A825-6305B1971DBF}" type="pres">
      <dgm:prSet presAssocID="{FB630D97-8F26-4C68-82FF-B938403FB517}" presName="childText" presStyleLbl="conFgAcc1" presStyleIdx="2" presStyleCnt="4">
        <dgm:presLayoutVars>
          <dgm:bulletEnabled val="1"/>
        </dgm:presLayoutVars>
      </dgm:prSet>
      <dgm:spPr/>
    </dgm:pt>
    <dgm:pt modelId="{F51F550C-3E59-41A9-9B40-6643CED76D7E}" type="pres">
      <dgm:prSet presAssocID="{6C049CA5-61AE-49A9-B4F3-84046404BCCF}" presName="spaceBetweenRectangles" presStyleCnt="0"/>
      <dgm:spPr/>
    </dgm:pt>
    <dgm:pt modelId="{1E7D6668-DCCB-461B-81DB-5BE0F2101E2E}" type="pres">
      <dgm:prSet presAssocID="{2BD4D69A-8E3A-43DD-8B31-020563EA7727}" presName="parentLin" presStyleCnt="0"/>
      <dgm:spPr/>
    </dgm:pt>
    <dgm:pt modelId="{155CC963-D162-4DD7-B2AF-A4F76E5FE7DE}" type="pres">
      <dgm:prSet presAssocID="{2BD4D69A-8E3A-43DD-8B31-020563EA7727}" presName="parentLeftMargin" presStyleLbl="node1" presStyleIdx="2" presStyleCnt="4"/>
      <dgm:spPr/>
      <dgm:t>
        <a:bodyPr/>
        <a:lstStyle/>
        <a:p>
          <a:endParaRPr lang="en-GB"/>
        </a:p>
      </dgm:t>
    </dgm:pt>
    <dgm:pt modelId="{2C048208-DFD3-4239-8D8A-FDF7DCA4C773}" type="pres">
      <dgm:prSet presAssocID="{2BD4D69A-8E3A-43DD-8B31-020563EA7727}" presName="parentText" presStyleLbl="node1" presStyleIdx="3" presStyleCnt="4" custScaleX="142857">
        <dgm:presLayoutVars>
          <dgm:chMax val="0"/>
          <dgm:bulletEnabled val="1"/>
        </dgm:presLayoutVars>
      </dgm:prSet>
      <dgm:spPr/>
      <dgm:t>
        <a:bodyPr/>
        <a:lstStyle/>
        <a:p>
          <a:endParaRPr lang="en-GB"/>
        </a:p>
      </dgm:t>
    </dgm:pt>
    <dgm:pt modelId="{303EDB28-D3A8-4DF9-BD3C-194A5D977761}" type="pres">
      <dgm:prSet presAssocID="{2BD4D69A-8E3A-43DD-8B31-020563EA7727}" presName="negativeSpace" presStyleCnt="0"/>
      <dgm:spPr/>
    </dgm:pt>
    <dgm:pt modelId="{2D59DC51-4F41-4DF9-8A23-33E6142D0D7E}" type="pres">
      <dgm:prSet presAssocID="{2BD4D69A-8E3A-43DD-8B31-020563EA7727}" presName="childText" presStyleLbl="conFgAcc1" presStyleIdx="3" presStyleCnt="4">
        <dgm:presLayoutVars>
          <dgm:bulletEnabled val="1"/>
        </dgm:presLayoutVars>
      </dgm:prSet>
      <dgm:spPr/>
    </dgm:pt>
  </dgm:ptLst>
  <dgm:cxnLst>
    <dgm:cxn modelId="{8939C28D-69F8-4199-A202-41A455D41E29}" type="presOf" srcId="{2BD4D69A-8E3A-43DD-8B31-020563EA7727}" destId="{155CC963-D162-4DD7-B2AF-A4F76E5FE7DE}" srcOrd="0" destOrd="0" presId="urn:microsoft.com/office/officeart/2005/8/layout/list1"/>
    <dgm:cxn modelId="{011C5929-3107-4770-95D8-6734D31C8B0A}" type="presOf" srcId="{0441DFF3-C7CE-4509-9D69-DF0E12D64716}" destId="{58DAFC60-F261-4F73-8C9E-1F69CCD08629}" srcOrd="1" destOrd="0" presId="urn:microsoft.com/office/officeart/2005/8/layout/list1"/>
    <dgm:cxn modelId="{C8C3BA80-BFEC-487B-9432-39F6D6C1E667}" type="presOf" srcId="{2BD4D69A-8E3A-43DD-8B31-020563EA7727}" destId="{2C048208-DFD3-4239-8D8A-FDF7DCA4C773}" srcOrd="1" destOrd="0" presId="urn:microsoft.com/office/officeart/2005/8/layout/list1"/>
    <dgm:cxn modelId="{C9916D69-98E0-415D-9AD8-5D5A5D63F280}" srcId="{7DB753D9-E3B7-4C6F-A88D-FD1C5BE29670}" destId="{0441DFF3-C7CE-4509-9D69-DF0E12D64716}" srcOrd="1" destOrd="0" parTransId="{7ED7F6D7-C185-4055-88E1-A1870E1A38DF}" sibTransId="{0000498B-59B3-4C71-8DA9-FBD9BC14C942}"/>
    <dgm:cxn modelId="{1245CBD1-47A9-42AE-8CA4-1584F5BC2B0A}" srcId="{7DB753D9-E3B7-4C6F-A88D-FD1C5BE29670}" destId="{FB630D97-8F26-4C68-82FF-B938403FB517}" srcOrd="2" destOrd="0" parTransId="{44BC61E5-F5C7-47F3-A49A-1399F6792971}" sibTransId="{6C049CA5-61AE-49A9-B4F3-84046404BCCF}"/>
    <dgm:cxn modelId="{454B44C5-2623-4CA0-B689-55F54F24E438}" type="presOf" srcId="{7DB753D9-E3B7-4C6F-A88D-FD1C5BE29670}" destId="{D7712F2D-0C2F-4D0A-86FB-7DD11FBD304F}" srcOrd="0" destOrd="0" presId="urn:microsoft.com/office/officeart/2005/8/layout/list1"/>
    <dgm:cxn modelId="{F02F2926-7241-4563-9F89-F87DE4174B99}" srcId="{7DB753D9-E3B7-4C6F-A88D-FD1C5BE29670}" destId="{957D9F71-8BD5-49FA-8187-3AD3C9FD35BD}" srcOrd="0" destOrd="0" parTransId="{F16E8E12-F79B-4ECC-A00A-DEC0FA35C55B}" sibTransId="{8BBC57BA-5BFE-4B6A-893C-B2FB0DA07DC8}"/>
    <dgm:cxn modelId="{41C7777A-7074-4426-B3B0-7466D8ADDAF9}" type="presOf" srcId="{957D9F71-8BD5-49FA-8187-3AD3C9FD35BD}" destId="{D63C54A7-7938-4DE6-9E0E-746B92EA34CD}" srcOrd="1" destOrd="0" presId="urn:microsoft.com/office/officeart/2005/8/layout/list1"/>
    <dgm:cxn modelId="{69C555FE-CCDB-4C13-88BE-625A868B3658}" type="presOf" srcId="{0441DFF3-C7CE-4509-9D69-DF0E12D64716}" destId="{21EF07BF-C555-4FBC-867D-287FB9486EE5}" srcOrd="0" destOrd="0" presId="urn:microsoft.com/office/officeart/2005/8/layout/list1"/>
    <dgm:cxn modelId="{5D159B0D-9000-4AB3-B31B-6D040B6EEC58}" type="presOf" srcId="{FB630D97-8F26-4C68-82FF-B938403FB517}" destId="{5B5DF050-EEB9-462D-8C6D-BB091C553E2B}" srcOrd="1" destOrd="0" presId="urn:microsoft.com/office/officeart/2005/8/layout/list1"/>
    <dgm:cxn modelId="{84D00D47-9837-4ECE-B4D5-8B81FA6DD2B2}" srcId="{7DB753D9-E3B7-4C6F-A88D-FD1C5BE29670}" destId="{2BD4D69A-8E3A-43DD-8B31-020563EA7727}" srcOrd="3" destOrd="0" parTransId="{E8BC4319-4905-4D55-9086-8C9B60A65493}" sibTransId="{B06F51D0-8651-4A54-981B-327D96DE04F3}"/>
    <dgm:cxn modelId="{A35DF3D4-1D04-4DA5-974B-7D22A5C6653D}" type="presOf" srcId="{FB630D97-8F26-4C68-82FF-B938403FB517}" destId="{1285A30C-B8FB-4C19-B3F9-DE893B981234}" srcOrd="0" destOrd="0" presId="urn:microsoft.com/office/officeart/2005/8/layout/list1"/>
    <dgm:cxn modelId="{E1972AF7-F4C5-4A95-A079-BF496D982A82}" type="presOf" srcId="{957D9F71-8BD5-49FA-8187-3AD3C9FD35BD}" destId="{35318683-F4F0-4994-9F4C-0977D6537A63}" srcOrd="0" destOrd="0" presId="urn:microsoft.com/office/officeart/2005/8/layout/list1"/>
    <dgm:cxn modelId="{4BA46AD3-627D-4D04-A5BC-EC0EF4A15782}" type="presParOf" srcId="{D7712F2D-0C2F-4D0A-86FB-7DD11FBD304F}" destId="{562BD24F-A4CF-40B2-AB34-0827706B439C}" srcOrd="0" destOrd="0" presId="urn:microsoft.com/office/officeart/2005/8/layout/list1"/>
    <dgm:cxn modelId="{434554D4-A17D-4D8F-AAE1-2CA82CA149C9}" type="presParOf" srcId="{562BD24F-A4CF-40B2-AB34-0827706B439C}" destId="{35318683-F4F0-4994-9F4C-0977D6537A63}" srcOrd="0" destOrd="0" presId="urn:microsoft.com/office/officeart/2005/8/layout/list1"/>
    <dgm:cxn modelId="{D1B6C25D-25D8-464F-A0B2-54943525078C}" type="presParOf" srcId="{562BD24F-A4CF-40B2-AB34-0827706B439C}" destId="{D63C54A7-7938-4DE6-9E0E-746B92EA34CD}" srcOrd="1" destOrd="0" presId="urn:microsoft.com/office/officeart/2005/8/layout/list1"/>
    <dgm:cxn modelId="{39C8B54C-E728-4C6D-ABE1-DBF89EBAE156}" type="presParOf" srcId="{D7712F2D-0C2F-4D0A-86FB-7DD11FBD304F}" destId="{FF6BE660-0ADC-4F16-9B18-2C517D8B8959}" srcOrd="1" destOrd="0" presId="urn:microsoft.com/office/officeart/2005/8/layout/list1"/>
    <dgm:cxn modelId="{A23E6B35-E313-4485-89A8-9B758E5C5390}" type="presParOf" srcId="{D7712F2D-0C2F-4D0A-86FB-7DD11FBD304F}" destId="{86815855-892C-4E54-B2E2-603083E02C24}" srcOrd="2" destOrd="0" presId="urn:microsoft.com/office/officeart/2005/8/layout/list1"/>
    <dgm:cxn modelId="{D4006AFC-F9F6-45E6-8EE0-6FE79F8AB1A9}" type="presParOf" srcId="{D7712F2D-0C2F-4D0A-86FB-7DD11FBD304F}" destId="{573A9A9F-57CE-4737-82F2-83B765B2F814}" srcOrd="3" destOrd="0" presId="urn:microsoft.com/office/officeart/2005/8/layout/list1"/>
    <dgm:cxn modelId="{32523482-49DE-47EF-B364-E09F00A19BD9}" type="presParOf" srcId="{D7712F2D-0C2F-4D0A-86FB-7DD11FBD304F}" destId="{585B62B1-C06A-4615-9BAB-37B0994542EB}" srcOrd="4" destOrd="0" presId="urn:microsoft.com/office/officeart/2005/8/layout/list1"/>
    <dgm:cxn modelId="{051E5C25-B414-4D99-A942-825B7D70851D}" type="presParOf" srcId="{585B62B1-C06A-4615-9BAB-37B0994542EB}" destId="{21EF07BF-C555-4FBC-867D-287FB9486EE5}" srcOrd="0" destOrd="0" presId="urn:microsoft.com/office/officeart/2005/8/layout/list1"/>
    <dgm:cxn modelId="{209353DB-7E95-468D-9128-3C44F11BF5FB}" type="presParOf" srcId="{585B62B1-C06A-4615-9BAB-37B0994542EB}" destId="{58DAFC60-F261-4F73-8C9E-1F69CCD08629}" srcOrd="1" destOrd="0" presId="urn:microsoft.com/office/officeart/2005/8/layout/list1"/>
    <dgm:cxn modelId="{6290F582-C945-4378-ADDC-BE39F8A0DC7C}" type="presParOf" srcId="{D7712F2D-0C2F-4D0A-86FB-7DD11FBD304F}" destId="{F71E5720-38A8-42A7-B25A-A0FD14DD078A}" srcOrd="5" destOrd="0" presId="urn:microsoft.com/office/officeart/2005/8/layout/list1"/>
    <dgm:cxn modelId="{8450C4F1-9D28-4887-BBD5-E2FE7CC3DC01}" type="presParOf" srcId="{D7712F2D-0C2F-4D0A-86FB-7DD11FBD304F}" destId="{122693A3-581D-44CE-9C84-B05BE8EC2957}" srcOrd="6" destOrd="0" presId="urn:microsoft.com/office/officeart/2005/8/layout/list1"/>
    <dgm:cxn modelId="{644F5EFD-C96C-4F40-9586-BAAFB788CED4}" type="presParOf" srcId="{D7712F2D-0C2F-4D0A-86FB-7DD11FBD304F}" destId="{44FC1AC8-F0D1-440B-BEFF-C64151B66F20}" srcOrd="7" destOrd="0" presId="urn:microsoft.com/office/officeart/2005/8/layout/list1"/>
    <dgm:cxn modelId="{373B524E-F35B-43E6-ADF3-0E1CE148082C}" type="presParOf" srcId="{D7712F2D-0C2F-4D0A-86FB-7DD11FBD304F}" destId="{861298BD-FC8A-4C5F-82B5-064125690A2F}" srcOrd="8" destOrd="0" presId="urn:microsoft.com/office/officeart/2005/8/layout/list1"/>
    <dgm:cxn modelId="{E0867546-C939-41CF-8A29-DA521F4A8536}" type="presParOf" srcId="{861298BD-FC8A-4C5F-82B5-064125690A2F}" destId="{1285A30C-B8FB-4C19-B3F9-DE893B981234}" srcOrd="0" destOrd="0" presId="urn:microsoft.com/office/officeart/2005/8/layout/list1"/>
    <dgm:cxn modelId="{331D8E40-54AD-4D69-BC34-5334EAE51B2C}" type="presParOf" srcId="{861298BD-FC8A-4C5F-82B5-064125690A2F}" destId="{5B5DF050-EEB9-462D-8C6D-BB091C553E2B}" srcOrd="1" destOrd="0" presId="urn:microsoft.com/office/officeart/2005/8/layout/list1"/>
    <dgm:cxn modelId="{3267A41F-376D-4853-A249-3F57DF985EDB}" type="presParOf" srcId="{D7712F2D-0C2F-4D0A-86FB-7DD11FBD304F}" destId="{709CA8A1-C1B3-4BA4-8CE6-761FFE1945AC}" srcOrd="9" destOrd="0" presId="urn:microsoft.com/office/officeart/2005/8/layout/list1"/>
    <dgm:cxn modelId="{703A94A7-BCDA-4531-8D03-B48571B0BECB}" type="presParOf" srcId="{D7712F2D-0C2F-4D0A-86FB-7DD11FBD304F}" destId="{CB601EA4-E5FD-452C-A825-6305B1971DBF}" srcOrd="10" destOrd="0" presId="urn:microsoft.com/office/officeart/2005/8/layout/list1"/>
    <dgm:cxn modelId="{AB83F6EC-395A-426E-9732-FBBD3F525EE1}" type="presParOf" srcId="{D7712F2D-0C2F-4D0A-86FB-7DD11FBD304F}" destId="{F51F550C-3E59-41A9-9B40-6643CED76D7E}" srcOrd="11" destOrd="0" presId="urn:microsoft.com/office/officeart/2005/8/layout/list1"/>
    <dgm:cxn modelId="{15BA2B4E-DF9A-45AF-8015-0E084701FC8B}" type="presParOf" srcId="{D7712F2D-0C2F-4D0A-86FB-7DD11FBD304F}" destId="{1E7D6668-DCCB-461B-81DB-5BE0F2101E2E}" srcOrd="12" destOrd="0" presId="urn:microsoft.com/office/officeart/2005/8/layout/list1"/>
    <dgm:cxn modelId="{A420188E-F6C7-4F62-B322-937C5D1995E4}" type="presParOf" srcId="{1E7D6668-DCCB-461B-81DB-5BE0F2101E2E}" destId="{155CC963-D162-4DD7-B2AF-A4F76E5FE7DE}" srcOrd="0" destOrd="0" presId="urn:microsoft.com/office/officeart/2005/8/layout/list1"/>
    <dgm:cxn modelId="{61020E45-E6BE-46FB-8C59-678E49628D47}" type="presParOf" srcId="{1E7D6668-DCCB-461B-81DB-5BE0F2101E2E}" destId="{2C048208-DFD3-4239-8D8A-FDF7DCA4C773}" srcOrd="1" destOrd="0" presId="urn:microsoft.com/office/officeart/2005/8/layout/list1"/>
    <dgm:cxn modelId="{F4BBBE1B-4CE0-4D2F-8162-6CAD35715919}" type="presParOf" srcId="{D7712F2D-0C2F-4D0A-86FB-7DD11FBD304F}" destId="{303EDB28-D3A8-4DF9-BD3C-194A5D977761}" srcOrd="13" destOrd="0" presId="urn:microsoft.com/office/officeart/2005/8/layout/list1"/>
    <dgm:cxn modelId="{AF37DA54-6138-4F15-B539-8F12673A9EFB}" type="presParOf" srcId="{D7712F2D-0C2F-4D0A-86FB-7DD11FBD304F}" destId="{2D59DC51-4F41-4DF9-8A23-33E6142D0D7E}"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93F6EA-23B7-42FD-A567-E3BF00C65793}" type="doc">
      <dgm:prSet loTypeId="urn:microsoft.com/office/officeart/2005/8/layout/arrow2" loCatId="process" qsTypeId="urn:microsoft.com/office/officeart/2005/8/quickstyle/simple1" qsCatId="simple" csTypeId="urn:microsoft.com/office/officeart/2005/8/colors/colorful5" csCatId="colorful" phldr="1"/>
      <dgm:spPr/>
      <dgm:t>
        <a:bodyPr/>
        <a:lstStyle/>
        <a:p>
          <a:endParaRPr lang="en-US"/>
        </a:p>
      </dgm:t>
    </dgm:pt>
    <dgm:pt modelId="{5872B5B8-173A-4E03-8425-9C9C50CC68CF}">
      <dgm:prSet phldrT="[Text]" custT="1"/>
      <dgm:spPr/>
      <dgm:t>
        <a:bodyPr/>
        <a:lstStyle/>
        <a:p>
          <a:pPr>
            <a:spcAft>
              <a:spcPts val="0"/>
            </a:spcAft>
          </a:pPr>
          <a:r>
            <a:rPr lang="id-ID" sz="1400" b="1" dirty="0">
              <a:latin typeface="Candara" pitchFamily="34" charset="0"/>
            </a:rPr>
            <a:t>2006</a:t>
          </a:r>
        </a:p>
        <a:p>
          <a:pPr>
            <a:spcAft>
              <a:spcPts val="0"/>
            </a:spcAft>
          </a:pPr>
          <a:r>
            <a:rPr lang="id-ID" sz="1400" b="0" dirty="0">
              <a:latin typeface="Candara" pitchFamily="34" charset="0"/>
            </a:rPr>
            <a:t>MRA</a:t>
          </a:r>
          <a:r>
            <a:rPr lang="id-ID" sz="1400" dirty="0">
              <a:latin typeface="Candara" pitchFamily="34" charset="0"/>
            </a:rPr>
            <a:t> Keperawatan</a:t>
          </a:r>
        </a:p>
      </dgm:t>
    </dgm:pt>
    <dgm:pt modelId="{2B701CEF-CC70-4B11-B2AE-11865DB097D0}" type="parTrans" cxnId="{B83C4529-82ED-455A-9E3D-775C93AB74A6}">
      <dgm:prSet/>
      <dgm:spPr/>
      <dgm:t>
        <a:bodyPr/>
        <a:lstStyle/>
        <a:p>
          <a:endParaRPr lang="id-ID">
            <a:latin typeface="Calibri" panose="020F0502020204030204" pitchFamily="34" charset="0"/>
          </a:endParaRPr>
        </a:p>
      </dgm:t>
    </dgm:pt>
    <dgm:pt modelId="{AC45A4B9-2A44-4E48-B71F-92619D7C2D0A}" type="sibTrans" cxnId="{B83C4529-82ED-455A-9E3D-775C93AB74A6}">
      <dgm:prSet/>
      <dgm:spPr/>
      <dgm:t>
        <a:bodyPr/>
        <a:lstStyle/>
        <a:p>
          <a:endParaRPr lang="id-ID">
            <a:latin typeface="Calibri" panose="020F0502020204030204" pitchFamily="34" charset="0"/>
          </a:endParaRPr>
        </a:p>
      </dgm:t>
    </dgm:pt>
    <dgm:pt modelId="{FC35AC62-8ADE-49AC-B8C0-6A90672D12D3}">
      <dgm:prSet phldrT="[Text]" custT="1"/>
      <dgm:spPr/>
      <dgm:t>
        <a:bodyPr/>
        <a:lstStyle/>
        <a:p>
          <a:r>
            <a:rPr lang="id-ID" sz="1400" b="1" dirty="0">
              <a:latin typeface="Candara" pitchFamily="34" charset="0"/>
            </a:rPr>
            <a:t>2009</a:t>
          </a:r>
        </a:p>
        <a:p>
          <a:r>
            <a:rPr lang="id-ID" sz="1400" dirty="0">
              <a:latin typeface="Candara" pitchFamily="34" charset="0"/>
            </a:rPr>
            <a:t>MRA Dokter &amp; Dokter Gigi</a:t>
          </a:r>
        </a:p>
      </dgm:t>
    </dgm:pt>
    <dgm:pt modelId="{433E9657-716A-4FE7-ABE0-2CD165F872B2}" type="parTrans" cxnId="{1972496E-C834-4665-9385-0D62064B5729}">
      <dgm:prSet/>
      <dgm:spPr/>
      <dgm:t>
        <a:bodyPr/>
        <a:lstStyle/>
        <a:p>
          <a:endParaRPr lang="id-ID">
            <a:latin typeface="Calibri" panose="020F0502020204030204" pitchFamily="34" charset="0"/>
          </a:endParaRPr>
        </a:p>
      </dgm:t>
    </dgm:pt>
    <dgm:pt modelId="{2ABD015F-6D9E-48C5-AF5D-EA5E31073A4D}" type="sibTrans" cxnId="{1972496E-C834-4665-9385-0D62064B5729}">
      <dgm:prSet/>
      <dgm:spPr/>
      <dgm:t>
        <a:bodyPr/>
        <a:lstStyle/>
        <a:p>
          <a:endParaRPr lang="id-ID">
            <a:latin typeface="Calibri" panose="020F0502020204030204" pitchFamily="34" charset="0"/>
          </a:endParaRPr>
        </a:p>
      </dgm:t>
    </dgm:pt>
    <dgm:pt modelId="{FFCF7975-8CFE-4600-87CF-E961ED7EE6E8}">
      <dgm:prSet phldrT="[Text]" custT="1"/>
      <dgm:spPr/>
      <dgm:t>
        <a:bodyPr/>
        <a:lstStyle/>
        <a:p>
          <a:r>
            <a:rPr lang="id-ID" sz="1400" b="1" dirty="0">
              <a:latin typeface="Candara" pitchFamily="34" charset="0"/>
            </a:rPr>
            <a:t>2014</a:t>
          </a:r>
        </a:p>
        <a:p>
          <a:r>
            <a:rPr lang="id-ID" sz="1400" dirty="0">
              <a:latin typeface="Candara" pitchFamily="34" charset="0"/>
            </a:rPr>
            <a:t>Kesepakatan  </a:t>
          </a:r>
          <a:r>
            <a:rPr lang="id-ID" sz="1400" i="1" dirty="0">
              <a:latin typeface="Candara" pitchFamily="34" charset="0"/>
            </a:rPr>
            <a:t>Temporary lincensing </a:t>
          </a:r>
          <a:r>
            <a:rPr lang="id-ID" sz="1400" dirty="0">
              <a:latin typeface="Candara" pitchFamily="34" charset="0"/>
            </a:rPr>
            <a:t>&amp; </a:t>
          </a:r>
          <a:r>
            <a:rPr lang="id-ID" sz="1400" i="1" dirty="0">
              <a:latin typeface="Candara" pitchFamily="34" charset="0"/>
            </a:rPr>
            <a:t>updating </a:t>
          </a:r>
          <a:r>
            <a:rPr lang="id-ID" sz="1400" dirty="0">
              <a:latin typeface="Candara" pitchFamily="34" charset="0"/>
            </a:rPr>
            <a:t>website oleh masing-masing ASEAN </a:t>
          </a:r>
          <a:r>
            <a:rPr lang="id-ID" sz="1400" i="1" dirty="0">
              <a:latin typeface="Candara" pitchFamily="34" charset="0"/>
            </a:rPr>
            <a:t>Joint Coordinating Committe</a:t>
          </a:r>
        </a:p>
      </dgm:t>
    </dgm:pt>
    <dgm:pt modelId="{995E9A1D-76F4-4D5A-BBB2-1A8DBAC4EE36}" type="parTrans" cxnId="{4AA60C33-A4C3-4466-A9EF-B3E99205ACCA}">
      <dgm:prSet/>
      <dgm:spPr/>
      <dgm:t>
        <a:bodyPr/>
        <a:lstStyle/>
        <a:p>
          <a:endParaRPr lang="id-ID">
            <a:latin typeface="Calibri" panose="020F0502020204030204" pitchFamily="34" charset="0"/>
          </a:endParaRPr>
        </a:p>
      </dgm:t>
    </dgm:pt>
    <dgm:pt modelId="{21C25C38-B6C0-4DCD-9E9E-F1EBB4EEE8E3}" type="sibTrans" cxnId="{4AA60C33-A4C3-4466-A9EF-B3E99205ACCA}">
      <dgm:prSet/>
      <dgm:spPr/>
      <dgm:t>
        <a:bodyPr/>
        <a:lstStyle/>
        <a:p>
          <a:endParaRPr lang="id-ID">
            <a:latin typeface="Calibri" panose="020F0502020204030204" pitchFamily="34" charset="0"/>
          </a:endParaRPr>
        </a:p>
      </dgm:t>
    </dgm:pt>
    <dgm:pt modelId="{C6EFB89E-5F59-47D6-A111-07D457551C67}">
      <dgm:prSet phldrT="[Text]" custT="1"/>
      <dgm:spPr/>
      <dgm:t>
        <a:bodyPr/>
        <a:lstStyle/>
        <a:p>
          <a:r>
            <a:rPr lang="id-ID" sz="1400" b="1" dirty="0">
              <a:latin typeface="Candara" pitchFamily="34" charset="0"/>
            </a:rPr>
            <a:t>201</a:t>
          </a:r>
          <a:r>
            <a:rPr lang="en-US" sz="1400" b="1" dirty="0">
              <a:latin typeface="Candara" pitchFamily="34" charset="0"/>
            </a:rPr>
            <a:t>5</a:t>
          </a:r>
          <a:endParaRPr lang="id-ID" sz="1400" b="1" dirty="0">
            <a:latin typeface="Candara" pitchFamily="34" charset="0"/>
          </a:endParaRPr>
        </a:p>
        <a:p>
          <a:r>
            <a:rPr lang="en-US" sz="1400" i="1" dirty="0">
              <a:latin typeface="Candara" pitchFamily="34" charset="0"/>
            </a:rPr>
            <a:t>Updating country implementation action</a:t>
          </a:r>
          <a:r>
            <a:rPr lang="id-ID" sz="1400" i="1" dirty="0">
              <a:latin typeface="Candara" pitchFamily="34" charset="0"/>
            </a:rPr>
            <a:t> </a:t>
          </a:r>
          <a:r>
            <a:rPr lang="en-US" sz="1400" dirty="0" err="1">
              <a:latin typeface="Candara" pitchFamily="34" charset="0"/>
            </a:rPr>
            <a:t>sebelum</a:t>
          </a:r>
          <a:r>
            <a:rPr lang="en-US" sz="1400" dirty="0">
              <a:latin typeface="Candara" pitchFamily="34" charset="0"/>
            </a:rPr>
            <a:t> </a:t>
          </a:r>
          <a:r>
            <a:rPr lang="en-US" sz="1400" dirty="0" err="1">
              <a:latin typeface="Candara" pitchFamily="34" charset="0"/>
            </a:rPr>
            <a:t>pelaksanaan</a:t>
          </a:r>
          <a:r>
            <a:rPr lang="en-US" sz="1400" dirty="0">
              <a:latin typeface="Candara" pitchFamily="34" charset="0"/>
            </a:rPr>
            <a:t> MEA</a:t>
          </a:r>
          <a:endParaRPr lang="id-ID" sz="1400" i="1" dirty="0">
            <a:latin typeface="Candara" pitchFamily="34" charset="0"/>
          </a:endParaRPr>
        </a:p>
      </dgm:t>
    </dgm:pt>
    <dgm:pt modelId="{5FF40DF5-62E3-4F5A-8890-BFAF4DBC5DE7}" type="parTrans" cxnId="{6B5EB34C-8016-4BB5-9375-30E0052B798E}">
      <dgm:prSet/>
      <dgm:spPr/>
      <dgm:t>
        <a:bodyPr/>
        <a:lstStyle/>
        <a:p>
          <a:endParaRPr lang="en-US">
            <a:latin typeface="Calibri" panose="020F0502020204030204" pitchFamily="34" charset="0"/>
          </a:endParaRPr>
        </a:p>
      </dgm:t>
    </dgm:pt>
    <dgm:pt modelId="{65721099-56DA-45D0-B0CF-3197CB8A2CFC}" type="sibTrans" cxnId="{6B5EB34C-8016-4BB5-9375-30E0052B798E}">
      <dgm:prSet/>
      <dgm:spPr/>
      <dgm:t>
        <a:bodyPr/>
        <a:lstStyle/>
        <a:p>
          <a:endParaRPr lang="en-US">
            <a:latin typeface="Calibri" panose="020F0502020204030204" pitchFamily="34" charset="0"/>
          </a:endParaRPr>
        </a:p>
      </dgm:t>
    </dgm:pt>
    <dgm:pt modelId="{C76C3C1C-8A98-4692-816E-6A7A6AD5B642}">
      <dgm:prSet phldrT="[Text]" custT="1"/>
      <dgm:spPr/>
      <dgm:t>
        <a:bodyPr/>
        <a:lstStyle/>
        <a:p>
          <a:r>
            <a:rPr lang="id-ID" sz="1400" i="1" dirty="0">
              <a:latin typeface="Candara" pitchFamily="34" charset="0"/>
            </a:rPr>
            <a:t>2016</a:t>
          </a:r>
        </a:p>
        <a:p>
          <a:r>
            <a:rPr lang="id-ID" sz="1400" i="1" dirty="0">
              <a:latin typeface="Candara" pitchFamily="34" charset="0"/>
            </a:rPr>
            <a:t>Menyusun </a:t>
          </a:r>
          <a:r>
            <a:rPr lang="id-ID" sz="1400" i="1" dirty="0" smtClean="0">
              <a:latin typeface="Candara" pitchFamily="34" charset="0"/>
            </a:rPr>
            <a:t>Workplan</a:t>
          </a:r>
          <a:r>
            <a:rPr lang="en-GB" sz="1400" i="1" dirty="0" smtClean="0">
              <a:latin typeface="Candara" pitchFamily="34" charset="0"/>
            </a:rPr>
            <a:t> AJCCs</a:t>
          </a:r>
        </a:p>
        <a:p>
          <a:r>
            <a:rPr lang="id-ID" sz="1400" b="1" dirty="0" smtClean="0">
              <a:latin typeface="Candara" panose="020E0502030303020204" pitchFamily="34" charset="0"/>
            </a:rPr>
            <a:t>Implementation ASEAN Healthcare website</a:t>
          </a:r>
          <a:endParaRPr lang="id-ID" sz="1400" i="1" dirty="0">
            <a:latin typeface="Candara" pitchFamily="34" charset="0"/>
          </a:endParaRPr>
        </a:p>
      </dgm:t>
    </dgm:pt>
    <dgm:pt modelId="{B52208DC-F1D4-4926-BB75-6E2D9D6B76AA}" type="parTrans" cxnId="{9D59838D-426B-4CA7-BFB9-B66965AF97B4}">
      <dgm:prSet/>
      <dgm:spPr/>
      <dgm:t>
        <a:bodyPr/>
        <a:lstStyle/>
        <a:p>
          <a:endParaRPr lang="id-ID"/>
        </a:p>
      </dgm:t>
    </dgm:pt>
    <dgm:pt modelId="{AA2CC86E-B7C1-49B9-B73E-3354A29950D2}" type="sibTrans" cxnId="{9D59838D-426B-4CA7-BFB9-B66965AF97B4}">
      <dgm:prSet/>
      <dgm:spPr/>
      <dgm:t>
        <a:bodyPr/>
        <a:lstStyle/>
        <a:p>
          <a:endParaRPr lang="id-ID"/>
        </a:p>
      </dgm:t>
    </dgm:pt>
    <dgm:pt modelId="{5C64F929-28C5-466D-B2D9-9D3F6B1A6278}">
      <dgm:prSet phldrT="[Text]" custScaleX="130556" custScaleY="13506" custLinFactNeighborX="-30212" custLinFactNeighborY="-45387"/>
      <dgm:spPr/>
      <dgm:t>
        <a:bodyPr/>
        <a:lstStyle/>
        <a:p>
          <a:endParaRPr lang="id-ID" sz="1400" dirty="0">
            <a:latin typeface="Candara" pitchFamily="34" charset="0"/>
          </a:endParaRPr>
        </a:p>
      </dgm:t>
    </dgm:pt>
    <dgm:pt modelId="{DE04DDE0-1BA7-475E-92BF-97F1E1FA484E}" type="parTrans" cxnId="{12AA6A65-90CE-4E8A-A999-793677FE8A33}">
      <dgm:prSet/>
      <dgm:spPr/>
      <dgm:t>
        <a:bodyPr/>
        <a:lstStyle/>
        <a:p>
          <a:endParaRPr lang="id-ID"/>
        </a:p>
      </dgm:t>
    </dgm:pt>
    <dgm:pt modelId="{202EBBE9-0105-4EA8-8533-388BF3CF7B5F}" type="sibTrans" cxnId="{12AA6A65-90CE-4E8A-A999-793677FE8A33}">
      <dgm:prSet/>
      <dgm:spPr/>
      <dgm:t>
        <a:bodyPr/>
        <a:lstStyle/>
        <a:p>
          <a:endParaRPr lang="id-ID"/>
        </a:p>
      </dgm:t>
    </dgm:pt>
    <dgm:pt modelId="{621AFECF-038E-47F5-803A-60225DB4EBD3}">
      <dgm:prSet phldrT="[Text]" custT="1"/>
      <dgm:spPr/>
      <dgm:t>
        <a:bodyPr/>
        <a:lstStyle/>
        <a:p>
          <a:endParaRPr lang="id-ID" sz="1400">
            <a:latin typeface="Candara" pitchFamily="34" charset="0"/>
          </a:endParaRPr>
        </a:p>
      </dgm:t>
    </dgm:pt>
    <dgm:pt modelId="{42BEC096-B07B-40E1-AFD8-66C0BC0E5F5E}" type="parTrans" cxnId="{9B481D77-4310-4CC5-A2E0-F03671F93E41}">
      <dgm:prSet/>
      <dgm:spPr/>
      <dgm:t>
        <a:bodyPr/>
        <a:lstStyle/>
        <a:p>
          <a:endParaRPr lang="id-ID"/>
        </a:p>
      </dgm:t>
    </dgm:pt>
    <dgm:pt modelId="{30A3DEA6-3F41-4008-ADD2-2CB3AC12272D}" type="sibTrans" cxnId="{9B481D77-4310-4CC5-A2E0-F03671F93E41}">
      <dgm:prSet/>
      <dgm:spPr/>
      <dgm:t>
        <a:bodyPr/>
        <a:lstStyle/>
        <a:p>
          <a:endParaRPr lang="id-ID"/>
        </a:p>
      </dgm:t>
    </dgm:pt>
    <dgm:pt modelId="{4E6AB04B-D9DC-4603-8338-21919CF2E8DD}">
      <dgm:prSet phldrT="[Text]" custT="1"/>
      <dgm:spPr/>
      <dgm:t>
        <a:bodyPr/>
        <a:lstStyle/>
        <a:p>
          <a:endParaRPr lang="id-ID" sz="1400">
            <a:latin typeface="Candara" pitchFamily="34" charset="0"/>
          </a:endParaRPr>
        </a:p>
      </dgm:t>
    </dgm:pt>
    <dgm:pt modelId="{12FC96E3-449F-4789-B448-0EF76940AABE}" type="parTrans" cxnId="{8596ABD1-ADF5-4DA5-981A-B72CF55C691C}">
      <dgm:prSet/>
      <dgm:spPr/>
      <dgm:t>
        <a:bodyPr/>
        <a:lstStyle/>
        <a:p>
          <a:endParaRPr lang="id-ID"/>
        </a:p>
      </dgm:t>
    </dgm:pt>
    <dgm:pt modelId="{C2A55185-F6A4-4287-BF38-AA1E396ADF6D}" type="sibTrans" cxnId="{8596ABD1-ADF5-4DA5-981A-B72CF55C691C}">
      <dgm:prSet/>
      <dgm:spPr/>
      <dgm:t>
        <a:bodyPr/>
        <a:lstStyle/>
        <a:p>
          <a:endParaRPr lang="id-ID"/>
        </a:p>
      </dgm:t>
    </dgm:pt>
    <dgm:pt modelId="{04511BFD-4E43-4737-87FF-D50E6C91E611}">
      <dgm:prSet phldrT="[Text]" custT="1"/>
      <dgm:spPr/>
      <dgm:t>
        <a:bodyPr/>
        <a:lstStyle/>
        <a:p>
          <a:endParaRPr lang="id-ID" sz="1400">
            <a:latin typeface="Candara" pitchFamily="34" charset="0"/>
          </a:endParaRPr>
        </a:p>
      </dgm:t>
    </dgm:pt>
    <dgm:pt modelId="{C0738D84-6C55-474E-B60F-6B96344CAE13}" type="parTrans" cxnId="{67F24E9C-CD7F-4C6F-BE0A-00C09380A46E}">
      <dgm:prSet/>
      <dgm:spPr/>
      <dgm:t>
        <a:bodyPr/>
        <a:lstStyle/>
        <a:p>
          <a:endParaRPr lang="id-ID"/>
        </a:p>
      </dgm:t>
    </dgm:pt>
    <dgm:pt modelId="{5CAF5700-E781-40CB-9F9C-8EA57FCFEF07}" type="sibTrans" cxnId="{67F24E9C-CD7F-4C6F-BE0A-00C09380A46E}">
      <dgm:prSet/>
      <dgm:spPr/>
      <dgm:t>
        <a:bodyPr/>
        <a:lstStyle/>
        <a:p>
          <a:endParaRPr lang="id-ID"/>
        </a:p>
      </dgm:t>
    </dgm:pt>
    <dgm:pt modelId="{764EDE87-D322-47F7-AFC6-FEA9DC3EB85B}" type="pres">
      <dgm:prSet presAssocID="{0D93F6EA-23B7-42FD-A567-E3BF00C65793}" presName="arrowDiagram" presStyleCnt="0">
        <dgm:presLayoutVars>
          <dgm:chMax val="5"/>
          <dgm:dir/>
          <dgm:resizeHandles val="exact"/>
        </dgm:presLayoutVars>
      </dgm:prSet>
      <dgm:spPr/>
      <dgm:t>
        <a:bodyPr/>
        <a:lstStyle/>
        <a:p>
          <a:endParaRPr lang="en-GB"/>
        </a:p>
      </dgm:t>
    </dgm:pt>
    <dgm:pt modelId="{470AFE99-40B7-4A26-823F-6994C3B7705C}" type="pres">
      <dgm:prSet presAssocID="{0D93F6EA-23B7-42FD-A567-E3BF00C65793}" presName="arrow" presStyleLbl="bgShp" presStyleIdx="0" presStyleCnt="1" custScaleX="113644" custLinFactNeighborX="-238" custLinFactNeighborY="-12272"/>
      <dgm:spPr/>
    </dgm:pt>
    <dgm:pt modelId="{B809A9B0-BC3D-461A-BF0A-31DF99959A70}" type="pres">
      <dgm:prSet presAssocID="{0D93F6EA-23B7-42FD-A567-E3BF00C65793}" presName="arrowDiagram5" presStyleCnt="0"/>
      <dgm:spPr/>
    </dgm:pt>
    <dgm:pt modelId="{C91F9BE0-8B94-4970-9E86-D5464A244132}" type="pres">
      <dgm:prSet presAssocID="{5872B5B8-173A-4E03-8425-9C9C50CC68CF}" presName="bullet5a" presStyleLbl="node1" presStyleIdx="0" presStyleCnt="5" custLinFactX="-125051" custLinFactY="-100000" custLinFactNeighborX="-200000" custLinFactNeighborY="-188041"/>
      <dgm:spPr/>
    </dgm:pt>
    <dgm:pt modelId="{96D8BE30-0166-4ED9-B1E1-62113805DC07}" type="pres">
      <dgm:prSet presAssocID="{5872B5B8-173A-4E03-8425-9C9C50CC68CF}" presName="textBox5a" presStyleLbl="revTx" presStyleIdx="0" presStyleCnt="5" custLinFactNeighborX="-63126" custLinFactNeighborY="-16724">
        <dgm:presLayoutVars>
          <dgm:bulletEnabled val="1"/>
        </dgm:presLayoutVars>
      </dgm:prSet>
      <dgm:spPr/>
      <dgm:t>
        <a:bodyPr/>
        <a:lstStyle/>
        <a:p>
          <a:endParaRPr lang="en-GB"/>
        </a:p>
      </dgm:t>
    </dgm:pt>
    <dgm:pt modelId="{8CB68ABA-7D87-421C-9606-EB6C31D0C53F}" type="pres">
      <dgm:prSet presAssocID="{FC35AC62-8ADE-49AC-B8C0-6A90672D12D3}" presName="bullet5b" presStyleLbl="node1" presStyleIdx="1" presStyleCnt="5" custLinFactX="-95456" custLinFactY="-64915" custLinFactNeighborX="-100000" custLinFactNeighborY="-100000"/>
      <dgm:spPr/>
    </dgm:pt>
    <dgm:pt modelId="{CFA3C51E-801B-4E34-9402-BFFC84AC68FD}" type="pres">
      <dgm:prSet presAssocID="{FC35AC62-8ADE-49AC-B8C0-6A90672D12D3}" presName="textBox5b" presStyleLbl="revTx" presStyleIdx="1" presStyleCnt="5" custLinFactNeighborX="-48102" custLinFactNeighborY="-6642">
        <dgm:presLayoutVars>
          <dgm:bulletEnabled val="1"/>
        </dgm:presLayoutVars>
      </dgm:prSet>
      <dgm:spPr/>
      <dgm:t>
        <a:bodyPr/>
        <a:lstStyle/>
        <a:p>
          <a:endParaRPr lang="en-GB"/>
        </a:p>
      </dgm:t>
    </dgm:pt>
    <dgm:pt modelId="{C97AB355-BB47-4D37-A569-25ED963FA0D0}" type="pres">
      <dgm:prSet presAssocID="{FFCF7975-8CFE-4600-87CF-E961ED7EE6E8}" presName="bullet5c" presStyleLbl="node1" presStyleIdx="2" presStyleCnt="5" custLinFactY="-48966" custLinFactNeighborX="-82458" custLinFactNeighborY="-100000"/>
      <dgm:spPr/>
    </dgm:pt>
    <dgm:pt modelId="{A582737D-CF43-420D-A5B9-DFED971AAE50}" type="pres">
      <dgm:prSet presAssocID="{FFCF7975-8CFE-4600-87CF-E961ED7EE6E8}" presName="textBox5c" presStyleLbl="revTx" presStyleIdx="2" presStyleCnt="5" custLinFactNeighborX="-27649" custLinFactNeighborY="-2102">
        <dgm:presLayoutVars>
          <dgm:bulletEnabled val="1"/>
        </dgm:presLayoutVars>
      </dgm:prSet>
      <dgm:spPr/>
      <dgm:t>
        <a:bodyPr/>
        <a:lstStyle/>
        <a:p>
          <a:endParaRPr lang="en-GB"/>
        </a:p>
      </dgm:t>
    </dgm:pt>
    <dgm:pt modelId="{376C62B9-B5F7-4EF9-B17B-FF92B3DBC6BE}" type="pres">
      <dgm:prSet presAssocID="{C6EFB89E-5F59-47D6-A111-07D457551C67}" presName="bullet5d" presStyleLbl="node1" presStyleIdx="3" presStyleCnt="5" custLinFactY="-28557" custLinFactNeighborX="-14186" custLinFactNeighborY="-100000"/>
      <dgm:spPr/>
    </dgm:pt>
    <dgm:pt modelId="{ED709985-5ECC-4BBB-B19A-86CA401E75D7}" type="pres">
      <dgm:prSet presAssocID="{C6EFB89E-5F59-47D6-A111-07D457551C67}" presName="textBox5d" presStyleLbl="revTx" presStyleIdx="3" presStyleCnt="5" custScaleY="58406" custLinFactNeighborX="-25583" custLinFactNeighborY="-17452">
        <dgm:presLayoutVars>
          <dgm:bulletEnabled val="1"/>
        </dgm:presLayoutVars>
      </dgm:prSet>
      <dgm:spPr/>
      <dgm:t>
        <a:bodyPr/>
        <a:lstStyle/>
        <a:p>
          <a:endParaRPr lang="en-GB"/>
        </a:p>
      </dgm:t>
    </dgm:pt>
    <dgm:pt modelId="{E6CA4AFC-50B9-4492-AAAE-0BCF650BAD13}" type="pres">
      <dgm:prSet presAssocID="{C76C3C1C-8A98-4692-816E-6A7A6AD5B642}" presName="bullet5e" presStyleLbl="node1" presStyleIdx="4" presStyleCnt="5" custLinFactY="-10085" custLinFactNeighborX="-5798" custLinFactNeighborY="-100000"/>
      <dgm:spPr/>
    </dgm:pt>
    <dgm:pt modelId="{34777320-2A53-46CC-921F-6A5FEB60C4AE}" type="pres">
      <dgm:prSet presAssocID="{C76C3C1C-8A98-4692-816E-6A7A6AD5B642}" presName="textBox5e" presStyleLbl="revTx" presStyleIdx="4" presStyleCnt="5" custScaleX="130556" custScaleY="13506" custLinFactNeighborX="-30212" custLinFactNeighborY="-37207">
        <dgm:presLayoutVars>
          <dgm:bulletEnabled val="1"/>
        </dgm:presLayoutVars>
      </dgm:prSet>
      <dgm:spPr/>
      <dgm:t>
        <a:bodyPr/>
        <a:lstStyle/>
        <a:p>
          <a:endParaRPr lang="en-GB"/>
        </a:p>
      </dgm:t>
    </dgm:pt>
  </dgm:ptLst>
  <dgm:cxnLst>
    <dgm:cxn modelId="{B83C4529-82ED-455A-9E3D-775C93AB74A6}" srcId="{0D93F6EA-23B7-42FD-A567-E3BF00C65793}" destId="{5872B5B8-173A-4E03-8425-9C9C50CC68CF}" srcOrd="0" destOrd="0" parTransId="{2B701CEF-CC70-4B11-B2AE-11865DB097D0}" sibTransId="{AC45A4B9-2A44-4E48-B71F-92619D7C2D0A}"/>
    <dgm:cxn modelId="{8503B2FB-6221-47ED-A737-A89F5338CDCD}" type="presOf" srcId="{5872B5B8-173A-4E03-8425-9C9C50CC68CF}" destId="{96D8BE30-0166-4ED9-B1E1-62113805DC07}" srcOrd="0" destOrd="0" presId="urn:microsoft.com/office/officeart/2005/8/layout/arrow2"/>
    <dgm:cxn modelId="{1972496E-C834-4665-9385-0D62064B5729}" srcId="{0D93F6EA-23B7-42FD-A567-E3BF00C65793}" destId="{FC35AC62-8ADE-49AC-B8C0-6A90672D12D3}" srcOrd="1" destOrd="0" parTransId="{433E9657-716A-4FE7-ABE0-2CD165F872B2}" sibTransId="{2ABD015F-6D9E-48C5-AF5D-EA5E31073A4D}"/>
    <dgm:cxn modelId="{8596ABD1-ADF5-4DA5-981A-B72CF55C691C}" srcId="{0D93F6EA-23B7-42FD-A567-E3BF00C65793}" destId="{4E6AB04B-D9DC-4603-8338-21919CF2E8DD}" srcOrd="7" destOrd="0" parTransId="{12FC96E3-449F-4789-B448-0EF76940AABE}" sibTransId="{C2A55185-F6A4-4287-BF38-AA1E396ADF6D}"/>
    <dgm:cxn modelId="{9D59838D-426B-4CA7-BFB9-B66965AF97B4}" srcId="{0D93F6EA-23B7-42FD-A567-E3BF00C65793}" destId="{C76C3C1C-8A98-4692-816E-6A7A6AD5B642}" srcOrd="4" destOrd="0" parTransId="{B52208DC-F1D4-4926-BB75-6E2D9D6B76AA}" sibTransId="{AA2CC86E-B7C1-49B9-B73E-3354A29950D2}"/>
    <dgm:cxn modelId="{9B481D77-4310-4CC5-A2E0-F03671F93E41}" srcId="{0D93F6EA-23B7-42FD-A567-E3BF00C65793}" destId="{621AFECF-038E-47F5-803A-60225DB4EBD3}" srcOrd="6" destOrd="0" parTransId="{42BEC096-B07B-40E1-AFD8-66C0BC0E5F5E}" sibTransId="{30A3DEA6-3F41-4008-ADD2-2CB3AC12272D}"/>
    <dgm:cxn modelId="{6B5EB34C-8016-4BB5-9375-30E0052B798E}" srcId="{0D93F6EA-23B7-42FD-A567-E3BF00C65793}" destId="{C6EFB89E-5F59-47D6-A111-07D457551C67}" srcOrd="3" destOrd="0" parTransId="{5FF40DF5-62E3-4F5A-8890-BFAF4DBC5DE7}" sibTransId="{65721099-56DA-45D0-B0CF-3197CB8A2CFC}"/>
    <dgm:cxn modelId="{4AA60C33-A4C3-4466-A9EF-B3E99205ACCA}" srcId="{0D93F6EA-23B7-42FD-A567-E3BF00C65793}" destId="{FFCF7975-8CFE-4600-87CF-E961ED7EE6E8}" srcOrd="2" destOrd="0" parTransId="{995E9A1D-76F4-4D5A-BBB2-1A8DBAC4EE36}" sibTransId="{21C25C38-B6C0-4DCD-9E9E-F1EBB4EEE8E3}"/>
    <dgm:cxn modelId="{E58C1D62-67B3-4400-ABEB-9A2D7FA80D93}" type="presOf" srcId="{FFCF7975-8CFE-4600-87CF-E961ED7EE6E8}" destId="{A582737D-CF43-420D-A5B9-DFED971AAE50}" srcOrd="0" destOrd="0" presId="urn:microsoft.com/office/officeart/2005/8/layout/arrow2"/>
    <dgm:cxn modelId="{67F24E9C-CD7F-4C6F-BE0A-00C09380A46E}" srcId="{0D93F6EA-23B7-42FD-A567-E3BF00C65793}" destId="{04511BFD-4E43-4737-87FF-D50E6C91E611}" srcOrd="5" destOrd="0" parTransId="{C0738D84-6C55-474E-B60F-6B96344CAE13}" sibTransId="{5CAF5700-E781-40CB-9F9C-8EA57FCFEF07}"/>
    <dgm:cxn modelId="{60DACA93-47E4-4826-AC61-CE4611B6BB3B}" type="presOf" srcId="{0D93F6EA-23B7-42FD-A567-E3BF00C65793}" destId="{764EDE87-D322-47F7-AFC6-FEA9DC3EB85B}" srcOrd="0" destOrd="0" presId="urn:microsoft.com/office/officeart/2005/8/layout/arrow2"/>
    <dgm:cxn modelId="{1444F58C-C631-410F-B1B4-469CF3A89366}" type="presOf" srcId="{C76C3C1C-8A98-4692-816E-6A7A6AD5B642}" destId="{34777320-2A53-46CC-921F-6A5FEB60C4AE}" srcOrd="0" destOrd="0" presId="urn:microsoft.com/office/officeart/2005/8/layout/arrow2"/>
    <dgm:cxn modelId="{6D970605-3AB1-47F6-BCA7-453C2107B8D6}" type="presOf" srcId="{FC35AC62-8ADE-49AC-B8C0-6A90672D12D3}" destId="{CFA3C51E-801B-4E34-9402-BFFC84AC68FD}" srcOrd="0" destOrd="0" presId="urn:microsoft.com/office/officeart/2005/8/layout/arrow2"/>
    <dgm:cxn modelId="{99DE5E2C-0226-4A4D-98E3-F652BD7A5E3A}" type="presOf" srcId="{C6EFB89E-5F59-47D6-A111-07D457551C67}" destId="{ED709985-5ECC-4BBB-B19A-86CA401E75D7}" srcOrd="0" destOrd="0" presId="urn:microsoft.com/office/officeart/2005/8/layout/arrow2"/>
    <dgm:cxn modelId="{12AA6A65-90CE-4E8A-A999-793677FE8A33}" srcId="{0D93F6EA-23B7-42FD-A567-E3BF00C65793}" destId="{5C64F929-28C5-466D-B2D9-9D3F6B1A6278}" srcOrd="8" destOrd="0" parTransId="{DE04DDE0-1BA7-475E-92BF-97F1E1FA484E}" sibTransId="{202EBBE9-0105-4EA8-8533-388BF3CF7B5F}"/>
    <dgm:cxn modelId="{85C2783E-7AE8-4088-ADEC-086414E4B4B6}" type="presParOf" srcId="{764EDE87-D322-47F7-AFC6-FEA9DC3EB85B}" destId="{470AFE99-40B7-4A26-823F-6994C3B7705C}" srcOrd="0" destOrd="0" presId="urn:microsoft.com/office/officeart/2005/8/layout/arrow2"/>
    <dgm:cxn modelId="{30832594-C6F4-483F-9B55-348AB138461F}" type="presParOf" srcId="{764EDE87-D322-47F7-AFC6-FEA9DC3EB85B}" destId="{B809A9B0-BC3D-461A-BF0A-31DF99959A70}" srcOrd="1" destOrd="0" presId="urn:microsoft.com/office/officeart/2005/8/layout/arrow2"/>
    <dgm:cxn modelId="{37AD6CB5-20F5-4A78-8A0F-C91E1A20745D}" type="presParOf" srcId="{B809A9B0-BC3D-461A-BF0A-31DF99959A70}" destId="{C91F9BE0-8B94-4970-9E86-D5464A244132}" srcOrd="0" destOrd="0" presId="urn:microsoft.com/office/officeart/2005/8/layout/arrow2"/>
    <dgm:cxn modelId="{9075A9AD-31BF-49B8-A035-AC5252386D07}" type="presParOf" srcId="{B809A9B0-BC3D-461A-BF0A-31DF99959A70}" destId="{96D8BE30-0166-4ED9-B1E1-62113805DC07}" srcOrd="1" destOrd="0" presId="urn:microsoft.com/office/officeart/2005/8/layout/arrow2"/>
    <dgm:cxn modelId="{2F3E7254-1798-4FE8-B5E8-314B43CFB1B7}" type="presParOf" srcId="{B809A9B0-BC3D-461A-BF0A-31DF99959A70}" destId="{8CB68ABA-7D87-421C-9606-EB6C31D0C53F}" srcOrd="2" destOrd="0" presId="urn:microsoft.com/office/officeart/2005/8/layout/arrow2"/>
    <dgm:cxn modelId="{B50D64ED-8E1F-49FE-92CA-2C2B9176E625}" type="presParOf" srcId="{B809A9B0-BC3D-461A-BF0A-31DF99959A70}" destId="{CFA3C51E-801B-4E34-9402-BFFC84AC68FD}" srcOrd="3" destOrd="0" presId="urn:microsoft.com/office/officeart/2005/8/layout/arrow2"/>
    <dgm:cxn modelId="{25CD5EB5-2905-4941-9B9A-B56EBF43D5DA}" type="presParOf" srcId="{B809A9B0-BC3D-461A-BF0A-31DF99959A70}" destId="{C97AB355-BB47-4D37-A569-25ED963FA0D0}" srcOrd="4" destOrd="0" presId="urn:microsoft.com/office/officeart/2005/8/layout/arrow2"/>
    <dgm:cxn modelId="{E7F88E24-1DDB-4007-965E-843D829D065B}" type="presParOf" srcId="{B809A9B0-BC3D-461A-BF0A-31DF99959A70}" destId="{A582737D-CF43-420D-A5B9-DFED971AAE50}" srcOrd="5" destOrd="0" presId="urn:microsoft.com/office/officeart/2005/8/layout/arrow2"/>
    <dgm:cxn modelId="{D04ACA6C-AE7C-4167-A53B-24A9BFA2562E}" type="presParOf" srcId="{B809A9B0-BC3D-461A-BF0A-31DF99959A70}" destId="{376C62B9-B5F7-4EF9-B17B-FF92B3DBC6BE}" srcOrd="6" destOrd="0" presId="urn:microsoft.com/office/officeart/2005/8/layout/arrow2"/>
    <dgm:cxn modelId="{5D8D0E0B-70ED-4F77-A3D0-2813198F7E0A}" type="presParOf" srcId="{B809A9B0-BC3D-461A-BF0A-31DF99959A70}" destId="{ED709985-5ECC-4BBB-B19A-86CA401E75D7}" srcOrd="7" destOrd="0" presId="urn:microsoft.com/office/officeart/2005/8/layout/arrow2"/>
    <dgm:cxn modelId="{19DACA7F-81AA-499D-B5E9-B114FED2DE60}" type="presParOf" srcId="{B809A9B0-BC3D-461A-BF0A-31DF99959A70}" destId="{E6CA4AFC-50B9-4492-AAAE-0BCF650BAD13}" srcOrd="8" destOrd="0" presId="urn:microsoft.com/office/officeart/2005/8/layout/arrow2"/>
    <dgm:cxn modelId="{62D4B2EB-CE8F-41AE-A2AF-6DF588685AF3}" type="presParOf" srcId="{B809A9B0-BC3D-461A-BF0A-31DF99959A70}" destId="{34777320-2A53-46CC-921F-6A5FEB60C4AE}"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E1993F4-A660-41CF-A1EB-EDB59123A498}" type="doc">
      <dgm:prSet loTypeId="urn:microsoft.com/office/officeart/2005/8/layout/hierarchy1" loCatId="hierarchy" qsTypeId="urn:microsoft.com/office/officeart/2005/8/quickstyle/simple4" qsCatId="simple" csTypeId="urn:microsoft.com/office/officeart/2005/8/colors/accent1_2" csCatId="accent1" phldr="1"/>
      <dgm:spPr/>
      <dgm:t>
        <a:bodyPr/>
        <a:lstStyle/>
        <a:p>
          <a:endParaRPr lang="id-ID"/>
        </a:p>
      </dgm:t>
    </dgm:pt>
    <dgm:pt modelId="{F101DE8C-91F2-4F2D-B658-784D23FAB869}">
      <dgm:prSet phldrT="[Text]" custT="1"/>
      <dgm:spPr/>
      <dgm:t>
        <a:bodyPr/>
        <a:lstStyle/>
        <a:p>
          <a:r>
            <a:rPr lang="en-US" sz="1200" b="1" dirty="0" smtClean="0"/>
            <a:t>How to Implement the Healthcare MRAs?</a:t>
          </a:r>
        </a:p>
        <a:p>
          <a:r>
            <a:rPr lang="en-US" sz="1200" b="1" dirty="0" smtClean="0"/>
            <a:t>Highly Over-regulated professions</a:t>
          </a:r>
          <a:endParaRPr lang="id-ID" sz="1200" dirty="0"/>
        </a:p>
      </dgm:t>
    </dgm:pt>
    <dgm:pt modelId="{C386E6D4-28F0-401E-932E-336BB603F387}" type="parTrans" cxnId="{7AAD98C4-BAF5-4DFD-B680-DCBD146B4D84}">
      <dgm:prSet/>
      <dgm:spPr/>
      <dgm:t>
        <a:bodyPr/>
        <a:lstStyle/>
        <a:p>
          <a:endParaRPr lang="id-ID"/>
        </a:p>
      </dgm:t>
    </dgm:pt>
    <dgm:pt modelId="{EC40EDD1-E5CE-484F-BA9D-B7AE444EB34F}" type="sibTrans" cxnId="{7AAD98C4-BAF5-4DFD-B680-DCBD146B4D84}">
      <dgm:prSet/>
      <dgm:spPr/>
      <dgm:t>
        <a:bodyPr/>
        <a:lstStyle/>
        <a:p>
          <a:endParaRPr lang="id-ID"/>
        </a:p>
      </dgm:t>
    </dgm:pt>
    <dgm:pt modelId="{6A460D88-6BE9-473C-BC71-1CDB3CBFAD61}">
      <dgm:prSet phldrT="[Text]" custT="1"/>
      <dgm:spPr/>
      <dgm:t>
        <a:bodyPr/>
        <a:lstStyle/>
        <a:p>
          <a:r>
            <a:rPr lang="en-US" sz="1200" b="1" dirty="0" smtClean="0"/>
            <a:t>Exchange of Information</a:t>
          </a:r>
          <a:endParaRPr lang="id-ID" sz="1200" dirty="0"/>
        </a:p>
      </dgm:t>
    </dgm:pt>
    <dgm:pt modelId="{8F27E434-28B2-445C-83C3-EEBFF4C9D91B}" type="parTrans" cxnId="{00168A2F-7277-465D-BA85-631256F39041}">
      <dgm:prSet/>
      <dgm:spPr/>
      <dgm:t>
        <a:bodyPr/>
        <a:lstStyle/>
        <a:p>
          <a:endParaRPr lang="id-ID"/>
        </a:p>
      </dgm:t>
    </dgm:pt>
    <dgm:pt modelId="{46290D60-F432-477C-BF5A-800BEDBD5D9A}" type="sibTrans" cxnId="{00168A2F-7277-465D-BA85-631256F39041}">
      <dgm:prSet/>
      <dgm:spPr/>
      <dgm:t>
        <a:bodyPr/>
        <a:lstStyle/>
        <a:p>
          <a:endParaRPr lang="id-ID"/>
        </a:p>
      </dgm:t>
    </dgm:pt>
    <dgm:pt modelId="{4AAE7642-AC44-4462-A6D9-C75A1DE14DAE}">
      <dgm:prSet phldrT="[Text]" custT="1"/>
      <dgm:spPr/>
      <dgm:t>
        <a:bodyPr/>
        <a:lstStyle/>
        <a:p>
          <a:r>
            <a:rPr lang="en-US" sz="1200" b="1" dirty="0" smtClean="0"/>
            <a:t>Compilation</a:t>
          </a:r>
          <a:r>
            <a:rPr lang="en-US" sz="1400" b="1" dirty="0" smtClean="0"/>
            <a:t> </a:t>
          </a:r>
          <a:endParaRPr lang="id-ID" sz="1400" dirty="0"/>
        </a:p>
      </dgm:t>
    </dgm:pt>
    <dgm:pt modelId="{0B207702-1317-40CD-83E6-F4076E690685}" type="parTrans" cxnId="{5F46A062-FE1B-4A08-BD00-44AD1668C900}">
      <dgm:prSet/>
      <dgm:spPr/>
      <dgm:t>
        <a:bodyPr/>
        <a:lstStyle/>
        <a:p>
          <a:endParaRPr lang="id-ID"/>
        </a:p>
      </dgm:t>
    </dgm:pt>
    <dgm:pt modelId="{ED97B1A6-7AC5-4259-8819-17B5C3CAD6AF}" type="sibTrans" cxnId="{5F46A062-FE1B-4A08-BD00-44AD1668C900}">
      <dgm:prSet/>
      <dgm:spPr/>
      <dgm:t>
        <a:bodyPr/>
        <a:lstStyle/>
        <a:p>
          <a:endParaRPr lang="id-ID"/>
        </a:p>
      </dgm:t>
    </dgm:pt>
    <dgm:pt modelId="{E5268871-F803-4309-9CC8-0387657A3C94}">
      <dgm:prSet phldrT="[Text]" custT="1"/>
      <dgm:spPr>
        <a:solidFill>
          <a:srgbClr val="FFFF00">
            <a:alpha val="90000"/>
          </a:srgbClr>
        </a:solidFill>
      </dgm:spPr>
      <dgm:t>
        <a:bodyPr/>
        <a:lstStyle/>
        <a:p>
          <a:r>
            <a:rPr lang="en-US" sz="1200" b="1" dirty="0" smtClean="0"/>
            <a:t>Facilitate Mobility</a:t>
          </a:r>
          <a:endParaRPr lang="id-ID" sz="1200" dirty="0"/>
        </a:p>
      </dgm:t>
    </dgm:pt>
    <dgm:pt modelId="{CDE246DE-0DF1-4D2A-8CDA-28C61FE7B71A}" type="parTrans" cxnId="{C94AD546-95A4-4B53-B106-7879A922ECF0}">
      <dgm:prSet/>
      <dgm:spPr/>
      <dgm:t>
        <a:bodyPr/>
        <a:lstStyle/>
        <a:p>
          <a:endParaRPr lang="id-ID"/>
        </a:p>
      </dgm:t>
    </dgm:pt>
    <dgm:pt modelId="{C4559DB0-9684-4C6B-BD0B-800938E440B4}" type="sibTrans" cxnId="{C94AD546-95A4-4B53-B106-7879A922ECF0}">
      <dgm:prSet/>
      <dgm:spPr/>
      <dgm:t>
        <a:bodyPr/>
        <a:lstStyle/>
        <a:p>
          <a:endParaRPr lang="id-ID"/>
        </a:p>
      </dgm:t>
    </dgm:pt>
    <dgm:pt modelId="{F971B431-70A9-4644-98F6-C906615BC895}">
      <dgm:prSet phldrT="[Text]" custT="1"/>
      <dgm:spPr>
        <a:solidFill>
          <a:srgbClr val="FFFF00">
            <a:alpha val="90000"/>
          </a:srgbClr>
        </a:solidFill>
      </dgm:spPr>
      <dgm:t>
        <a:bodyPr/>
        <a:lstStyle/>
        <a:p>
          <a:r>
            <a:rPr lang="en-US" sz="1200" b="1" dirty="0" smtClean="0"/>
            <a:t>Registration through AJCCs</a:t>
          </a:r>
          <a:r>
            <a:rPr lang="id-ID" sz="1200" b="1" dirty="0" smtClean="0"/>
            <a:t>  </a:t>
          </a:r>
          <a:r>
            <a:rPr lang="en-US" sz="1200" b="1" dirty="0" smtClean="0"/>
            <a:t>PRAs Process </a:t>
          </a:r>
        </a:p>
        <a:p>
          <a:r>
            <a:rPr lang="en-US" sz="1200" dirty="0" smtClean="0"/>
            <a:t>(Evaluation , Registration </a:t>
          </a:r>
          <a:r>
            <a:rPr lang="en-US" sz="1200" dirty="0" err="1" smtClean="0"/>
            <a:t>etc</a:t>
          </a:r>
          <a:r>
            <a:rPr lang="en-US" sz="700" dirty="0" smtClean="0"/>
            <a:t>)</a:t>
          </a:r>
          <a:endParaRPr lang="id-ID" sz="700" dirty="0"/>
        </a:p>
      </dgm:t>
    </dgm:pt>
    <dgm:pt modelId="{A16D1FE6-6259-49F5-88B4-F19BBC288E39}" type="parTrans" cxnId="{BD4806F0-35F2-4CC1-9905-000E9A5382A1}">
      <dgm:prSet/>
      <dgm:spPr/>
      <dgm:t>
        <a:bodyPr/>
        <a:lstStyle/>
        <a:p>
          <a:endParaRPr lang="id-ID"/>
        </a:p>
      </dgm:t>
    </dgm:pt>
    <dgm:pt modelId="{524FBFED-E579-4474-91D0-C09167692D80}" type="sibTrans" cxnId="{BD4806F0-35F2-4CC1-9905-000E9A5382A1}">
      <dgm:prSet/>
      <dgm:spPr/>
      <dgm:t>
        <a:bodyPr/>
        <a:lstStyle/>
        <a:p>
          <a:endParaRPr lang="id-ID"/>
        </a:p>
      </dgm:t>
    </dgm:pt>
    <dgm:pt modelId="{146FDCE2-D684-4C48-BE0B-FB65594259F6}">
      <dgm:prSet phldrT="[Text]" custT="1"/>
      <dgm:spPr/>
      <dgm:t>
        <a:bodyPr/>
        <a:lstStyle/>
        <a:p>
          <a:r>
            <a:rPr lang="en-US" sz="1200" b="1" dirty="0" smtClean="0"/>
            <a:t>Capacity</a:t>
          </a:r>
          <a:r>
            <a:rPr lang="id-ID" sz="1200" b="1" dirty="0" smtClean="0"/>
            <a:t> building </a:t>
          </a:r>
          <a:r>
            <a:rPr lang="id-ID" sz="1200" dirty="0" smtClean="0"/>
            <a:t>     </a:t>
          </a:r>
          <a:endParaRPr lang="id-ID" sz="1200" dirty="0"/>
        </a:p>
      </dgm:t>
    </dgm:pt>
    <dgm:pt modelId="{E9B7DAF5-01C9-4218-8893-C4F3A95303FC}" type="parTrans" cxnId="{D8C47CA9-7B8C-43AF-89AD-C32F6803B4E5}">
      <dgm:prSet/>
      <dgm:spPr/>
      <dgm:t>
        <a:bodyPr/>
        <a:lstStyle/>
        <a:p>
          <a:endParaRPr lang="id-ID"/>
        </a:p>
      </dgm:t>
    </dgm:pt>
    <dgm:pt modelId="{43DCBF75-F812-47DF-A8C6-32267F7B1E19}" type="sibTrans" cxnId="{D8C47CA9-7B8C-43AF-89AD-C32F6803B4E5}">
      <dgm:prSet/>
      <dgm:spPr/>
      <dgm:t>
        <a:bodyPr/>
        <a:lstStyle/>
        <a:p>
          <a:endParaRPr lang="id-ID"/>
        </a:p>
      </dgm:t>
    </dgm:pt>
    <dgm:pt modelId="{B2CFFE83-DEF0-48FA-9FFC-7AEFF72A1BC1}">
      <dgm:prSet phldrT="[Text]" custT="1"/>
      <dgm:spPr/>
      <dgm:t>
        <a:bodyPr/>
        <a:lstStyle/>
        <a:p>
          <a:r>
            <a:rPr lang="en-US" sz="1400" b="1" dirty="0" smtClean="0"/>
            <a:t>Visits</a:t>
          </a:r>
          <a:endParaRPr lang="id-ID" sz="1400" dirty="0"/>
        </a:p>
      </dgm:t>
    </dgm:pt>
    <dgm:pt modelId="{BBF077E9-E7EF-4142-9EE2-AF4645E10FD7}" type="parTrans" cxnId="{575E3E49-66DD-4937-BBB0-794047857A6F}">
      <dgm:prSet/>
      <dgm:spPr/>
      <dgm:t>
        <a:bodyPr/>
        <a:lstStyle/>
        <a:p>
          <a:endParaRPr lang="id-ID"/>
        </a:p>
      </dgm:t>
    </dgm:pt>
    <dgm:pt modelId="{984B09B1-25BF-44FA-975C-8D79E845F5E0}" type="sibTrans" cxnId="{575E3E49-66DD-4937-BBB0-794047857A6F}">
      <dgm:prSet/>
      <dgm:spPr/>
      <dgm:t>
        <a:bodyPr/>
        <a:lstStyle/>
        <a:p>
          <a:endParaRPr lang="id-ID"/>
        </a:p>
      </dgm:t>
    </dgm:pt>
    <dgm:pt modelId="{1614ABD8-17F8-4066-9EC8-9FD77BB229BF}">
      <dgm:prSet phldrT="[Text]" custT="1"/>
      <dgm:spPr/>
      <dgm:t>
        <a:bodyPr/>
        <a:lstStyle/>
        <a:p>
          <a:r>
            <a:rPr lang="en-US" sz="1400" b="1" dirty="0" smtClean="0"/>
            <a:t>Conferences</a:t>
          </a:r>
          <a:endParaRPr lang="id-ID" sz="1400" dirty="0"/>
        </a:p>
      </dgm:t>
    </dgm:pt>
    <dgm:pt modelId="{91611EAF-8FB3-41F8-8B9C-78A41F05D68F}" type="parTrans" cxnId="{3CDCBB1C-1929-4818-8511-173B88804AF5}">
      <dgm:prSet/>
      <dgm:spPr/>
      <dgm:t>
        <a:bodyPr/>
        <a:lstStyle/>
        <a:p>
          <a:endParaRPr lang="id-ID"/>
        </a:p>
      </dgm:t>
    </dgm:pt>
    <dgm:pt modelId="{2F91D04B-8EB1-4C05-A8FF-0E6DCAA11F6D}" type="sibTrans" cxnId="{3CDCBB1C-1929-4818-8511-173B88804AF5}">
      <dgm:prSet/>
      <dgm:spPr/>
      <dgm:t>
        <a:bodyPr/>
        <a:lstStyle/>
        <a:p>
          <a:endParaRPr lang="id-ID"/>
        </a:p>
      </dgm:t>
    </dgm:pt>
    <dgm:pt modelId="{D425E131-CFFA-440B-93EF-D0202F17B150}">
      <dgm:prSet phldrT="[Text]" custT="1"/>
      <dgm:spPr/>
      <dgm:t>
        <a:bodyPr/>
        <a:lstStyle/>
        <a:p>
          <a:r>
            <a:rPr lang="id-ID" sz="1200" dirty="0" smtClean="0"/>
            <a:t>  </a:t>
          </a:r>
          <a:r>
            <a:rPr lang="en-US" sz="1200" b="1" dirty="0" smtClean="0"/>
            <a:t>Publication </a:t>
          </a:r>
          <a:r>
            <a:rPr lang="en-US" sz="1200" b="1" dirty="0" err="1" smtClean="0"/>
            <a:t>th</a:t>
          </a:r>
          <a:r>
            <a:rPr lang="id-ID" sz="1200" b="1" dirty="0" smtClean="0"/>
            <a:t>r</a:t>
          </a:r>
          <a:r>
            <a:rPr lang="en-US" sz="1200" b="1" dirty="0" err="1" smtClean="0"/>
            <a:t>ough</a:t>
          </a:r>
          <a:r>
            <a:rPr lang="en-US" sz="1200" b="1" dirty="0" smtClean="0"/>
            <a:t> website</a:t>
          </a:r>
          <a:endParaRPr lang="id-ID" sz="1200" dirty="0"/>
        </a:p>
      </dgm:t>
    </dgm:pt>
    <dgm:pt modelId="{F6639892-F530-4E96-80A1-2F95F9684C79}" type="parTrans" cxnId="{B5B58B29-EFD4-442E-B502-70406A20732C}">
      <dgm:prSet/>
      <dgm:spPr/>
      <dgm:t>
        <a:bodyPr/>
        <a:lstStyle/>
        <a:p>
          <a:endParaRPr lang="id-ID"/>
        </a:p>
      </dgm:t>
    </dgm:pt>
    <dgm:pt modelId="{2F99E0F0-263C-40AE-B003-F8450C5137FA}" type="sibTrans" cxnId="{B5B58B29-EFD4-442E-B502-70406A20732C}">
      <dgm:prSet/>
      <dgm:spPr/>
      <dgm:t>
        <a:bodyPr/>
        <a:lstStyle/>
        <a:p>
          <a:endParaRPr lang="id-ID"/>
        </a:p>
      </dgm:t>
    </dgm:pt>
    <dgm:pt modelId="{9BCB3257-A964-4C5A-97FF-E077F788AEEC}">
      <dgm:prSet phldrT="[Text]" custT="1"/>
      <dgm:spPr/>
      <dgm:t>
        <a:bodyPr/>
        <a:lstStyle/>
        <a:p>
          <a:r>
            <a:rPr lang="id-ID" sz="1200" dirty="0" smtClean="0"/>
            <a:t>    </a:t>
          </a:r>
          <a:r>
            <a:rPr lang="en-US" sz="1200" b="1" dirty="0" smtClean="0"/>
            <a:t>Adoption of Best Practices</a:t>
          </a:r>
          <a:endParaRPr lang="id-ID" sz="1200" dirty="0"/>
        </a:p>
      </dgm:t>
    </dgm:pt>
    <dgm:pt modelId="{A06EB066-5FF2-4FA0-A612-98E2C0259279}" type="parTrans" cxnId="{65F61D3D-87CF-4594-8CBD-F5952DF61EFF}">
      <dgm:prSet/>
      <dgm:spPr/>
      <dgm:t>
        <a:bodyPr/>
        <a:lstStyle/>
        <a:p>
          <a:endParaRPr lang="id-ID"/>
        </a:p>
      </dgm:t>
    </dgm:pt>
    <dgm:pt modelId="{37216BA5-5792-42E3-8117-9BEDEB6B9B63}" type="sibTrans" cxnId="{65F61D3D-87CF-4594-8CBD-F5952DF61EFF}">
      <dgm:prSet/>
      <dgm:spPr/>
      <dgm:t>
        <a:bodyPr/>
        <a:lstStyle/>
        <a:p>
          <a:endParaRPr lang="id-ID"/>
        </a:p>
      </dgm:t>
    </dgm:pt>
    <dgm:pt modelId="{41E4131B-A5D3-4480-8AF0-A6EC24CF6603}">
      <dgm:prSet phldrT="[Text]" custT="1"/>
      <dgm:spPr/>
      <dgm:t>
        <a:bodyPr/>
        <a:lstStyle/>
        <a:p>
          <a:r>
            <a:rPr lang="id-ID" sz="700" dirty="0" smtClean="0"/>
            <a:t> </a:t>
          </a:r>
          <a:r>
            <a:rPr lang="en-GB" sz="1400" b="1" noProof="0" dirty="0" smtClean="0"/>
            <a:t>Standardised</a:t>
          </a:r>
          <a:r>
            <a:rPr lang="en-US" sz="1400" b="1" dirty="0" smtClean="0"/>
            <a:t> Procedures</a:t>
          </a:r>
          <a:endParaRPr lang="id-ID" sz="1400" dirty="0"/>
        </a:p>
      </dgm:t>
    </dgm:pt>
    <dgm:pt modelId="{C5EBBDF5-0F30-4DD5-A092-724D18F5B151}" type="parTrans" cxnId="{1C94E6CC-4E13-4CC4-9942-83AC44F86F03}">
      <dgm:prSet/>
      <dgm:spPr/>
      <dgm:t>
        <a:bodyPr/>
        <a:lstStyle/>
        <a:p>
          <a:endParaRPr lang="id-ID"/>
        </a:p>
      </dgm:t>
    </dgm:pt>
    <dgm:pt modelId="{354A91B4-BDC0-4F12-B236-263BEADC8425}" type="sibTrans" cxnId="{1C94E6CC-4E13-4CC4-9942-83AC44F86F03}">
      <dgm:prSet/>
      <dgm:spPr/>
      <dgm:t>
        <a:bodyPr/>
        <a:lstStyle/>
        <a:p>
          <a:endParaRPr lang="id-ID"/>
        </a:p>
      </dgm:t>
    </dgm:pt>
    <dgm:pt modelId="{24C4E215-04F8-4DB2-9D46-AA02CE63D1D7}">
      <dgm:prSet phldrT="[Text]" custT="1"/>
      <dgm:spPr>
        <a:solidFill>
          <a:srgbClr val="FFFF00">
            <a:alpha val="90000"/>
          </a:srgbClr>
        </a:solidFill>
      </dgm:spPr>
      <dgm:t>
        <a:bodyPr/>
        <a:lstStyle/>
        <a:p>
          <a:r>
            <a:rPr lang="id-ID" sz="1400" dirty="0" smtClean="0"/>
            <a:t>  </a:t>
          </a:r>
          <a:r>
            <a:rPr lang="en-US" sz="1400" b="1" dirty="0" smtClean="0"/>
            <a:t>PRAs Process </a:t>
          </a:r>
        </a:p>
        <a:p>
          <a:r>
            <a:rPr lang="en-US" sz="1400" dirty="0" smtClean="0"/>
            <a:t>(Evaluation , Registration </a:t>
          </a:r>
          <a:r>
            <a:rPr lang="en-US" sz="1400" dirty="0" err="1" smtClean="0"/>
            <a:t>etc</a:t>
          </a:r>
          <a:r>
            <a:rPr lang="en-US" sz="1400" dirty="0" smtClean="0"/>
            <a:t>)</a:t>
          </a:r>
          <a:r>
            <a:rPr lang="id-ID" sz="1400" dirty="0" smtClean="0"/>
            <a:t>  </a:t>
          </a:r>
          <a:endParaRPr lang="id-ID" sz="1400" dirty="0"/>
        </a:p>
      </dgm:t>
    </dgm:pt>
    <dgm:pt modelId="{6D761210-C4B4-4729-84F7-85ADCB9D2487}" type="parTrans" cxnId="{93B43E71-CDA9-4323-A0DD-C045EE708C0B}">
      <dgm:prSet/>
      <dgm:spPr/>
      <dgm:t>
        <a:bodyPr/>
        <a:lstStyle/>
        <a:p>
          <a:endParaRPr lang="id-ID"/>
        </a:p>
      </dgm:t>
    </dgm:pt>
    <dgm:pt modelId="{38DE2A44-AF8E-412D-BC9B-675691043A01}" type="sibTrans" cxnId="{93B43E71-CDA9-4323-A0DD-C045EE708C0B}">
      <dgm:prSet/>
      <dgm:spPr/>
      <dgm:t>
        <a:bodyPr/>
        <a:lstStyle/>
        <a:p>
          <a:endParaRPr lang="id-ID"/>
        </a:p>
      </dgm:t>
    </dgm:pt>
    <dgm:pt modelId="{7ACC7B53-9A65-4139-B676-A9F83557D1ED}" type="pres">
      <dgm:prSet presAssocID="{7E1993F4-A660-41CF-A1EB-EDB59123A498}" presName="hierChild1" presStyleCnt="0">
        <dgm:presLayoutVars>
          <dgm:chPref val="1"/>
          <dgm:dir/>
          <dgm:animOne val="branch"/>
          <dgm:animLvl val="lvl"/>
          <dgm:resizeHandles/>
        </dgm:presLayoutVars>
      </dgm:prSet>
      <dgm:spPr/>
      <dgm:t>
        <a:bodyPr/>
        <a:lstStyle/>
        <a:p>
          <a:endParaRPr lang="id-ID"/>
        </a:p>
      </dgm:t>
    </dgm:pt>
    <dgm:pt modelId="{705B36FA-9CCE-430C-89E2-17D667B2197A}" type="pres">
      <dgm:prSet presAssocID="{F101DE8C-91F2-4F2D-B658-784D23FAB869}" presName="hierRoot1" presStyleCnt="0"/>
      <dgm:spPr/>
    </dgm:pt>
    <dgm:pt modelId="{5769591A-1B97-428C-89FF-B7CBDD2EECF9}" type="pres">
      <dgm:prSet presAssocID="{F101DE8C-91F2-4F2D-B658-784D23FAB869}" presName="composite" presStyleCnt="0"/>
      <dgm:spPr/>
    </dgm:pt>
    <dgm:pt modelId="{22D7126F-F40F-4FCE-848E-0176E00251D6}" type="pres">
      <dgm:prSet presAssocID="{F101DE8C-91F2-4F2D-B658-784D23FAB869}" presName="background" presStyleLbl="node0" presStyleIdx="0" presStyleCnt="1"/>
      <dgm:spPr/>
    </dgm:pt>
    <dgm:pt modelId="{804FF230-CACA-42AD-B6C1-9F7E557C634A}" type="pres">
      <dgm:prSet presAssocID="{F101DE8C-91F2-4F2D-B658-784D23FAB869}" presName="text" presStyleLbl="fgAcc0" presStyleIdx="0" presStyleCnt="1" custScaleX="480187" custScaleY="145918" custLinFactNeighborX="-9484" custLinFactNeighborY="-94276">
        <dgm:presLayoutVars>
          <dgm:chPref val="3"/>
        </dgm:presLayoutVars>
      </dgm:prSet>
      <dgm:spPr/>
      <dgm:t>
        <a:bodyPr/>
        <a:lstStyle/>
        <a:p>
          <a:endParaRPr lang="id-ID"/>
        </a:p>
      </dgm:t>
    </dgm:pt>
    <dgm:pt modelId="{CD0FDC0A-3276-43BB-AA97-BF58B1D8C6AE}" type="pres">
      <dgm:prSet presAssocID="{F101DE8C-91F2-4F2D-B658-784D23FAB869}" presName="hierChild2" presStyleCnt="0"/>
      <dgm:spPr/>
    </dgm:pt>
    <dgm:pt modelId="{DB1A3763-9822-4EFB-8B03-10C5C7A3E184}" type="pres">
      <dgm:prSet presAssocID="{8F27E434-28B2-445C-83C3-EEBFF4C9D91B}" presName="Name10" presStyleLbl="parChTrans1D2" presStyleIdx="0" presStyleCnt="3"/>
      <dgm:spPr/>
      <dgm:t>
        <a:bodyPr/>
        <a:lstStyle/>
        <a:p>
          <a:endParaRPr lang="id-ID"/>
        </a:p>
      </dgm:t>
    </dgm:pt>
    <dgm:pt modelId="{1BC2DDEB-85F8-4FEF-8C78-F5EF25FDFF6E}" type="pres">
      <dgm:prSet presAssocID="{6A460D88-6BE9-473C-BC71-1CDB3CBFAD61}" presName="hierRoot2" presStyleCnt="0"/>
      <dgm:spPr/>
    </dgm:pt>
    <dgm:pt modelId="{334C0440-6E3B-44A3-A82B-2F9786058A42}" type="pres">
      <dgm:prSet presAssocID="{6A460D88-6BE9-473C-BC71-1CDB3CBFAD61}" presName="composite2" presStyleCnt="0"/>
      <dgm:spPr/>
    </dgm:pt>
    <dgm:pt modelId="{A2620416-90FF-436D-9971-62E7A6B3B56A}" type="pres">
      <dgm:prSet presAssocID="{6A460D88-6BE9-473C-BC71-1CDB3CBFAD61}" presName="background2" presStyleLbl="node2" presStyleIdx="0" presStyleCnt="3"/>
      <dgm:spPr/>
    </dgm:pt>
    <dgm:pt modelId="{DF5CC517-E6D4-4500-8CB7-C111A95B5C1A}" type="pres">
      <dgm:prSet presAssocID="{6A460D88-6BE9-473C-BC71-1CDB3CBFAD61}" presName="text2" presStyleLbl="fgAcc2" presStyleIdx="0" presStyleCnt="3" custScaleX="155189" custScaleY="101914" custLinFactNeighborX="-31106" custLinFactNeighborY="-68396">
        <dgm:presLayoutVars>
          <dgm:chPref val="3"/>
        </dgm:presLayoutVars>
      </dgm:prSet>
      <dgm:spPr/>
      <dgm:t>
        <a:bodyPr/>
        <a:lstStyle/>
        <a:p>
          <a:endParaRPr lang="id-ID"/>
        </a:p>
      </dgm:t>
    </dgm:pt>
    <dgm:pt modelId="{C367410E-CDF4-4A65-B0F4-033DFA27E296}" type="pres">
      <dgm:prSet presAssocID="{6A460D88-6BE9-473C-BC71-1CDB3CBFAD61}" presName="hierChild3" presStyleCnt="0"/>
      <dgm:spPr/>
    </dgm:pt>
    <dgm:pt modelId="{34303DF5-F5B3-4A34-AB3B-3871F2205017}" type="pres">
      <dgm:prSet presAssocID="{0B207702-1317-40CD-83E6-F4076E690685}" presName="Name17" presStyleLbl="parChTrans1D3" presStyleIdx="0" presStyleCnt="5"/>
      <dgm:spPr/>
      <dgm:t>
        <a:bodyPr/>
        <a:lstStyle/>
        <a:p>
          <a:endParaRPr lang="id-ID"/>
        </a:p>
      </dgm:t>
    </dgm:pt>
    <dgm:pt modelId="{4BB1F5FC-73CD-4B2C-A987-3059150E074B}" type="pres">
      <dgm:prSet presAssocID="{4AAE7642-AC44-4462-A6D9-C75A1DE14DAE}" presName="hierRoot3" presStyleCnt="0"/>
      <dgm:spPr/>
    </dgm:pt>
    <dgm:pt modelId="{F052BC54-E625-4E15-AE01-AB439015717D}" type="pres">
      <dgm:prSet presAssocID="{4AAE7642-AC44-4462-A6D9-C75A1DE14DAE}" presName="composite3" presStyleCnt="0"/>
      <dgm:spPr/>
    </dgm:pt>
    <dgm:pt modelId="{386BD6E8-C95B-43D7-B953-064BD730BFE8}" type="pres">
      <dgm:prSet presAssocID="{4AAE7642-AC44-4462-A6D9-C75A1DE14DAE}" presName="background3" presStyleLbl="node3" presStyleIdx="0" presStyleCnt="5"/>
      <dgm:spPr/>
    </dgm:pt>
    <dgm:pt modelId="{02ADC2A3-A301-4F8A-A51D-649CD973DC4B}" type="pres">
      <dgm:prSet presAssocID="{4AAE7642-AC44-4462-A6D9-C75A1DE14DAE}" presName="text3" presStyleLbl="fgAcc3" presStyleIdx="0" presStyleCnt="5" custScaleX="156916" custScaleY="76548" custLinFactNeighborX="-29174" custLinFactNeighborY="-49187">
        <dgm:presLayoutVars>
          <dgm:chPref val="3"/>
        </dgm:presLayoutVars>
      </dgm:prSet>
      <dgm:spPr/>
      <dgm:t>
        <a:bodyPr/>
        <a:lstStyle/>
        <a:p>
          <a:endParaRPr lang="id-ID"/>
        </a:p>
      </dgm:t>
    </dgm:pt>
    <dgm:pt modelId="{5320B31B-1B5D-4402-BEA9-6F0E2045C5E2}" type="pres">
      <dgm:prSet presAssocID="{4AAE7642-AC44-4462-A6D9-C75A1DE14DAE}" presName="hierChild4" presStyleCnt="0"/>
      <dgm:spPr/>
    </dgm:pt>
    <dgm:pt modelId="{FCABAB89-84B4-493B-8D7C-9AAF17BAAA31}" type="pres">
      <dgm:prSet presAssocID="{A06EB066-5FF2-4FA0-A612-98E2C0259279}" presName="Name23" presStyleLbl="parChTrans1D4" presStyleIdx="0" presStyleCnt="3"/>
      <dgm:spPr/>
      <dgm:t>
        <a:bodyPr/>
        <a:lstStyle/>
        <a:p>
          <a:endParaRPr lang="id-ID"/>
        </a:p>
      </dgm:t>
    </dgm:pt>
    <dgm:pt modelId="{E7ABAE3F-6859-46E6-AE10-66420FC06EAD}" type="pres">
      <dgm:prSet presAssocID="{9BCB3257-A964-4C5A-97FF-E077F788AEEC}" presName="hierRoot4" presStyleCnt="0"/>
      <dgm:spPr/>
    </dgm:pt>
    <dgm:pt modelId="{E1AF55CD-4D9F-4693-B66E-5735DC8F1BDC}" type="pres">
      <dgm:prSet presAssocID="{9BCB3257-A964-4C5A-97FF-E077F788AEEC}" presName="composite4" presStyleCnt="0"/>
      <dgm:spPr/>
    </dgm:pt>
    <dgm:pt modelId="{8FE24AAE-B123-4914-BB09-D22587DF1F6A}" type="pres">
      <dgm:prSet presAssocID="{9BCB3257-A964-4C5A-97FF-E077F788AEEC}" presName="background4" presStyleLbl="node4" presStyleIdx="0" presStyleCnt="3"/>
      <dgm:spPr/>
    </dgm:pt>
    <dgm:pt modelId="{2FB5AC85-795D-4D4B-96D4-F1C7BC44F6D4}" type="pres">
      <dgm:prSet presAssocID="{9BCB3257-A964-4C5A-97FF-E077F788AEEC}" presName="text4" presStyleLbl="fgAcc4" presStyleIdx="0" presStyleCnt="3" custScaleX="136465" custScaleY="183612">
        <dgm:presLayoutVars>
          <dgm:chPref val="3"/>
        </dgm:presLayoutVars>
      </dgm:prSet>
      <dgm:spPr/>
      <dgm:t>
        <a:bodyPr/>
        <a:lstStyle/>
        <a:p>
          <a:endParaRPr lang="id-ID"/>
        </a:p>
      </dgm:t>
    </dgm:pt>
    <dgm:pt modelId="{B2EF90D1-A8CA-4343-9990-C3B1A659A667}" type="pres">
      <dgm:prSet presAssocID="{9BCB3257-A964-4C5A-97FF-E077F788AEEC}" presName="hierChild5" presStyleCnt="0"/>
      <dgm:spPr/>
    </dgm:pt>
    <dgm:pt modelId="{4864A6F4-824B-47A6-A68A-89034855EAF0}" type="pres">
      <dgm:prSet presAssocID="{C5EBBDF5-0F30-4DD5-A092-724D18F5B151}" presName="Name23" presStyleLbl="parChTrans1D4" presStyleIdx="1" presStyleCnt="3"/>
      <dgm:spPr/>
      <dgm:t>
        <a:bodyPr/>
        <a:lstStyle/>
        <a:p>
          <a:endParaRPr lang="id-ID"/>
        </a:p>
      </dgm:t>
    </dgm:pt>
    <dgm:pt modelId="{BE3983F4-A83E-4B98-A629-D91701D03CE3}" type="pres">
      <dgm:prSet presAssocID="{41E4131B-A5D3-4480-8AF0-A6EC24CF6603}" presName="hierRoot4" presStyleCnt="0"/>
      <dgm:spPr/>
    </dgm:pt>
    <dgm:pt modelId="{504DEB68-078D-4002-8766-2EF34DF95D4A}" type="pres">
      <dgm:prSet presAssocID="{41E4131B-A5D3-4480-8AF0-A6EC24CF6603}" presName="composite4" presStyleCnt="0"/>
      <dgm:spPr/>
    </dgm:pt>
    <dgm:pt modelId="{BC6CAC08-4B36-4AAE-A072-E6ABFFC8991B}" type="pres">
      <dgm:prSet presAssocID="{41E4131B-A5D3-4480-8AF0-A6EC24CF6603}" presName="background4" presStyleLbl="node4" presStyleIdx="1" presStyleCnt="3"/>
      <dgm:spPr/>
    </dgm:pt>
    <dgm:pt modelId="{EC90F00B-1CDB-4431-991A-281975695297}" type="pres">
      <dgm:prSet presAssocID="{41E4131B-A5D3-4480-8AF0-A6EC24CF6603}" presName="text4" presStyleLbl="fgAcc4" presStyleIdx="1" presStyleCnt="3" custScaleX="220219" custScaleY="154226">
        <dgm:presLayoutVars>
          <dgm:chPref val="3"/>
        </dgm:presLayoutVars>
      </dgm:prSet>
      <dgm:spPr/>
      <dgm:t>
        <a:bodyPr/>
        <a:lstStyle/>
        <a:p>
          <a:endParaRPr lang="id-ID"/>
        </a:p>
      </dgm:t>
    </dgm:pt>
    <dgm:pt modelId="{99960262-1EB3-48B9-A5AF-551CCC0C72AC}" type="pres">
      <dgm:prSet presAssocID="{41E4131B-A5D3-4480-8AF0-A6EC24CF6603}" presName="hierChild5" presStyleCnt="0"/>
      <dgm:spPr/>
    </dgm:pt>
    <dgm:pt modelId="{DF3A98D0-3086-4F93-9461-3954E97F2E93}" type="pres">
      <dgm:prSet presAssocID="{F6639892-F530-4E96-80A1-2F95F9684C79}" presName="Name17" presStyleLbl="parChTrans1D3" presStyleIdx="1" presStyleCnt="5"/>
      <dgm:spPr/>
      <dgm:t>
        <a:bodyPr/>
        <a:lstStyle/>
        <a:p>
          <a:endParaRPr lang="id-ID"/>
        </a:p>
      </dgm:t>
    </dgm:pt>
    <dgm:pt modelId="{74F06B51-B879-4A07-ACB2-938836B7FFEE}" type="pres">
      <dgm:prSet presAssocID="{D425E131-CFFA-440B-93EF-D0202F17B150}" presName="hierRoot3" presStyleCnt="0"/>
      <dgm:spPr/>
    </dgm:pt>
    <dgm:pt modelId="{413AB5CE-9D75-4704-80E8-EE17E15B8BE6}" type="pres">
      <dgm:prSet presAssocID="{D425E131-CFFA-440B-93EF-D0202F17B150}" presName="composite3" presStyleCnt="0"/>
      <dgm:spPr/>
    </dgm:pt>
    <dgm:pt modelId="{40D0B8B4-9667-4B7B-BCC9-8545E38B84DC}" type="pres">
      <dgm:prSet presAssocID="{D425E131-CFFA-440B-93EF-D0202F17B150}" presName="background3" presStyleLbl="node3" presStyleIdx="1" presStyleCnt="5"/>
      <dgm:spPr/>
    </dgm:pt>
    <dgm:pt modelId="{CB697E6F-0BD6-4485-A9CF-803D1F091F3E}" type="pres">
      <dgm:prSet presAssocID="{D425E131-CFFA-440B-93EF-D0202F17B150}" presName="text3" presStyleLbl="fgAcc3" presStyleIdx="1" presStyleCnt="5" custScaleX="178336" custScaleY="176113" custLinFactNeighborX="-38477" custLinFactNeighborY="-71176">
        <dgm:presLayoutVars>
          <dgm:chPref val="3"/>
        </dgm:presLayoutVars>
      </dgm:prSet>
      <dgm:spPr/>
      <dgm:t>
        <a:bodyPr/>
        <a:lstStyle/>
        <a:p>
          <a:endParaRPr lang="id-ID"/>
        </a:p>
      </dgm:t>
    </dgm:pt>
    <dgm:pt modelId="{EEFD8056-FFEB-471E-A7C6-F496485C119E}" type="pres">
      <dgm:prSet presAssocID="{D425E131-CFFA-440B-93EF-D0202F17B150}" presName="hierChild4" presStyleCnt="0"/>
      <dgm:spPr/>
    </dgm:pt>
    <dgm:pt modelId="{0C7ED89E-806C-4392-BCBE-6EFA94FEF4DE}" type="pres">
      <dgm:prSet presAssocID="{CDE246DE-0DF1-4D2A-8CDA-28C61FE7B71A}" presName="Name10" presStyleLbl="parChTrans1D2" presStyleIdx="1" presStyleCnt="3"/>
      <dgm:spPr/>
      <dgm:t>
        <a:bodyPr/>
        <a:lstStyle/>
        <a:p>
          <a:endParaRPr lang="id-ID"/>
        </a:p>
      </dgm:t>
    </dgm:pt>
    <dgm:pt modelId="{AC9E731B-E2FB-48EA-8BD1-CD79A350E6AC}" type="pres">
      <dgm:prSet presAssocID="{E5268871-F803-4309-9CC8-0387657A3C94}" presName="hierRoot2" presStyleCnt="0"/>
      <dgm:spPr/>
    </dgm:pt>
    <dgm:pt modelId="{64DC1616-4C3B-4414-B905-61BAAEECB75A}" type="pres">
      <dgm:prSet presAssocID="{E5268871-F803-4309-9CC8-0387657A3C94}" presName="composite2" presStyleCnt="0"/>
      <dgm:spPr/>
    </dgm:pt>
    <dgm:pt modelId="{60F1172B-F5D8-4687-A361-FAEA3C2A65EE}" type="pres">
      <dgm:prSet presAssocID="{E5268871-F803-4309-9CC8-0387657A3C94}" presName="background2" presStyleLbl="node2" presStyleIdx="1" presStyleCnt="3"/>
      <dgm:spPr/>
    </dgm:pt>
    <dgm:pt modelId="{B3EB9EEC-8832-496D-B397-00E5968C1B74}" type="pres">
      <dgm:prSet presAssocID="{E5268871-F803-4309-9CC8-0387657A3C94}" presName="text2" presStyleLbl="fgAcc2" presStyleIdx="1" presStyleCnt="3" custScaleX="189399" custScaleY="112650" custLinFactNeighborX="-50876" custLinFactNeighborY="-76470">
        <dgm:presLayoutVars>
          <dgm:chPref val="3"/>
        </dgm:presLayoutVars>
      </dgm:prSet>
      <dgm:spPr/>
      <dgm:t>
        <a:bodyPr/>
        <a:lstStyle/>
        <a:p>
          <a:endParaRPr lang="id-ID"/>
        </a:p>
      </dgm:t>
    </dgm:pt>
    <dgm:pt modelId="{FF5D5CAF-8C4F-413E-AA8E-F04BEA06BF00}" type="pres">
      <dgm:prSet presAssocID="{E5268871-F803-4309-9CC8-0387657A3C94}" presName="hierChild3" presStyleCnt="0"/>
      <dgm:spPr/>
    </dgm:pt>
    <dgm:pt modelId="{34623DD7-0BAB-4350-BE86-E11B43AD21CB}" type="pres">
      <dgm:prSet presAssocID="{A16D1FE6-6259-49F5-88B4-F19BBC288E39}" presName="Name17" presStyleLbl="parChTrans1D3" presStyleIdx="2" presStyleCnt="5"/>
      <dgm:spPr/>
      <dgm:t>
        <a:bodyPr/>
        <a:lstStyle/>
        <a:p>
          <a:endParaRPr lang="id-ID"/>
        </a:p>
      </dgm:t>
    </dgm:pt>
    <dgm:pt modelId="{B13811B9-B92C-43D4-8C15-1953A1A39956}" type="pres">
      <dgm:prSet presAssocID="{F971B431-70A9-4644-98F6-C906615BC895}" presName="hierRoot3" presStyleCnt="0"/>
      <dgm:spPr/>
    </dgm:pt>
    <dgm:pt modelId="{FE915D82-DEC5-4C16-8DB9-254193708FDA}" type="pres">
      <dgm:prSet presAssocID="{F971B431-70A9-4644-98F6-C906615BC895}" presName="composite3" presStyleCnt="0"/>
      <dgm:spPr/>
    </dgm:pt>
    <dgm:pt modelId="{F1AC601D-6296-4A0F-AB13-F427CCE5513D}" type="pres">
      <dgm:prSet presAssocID="{F971B431-70A9-4644-98F6-C906615BC895}" presName="background3" presStyleLbl="node3" presStyleIdx="2" presStyleCnt="5"/>
      <dgm:spPr/>
    </dgm:pt>
    <dgm:pt modelId="{B040F6A2-EBB9-41D1-9486-101F0DF3FE9B}" type="pres">
      <dgm:prSet presAssocID="{F971B431-70A9-4644-98F6-C906615BC895}" presName="text3" presStyleLbl="fgAcc3" presStyleIdx="2" presStyleCnt="5" custScaleX="260247" custScaleY="188427" custLinFactNeighborX="-23965" custLinFactNeighborY="-52432">
        <dgm:presLayoutVars>
          <dgm:chPref val="3"/>
        </dgm:presLayoutVars>
      </dgm:prSet>
      <dgm:spPr/>
      <dgm:t>
        <a:bodyPr/>
        <a:lstStyle/>
        <a:p>
          <a:endParaRPr lang="id-ID"/>
        </a:p>
      </dgm:t>
    </dgm:pt>
    <dgm:pt modelId="{F727232C-0314-433E-ADD0-B22A0722F46C}" type="pres">
      <dgm:prSet presAssocID="{F971B431-70A9-4644-98F6-C906615BC895}" presName="hierChild4" presStyleCnt="0"/>
      <dgm:spPr/>
    </dgm:pt>
    <dgm:pt modelId="{A37F5D1D-5182-49FC-8571-CF5E018B0B46}" type="pres">
      <dgm:prSet presAssocID="{6D761210-C4B4-4729-84F7-85ADCB9D2487}" presName="Name23" presStyleLbl="parChTrans1D4" presStyleIdx="2" presStyleCnt="3"/>
      <dgm:spPr/>
      <dgm:t>
        <a:bodyPr/>
        <a:lstStyle/>
        <a:p>
          <a:endParaRPr lang="id-ID"/>
        </a:p>
      </dgm:t>
    </dgm:pt>
    <dgm:pt modelId="{426760FE-7170-4092-B9C9-417D531F6D55}" type="pres">
      <dgm:prSet presAssocID="{24C4E215-04F8-4DB2-9D46-AA02CE63D1D7}" presName="hierRoot4" presStyleCnt="0"/>
      <dgm:spPr/>
    </dgm:pt>
    <dgm:pt modelId="{936FDF2E-03C3-4B7B-B0E1-565C70CBEBF7}" type="pres">
      <dgm:prSet presAssocID="{24C4E215-04F8-4DB2-9D46-AA02CE63D1D7}" presName="composite4" presStyleCnt="0"/>
      <dgm:spPr/>
    </dgm:pt>
    <dgm:pt modelId="{B91439C9-A6AE-4E8C-B868-B5A6EDA1E192}" type="pres">
      <dgm:prSet presAssocID="{24C4E215-04F8-4DB2-9D46-AA02CE63D1D7}" presName="background4" presStyleLbl="node4" presStyleIdx="2" presStyleCnt="3"/>
      <dgm:spPr/>
    </dgm:pt>
    <dgm:pt modelId="{93447E00-3833-49B5-9ED4-4171249DB21E}" type="pres">
      <dgm:prSet presAssocID="{24C4E215-04F8-4DB2-9D46-AA02CE63D1D7}" presName="text4" presStyleLbl="fgAcc4" presStyleIdx="2" presStyleCnt="3" custScaleX="327601" custScaleY="184280">
        <dgm:presLayoutVars>
          <dgm:chPref val="3"/>
        </dgm:presLayoutVars>
      </dgm:prSet>
      <dgm:spPr/>
      <dgm:t>
        <a:bodyPr/>
        <a:lstStyle/>
        <a:p>
          <a:endParaRPr lang="id-ID"/>
        </a:p>
      </dgm:t>
    </dgm:pt>
    <dgm:pt modelId="{E969F563-5A05-4DF8-A026-F1AAF1E54383}" type="pres">
      <dgm:prSet presAssocID="{24C4E215-04F8-4DB2-9D46-AA02CE63D1D7}" presName="hierChild5" presStyleCnt="0"/>
      <dgm:spPr/>
    </dgm:pt>
    <dgm:pt modelId="{60B6D71C-7B49-4A05-B404-F54EC68E1EF4}" type="pres">
      <dgm:prSet presAssocID="{E9B7DAF5-01C9-4218-8893-C4F3A95303FC}" presName="Name10" presStyleLbl="parChTrans1D2" presStyleIdx="2" presStyleCnt="3"/>
      <dgm:spPr/>
      <dgm:t>
        <a:bodyPr/>
        <a:lstStyle/>
        <a:p>
          <a:endParaRPr lang="id-ID"/>
        </a:p>
      </dgm:t>
    </dgm:pt>
    <dgm:pt modelId="{43F6D123-AD46-4AA2-B0B3-0A13E10485EE}" type="pres">
      <dgm:prSet presAssocID="{146FDCE2-D684-4C48-BE0B-FB65594259F6}" presName="hierRoot2" presStyleCnt="0"/>
      <dgm:spPr/>
    </dgm:pt>
    <dgm:pt modelId="{EB9DA74E-1681-4EDD-88D4-5B249E1353F7}" type="pres">
      <dgm:prSet presAssocID="{146FDCE2-D684-4C48-BE0B-FB65594259F6}" presName="composite2" presStyleCnt="0"/>
      <dgm:spPr/>
    </dgm:pt>
    <dgm:pt modelId="{BD46AE15-109C-4CD8-801A-7CDF563876E6}" type="pres">
      <dgm:prSet presAssocID="{146FDCE2-D684-4C48-BE0B-FB65594259F6}" presName="background2" presStyleLbl="node2" presStyleIdx="2" presStyleCnt="3"/>
      <dgm:spPr/>
    </dgm:pt>
    <dgm:pt modelId="{89E5C938-1CB2-4EF2-BB4D-D5FD0009588D}" type="pres">
      <dgm:prSet presAssocID="{146FDCE2-D684-4C48-BE0B-FB65594259F6}" presName="text2" presStyleLbl="fgAcc2" presStyleIdx="2" presStyleCnt="3" custScaleX="187274" custScaleY="83913" custLinFactNeighborX="-33837" custLinFactNeighborY="-64590">
        <dgm:presLayoutVars>
          <dgm:chPref val="3"/>
        </dgm:presLayoutVars>
      </dgm:prSet>
      <dgm:spPr/>
      <dgm:t>
        <a:bodyPr/>
        <a:lstStyle/>
        <a:p>
          <a:endParaRPr lang="id-ID"/>
        </a:p>
      </dgm:t>
    </dgm:pt>
    <dgm:pt modelId="{D30BFAB2-6960-4EAF-836D-6044AA2F0C6D}" type="pres">
      <dgm:prSet presAssocID="{146FDCE2-D684-4C48-BE0B-FB65594259F6}" presName="hierChild3" presStyleCnt="0"/>
      <dgm:spPr/>
    </dgm:pt>
    <dgm:pt modelId="{8F888CFE-9459-4FB2-9F27-BD3AEC311A95}" type="pres">
      <dgm:prSet presAssocID="{BBF077E9-E7EF-4142-9EE2-AF4645E10FD7}" presName="Name17" presStyleLbl="parChTrans1D3" presStyleIdx="3" presStyleCnt="5"/>
      <dgm:spPr/>
      <dgm:t>
        <a:bodyPr/>
        <a:lstStyle/>
        <a:p>
          <a:endParaRPr lang="id-ID"/>
        </a:p>
      </dgm:t>
    </dgm:pt>
    <dgm:pt modelId="{301B6E97-CB23-4B0A-8651-BAA8862C73B1}" type="pres">
      <dgm:prSet presAssocID="{B2CFFE83-DEF0-48FA-9FFC-7AEFF72A1BC1}" presName="hierRoot3" presStyleCnt="0"/>
      <dgm:spPr/>
    </dgm:pt>
    <dgm:pt modelId="{7B1BCA45-C097-4C0E-912F-E9F896A8EE82}" type="pres">
      <dgm:prSet presAssocID="{B2CFFE83-DEF0-48FA-9FFC-7AEFF72A1BC1}" presName="composite3" presStyleCnt="0"/>
      <dgm:spPr/>
    </dgm:pt>
    <dgm:pt modelId="{A89FF347-9AD3-4311-B136-C2FC886B90AB}" type="pres">
      <dgm:prSet presAssocID="{B2CFFE83-DEF0-48FA-9FFC-7AEFF72A1BC1}" presName="background3" presStyleLbl="node3" presStyleIdx="3" presStyleCnt="5"/>
      <dgm:spPr/>
    </dgm:pt>
    <dgm:pt modelId="{05D7B458-F0ED-463B-9333-6BBE86AF7384}" type="pres">
      <dgm:prSet presAssocID="{B2CFFE83-DEF0-48FA-9FFC-7AEFF72A1BC1}" presName="text3" presStyleLbl="fgAcc3" presStyleIdx="3" presStyleCnt="5" custScaleX="121135" custScaleY="107405" custLinFactNeighborX="-8231" custLinFactNeighborY="72902">
        <dgm:presLayoutVars>
          <dgm:chPref val="3"/>
        </dgm:presLayoutVars>
      </dgm:prSet>
      <dgm:spPr/>
      <dgm:t>
        <a:bodyPr/>
        <a:lstStyle/>
        <a:p>
          <a:endParaRPr lang="id-ID"/>
        </a:p>
      </dgm:t>
    </dgm:pt>
    <dgm:pt modelId="{12371D9A-FBD3-4A65-95F7-13F2F1D603C7}" type="pres">
      <dgm:prSet presAssocID="{B2CFFE83-DEF0-48FA-9FFC-7AEFF72A1BC1}" presName="hierChild4" presStyleCnt="0"/>
      <dgm:spPr/>
    </dgm:pt>
    <dgm:pt modelId="{043A42A0-013F-4290-B466-A3C56A658A54}" type="pres">
      <dgm:prSet presAssocID="{91611EAF-8FB3-41F8-8B9C-78A41F05D68F}" presName="Name17" presStyleLbl="parChTrans1D3" presStyleIdx="4" presStyleCnt="5"/>
      <dgm:spPr/>
      <dgm:t>
        <a:bodyPr/>
        <a:lstStyle/>
        <a:p>
          <a:endParaRPr lang="id-ID"/>
        </a:p>
      </dgm:t>
    </dgm:pt>
    <dgm:pt modelId="{AB0AB5AE-0250-46D8-9CB7-0287262C8690}" type="pres">
      <dgm:prSet presAssocID="{1614ABD8-17F8-4066-9EC8-9FD77BB229BF}" presName="hierRoot3" presStyleCnt="0"/>
      <dgm:spPr/>
    </dgm:pt>
    <dgm:pt modelId="{E33D6207-A213-4D72-8AC0-5472B9405540}" type="pres">
      <dgm:prSet presAssocID="{1614ABD8-17F8-4066-9EC8-9FD77BB229BF}" presName="composite3" presStyleCnt="0"/>
      <dgm:spPr/>
    </dgm:pt>
    <dgm:pt modelId="{C6C22F0D-4BA2-4B18-B034-B438BAB7E8DC}" type="pres">
      <dgm:prSet presAssocID="{1614ABD8-17F8-4066-9EC8-9FD77BB229BF}" presName="background3" presStyleLbl="node3" presStyleIdx="4" presStyleCnt="5"/>
      <dgm:spPr/>
    </dgm:pt>
    <dgm:pt modelId="{069085DA-B222-4338-9830-B944E0556C20}" type="pres">
      <dgm:prSet presAssocID="{1614ABD8-17F8-4066-9EC8-9FD77BB229BF}" presName="text3" presStyleLbl="fgAcc3" presStyleIdx="4" presStyleCnt="5" custScaleX="217674" custScaleY="80823" custLinFactNeighborX="-4955" custLinFactNeighborY="67572">
        <dgm:presLayoutVars>
          <dgm:chPref val="3"/>
        </dgm:presLayoutVars>
      </dgm:prSet>
      <dgm:spPr/>
      <dgm:t>
        <a:bodyPr/>
        <a:lstStyle/>
        <a:p>
          <a:endParaRPr lang="id-ID"/>
        </a:p>
      </dgm:t>
    </dgm:pt>
    <dgm:pt modelId="{4308A4E2-186F-4888-A112-24A679AF2FC4}" type="pres">
      <dgm:prSet presAssocID="{1614ABD8-17F8-4066-9EC8-9FD77BB229BF}" presName="hierChild4" presStyleCnt="0"/>
      <dgm:spPr/>
    </dgm:pt>
  </dgm:ptLst>
  <dgm:cxnLst>
    <dgm:cxn modelId="{EF52A99F-C7FD-4076-BB51-958178802E11}" type="presOf" srcId="{A16D1FE6-6259-49F5-88B4-F19BBC288E39}" destId="{34623DD7-0BAB-4350-BE86-E11B43AD21CB}" srcOrd="0" destOrd="0" presId="urn:microsoft.com/office/officeart/2005/8/layout/hierarchy1"/>
    <dgm:cxn modelId="{B5B58B29-EFD4-442E-B502-70406A20732C}" srcId="{6A460D88-6BE9-473C-BC71-1CDB3CBFAD61}" destId="{D425E131-CFFA-440B-93EF-D0202F17B150}" srcOrd="1" destOrd="0" parTransId="{F6639892-F530-4E96-80A1-2F95F9684C79}" sibTransId="{2F99E0F0-263C-40AE-B003-F8450C5137FA}"/>
    <dgm:cxn modelId="{B0E83408-63FA-4F70-A884-A55D30F45071}" type="presOf" srcId="{4AAE7642-AC44-4462-A6D9-C75A1DE14DAE}" destId="{02ADC2A3-A301-4F8A-A51D-649CD973DC4B}" srcOrd="0" destOrd="0" presId="urn:microsoft.com/office/officeart/2005/8/layout/hierarchy1"/>
    <dgm:cxn modelId="{DB3AC316-4AE3-4BC3-8F77-0241027D8DE6}" type="presOf" srcId="{A06EB066-5FF2-4FA0-A612-98E2C0259279}" destId="{FCABAB89-84B4-493B-8D7C-9AAF17BAAA31}" srcOrd="0" destOrd="0" presId="urn:microsoft.com/office/officeart/2005/8/layout/hierarchy1"/>
    <dgm:cxn modelId="{C94AD546-95A4-4B53-B106-7879A922ECF0}" srcId="{F101DE8C-91F2-4F2D-B658-784D23FAB869}" destId="{E5268871-F803-4309-9CC8-0387657A3C94}" srcOrd="1" destOrd="0" parTransId="{CDE246DE-0DF1-4D2A-8CDA-28C61FE7B71A}" sibTransId="{C4559DB0-9684-4C6B-BD0B-800938E440B4}"/>
    <dgm:cxn modelId="{DBA9C10E-8AC5-4EA3-89CE-26FB58A3862C}" type="presOf" srcId="{F101DE8C-91F2-4F2D-B658-784D23FAB869}" destId="{804FF230-CACA-42AD-B6C1-9F7E557C634A}" srcOrd="0" destOrd="0" presId="urn:microsoft.com/office/officeart/2005/8/layout/hierarchy1"/>
    <dgm:cxn modelId="{4F364005-582D-4E03-9D16-AAAAA035F71D}" type="presOf" srcId="{8F27E434-28B2-445C-83C3-EEBFF4C9D91B}" destId="{DB1A3763-9822-4EFB-8B03-10C5C7A3E184}" srcOrd="0" destOrd="0" presId="urn:microsoft.com/office/officeart/2005/8/layout/hierarchy1"/>
    <dgm:cxn modelId="{751845AF-E496-43ED-9CC9-90CDCB50666B}" type="presOf" srcId="{91611EAF-8FB3-41F8-8B9C-78A41F05D68F}" destId="{043A42A0-013F-4290-B466-A3C56A658A54}" srcOrd="0" destOrd="0" presId="urn:microsoft.com/office/officeart/2005/8/layout/hierarchy1"/>
    <dgm:cxn modelId="{1C94E6CC-4E13-4CC4-9942-83AC44F86F03}" srcId="{4AAE7642-AC44-4462-A6D9-C75A1DE14DAE}" destId="{41E4131B-A5D3-4480-8AF0-A6EC24CF6603}" srcOrd="1" destOrd="0" parTransId="{C5EBBDF5-0F30-4DD5-A092-724D18F5B151}" sibTransId="{354A91B4-BDC0-4F12-B236-263BEADC8425}"/>
    <dgm:cxn modelId="{4F4289BC-B8C2-4473-A10D-538B78C35389}" type="presOf" srcId="{E5268871-F803-4309-9CC8-0387657A3C94}" destId="{B3EB9EEC-8832-496D-B397-00E5968C1B74}" srcOrd="0" destOrd="0" presId="urn:microsoft.com/office/officeart/2005/8/layout/hierarchy1"/>
    <dgm:cxn modelId="{2C364BB8-9865-4A5B-A86C-4FFCB979159D}" type="presOf" srcId="{24C4E215-04F8-4DB2-9D46-AA02CE63D1D7}" destId="{93447E00-3833-49B5-9ED4-4171249DB21E}" srcOrd="0" destOrd="0" presId="urn:microsoft.com/office/officeart/2005/8/layout/hierarchy1"/>
    <dgm:cxn modelId="{65F61D3D-87CF-4594-8CBD-F5952DF61EFF}" srcId="{4AAE7642-AC44-4462-A6D9-C75A1DE14DAE}" destId="{9BCB3257-A964-4C5A-97FF-E077F788AEEC}" srcOrd="0" destOrd="0" parTransId="{A06EB066-5FF2-4FA0-A612-98E2C0259279}" sibTransId="{37216BA5-5792-42E3-8117-9BEDEB6B9B63}"/>
    <dgm:cxn modelId="{CC5BAC77-50C2-4B34-A036-088635E77099}" type="presOf" srcId="{F6639892-F530-4E96-80A1-2F95F9684C79}" destId="{DF3A98D0-3086-4F93-9461-3954E97F2E93}" srcOrd="0" destOrd="0" presId="urn:microsoft.com/office/officeart/2005/8/layout/hierarchy1"/>
    <dgm:cxn modelId="{51894C01-0A62-4BF0-A9E2-CD60B9846FA7}" type="presOf" srcId="{6D761210-C4B4-4729-84F7-85ADCB9D2487}" destId="{A37F5D1D-5182-49FC-8571-CF5E018B0B46}" srcOrd="0" destOrd="0" presId="urn:microsoft.com/office/officeart/2005/8/layout/hierarchy1"/>
    <dgm:cxn modelId="{D8C47CA9-7B8C-43AF-89AD-C32F6803B4E5}" srcId="{F101DE8C-91F2-4F2D-B658-784D23FAB869}" destId="{146FDCE2-D684-4C48-BE0B-FB65594259F6}" srcOrd="2" destOrd="0" parTransId="{E9B7DAF5-01C9-4218-8893-C4F3A95303FC}" sibTransId="{43DCBF75-F812-47DF-A8C6-32267F7B1E19}"/>
    <dgm:cxn modelId="{21359D59-2D03-4403-B95A-C5798BEDCCB6}" type="presOf" srcId="{E9B7DAF5-01C9-4218-8893-C4F3A95303FC}" destId="{60B6D71C-7B49-4A05-B404-F54EC68E1EF4}" srcOrd="0" destOrd="0" presId="urn:microsoft.com/office/officeart/2005/8/layout/hierarchy1"/>
    <dgm:cxn modelId="{6A8A2EAF-A957-475F-A2C5-43786380E5EF}" type="presOf" srcId="{146FDCE2-D684-4C48-BE0B-FB65594259F6}" destId="{89E5C938-1CB2-4EF2-BB4D-D5FD0009588D}" srcOrd="0" destOrd="0" presId="urn:microsoft.com/office/officeart/2005/8/layout/hierarchy1"/>
    <dgm:cxn modelId="{00168A2F-7277-465D-BA85-631256F39041}" srcId="{F101DE8C-91F2-4F2D-B658-784D23FAB869}" destId="{6A460D88-6BE9-473C-BC71-1CDB3CBFAD61}" srcOrd="0" destOrd="0" parTransId="{8F27E434-28B2-445C-83C3-EEBFF4C9D91B}" sibTransId="{46290D60-F432-477C-BF5A-800BEDBD5D9A}"/>
    <dgm:cxn modelId="{BD4806F0-35F2-4CC1-9905-000E9A5382A1}" srcId="{E5268871-F803-4309-9CC8-0387657A3C94}" destId="{F971B431-70A9-4644-98F6-C906615BC895}" srcOrd="0" destOrd="0" parTransId="{A16D1FE6-6259-49F5-88B4-F19BBC288E39}" sibTransId="{524FBFED-E579-4474-91D0-C09167692D80}"/>
    <dgm:cxn modelId="{3CDCBB1C-1929-4818-8511-173B88804AF5}" srcId="{146FDCE2-D684-4C48-BE0B-FB65594259F6}" destId="{1614ABD8-17F8-4066-9EC8-9FD77BB229BF}" srcOrd="1" destOrd="0" parTransId="{91611EAF-8FB3-41F8-8B9C-78A41F05D68F}" sibTransId="{2F91D04B-8EB1-4C05-A8FF-0E6DCAA11F6D}"/>
    <dgm:cxn modelId="{C50A9C97-919B-4507-8996-01C6F8AB976D}" type="presOf" srcId="{B2CFFE83-DEF0-48FA-9FFC-7AEFF72A1BC1}" destId="{05D7B458-F0ED-463B-9333-6BBE86AF7384}" srcOrd="0" destOrd="0" presId="urn:microsoft.com/office/officeart/2005/8/layout/hierarchy1"/>
    <dgm:cxn modelId="{EDC5A39C-CF83-4D70-AF38-9019B377A147}" type="presOf" srcId="{9BCB3257-A964-4C5A-97FF-E077F788AEEC}" destId="{2FB5AC85-795D-4D4B-96D4-F1C7BC44F6D4}" srcOrd="0" destOrd="0" presId="urn:microsoft.com/office/officeart/2005/8/layout/hierarchy1"/>
    <dgm:cxn modelId="{A6C3FF86-EC2B-4A26-AD05-9179E408436A}" type="presOf" srcId="{41E4131B-A5D3-4480-8AF0-A6EC24CF6603}" destId="{EC90F00B-1CDB-4431-991A-281975695297}" srcOrd="0" destOrd="0" presId="urn:microsoft.com/office/officeart/2005/8/layout/hierarchy1"/>
    <dgm:cxn modelId="{B613DDF4-D039-4C50-8E53-FB6263B54028}" type="presOf" srcId="{6A460D88-6BE9-473C-BC71-1CDB3CBFAD61}" destId="{DF5CC517-E6D4-4500-8CB7-C111A95B5C1A}" srcOrd="0" destOrd="0" presId="urn:microsoft.com/office/officeart/2005/8/layout/hierarchy1"/>
    <dgm:cxn modelId="{93B43E71-CDA9-4323-A0DD-C045EE708C0B}" srcId="{F971B431-70A9-4644-98F6-C906615BC895}" destId="{24C4E215-04F8-4DB2-9D46-AA02CE63D1D7}" srcOrd="0" destOrd="0" parTransId="{6D761210-C4B4-4729-84F7-85ADCB9D2487}" sibTransId="{38DE2A44-AF8E-412D-BC9B-675691043A01}"/>
    <dgm:cxn modelId="{8BB6E158-5233-40FF-A98A-A133D32AAF64}" type="presOf" srcId="{CDE246DE-0DF1-4D2A-8CDA-28C61FE7B71A}" destId="{0C7ED89E-806C-4392-BCBE-6EFA94FEF4DE}" srcOrd="0" destOrd="0" presId="urn:microsoft.com/office/officeart/2005/8/layout/hierarchy1"/>
    <dgm:cxn modelId="{10BE1377-3976-4254-B822-91F164F19071}" type="presOf" srcId="{1614ABD8-17F8-4066-9EC8-9FD77BB229BF}" destId="{069085DA-B222-4338-9830-B944E0556C20}" srcOrd="0" destOrd="0" presId="urn:microsoft.com/office/officeart/2005/8/layout/hierarchy1"/>
    <dgm:cxn modelId="{11E4F444-9AFC-4D68-8018-D41304419FEB}" type="presOf" srcId="{0B207702-1317-40CD-83E6-F4076E690685}" destId="{34303DF5-F5B3-4A34-AB3B-3871F2205017}" srcOrd="0" destOrd="0" presId="urn:microsoft.com/office/officeart/2005/8/layout/hierarchy1"/>
    <dgm:cxn modelId="{1D20F85C-CCB3-4727-8CB8-180B8EB279ED}" type="presOf" srcId="{7E1993F4-A660-41CF-A1EB-EDB59123A498}" destId="{7ACC7B53-9A65-4139-B676-A9F83557D1ED}" srcOrd="0" destOrd="0" presId="urn:microsoft.com/office/officeart/2005/8/layout/hierarchy1"/>
    <dgm:cxn modelId="{BFEE21A4-ACDF-4903-B43B-7ACCA4D7ABA7}" type="presOf" srcId="{D425E131-CFFA-440B-93EF-D0202F17B150}" destId="{CB697E6F-0BD6-4485-A9CF-803D1F091F3E}" srcOrd="0" destOrd="0" presId="urn:microsoft.com/office/officeart/2005/8/layout/hierarchy1"/>
    <dgm:cxn modelId="{575E3E49-66DD-4937-BBB0-794047857A6F}" srcId="{146FDCE2-D684-4C48-BE0B-FB65594259F6}" destId="{B2CFFE83-DEF0-48FA-9FFC-7AEFF72A1BC1}" srcOrd="0" destOrd="0" parTransId="{BBF077E9-E7EF-4142-9EE2-AF4645E10FD7}" sibTransId="{984B09B1-25BF-44FA-975C-8D79E845F5E0}"/>
    <dgm:cxn modelId="{8A2F1989-7181-40BF-B5D3-C796F009FA04}" type="presOf" srcId="{F971B431-70A9-4644-98F6-C906615BC895}" destId="{B040F6A2-EBB9-41D1-9486-101F0DF3FE9B}" srcOrd="0" destOrd="0" presId="urn:microsoft.com/office/officeart/2005/8/layout/hierarchy1"/>
    <dgm:cxn modelId="{89AB492E-3F05-4E02-9775-9B977E589A33}" type="presOf" srcId="{C5EBBDF5-0F30-4DD5-A092-724D18F5B151}" destId="{4864A6F4-824B-47A6-A68A-89034855EAF0}" srcOrd="0" destOrd="0" presId="urn:microsoft.com/office/officeart/2005/8/layout/hierarchy1"/>
    <dgm:cxn modelId="{1B34D8E2-B6F3-44A0-A43F-2B2C95AB9C3F}" type="presOf" srcId="{BBF077E9-E7EF-4142-9EE2-AF4645E10FD7}" destId="{8F888CFE-9459-4FB2-9F27-BD3AEC311A95}" srcOrd="0" destOrd="0" presId="urn:microsoft.com/office/officeart/2005/8/layout/hierarchy1"/>
    <dgm:cxn modelId="{5F46A062-FE1B-4A08-BD00-44AD1668C900}" srcId="{6A460D88-6BE9-473C-BC71-1CDB3CBFAD61}" destId="{4AAE7642-AC44-4462-A6D9-C75A1DE14DAE}" srcOrd="0" destOrd="0" parTransId="{0B207702-1317-40CD-83E6-F4076E690685}" sibTransId="{ED97B1A6-7AC5-4259-8819-17B5C3CAD6AF}"/>
    <dgm:cxn modelId="{7AAD98C4-BAF5-4DFD-B680-DCBD146B4D84}" srcId="{7E1993F4-A660-41CF-A1EB-EDB59123A498}" destId="{F101DE8C-91F2-4F2D-B658-784D23FAB869}" srcOrd="0" destOrd="0" parTransId="{C386E6D4-28F0-401E-932E-336BB603F387}" sibTransId="{EC40EDD1-E5CE-484F-BA9D-B7AE444EB34F}"/>
    <dgm:cxn modelId="{3B2112D2-DCC7-42DB-B71B-DD20999A3BAF}" type="presParOf" srcId="{7ACC7B53-9A65-4139-B676-A9F83557D1ED}" destId="{705B36FA-9CCE-430C-89E2-17D667B2197A}" srcOrd="0" destOrd="0" presId="urn:microsoft.com/office/officeart/2005/8/layout/hierarchy1"/>
    <dgm:cxn modelId="{09CC3803-D4AB-4C81-A0D4-7F5E86F46825}" type="presParOf" srcId="{705B36FA-9CCE-430C-89E2-17D667B2197A}" destId="{5769591A-1B97-428C-89FF-B7CBDD2EECF9}" srcOrd="0" destOrd="0" presId="urn:microsoft.com/office/officeart/2005/8/layout/hierarchy1"/>
    <dgm:cxn modelId="{5B67DEFB-9EEB-41A2-BBBD-24F96AE77AAF}" type="presParOf" srcId="{5769591A-1B97-428C-89FF-B7CBDD2EECF9}" destId="{22D7126F-F40F-4FCE-848E-0176E00251D6}" srcOrd="0" destOrd="0" presId="urn:microsoft.com/office/officeart/2005/8/layout/hierarchy1"/>
    <dgm:cxn modelId="{D8A68DB8-8B57-48B1-9F38-B73137689265}" type="presParOf" srcId="{5769591A-1B97-428C-89FF-B7CBDD2EECF9}" destId="{804FF230-CACA-42AD-B6C1-9F7E557C634A}" srcOrd="1" destOrd="0" presId="urn:microsoft.com/office/officeart/2005/8/layout/hierarchy1"/>
    <dgm:cxn modelId="{F134BCE1-DCAF-4F07-AF44-C0F09FD45C4D}" type="presParOf" srcId="{705B36FA-9CCE-430C-89E2-17D667B2197A}" destId="{CD0FDC0A-3276-43BB-AA97-BF58B1D8C6AE}" srcOrd="1" destOrd="0" presId="urn:microsoft.com/office/officeart/2005/8/layout/hierarchy1"/>
    <dgm:cxn modelId="{21D0A112-84E1-490E-B130-77A667420B2B}" type="presParOf" srcId="{CD0FDC0A-3276-43BB-AA97-BF58B1D8C6AE}" destId="{DB1A3763-9822-4EFB-8B03-10C5C7A3E184}" srcOrd="0" destOrd="0" presId="urn:microsoft.com/office/officeart/2005/8/layout/hierarchy1"/>
    <dgm:cxn modelId="{44CDD082-A5D4-4899-BE39-B50AFACC9481}" type="presParOf" srcId="{CD0FDC0A-3276-43BB-AA97-BF58B1D8C6AE}" destId="{1BC2DDEB-85F8-4FEF-8C78-F5EF25FDFF6E}" srcOrd="1" destOrd="0" presId="urn:microsoft.com/office/officeart/2005/8/layout/hierarchy1"/>
    <dgm:cxn modelId="{BF2C84D7-2415-4B41-ADD7-D6A21DC43292}" type="presParOf" srcId="{1BC2DDEB-85F8-4FEF-8C78-F5EF25FDFF6E}" destId="{334C0440-6E3B-44A3-A82B-2F9786058A42}" srcOrd="0" destOrd="0" presId="urn:microsoft.com/office/officeart/2005/8/layout/hierarchy1"/>
    <dgm:cxn modelId="{2F5658F6-0E94-438A-AADD-B7109C36F8A2}" type="presParOf" srcId="{334C0440-6E3B-44A3-A82B-2F9786058A42}" destId="{A2620416-90FF-436D-9971-62E7A6B3B56A}" srcOrd="0" destOrd="0" presId="urn:microsoft.com/office/officeart/2005/8/layout/hierarchy1"/>
    <dgm:cxn modelId="{C71B1D89-3DFE-4B87-AD31-DF7A0BF9F9F0}" type="presParOf" srcId="{334C0440-6E3B-44A3-A82B-2F9786058A42}" destId="{DF5CC517-E6D4-4500-8CB7-C111A95B5C1A}" srcOrd="1" destOrd="0" presId="urn:microsoft.com/office/officeart/2005/8/layout/hierarchy1"/>
    <dgm:cxn modelId="{4A1406F5-12BC-4853-8F55-5F8E551577B6}" type="presParOf" srcId="{1BC2DDEB-85F8-4FEF-8C78-F5EF25FDFF6E}" destId="{C367410E-CDF4-4A65-B0F4-033DFA27E296}" srcOrd="1" destOrd="0" presId="urn:microsoft.com/office/officeart/2005/8/layout/hierarchy1"/>
    <dgm:cxn modelId="{D020F0B9-B570-42E1-84C6-24E0DA862619}" type="presParOf" srcId="{C367410E-CDF4-4A65-B0F4-033DFA27E296}" destId="{34303DF5-F5B3-4A34-AB3B-3871F2205017}" srcOrd="0" destOrd="0" presId="urn:microsoft.com/office/officeart/2005/8/layout/hierarchy1"/>
    <dgm:cxn modelId="{62F0EA1C-477A-4CA2-96CD-566DFD1C636E}" type="presParOf" srcId="{C367410E-CDF4-4A65-B0F4-033DFA27E296}" destId="{4BB1F5FC-73CD-4B2C-A987-3059150E074B}" srcOrd="1" destOrd="0" presId="urn:microsoft.com/office/officeart/2005/8/layout/hierarchy1"/>
    <dgm:cxn modelId="{71214868-85B1-44FB-88B8-1CBD1DFB82D8}" type="presParOf" srcId="{4BB1F5FC-73CD-4B2C-A987-3059150E074B}" destId="{F052BC54-E625-4E15-AE01-AB439015717D}" srcOrd="0" destOrd="0" presId="urn:microsoft.com/office/officeart/2005/8/layout/hierarchy1"/>
    <dgm:cxn modelId="{5CEF1E64-C576-4381-AC26-0CC9161131D6}" type="presParOf" srcId="{F052BC54-E625-4E15-AE01-AB439015717D}" destId="{386BD6E8-C95B-43D7-B953-064BD730BFE8}" srcOrd="0" destOrd="0" presId="urn:microsoft.com/office/officeart/2005/8/layout/hierarchy1"/>
    <dgm:cxn modelId="{1FB730A7-6568-45FF-9D3F-771B77E00D08}" type="presParOf" srcId="{F052BC54-E625-4E15-AE01-AB439015717D}" destId="{02ADC2A3-A301-4F8A-A51D-649CD973DC4B}" srcOrd="1" destOrd="0" presId="urn:microsoft.com/office/officeart/2005/8/layout/hierarchy1"/>
    <dgm:cxn modelId="{BA7C3C38-E7C1-43BC-BBE0-04ED81D3117A}" type="presParOf" srcId="{4BB1F5FC-73CD-4B2C-A987-3059150E074B}" destId="{5320B31B-1B5D-4402-BEA9-6F0E2045C5E2}" srcOrd="1" destOrd="0" presId="urn:microsoft.com/office/officeart/2005/8/layout/hierarchy1"/>
    <dgm:cxn modelId="{D036A77E-A387-423D-BD18-E47033A3C1D2}" type="presParOf" srcId="{5320B31B-1B5D-4402-BEA9-6F0E2045C5E2}" destId="{FCABAB89-84B4-493B-8D7C-9AAF17BAAA31}" srcOrd="0" destOrd="0" presId="urn:microsoft.com/office/officeart/2005/8/layout/hierarchy1"/>
    <dgm:cxn modelId="{AA70FBE6-082C-4985-85D2-186976D294A8}" type="presParOf" srcId="{5320B31B-1B5D-4402-BEA9-6F0E2045C5E2}" destId="{E7ABAE3F-6859-46E6-AE10-66420FC06EAD}" srcOrd="1" destOrd="0" presId="urn:microsoft.com/office/officeart/2005/8/layout/hierarchy1"/>
    <dgm:cxn modelId="{E1910C67-A393-4025-B431-9AF23199FE73}" type="presParOf" srcId="{E7ABAE3F-6859-46E6-AE10-66420FC06EAD}" destId="{E1AF55CD-4D9F-4693-B66E-5735DC8F1BDC}" srcOrd="0" destOrd="0" presId="urn:microsoft.com/office/officeart/2005/8/layout/hierarchy1"/>
    <dgm:cxn modelId="{2C481355-396D-4F1D-BB7F-5210FC7B0C83}" type="presParOf" srcId="{E1AF55CD-4D9F-4693-B66E-5735DC8F1BDC}" destId="{8FE24AAE-B123-4914-BB09-D22587DF1F6A}" srcOrd="0" destOrd="0" presId="urn:microsoft.com/office/officeart/2005/8/layout/hierarchy1"/>
    <dgm:cxn modelId="{2603C872-D12E-4775-B5A9-6B1B26CD2D42}" type="presParOf" srcId="{E1AF55CD-4D9F-4693-B66E-5735DC8F1BDC}" destId="{2FB5AC85-795D-4D4B-96D4-F1C7BC44F6D4}" srcOrd="1" destOrd="0" presId="urn:microsoft.com/office/officeart/2005/8/layout/hierarchy1"/>
    <dgm:cxn modelId="{ADC2D153-6119-44B7-ABC3-45EE069F6FF8}" type="presParOf" srcId="{E7ABAE3F-6859-46E6-AE10-66420FC06EAD}" destId="{B2EF90D1-A8CA-4343-9990-C3B1A659A667}" srcOrd="1" destOrd="0" presId="urn:microsoft.com/office/officeart/2005/8/layout/hierarchy1"/>
    <dgm:cxn modelId="{D01E3336-B560-4B0B-B8A8-A7DE46836BAD}" type="presParOf" srcId="{5320B31B-1B5D-4402-BEA9-6F0E2045C5E2}" destId="{4864A6F4-824B-47A6-A68A-89034855EAF0}" srcOrd="2" destOrd="0" presId="urn:microsoft.com/office/officeart/2005/8/layout/hierarchy1"/>
    <dgm:cxn modelId="{3CAF7560-A776-4182-A5C2-C7D1458A3784}" type="presParOf" srcId="{5320B31B-1B5D-4402-BEA9-6F0E2045C5E2}" destId="{BE3983F4-A83E-4B98-A629-D91701D03CE3}" srcOrd="3" destOrd="0" presId="urn:microsoft.com/office/officeart/2005/8/layout/hierarchy1"/>
    <dgm:cxn modelId="{64BE75DA-5C2D-40F9-90F3-86E6FD2685BE}" type="presParOf" srcId="{BE3983F4-A83E-4B98-A629-D91701D03CE3}" destId="{504DEB68-078D-4002-8766-2EF34DF95D4A}" srcOrd="0" destOrd="0" presId="urn:microsoft.com/office/officeart/2005/8/layout/hierarchy1"/>
    <dgm:cxn modelId="{8434578E-70CE-4B8C-AFE1-220A746806B6}" type="presParOf" srcId="{504DEB68-078D-4002-8766-2EF34DF95D4A}" destId="{BC6CAC08-4B36-4AAE-A072-E6ABFFC8991B}" srcOrd="0" destOrd="0" presId="urn:microsoft.com/office/officeart/2005/8/layout/hierarchy1"/>
    <dgm:cxn modelId="{236BEED1-0C05-405C-A669-51173DEE6AE3}" type="presParOf" srcId="{504DEB68-078D-4002-8766-2EF34DF95D4A}" destId="{EC90F00B-1CDB-4431-991A-281975695297}" srcOrd="1" destOrd="0" presId="urn:microsoft.com/office/officeart/2005/8/layout/hierarchy1"/>
    <dgm:cxn modelId="{E6D9F3EE-A6EA-4D66-A3EA-BEE697191FB2}" type="presParOf" srcId="{BE3983F4-A83E-4B98-A629-D91701D03CE3}" destId="{99960262-1EB3-48B9-A5AF-551CCC0C72AC}" srcOrd="1" destOrd="0" presId="urn:microsoft.com/office/officeart/2005/8/layout/hierarchy1"/>
    <dgm:cxn modelId="{18C832C9-7000-4F0E-AF03-2A92F6FE8E69}" type="presParOf" srcId="{C367410E-CDF4-4A65-B0F4-033DFA27E296}" destId="{DF3A98D0-3086-4F93-9461-3954E97F2E93}" srcOrd="2" destOrd="0" presId="urn:microsoft.com/office/officeart/2005/8/layout/hierarchy1"/>
    <dgm:cxn modelId="{9869F73C-9BC0-4F99-B844-8962C2B81550}" type="presParOf" srcId="{C367410E-CDF4-4A65-B0F4-033DFA27E296}" destId="{74F06B51-B879-4A07-ACB2-938836B7FFEE}" srcOrd="3" destOrd="0" presId="urn:microsoft.com/office/officeart/2005/8/layout/hierarchy1"/>
    <dgm:cxn modelId="{A9524807-4990-4293-BCC9-D5B564949BCE}" type="presParOf" srcId="{74F06B51-B879-4A07-ACB2-938836B7FFEE}" destId="{413AB5CE-9D75-4704-80E8-EE17E15B8BE6}" srcOrd="0" destOrd="0" presId="urn:microsoft.com/office/officeart/2005/8/layout/hierarchy1"/>
    <dgm:cxn modelId="{A902BFC3-D3D5-4D5B-A68E-074793D16D37}" type="presParOf" srcId="{413AB5CE-9D75-4704-80E8-EE17E15B8BE6}" destId="{40D0B8B4-9667-4B7B-BCC9-8545E38B84DC}" srcOrd="0" destOrd="0" presId="urn:microsoft.com/office/officeart/2005/8/layout/hierarchy1"/>
    <dgm:cxn modelId="{7BF3D084-B7F8-49DE-AAA0-F8848A360018}" type="presParOf" srcId="{413AB5CE-9D75-4704-80E8-EE17E15B8BE6}" destId="{CB697E6F-0BD6-4485-A9CF-803D1F091F3E}" srcOrd="1" destOrd="0" presId="urn:microsoft.com/office/officeart/2005/8/layout/hierarchy1"/>
    <dgm:cxn modelId="{8F032D51-C4A4-449A-83C8-FE6FCF851845}" type="presParOf" srcId="{74F06B51-B879-4A07-ACB2-938836B7FFEE}" destId="{EEFD8056-FFEB-471E-A7C6-F496485C119E}" srcOrd="1" destOrd="0" presId="urn:microsoft.com/office/officeart/2005/8/layout/hierarchy1"/>
    <dgm:cxn modelId="{16DB0951-5372-4B83-BC95-105011718C60}" type="presParOf" srcId="{CD0FDC0A-3276-43BB-AA97-BF58B1D8C6AE}" destId="{0C7ED89E-806C-4392-BCBE-6EFA94FEF4DE}" srcOrd="2" destOrd="0" presId="urn:microsoft.com/office/officeart/2005/8/layout/hierarchy1"/>
    <dgm:cxn modelId="{586C22F6-087B-4121-897C-9BFB0C6812B0}" type="presParOf" srcId="{CD0FDC0A-3276-43BB-AA97-BF58B1D8C6AE}" destId="{AC9E731B-E2FB-48EA-8BD1-CD79A350E6AC}" srcOrd="3" destOrd="0" presId="urn:microsoft.com/office/officeart/2005/8/layout/hierarchy1"/>
    <dgm:cxn modelId="{417D8A1E-64F2-42FD-A69F-7878162B6E9D}" type="presParOf" srcId="{AC9E731B-E2FB-48EA-8BD1-CD79A350E6AC}" destId="{64DC1616-4C3B-4414-B905-61BAAEECB75A}" srcOrd="0" destOrd="0" presId="urn:microsoft.com/office/officeart/2005/8/layout/hierarchy1"/>
    <dgm:cxn modelId="{5DA08FB7-2B30-4A36-B9BE-A4609375BB73}" type="presParOf" srcId="{64DC1616-4C3B-4414-B905-61BAAEECB75A}" destId="{60F1172B-F5D8-4687-A361-FAEA3C2A65EE}" srcOrd="0" destOrd="0" presId="urn:microsoft.com/office/officeart/2005/8/layout/hierarchy1"/>
    <dgm:cxn modelId="{DEBFE35E-2423-4919-91E3-2603086C4DB2}" type="presParOf" srcId="{64DC1616-4C3B-4414-B905-61BAAEECB75A}" destId="{B3EB9EEC-8832-496D-B397-00E5968C1B74}" srcOrd="1" destOrd="0" presId="urn:microsoft.com/office/officeart/2005/8/layout/hierarchy1"/>
    <dgm:cxn modelId="{C42AB8E4-8628-46F6-9C65-6DA0CFB33C41}" type="presParOf" srcId="{AC9E731B-E2FB-48EA-8BD1-CD79A350E6AC}" destId="{FF5D5CAF-8C4F-413E-AA8E-F04BEA06BF00}" srcOrd="1" destOrd="0" presId="urn:microsoft.com/office/officeart/2005/8/layout/hierarchy1"/>
    <dgm:cxn modelId="{D2341810-937D-46CA-A460-3FFEC1733493}" type="presParOf" srcId="{FF5D5CAF-8C4F-413E-AA8E-F04BEA06BF00}" destId="{34623DD7-0BAB-4350-BE86-E11B43AD21CB}" srcOrd="0" destOrd="0" presId="urn:microsoft.com/office/officeart/2005/8/layout/hierarchy1"/>
    <dgm:cxn modelId="{F2D306B3-C05E-4895-9514-186889E50CC4}" type="presParOf" srcId="{FF5D5CAF-8C4F-413E-AA8E-F04BEA06BF00}" destId="{B13811B9-B92C-43D4-8C15-1953A1A39956}" srcOrd="1" destOrd="0" presId="urn:microsoft.com/office/officeart/2005/8/layout/hierarchy1"/>
    <dgm:cxn modelId="{CCE1B925-36A0-492E-9730-4756836E1F17}" type="presParOf" srcId="{B13811B9-B92C-43D4-8C15-1953A1A39956}" destId="{FE915D82-DEC5-4C16-8DB9-254193708FDA}" srcOrd="0" destOrd="0" presId="urn:microsoft.com/office/officeart/2005/8/layout/hierarchy1"/>
    <dgm:cxn modelId="{9FFF04FE-9C00-427B-B09F-7D08C9089D72}" type="presParOf" srcId="{FE915D82-DEC5-4C16-8DB9-254193708FDA}" destId="{F1AC601D-6296-4A0F-AB13-F427CCE5513D}" srcOrd="0" destOrd="0" presId="urn:microsoft.com/office/officeart/2005/8/layout/hierarchy1"/>
    <dgm:cxn modelId="{986BC9DF-AB6B-4D57-B42D-A7EA7F8AE8C7}" type="presParOf" srcId="{FE915D82-DEC5-4C16-8DB9-254193708FDA}" destId="{B040F6A2-EBB9-41D1-9486-101F0DF3FE9B}" srcOrd="1" destOrd="0" presId="urn:microsoft.com/office/officeart/2005/8/layout/hierarchy1"/>
    <dgm:cxn modelId="{C9A3B95D-AB40-426E-931C-5E32F188052A}" type="presParOf" srcId="{B13811B9-B92C-43D4-8C15-1953A1A39956}" destId="{F727232C-0314-433E-ADD0-B22A0722F46C}" srcOrd="1" destOrd="0" presId="urn:microsoft.com/office/officeart/2005/8/layout/hierarchy1"/>
    <dgm:cxn modelId="{9463858E-6AB2-4258-BE7B-5CC79E93024C}" type="presParOf" srcId="{F727232C-0314-433E-ADD0-B22A0722F46C}" destId="{A37F5D1D-5182-49FC-8571-CF5E018B0B46}" srcOrd="0" destOrd="0" presId="urn:microsoft.com/office/officeart/2005/8/layout/hierarchy1"/>
    <dgm:cxn modelId="{773320B3-5B25-4C53-A2B9-FD02D3A06092}" type="presParOf" srcId="{F727232C-0314-433E-ADD0-B22A0722F46C}" destId="{426760FE-7170-4092-B9C9-417D531F6D55}" srcOrd="1" destOrd="0" presId="urn:microsoft.com/office/officeart/2005/8/layout/hierarchy1"/>
    <dgm:cxn modelId="{E363F86C-020D-4F4F-A6D8-D04049281B3E}" type="presParOf" srcId="{426760FE-7170-4092-B9C9-417D531F6D55}" destId="{936FDF2E-03C3-4B7B-B0E1-565C70CBEBF7}" srcOrd="0" destOrd="0" presId="urn:microsoft.com/office/officeart/2005/8/layout/hierarchy1"/>
    <dgm:cxn modelId="{E3221024-591A-4296-9277-C393F8ADCDC6}" type="presParOf" srcId="{936FDF2E-03C3-4B7B-B0E1-565C70CBEBF7}" destId="{B91439C9-A6AE-4E8C-B868-B5A6EDA1E192}" srcOrd="0" destOrd="0" presId="urn:microsoft.com/office/officeart/2005/8/layout/hierarchy1"/>
    <dgm:cxn modelId="{EE79704D-10A5-4BED-9878-564F8374857C}" type="presParOf" srcId="{936FDF2E-03C3-4B7B-B0E1-565C70CBEBF7}" destId="{93447E00-3833-49B5-9ED4-4171249DB21E}" srcOrd="1" destOrd="0" presId="urn:microsoft.com/office/officeart/2005/8/layout/hierarchy1"/>
    <dgm:cxn modelId="{3DF2C37B-1E81-4146-AD1B-6878F236825A}" type="presParOf" srcId="{426760FE-7170-4092-B9C9-417D531F6D55}" destId="{E969F563-5A05-4DF8-A026-F1AAF1E54383}" srcOrd="1" destOrd="0" presId="urn:microsoft.com/office/officeart/2005/8/layout/hierarchy1"/>
    <dgm:cxn modelId="{30874144-D4E8-48E7-B9C9-1EBEE6C5DEFF}" type="presParOf" srcId="{CD0FDC0A-3276-43BB-AA97-BF58B1D8C6AE}" destId="{60B6D71C-7B49-4A05-B404-F54EC68E1EF4}" srcOrd="4" destOrd="0" presId="urn:microsoft.com/office/officeart/2005/8/layout/hierarchy1"/>
    <dgm:cxn modelId="{C534AB53-FCD2-490C-A647-C52659B02422}" type="presParOf" srcId="{CD0FDC0A-3276-43BB-AA97-BF58B1D8C6AE}" destId="{43F6D123-AD46-4AA2-B0B3-0A13E10485EE}" srcOrd="5" destOrd="0" presId="urn:microsoft.com/office/officeart/2005/8/layout/hierarchy1"/>
    <dgm:cxn modelId="{1941CC82-3CE9-4B48-9724-65E1DB6DB9F5}" type="presParOf" srcId="{43F6D123-AD46-4AA2-B0B3-0A13E10485EE}" destId="{EB9DA74E-1681-4EDD-88D4-5B249E1353F7}" srcOrd="0" destOrd="0" presId="urn:microsoft.com/office/officeart/2005/8/layout/hierarchy1"/>
    <dgm:cxn modelId="{C19B84E7-437D-4E1B-9550-4255D86DE6B2}" type="presParOf" srcId="{EB9DA74E-1681-4EDD-88D4-5B249E1353F7}" destId="{BD46AE15-109C-4CD8-801A-7CDF563876E6}" srcOrd="0" destOrd="0" presId="urn:microsoft.com/office/officeart/2005/8/layout/hierarchy1"/>
    <dgm:cxn modelId="{A8723F8F-DB3B-4AF4-BEDE-71C90888E777}" type="presParOf" srcId="{EB9DA74E-1681-4EDD-88D4-5B249E1353F7}" destId="{89E5C938-1CB2-4EF2-BB4D-D5FD0009588D}" srcOrd="1" destOrd="0" presId="urn:microsoft.com/office/officeart/2005/8/layout/hierarchy1"/>
    <dgm:cxn modelId="{5915673D-7B87-4884-A45E-B008B73DC40F}" type="presParOf" srcId="{43F6D123-AD46-4AA2-B0B3-0A13E10485EE}" destId="{D30BFAB2-6960-4EAF-836D-6044AA2F0C6D}" srcOrd="1" destOrd="0" presId="urn:microsoft.com/office/officeart/2005/8/layout/hierarchy1"/>
    <dgm:cxn modelId="{46C86FCD-596A-49B1-9EF2-4BEDF285CB6E}" type="presParOf" srcId="{D30BFAB2-6960-4EAF-836D-6044AA2F0C6D}" destId="{8F888CFE-9459-4FB2-9F27-BD3AEC311A95}" srcOrd="0" destOrd="0" presId="urn:microsoft.com/office/officeart/2005/8/layout/hierarchy1"/>
    <dgm:cxn modelId="{8D29822D-DE51-48E4-A044-65941619DCB0}" type="presParOf" srcId="{D30BFAB2-6960-4EAF-836D-6044AA2F0C6D}" destId="{301B6E97-CB23-4B0A-8651-BAA8862C73B1}" srcOrd="1" destOrd="0" presId="urn:microsoft.com/office/officeart/2005/8/layout/hierarchy1"/>
    <dgm:cxn modelId="{C2351419-E708-44E8-BEA0-DA853DA334E4}" type="presParOf" srcId="{301B6E97-CB23-4B0A-8651-BAA8862C73B1}" destId="{7B1BCA45-C097-4C0E-912F-E9F896A8EE82}" srcOrd="0" destOrd="0" presId="urn:microsoft.com/office/officeart/2005/8/layout/hierarchy1"/>
    <dgm:cxn modelId="{85102EE1-3983-4FF1-BFEF-AA426706A746}" type="presParOf" srcId="{7B1BCA45-C097-4C0E-912F-E9F896A8EE82}" destId="{A89FF347-9AD3-4311-B136-C2FC886B90AB}" srcOrd="0" destOrd="0" presId="urn:microsoft.com/office/officeart/2005/8/layout/hierarchy1"/>
    <dgm:cxn modelId="{DEA85B51-E664-4F52-A7F2-B533B70C57EE}" type="presParOf" srcId="{7B1BCA45-C097-4C0E-912F-E9F896A8EE82}" destId="{05D7B458-F0ED-463B-9333-6BBE86AF7384}" srcOrd="1" destOrd="0" presId="urn:microsoft.com/office/officeart/2005/8/layout/hierarchy1"/>
    <dgm:cxn modelId="{CDBE43A4-ACB0-4722-ACA0-13AFE40489EE}" type="presParOf" srcId="{301B6E97-CB23-4B0A-8651-BAA8862C73B1}" destId="{12371D9A-FBD3-4A65-95F7-13F2F1D603C7}" srcOrd="1" destOrd="0" presId="urn:microsoft.com/office/officeart/2005/8/layout/hierarchy1"/>
    <dgm:cxn modelId="{DEFCF7D4-FB6B-4B6E-BF42-B348A682AF2F}" type="presParOf" srcId="{D30BFAB2-6960-4EAF-836D-6044AA2F0C6D}" destId="{043A42A0-013F-4290-B466-A3C56A658A54}" srcOrd="2" destOrd="0" presId="urn:microsoft.com/office/officeart/2005/8/layout/hierarchy1"/>
    <dgm:cxn modelId="{6BA17787-D744-4AF3-96A0-E8AE1623B052}" type="presParOf" srcId="{D30BFAB2-6960-4EAF-836D-6044AA2F0C6D}" destId="{AB0AB5AE-0250-46D8-9CB7-0287262C8690}" srcOrd="3" destOrd="0" presId="urn:microsoft.com/office/officeart/2005/8/layout/hierarchy1"/>
    <dgm:cxn modelId="{B7475DF7-31B3-4819-A789-84BF21ECC123}" type="presParOf" srcId="{AB0AB5AE-0250-46D8-9CB7-0287262C8690}" destId="{E33D6207-A213-4D72-8AC0-5472B9405540}" srcOrd="0" destOrd="0" presId="urn:microsoft.com/office/officeart/2005/8/layout/hierarchy1"/>
    <dgm:cxn modelId="{D89B9169-5E3A-4D46-B5B6-EA854D463D37}" type="presParOf" srcId="{E33D6207-A213-4D72-8AC0-5472B9405540}" destId="{C6C22F0D-4BA2-4B18-B034-B438BAB7E8DC}" srcOrd="0" destOrd="0" presId="urn:microsoft.com/office/officeart/2005/8/layout/hierarchy1"/>
    <dgm:cxn modelId="{0C47DA7F-BF36-4E61-A2EB-C42E8FB86FE5}" type="presParOf" srcId="{E33D6207-A213-4D72-8AC0-5472B9405540}" destId="{069085DA-B222-4338-9830-B944E0556C20}" srcOrd="1" destOrd="0" presId="urn:microsoft.com/office/officeart/2005/8/layout/hierarchy1"/>
    <dgm:cxn modelId="{A6A1DAF6-11FC-4DB0-B9D8-CB91127F4A79}" type="presParOf" srcId="{AB0AB5AE-0250-46D8-9CB7-0287262C8690}" destId="{4308A4E2-186F-4888-A112-24A679AF2FC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22D2ED9-1EDB-4A39-9C1E-658AF31392AC}"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id-ID"/>
        </a:p>
      </dgm:t>
    </dgm:pt>
    <dgm:pt modelId="{FDAFC304-9071-4A00-BF9C-7975B25793BB}">
      <dgm:prSet phldrT="[Text]"/>
      <dgm:spPr>
        <a:solidFill>
          <a:schemeClr val="accent3">
            <a:lumMod val="60000"/>
            <a:lumOff val="40000"/>
          </a:schemeClr>
        </a:solidFill>
      </dgm:spPr>
      <dgm:t>
        <a:bodyPr/>
        <a:lstStyle/>
        <a:p>
          <a:r>
            <a:rPr lang="en-US" b="1" dirty="0" err="1" smtClean="0">
              <a:solidFill>
                <a:schemeClr val="tx1"/>
              </a:solidFill>
            </a:rPr>
            <a:t>Peningkatan</a:t>
          </a:r>
          <a:r>
            <a:rPr lang="en-US" b="1" dirty="0" smtClean="0">
              <a:solidFill>
                <a:schemeClr val="tx1"/>
              </a:solidFill>
            </a:rPr>
            <a:t> </a:t>
          </a:r>
          <a:r>
            <a:rPr lang="en-US" b="1" dirty="0" err="1" smtClean="0">
              <a:solidFill>
                <a:schemeClr val="tx1"/>
              </a:solidFill>
            </a:rPr>
            <a:t>mutu</a:t>
          </a:r>
          <a:r>
            <a:rPr lang="en-US" b="1" dirty="0" smtClean="0">
              <a:solidFill>
                <a:schemeClr val="tx1"/>
              </a:solidFill>
            </a:rPr>
            <a:t> </a:t>
          </a:r>
          <a:r>
            <a:rPr lang="en-US" b="1" dirty="0" err="1" smtClean="0">
              <a:solidFill>
                <a:schemeClr val="tx1"/>
              </a:solidFill>
            </a:rPr>
            <a:t>layanan</a:t>
          </a:r>
          <a:r>
            <a:rPr lang="en-US" b="1" dirty="0" smtClean="0">
              <a:solidFill>
                <a:schemeClr val="tx1"/>
              </a:solidFill>
            </a:rPr>
            <a:t> &amp; </a:t>
          </a:r>
          <a:r>
            <a:rPr lang="en-US" b="1" dirty="0" err="1" smtClean="0">
              <a:solidFill>
                <a:schemeClr val="tx1"/>
              </a:solidFill>
            </a:rPr>
            <a:t>kualitas</a:t>
          </a:r>
          <a:r>
            <a:rPr lang="en-US" b="1" dirty="0" smtClean="0">
              <a:solidFill>
                <a:schemeClr val="tx1"/>
              </a:solidFill>
            </a:rPr>
            <a:t> </a:t>
          </a:r>
          <a:r>
            <a:rPr lang="en-US" b="1" dirty="0" err="1" smtClean="0">
              <a:solidFill>
                <a:schemeClr val="tx1"/>
              </a:solidFill>
            </a:rPr>
            <a:t>nakes</a:t>
          </a:r>
          <a:endParaRPr lang="id-ID" b="1" dirty="0">
            <a:solidFill>
              <a:schemeClr val="tx1"/>
            </a:solidFill>
          </a:endParaRPr>
        </a:p>
      </dgm:t>
    </dgm:pt>
    <dgm:pt modelId="{A97A61B3-FABE-49EF-81A4-250EE4D23209}" type="parTrans" cxnId="{FA6415DB-EEAE-427A-9624-15913C7DC43A}">
      <dgm:prSet/>
      <dgm:spPr/>
      <dgm:t>
        <a:bodyPr/>
        <a:lstStyle/>
        <a:p>
          <a:endParaRPr lang="id-ID">
            <a:solidFill>
              <a:schemeClr val="tx1"/>
            </a:solidFill>
          </a:endParaRPr>
        </a:p>
      </dgm:t>
    </dgm:pt>
    <dgm:pt modelId="{21F1E95B-17BE-4A04-861F-FF5EFC06AB44}" type="sibTrans" cxnId="{FA6415DB-EEAE-427A-9624-15913C7DC43A}">
      <dgm:prSet/>
      <dgm:spPr/>
      <dgm:t>
        <a:bodyPr/>
        <a:lstStyle/>
        <a:p>
          <a:endParaRPr lang="id-ID">
            <a:solidFill>
              <a:schemeClr val="tx1"/>
            </a:solidFill>
          </a:endParaRPr>
        </a:p>
      </dgm:t>
    </dgm:pt>
    <dgm:pt modelId="{6F920DA7-CC77-4E1A-9434-99789013A5D9}">
      <dgm:prSet phldrT="[Text]" custT="1"/>
      <dgm:spPr>
        <a:solidFill>
          <a:srgbClr val="FFFF00"/>
        </a:solidFill>
      </dgm:spPr>
      <dgm:t>
        <a:bodyPr/>
        <a:lstStyle/>
        <a:p>
          <a:r>
            <a:rPr lang="en-US" sz="2800" b="1" dirty="0" err="1" smtClean="0">
              <a:solidFill>
                <a:schemeClr val="tx1"/>
              </a:solidFill>
            </a:rPr>
            <a:t>Peningkatan</a:t>
          </a:r>
          <a:r>
            <a:rPr lang="en-US" sz="2800" b="1" dirty="0" smtClean="0">
              <a:solidFill>
                <a:schemeClr val="tx1"/>
              </a:solidFill>
            </a:rPr>
            <a:t> </a:t>
          </a:r>
          <a:r>
            <a:rPr lang="en-US" sz="2800" b="1" dirty="0" err="1" smtClean="0">
              <a:solidFill>
                <a:schemeClr val="tx1"/>
              </a:solidFill>
            </a:rPr>
            <a:t>kompetensi</a:t>
          </a:r>
          <a:r>
            <a:rPr lang="en-US" sz="2800" b="1" dirty="0" smtClean="0">
              <a:solidFill>
                <a:schemeClr val="tx1"/>
              </a:solidFill>
            </a:rPr>
            <a:t> </a:t>
          </a:r>
          <a:r>
            <a:rPr lang="en-US" sz="2800" b="1" dirty="0" err="1" smtClean="0">
              <a:solidFill>
                <a:schemeClr val="tx1"/>
              </a:solidFill>
            </a:rPr>
            <a:t>nakes</a:t>
          </a:r>
          <a:endParaRPr lang="id-ID" sz="2800" b="1" dirty="0">
            <a:solidFill>
              <a:schemeClr val="tx1"/>
            </a:solidFill>
          </a:endParaRPr>
        </a:p>
      </dgm:t>
    </dgm:pt>
    <dgm:pt modelId="{10B15E59-4DC2-4A93-A540-1F59A608E7AA}" type="parTrans" cxnId="{4D3470B6-59D8-468A-B811-D32E9162AE1D}">
      <dgm:prSet/>
      <dgm:spPr/>
      <dgm:t>
        <a:bodyPr/>
        <a:lstStyle/>
        <a:p>
          <a:endParaRPr lang="id-ID">
            <a:solidFill>
              <a:schemeClr val="tx1"/>
            </a:solidFill>
          </a:endParaRPr>
        </a:p>
      </dgm:t>
    </dgm:pt>
    <dgm:pt modelId="{33136BE2-4394-4177-B875-D703A10A832E}" type="sibTrans" cxnId="{4D3470B6-59D8-468A-B811-D32E9162AE1D}">
      <dgm:prSet/>
      <dgm:spPr/>
      <dgm:t>
        <a:bodyPr/>
        <a:lstStyle/>
        <a:p>
          <a:endParaRPr lang="id-ID">
            <a:solidFill>
              <a:schemeClr val="tx1"/>
            </a:solidFill>
          </a:endParaRPr>
        </a:p>
      </dgm:t>
    </dgm:pt>
    <dgm:pt modelId="{4D68E6B0-F0BC-4283-BA9F-E027EFF7D51A}">
      <dgm:prSet phldrT="[Text]"/>
      <dgm:spPr>
        <a:solidFill>
          <a:schemeClr val="accent2">
            <a:lumMod val="40000"/>
            <a:lumOff val="60000"/>
          </a:schemeClr>
        </a:solidFill>
      </dgm:spPr>
      <dgm:t>
        <a:bodyPr/>
        <a:lstStyle/>
        <a:p>
          <a:r>
            <a:rPr lang="en-US" dirty="0" err="1" smtClean="0">
              <a:solidFill>
                <a:schemeClr val="tx1"/>
              </a:solidFill>
            </a:rPr>
            <a:t>Peningkatan</a:t>
          </a:r>
          <a:r>
            <a:rPr lang="en-US" dirty="0" smtClean="0">
              <a:solidFill>
                <a:schemeClr val="tx1"/>
              </a:solidFill>
            </a:rPr>
            <a:t> </a:t>
          </a:r>
          <a:r>
            <a:rPr lang="en-US" dirty="0" err="1" smtClean="0">
              <a:solidFill>
                <a:schemeClr val="tx1"/>
              </a:solidFill>
            </a:rPr>
            <a:t>alkes</a:t>
          </a:r>
          <a:r>
            <a:rPr lang="en-US" dirty="0" smtClean="0">
              <a:solidFill>
                <a:schemeClr val="tx1"/>
              </a:solidFill>
            </a:rPr>
            <a:t> </a:t>
          </a:r>
          <a:r>
            <a:rPr lang="en-US" dirty="0" err="1" smtClean="0">
              <a:solidFill>
                <a:schemeClr val="tx1"/>
              </a:solidFill>
            </a:rPr>
            <a:t>dan</a:t>
          </a:r>
          <a:r>
            <a:rPr lang="en-US" dirty="0" smtClean="0">
              <a:solidFill>
                <a:schemeClr val="tx1"/>
              </a:solidFill>
            </a:rPr>
            <a:t> </a:t>
          </a:r>
          <a:r>
            <a:rPr lang="en-US" dirty="0" err="1" smtClean="0">
              <a:solidFill>
                <a:schemeClr val="tx1"/>
              </a:solidFill>
            </a:rPr>
            <a:t>teknologi</a:t>
          </a:r>
          <a:r>
            <a:rPr lang="en-US" dirty="0" smtClean="0">
              <a:solidFill>
                <a:schemeClr val="tx1"/>
              </a:solidFill>
            </a:rPr>
            <a:t> </a:t>
          </a:r>
          <a:r>
            <a:rPr lang="en-US" dirty="0" err="1" smtClean="0">
              <a:solidFill>
                <a:schemeClr val="tx1"/>
              </a:solidFill>
            </a:rPr>
            <a:t>kesehatan</a:t>
          </a:r>
          <a:r>
            <a:rPr lang="en-US" dirty="0" smtClean="0">
              <a:solidFill>
                <a:schemeClr val="tx1"/>
              </a:solidFill>
            </a:rPr>
            <a:t> </a:t>
          </a:r>
          <a:endParaRPr lang="id-ID" dirty="0">
            <a:solidFill>
              <a:schemeClr val="tx1"/>
            </a:solidFill>
          </a:endParaRPr>
        </a:p>
      </dgm:t>
    </dgm:pt>
    <dgm:pt modelId="{87F5ADA2-30F5-4A52-AA03-E622D05DCD02}" type="parTrans" cxnId="{17FAC6D2-21A4-4354-B5B0-9830BCCBF38D}">
      <dgm:prSet/>
      <dgm:spPr/>
      <dgm:t>
        <a:bodyPr/>
        <a:lstStyle/>
        <a:p>
          <a:endParaRPr lang="id-ID">
            <a:solidFill>
              <a:schemeClr val="tx1"/>
            </a:solidFill>
          </a:endParaRPr>
        </a:p>
      </dgm:t>
    </dgm:pt>
    <dgm:pt modelId="{9DC1B8C5-27B3-4A8F-B23D-38D9161055D9}" type="sibTrans" cxnId="{17FAC6D2-21A4-4354-B5B0-9830BCCBF38D}">
      <dgm:prSet/>
      <dgm:spPr/>
      <dgm:t>
        <a:bodyPr/>
        <a:lstStyle/>
        <a:p>
          <a:endParaRPr lang="id-ID">
            <a:solidFill>
              <a:schemeClr val="tx1"/>
            </a:solidFill>
          </a:endParaRPr>
        </a:p>
      </dgm:t>
    </dgm:pt>
    <dgm:pt modelId="{42D9A033-B40B-4D41-89AF-309563EF1CEA}">
      <dgm:prSet phldrT="[Text]"/>
      <dgm:spPr/>
      <dgm:t>
        <a:bodyPr/>
        <a:lstStyle/>
        <a:p>
          <a:r>
            <a:rPr lang="en-US" dirty="0" err="1" smtClean="0">
              <a:solidFill>
                <a:schemeClr val="tx1"/>
              </a:solidFill>
            </a:rPr>
            <a:t>Peningkatan</a:t>
          </a:r>
          <a:r>
            <a:rPr lang="en-US" dirty="0" smtClean="0">
              <a:solidFill>
                <a:schemeClr val="tx1"/>
              </a:solidFill>
            </a:rPr>
            <a:t> </a:t>
          </a:r>
          <a:r>
            <a:rPr lang="en-US" dirty="0" err="1" smtClean="0">
              <a:solidFill>
                <a:schemeClr val="tx1"/>
              </a:solidFill>
            </a:rPr>
            <a:t>akreditasi</a:t>
          </a:r>
          <a:r>
            <a:rPr lang="en-US" dirty="0" smtClean="0">
              <a:solidFill>
                <a:schemeClr val="tx1"/>
              </a:solidFill>
            </a:rPr>
            <a:t> </a:t>
          </a:r>
          <a:r>
            <a:rPr lang="en-US" dirty="0" err="1" smtClean="0">
              <a:solidFill>
                <a:schemeClr val="tx1"/>
              </a:solidFill>
            </a:rPr>
            <a:t>nasional</a:t>
          </a:r>
          <a:r>
            <a:rPr lang="en-US" dirty="0" smtClean="0">
              <a:solidFill>
                <a:schemeClr val="tx1"/>
              </a:solidFill>
            </a:rPr>
            <a:t> </a:t>
          </a:r>
          <a:r>
            <a:rPr lang="en-US" dirty="0" err="1" smtClean="0">
              <a:solidFill>
                <a:schemeClr val="tx1"/>
              </a:solidFill>
            </a:rPr>
            <a:t>internasional</a:t>
          </a:r>
          <a:r>
            <a:rPr lang="en-US" dirty="0" smtClean="0">
              <a:solidFill>
                <a:schemeClr val="tx1"/>
              </a:solidFill>
            </a:rPr>
            <a:t> RS </a:t>
          </a:r>
          <a:endParaRPr lang="id-ID" dirty="0">
            <a:solidFill>
              <a:schemeClr val="tx1"/>
            </a:solidFill>
          </a:endParaRPr>
        </a:p>
      </dgm:t>
    </dgm:pt>
    <dgm:pt modelId="{4F25FB51-0AE8-43DC-A9F6-AC3B3D93ED18}" type="parTrans" cxnId="{251E8DEC-2C72-4CB7-9325-C8E2F88FBD5E}">
      <dgm:prSet/>
      <dgm:spPr/>
      <dgm:t>
        <a:bodyPr/>
        <a:lstStyle/>
        <a:p>
          <a:endParaRPr lang="id-ID">
            <a:solidFill>
              <a:schemeClr val="tx1"/>
            </a:solidFill>
          </a:endParaRPr>
        </a:p>
      </dgm:t>
    </dgm:pt>
    <dgm:pt modelId="{9B61CB65-07EF-44B8-B26B-F75D02C1DC1D}" type="sibTrans" cxnId="{251E8DEC-2C72-4CB7-9325-C8E2F88FBD5E}">
      <dgm:prSet/>
      <dgm:spPr/>
      <dgm:t>
        <a:bodyPr/>
        <a:lstStyle/>
        <a:p>
          <a:endParaRPr lang="id-ID">
            <a:solidFill>
              <a:schemeClr val="tx1"/>
            </a:solidFill>
          </a:endParaRPr>
        </a:p>
      </dgm:t>
    </dgm:pt>
    <dgm:pt modelId="{B56352AF-7938-46D6-9918-5293F6EBD605}" type="pres">
      <dgm:prSet presAssocID="{322D2ED9-1EDB-4A39-9C1E-658AF31392AC}" presName="cycle" presStyleCnt="0">
        <dgm:presLayoutVars>
          <dgm:chMax val="1"/>
          <dgm:dir/>
          <dgm:animLvl val="ctr"/>
          <dgm:resizeHandles val="exact"/>
        </dgm:presLayoutVars>
      </dgm:prSet>
      <dgm:spPr/>
      <dgm:t>
        <a:bodyPr/>
        <a:lstStyle/>
        <a:p>
          <a:endParaRPr lang="id-ID"/>
        </a:p>
      </dgm:t>
    </dgm:pt>
    <dgm:pt modelId="{B1AF2352-6111-4D85-AD47-23E14CE69CCB}" type="pres">
      <dgm:prSet presAssocID="{FDAFC304-9071-4A00-BF9C-7975B25793BB}" presName="centerShape" presStyleLbl="node0" presStyleIdx="0" presStyleCnt="1"/>
      <dgm:spPr/>
      <dgm:t>
        <a:bodyPr/>
        <a:lstStyle/>
        <a:p>
          <a:endParaRPr lang="id-ID"/>
        </a:p>
      </dgm:t>
    </dgm:pt>
    <dgm:pt modelId="{796B7E87-7F9A-4F67-BA4F-17DE07E2F2B9}" type="pres">
      <dgm:prSet presAssocID="{10B15E59-4DC2-4A93-A540-1F59A608E7AA}" presName="parTrans" presStyleLbl="bgSibTrans2D1" presStyleIdx="0" presStyleCnt="3"/>
      <dgm:spPr/>
      <dgm:t>
        <a:bodyPr/>
        <a:lstStyle/>
        <a:p>
          <a:endParaRPr lang="id-ID"/>
        </a:p>
      </dgm:t>
    </dgm:pt>
    <dgm:pt modelId="{F28EEFD0-285D-4CDF-9551-1C38995F930B}" type="pres">
      <dgm:prSet presAssocID="{6F920DA7-CC77-4E1A-9434-99789013A5D9}" presName="node" presStyleLbl="node1" presStyleIdx="0" presStyleCnt="3" custRadScaleRad="102084" custRadScaleInc="-32">
        <dgm:presLayoutVars>
          <dgm:bulletEnabled val="1"/>
        </dgm:presLayoutVars>
      </dgm:prSet>
      <dgm:spPr/>
      <dgm:t>
        <a:bodyPr/>
        <a:lstStyle/>
        <a:p>
          <a:endParaRPr lang="id-ID"/>
        </a:p>
      </dgm:t>
    </dgm:pt>
    <dgm:pt modelId="{7937E8D2-630F-4E46-B5E3-A65949B216C1}" type="pres">
      <dgm:prSet presAssocID="{87F5ADA2-30F5-4A52-AA03-E622D05DCD02}" presName="parTrans" presStyleLbl="bgSibTrans2D1" presStyleIdx="1" presStyleCnt="3"/>
      <dgm:spPr/>
      <dgm:t>
        <a:bodyPr/>
        <a:lstStyle/>
        <a:p>
          <a:endParaRPr lang="id-ID"/>
        </a:p>
      </dgm:t>
    </dgm:pt>
    <dgm:pt modelId="{FA388C57-4431-46FE-AF15-AA7DA8BC76F2}" type="pres">
      <dgm:prSet presAssocID="{4D68E6B0-F0BC-4283-BA9F-E027EFF7D51A}" presName="node" presStyleLbl="node1" presStyleIdx="1" presStyleCnt="3">
        <dgm:presLayoutVars>
          <dgm:bulletEnabled val="1"/>
        </dgm:presLayoutVars>
      </dgm:prSet>
      <dgm:spPr/>
      <dgm:t>
        <a:bodyPr/>
        <a:lstStyle/>
        <a:p>
          <a:endParaRPr lang="id-ID"/>
        </a:p>
      </dgm:t>
    </dgm:pt>
    <dgm:pt modelId="{69F6B3B2-BA59-4944-ADFF-C76092C15E3E}" type="pres">
      <dgm:prSet presAssocID="{4F25FB51-0AE8-43DC-A9F6-AC3B3D93ED18}" presName="parTrans" presStyleLbl="bgSibTrans2D1" presStyleIdx="2" presStyleCnt="3"/>
      <dgm:spPr/>
      <dgm:t>
        <a:bodyPr/>
        <a:lstStyle/>
        <a:p>
          <a:endParaRPr lang="id-ID"/>
        </a:p>
      </dgm:t>
    </dgm:pt>
    <dgm:pt modelId="{01677367-C561-449B-914C-AABA0E1DD711}" type="pres">
      <dgm:prSet presAssocID="{42D9A033-B40B-4D41-89AF-309563EF1CEA}" presName="node" presStyleLbl="node1" presStyleIdx="2" presStyleCnt="3" custRadScaleRad="104399" custRadScaleInc="7370">
        <dgm:presLayoutVars>
          <dgm:bulletEnabled val="1"/>
        </dgm:presLayoutVars>
      </dgm:prSet>
      <dgm:spPr/>
      <dgm:t>
        <a:bodyPr/>
        <a:lstStyle/>
        <a:p>
          <a:endParaRPr lang="id-ID"/>
        </a:p>
      </dgm:t>
    </dgm:pt>
  </dgm:ptLst>
  <dgm:cxnLst>
    <dgm:cxn modelId="{00493DA5-3B5E-4028-9EB9-3DE9474E7A24}" type="presOf" srcId="{10B15E59-4DC2-4A93-A540-1F59A608E7AA}" destId="{796B7E87-7F9A-4F67-BA4F-17DE07E2F2B9}" srcOrd="0" destOrd="0" presId="urn:microsoft.com/office/officeart/2005/8/layout/radial4"/>
    <dgm:cxn modelId="{A77F6E0F-9C2E-4B4F-B02D-BB7C96432C30}" type="presOf" srcId="{322D2ED9-1EDB-4A39-9C1E-658AF31392AC}" destId="{B56352AF-7938-46D6-9918-5293F6EBD605}" srcOrd="0" destOrd="0" presId="urn:microsoft.com/office/officeart/2005/8/layout/radial4"/>
    <dgm:cxn modelId="{251E8DEC-2C72-4CB7-9325-C8E2F88FBD5E}" srcId="{FDAFC304-9071-4A00-BF9C-7975B25793BB}" destId="{42D9A033-B40B-4D41-89AF-309563EF1CEA}" srcOrd="2" destOrd="0" parTransId="{4F25FB51-0AE8-43DC-A9F6-AC3B3D93ED18}" sibTransId="{9B61CB65-07EF-44B8-B26B-F75D02C1DC1D}"/>
    <dgm:cxn modelId="{5E2FDC71-2274-4FC6-BC50-8B523ECEC246}" type="presOf" srcId="{42D9A033-B40B-4D41-89AF-309563EF1CEA}" destId="{01677367-C561-449B-914C-AABA0E1DD711}" srcOrd="0" destOrd="0" presId="urn:microsoft.com/office/officeart/2005/8/layout/radial4"/>
    <dgm:cxn modelId="{A2CAE866-5349-42D8-BA00-E758E02C1FB4}" type="presOf" srcId="{6F920DA7-CC77-4E1A-9434-99789013A5D9}" destId="{F28EEFD0-285D-4CDF-9551-1C38995F930B}" srcOrd="0" destOrd="0" presId="urn:microsoft.com/office/officeart/2005/8/layout/radial4"/>
    <dgm:cxn modelId="{1448FE9D-4178-49FB-9912-C500D7CDB7F0}" type="presOf" srcId="{87F5ADA2-30F5-4A52-AA03-E622D05DCD02}" destId="{7937E8D2-630F-4E46-B5E3-A65949B216C1}" srcOrd="0" destOrd="0" presId="urn:microsoft.com/office/officeart/2005/8/layout/radial4"/>
    <dgm:cxn modelId="{17FAC6D2-21A4-4354-B5B0-9830BCCBF38D}" srcId="{FDAFC304-9071-4A00-BF9C-7975B25793BB}" destId="{4D68E6B0-F0BC-4283-BA9F-E027EFF7D51A}" srcOrd="1" destOrd="0" parTransId="{87F5ADA2-30F5-4A52-AA03-E622D05DCD02}" sibTransId="{9DC1B8C5-27B3-4A8F-B23D-38D9161055D9}"/>
    <dgm:cxn modelId="{5BB5EE89-A8AD-42C4-BF88-7662469E5835}" type="presOf" srcId="{4F25FB51-0AE8-43DC-A9F6-AC3B3D93ED18}" destId="{69F6B3B2-BA59-4944-ADFF-C76092C15E3E}" srcOrd="0" destOrd="0" presId="urn:microsoft.com/office/officeart/2005/8/layout/radial4"/>
    <dgm:cxn modelId="{FA6415DB-EEAE-427A-9624-15913C7DC43A}" srcId="{322D2ED9-1EDB-4A39-9C1E-658AF31392AC}" destId="{FDAFC304-9071-4A00-BF9C-7975B25793BB}" srcOrd="0" destOrd="0" parTransId="{A97A61B3-FABE-49EF-81A4-250EE4D23209}" sibTransId="{21F1E95B-17BE-4A04-861F-FF5EFC06AB44}"/>
    <dgm:cxn modelId="{A6A6C849-3484-4D1F-84F3-D2CD32455E6E}" type="presOf" srcId="{4D68E6B0-F0BC-4283-BA9F-E027EFF7D51A}" destId="{FA388C57-4431-46FE-AF15-AA7DA8BC76F2}" srcOrd="0" destOrd="0" presId="urn:microsoft.com/office/officeart/2005/8/layout/radial4"/>
    <dgm:cxn modelId="{4DE7E592-EABE-483C-BB74-822F0EBC7A2C}" type="presOf" srcId="{FDAFC304-9071-4A00-BF9C-7975B25793BB}" destId="{B1AF2352-6111-4D85-AD47-23E14CE69CCB}" srcOrd="0" destOrd="0" presId="urn:microsoft.com/office/officeart/2005/8/layout/radial4"/>
    <dgm:cxn modelId="{4D3470B6-59D8-468A-B811-D32E9162AE1D}" srcId="{FDAFC304-9071-4A00-BF9C-7975B25793BB}" destId="{6F920DA7-CC77-4E1A-9434-99789013A5D9}" srcOrd="0" destOrd="0" parTransId="{10B15E59-4DC2-4A93-A540-1F59A608E7AA}" sibTransId="{33136BE2-4394-4177-B875-D703A10A832E}"/>
    <dgm:cxn modelId="{EDD12BDD-1634-4C5C-87BC-7AB55D6F5CA3}" type="presParOf" srcId="{B56352AF-7938-46D6-9918-5293F6EBD605}" destId="{B1AF2352-6111-4D85-AD47-23E14CE69CCB}" srcOrd="0" destOrd="0" presId="urn:microsoft.com/office/officeart/2005/8/layout/radial4"/>
    <dgm:cxn modelId="{38B62F00-F4AD-4117-92D1-DA43BA05ECDE}" type="presParOf" srcId="{B56352AF-7938-46D6-9918-5293F6EBD605}" destId="{796B7E87-7F9A-4F67-BA4F-17DE07E2F2B9}" srcOrd="1" destOrd="0" presId="urn:microsoft.com/office/officeart/2005/8/layout/radial4"/>
    <dgm:cxn modelId="{50B67B80-658E-4249-A782-93A708759E56}" type="presParOf" srcId="{B56352AF-7938-46D6-9918-5293F6EBD605}" destId="{F28EEFD0-285D-4CDF-9551-1C38995F930B}" srcOrd="2" destOrd="0" presId="urn:microsoft.com/office/officeart/2005/8/layout/radial4"/>
    <dgm:cxn modelId="{FB224543-0FC8-4CC6-BE53-77BB4C0FCEFD}" type="presParOf" srcId="{B56352AF-7938-46D6-9918-5293F6EBD605}" destId="{7937E8D2-630F-4E46-B5E3-A65949B216C1}" srcOrd="3" destOrd="0" presId="urn:microsoft.com/office/officeart/2005/8/layout/radial4"/>
    <dgm:cxn modelId="{BF76E132-372F-4065-B61D-449A42CF3EFF}" type="presParOf" srcId="{B56352AF-7938-46D6-9918-5293F6EBD605}" destId="{FA388C57-4431-46FE-AF15-AA7DA8BC76F2}" srcOrd="4" destOrd="0" presId="urn:microsoft.com/office/officeart/2005/8/layout/radial4"/>
    <dgm:cxn modelId="{987F0241-5948-4E58-911D-7FF2CA2F50F2}" type="presParOf" srcId="{B56352AF-7938-46D6-9918-5293F6EBD605}" destId="{69F6B3B2-BA59-4944-ADFF-C76092C15E3E}" srcOrd="5" destOrd="0" presId="urn:microsoft.com/office/officeart/2005/8/layout/radial4"/>
    <dgm:cxn modelId="{CB4A6FCB-A23D-4855-87A6-FD17ABBBF9CD}" type="presParOf" srcId="{B56352AF-7938-46D6-9918-5293F6EBD605}" destId="{01677367-C561-449B-914C-AABA0E1DD711}" srcOrd="6" destOrd="0" presId="urn:microsoft.com/office/officeart/2005/8/layout/radial4"/>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72C7121-8D32-42A0-8E85-1992B3B144A6}" type="doc">
      <dgm:prSet loTypeId="urn:microsoft.com/office/officeart/2005/8/layout/hList7#1" loCatId="list" qsTypeId="urn:microsoft.com/office/officeart/2005/8/quickstyle/simple1" qsCatId="simple" csTypeId="urn:microsoft.com/office/officeart/2005/8/colors/accent1_2" csCatId="accent1" phldr="1"/>
      <dgm:spPr/>
    </dgm:pt>
    <dgm:pt modelId="{6D9B0F2B-AAA3-4C1F-AC51-620DC592A9DB}">
      <dgm:prSet phldrT="[Text]"/>
      <dgm:spPr>
        <a:solidFill>
          <a:schemeClr val="accent1">
            <a:lumMod val="50000"/>
          </a:schemeClr>
        </a:solidFill>
      </dgm:spPr>
      <dgm:t>
        <a:bodyPr/>
        <a:lstStyle/>
        <a:p>
          <a:r>
            <a:rPr lang="en-US" dirty="0" err="1" smtClean="0"/>
            <a:t>Investasi</a:t>
          </a:r>
          <a:r>
            <a:rPr lang="en-US" dirty="0" smtClean="0"/>
            <a:t> modal </a:t>
          </a:r>
          <a:r>
            <a:rPr lang="en-US" dirty="0" err="1" smtClean="0"/>
            <a:t>asing</a:t>
          </a:r>
          <a:r>
            <a:rPr lang="en-US" dirty="0" smtClean="0"/>
            <a:t> di </a:t>
          </a:r>
          <a:r>
            <a:rPr lang="en-US" dirty="0" err="1" smtClean="0"/>
            <a:t>fasyankes</a:t>
          </a:r>
          <a:endParaRPr lang="id-ID" dirty="0"/>
        </a:p>
      </dgm:t>
    </dgm:pt>
    <dgm:pt modelId="{0D6C170C-EA4E-4536-B0D1-32C2608CAE3C}" type="parTrans" cxnId="{B45DE628-4897-40EC-8BB9-3FD2F312EA69}">
      <dgm:prSet/>
      <dgm:spPr/>
      <dgm:t>
        <a:bodyPr/>
        <a:lstStyle/>
        <a:p>
          <a:endParaRPr lang="id-ID"/>
        </a:p>
      </dgm:t>
    </dgm:pt>
    <dgm:pt modelId="{E9DD5914-8AA0-414D-B37C-92114D61BF91}" type="sibTrans" cxnId="{B45DE628-4897-40EC-8BB9-3FD2F312EA69}">
      <dgm:prSet/>
      <dgm:spPr/>
      <dgm:t>
        <a:bodyPr/>
        <a:lstStyle/>
        <a:p>
          <a:endParaRPr lang="id-ID"/>
        </a:p>
      </dgm:t>
    </dgm:pt>
    <dgm:pt modelId="{924E2A9C-D333-48A0-AAE0-605E2C6A25C4}">
      <dgm:prSet phldrT="[Text]"/>
      <dgm:spPr>
        <a:solidFill>
          <a:schemeClr val="accent2">
            <a:lumMod val="75000"/>
          </a:schemeClr>
        </a:solidFill>
      </dgm:spPr>
      <dgm:t>
        <a:bodyPr/>
        <a:lstStyle/>
        <a:p>
          <a:r>
            <a:rPr lang="en-US" dirty="0" err="1" smtClean="0"/>
            <a:t>Nakes</a:t>
          </a:r>
          <a:r>
            <a:rPr lang="en-US" dirty="0" smtClean="0"/>
            <a:t> Indonesia </a:t>
          </a:r>
          <a:r>
            <a:rPr lang="en-US" dirty="0" err="1" smtClean="0"/>
            <a:t>menembus</a:t>
          </a:r>
          <a:r>
            <a:rPr lang="en-US" dirty="0" smtClean="0"/>
            <a:t> </a:t>
          </a:r>
          <a:r>
            <a:rPr lang="en-US" dirty="0" err="1" smtClean="0"/>
            <a:t>pasar</a:t>
          </a:r>
          <a:r>
            <a:rPr lang="en-US" dirty="0" smtClean="0"/>
            <a:t> </a:t>
          </a:r>
          <a:r>
            <a:rPr lang="en-US" dirty="0" err="1" smtClean="0"/>
            <a:t>luar</a:t>
          </a:r>
          <a:r>
            <a:rPr lang="en-US" dirty="0" smtClean="0"/>
            <a:t> </a:t>
          </a:r>
          <a:r>
            <a:rPr lang="en-US" dirty="0" err="1" smtClean="0"/>
            <a:t>negeri</a:t>
          </a:r>
          <a:r>
            <a:rPr lang="id-ID" dirty="0" smtClean="0"/>
            <a:t> </a:t>
          </a:r>
          <a:r>
            <a:rPr lang="id-ID" dirty="0" smtClean="0">
              <a:sym typeface="Wingdings" pitchFamily="2" charset="2"/>
            </a:rPr>
            <a:t> karakteristik nakes Indonesia lebih disukai</a:t>
          </a:r>
          <a:endParaRPr lang="id-ID" dirty="0"/>
        </a:p>
      </dgm:t>
    </dgm:pt>
    <dgm:pt modelId="{E18E0E1E-8780-4FC0-98A6-9248ECC96115}" type="parTrans" cxnId="{F5EBFEE2-A1D4-4714-AB00-B1BE85A888C4}">
      <dgm:prSet/>
      <dgm:spPr/>
      <dgm:t>
        <a:bodyPr/>
        <a:lstStyle/>
        <a:p>
          <a:endParaRPr lang="id-ID"/>
        </a:p>
      </dgm:t>
    </dgm:pt>
    <dgm:pt modelId="{7634572F-0049-4333-9699-6E0AD05C5C35}" type="sibTrans" cxnId="{F5EBFEE2-A1D4-4714-AB00-B1BE85A888C4}">
      <dgm:prSet/>
      <dgm:spPr/>
      <dgm:t>
        <a:bodyPr/>
        <a:lstStyle/>
        <a:p>
          <a:endParaRPr lang="id-ID"/>
        </a:p>
      </dgm:t>
    </dgm:pt>
    <dgm:pt modelId="{13C8541C-76EB-4807-822F-3DF9A936D42F}">
      <dgm:prSet phldrT="[Text]"/>
      <dgm:spPr>
        <a:solidFill>
          <a:srgbClr val="7030A0"/>
        </a:solidFill>
      </dgm:spPr>
      <dgm:t>
        <a:bodyPr/>
        <a:lstStyle/>
        <a:p>
          <a:r>
            <a:rPr lang="en-US" dirty="0" err="1" smtClean="0"/>
            <a:t>Peningkatan</a:t>
          </a:r>
          <a:r>
            <a:rPr lang="en-US" dirty="0" smtClean="0"/>
            <a:t> </a:t>
          </a:r>
          <a:r>
            <a:rPr lang="en-US" dirty="0" err="1" smtClean="0"/>
            <a:t>kerjasama</a:t>
          </a:r>
          <a:r>
            <a:rPr lang="en-US" dirty="0" smtClean="0"/>
            <a:t> / networking</a:t>
          </a:r>
          <a:endParaRPr lang="id-ID" dirty="0"/>
        </a:p>
      </dgm:t>
    </dgm:pt>
    <dgm:pt modelId="{C0846818-CD3C-492E-998E-6FAED783E2E7}" type="parTrans" cxnId="{2DDD768E-3F4A-424E-B194-263971CD0BF3}">
      <dgm:prSet/>
      <dgm:spPr/>
      <dgm:t>
        <a:bodyPr/>
        <a:lstStyle/>
        <a:p>
          <a:endParaRPr lang="id-ID"/>
        </a:p>
      </dgm:t>
    </dgm:pt>
    <dgm:pt modelId="{E772F50C-8DF1-4077-9BC6-28B8BF01053E}" type="sibTrans" cxnId="{2DDD768E-3F4A-424E-B194-263971CD0BF3}">
      <dgm:prSet/>
      <dgm:spPr/>
      <dgm:t>
        <a:bodyPr/>
        <a:lstStyle/>
        <a:p>
          <a:endParaRPr lang="id-ID"/>
        </a:p>
      </dgm:t>
    </dgm:pt>
    <dgm:pt modelId="{08661D8F-F3DA-4138-8BAB-F3662DC32B90}" type="pres">
      <dgm:prSet presAssocID="{F72C7121-8D32-42A0-8E85-1992B3B144A6}" presName="Name0" presStyleCnt="0">
        <dgm:presLayoutVars>
          <dgm:dir/>
          <dgm:resizeHandles val="exact"/>
        </dgm:presLayoutVars>
      </dgm:prSet>
      <dgm:spPr/>
    </dgm:pt>
    <dgm:pt modelId="{7A68A815-2BB1-4F02-BAC9-8D91441F68BC}" type="pres">
      <dgm:prSet presAssocID="{F72C7121-8D32-42A0-8E85-1992B3B144A6}" presName="fgShape" presStyleLbl="fgShp" presStyleIdx="0" presStyleCnt="1"/>
      <dgm:spPr/>
    </dgm:pt>
    <dgm:pt modelId="{6163B1BF-86D1-488B-9FAB-35D0DD9DD8CC}" type="pres">
      <dgm:prSet presAssocID="{F72C7121-8D32-42A0-8E85-1992B3B144A6}" presName="linComp" presStyleCnt="0"/>
      <dgm:spPr/>
    </dgm:pt>
    <dgm:pt modelId="{86A60052-550F-4994-B5BA-78DEB8DF0B48}" type="pres">
      <dgm:prSet presAssocID="{6D9B0F2B-AAA3-4C1F-AC51-620DC592A9DB}" presName="compNode" presStyleCnt="0"/>
      <dgm:spPr/>
    </dgm:pt>
    <dgm:pt modelId="{C0F3F5B0-02B2-4543-B6F0-AD86EB49E361}" type="pres">
      <dgm:prSet presAssocID="{6D9B0F2B-AAA3-4C1F-AC51-620DC592A9DB}" presName="bkgdShape" presStyleLbl="node1" presStyleIdx="0" presStyleCnt="3" custLinFactNeighborX="-65" custLinFactNeighborY="-1579"/>
      <dgm:spPr/>
      <dgm:t>
        <a:bodyPr/>
        <a:lstStyle/>
        <a:p>
          <a:endParaRPr lang="id-ID"/>
        </a:p>
      </dgm:t>
    </dgm:pt>
    <dgm:pt modelId="{8712E652-A334-40B4-B7D1-60F33C9AB162}" type="pres">
      <dgm:prSet presAssocID="{6D9B0F2B-AAA3-4C1F-AC51-620DC592A9DB}" presName="nodeTx" presStyleLbl="node1" presStyleIdx="0" presStyleCnt="3">
        <dgm:presLayoutVars>
          <dgm:bulletEnabled val="1"/>
        </dgm:presLayoutVars>
      </dgm:prSet>
      <dgm:spPr/>
      <dgm:t>
        <a:bodyPr/>
        <a:lstStyle/>
        <a:p>
          <a:endParaRPr lang="id-ID"/>
        </a:p>
      </dgm:t>
    </dgm:pt>
    <dgm:pt modelId="{E7B93B81-24D3-437D-B05E-9AE3913175D6}" type="pres">
      <dgm:prSet presAssocID="{6D9B0F2B-AAA3-4C1F-AC51-620DC592A9DB}" presName="invisiNode" presStyleLbl="node1" presStyleIdx="0" presStyleCnt="3"/>
      <dgm:spPr/>
    </dgm:pt>
    <dgm:pt modelId="{E2EBC3FF-5D1D-4E40-BB80-0B1C2736FA3D}" type="pres">
      <dgm:prSet presAssocID="{6D9B0F2B-AAA3-4C1F-AC51-620DC592A9DB}" presName="imagNode" presStyleLbl="fgImgPlace1" presStyleIdx="0" presStyleCnt="3"/>
      <dgm:spPr>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t>
        <a:bodyPr/>
        <a:lstStyle/>
        <a:p>
          <a:endParaRPr lang="en-GB"/>
        </a:p>
      </dgm:t>
    </dgm:pt>
    <dgm:pt modelId="{24C31A2C-27DD-48F8-A9CB-6AE8EA8226E1}" type="pres">
      <dgm:prSet presAssocID="{E9DD5914-8AA0-414D-B37C-92114D61BF91}" presName="sibTrans" presStyleLbl="sibTrans2D1" presStyleIdx="0" presStyleCnt="0"/>
      <dgm:spPr/>
      <dgm:t>
        <a:bodyPr/>
        <a:lstStyle/>
        <a:p>
          <a:endParaRPr lang="id-ID"/>
        </a:p>
      </dgm:t>
    </dgm:pt>
    <dgm:pt modelId="{978D2E25-48F5-4A49-B9E1-6DA0C6698202}" type="pres">
      <dgm:prSet presAssocID="{924E2A9C-D333-48A0-AAE0-605E2C6A25C4}" presName="compNode" presStyleCnt="0"/>
      <dgm:spPr/>
    </dgm:pt>
    <dgm:pt modelId="{5735423B-41F0-444C-8B8D-62FC7AFE9961}" type="pres">
      <dgm:prSet presAssocID="{924E2A9C-D333-48A0-AAE0-605E2C6A25C4}" presName="bkgdShape" presStyleLbl="node1" presStyleIdx="1" presStyleCnt="3"/>
      <dgm:spPr/>
      <dgm:t>
        <a:bodyPr/>
        <a:lstStyle/>
        <a:p>
          <a:endParaRPr lang="id-ID"/>
        </a:p>
      </dgm:t>
    </dgm:pt>
    <dgm:pt modelId="{B5FE5788-5D90-4059-96B4-068B3E169643}" type="pres">
      <dgm:prSet presAssocID="{924E2A9C-D333-48A0-AAE0-605E2C6A25C4}" presName="nodeTx" presStyleLbl="node1" presStyleIdx="1" presStyleCnt="3">
        <dgm:presLayoutVars>
          <dgm:bulletEnabled val="1"/>
        </dgm:presLayoutVars>
      </dgm:prSet>
      <dgm:spPr/>
      <dgm:t>
        <a:bodyPr/>
        <a:lstStyle/>
        <a:p>
          <a:endParaRPr lang="id-ID"/>
        </a:p>
      </dgm:t>
    </dgm:pt>
    <dgm:pt modelId="{A06F395E-752C-4BF3-BAD6-1F6D76939983}" type="pres">
      <dgm:prSet presAssocID="{924E2A9C-D333-48A0-AAE0-605E2C6A25C4}" presName="invisiNode" presStyleLbl="node1" presStyleIdx="1" presStyleCnt="3"/>
      <dgm:spPr/>
    </dgm:pt>
    <dgm:pt modelId="{1AA905CE-BE0E-40EB-A4E5-44260522FE3A}" type="pres">
      <dgm:prSet presAssocID="{924E2A9C-D333-48A0-AAE0-605E2C6A25C4}" presName="imagNode" presStyleLbl="fgImgPlace1" presStyleIdx="1" presStyleCnt="3"/>
      <dgm:spPr>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dgm:spPr>
      <dgm:t>
        <a:bodyPr/>
        <a:lstStyle/>
        <a:p>
          <a:endParaRPr lang="en-GB"/>
        </a:p>
      </dgm:t>
    </dgm:pt>
    <dgm:pt modelId="{E1E2998C-70BA-443F-BD82-786B216690FD}" type="pres">
      <dgm:prSet presAssocID="{7634572F-0049-4333-9699-6E0AD05C5C35}" presName="sibTrans" presStyleLbl="sibTrans2D1" presStyleIdx="0" presStyleCnt="0"/>
      <dgm:spPr/>
      <dgm:t>
        <a:bodyPr/>
        <a:lstStyle/>
        <a:p>
          <a:endParaRPr lang="id-ID"/>
        </a:p>
      </dgm:t>
    </dgm:pt>
    <dgm:pt modelId="{E75E2E90-2931-432B-868E-F0535BE64B45}" type="pres">
      <dgm:prSet presAssocID="{13C8541C-76EB-4807-822F-3DF9A936D42F}" presName="compNode" presStyleCnt="0"/>
      <dgm:spPr/>
    </dgm:pt>
    <dgm:pt modelId="{73A74519-86BE-44DA-ABCB-E73DA54CB96B}" type="pres">
      <dgm:prSet presAssocID="{13C8541C-76EB-4807-822F-3DF9A936D42F}" presName="bkgdShape" presStyleLbl="node1" presStyleIdx="2" presStyleCnt="3"/>
      <dgm:spPr/>
      <dgm:t>
        <a:bodyPr/>
        <a:lstStyle/>
        <a:p>
          <a:endParaRPr lang="id-ID"/>
        </a:p>
      </dgm:t>
    </dgm:pt>
    <dgm:pt modelId="{D8A1A3B3-7B06-4BAA-915F-2EB92E82C5E5}" type="pres">
      <dgm:prSet presAssocID="{13C8541C-76EB-4807-822F-3DF9A936D42F}" presName="nodeTx" presStyleLbl="node1" presStyleIdx="2" presStyleCnt="3">
        <dgm:presLayoutVars>
          <dgm:bulletEnabled val="1"/>
        </dgm:presLayoutVars>
      </dgm:prSet>
      <dgm:spPr/>
      <dgm:t>
        <a:bodyPr/>
        <a:lstStyle/>
        <a:p>
          <a:endParaRPr lang="id-ID"/>
        </a:p>
      </dgm:t>
    </dgm:pt>
    <dgm:pt modelId="{0774991D-E1F3-4DC8-9E9D-BC130FCFD882}" type="pres">
      <dgm:prSet presAssocID="{13C8541C-76EB-4807-822F-3DF9A936D42F}" presName="invisiNode" presStyleLbl="node1" presStyleIdx="2" presStyleCnt="3"/>
      <dgm:spPr/>
    </dgm:pt>
    <dgm:pt modelId="{8C04D2AC-25DD-481F-9137-997353A93234}" type="pres">
      <dgm:prSet presAssocID="{13C8541C-76EB-4807-822F-3DF9A936D42F}" presName="imagNode" presStyleLbl="fgImgPlace1" presStyleIdx="2" presStyleCnt="3"/>
      <dgm:spPr>
        <a:blipFill rotWithShape="1">
          <a:blip xmlns:r="http://schemas.openxmlformats.org/officeDocument/2006/relationships" r:embed="rId3"/>
          <a:stretch>
            <a:fillRect/>
          </a:stretch>
        </a:blipFill>
      </dgm:spPr>
    </dgm:pt>
  </dgm:ptLst>
  <dgm:cxnLst>
    <dgm:cxn modelId="{9DAB8004-C820-48C7-93F9-CFC0F9C8EB4E}" type="presOf" srcId="{924E2A9C-D333-48A0-AAE0-605E2C6A25C4}" destId="{5735423B-41F0-444C-8B8D-62FC7AFE9961}" srcOrd="0" destOrd="0" presId="urn:microsoft.com/office/officeart/2005/8/layout/hList7#1"/>
    <dgm:cxn modelId="{5A72F028-01FA-420F-9A85-C4907FAA9B93}" type="presOf" srcId="{13C8541C-76EB-4807-822F-3DF9A936D42F}" destId="{D8A1A3B3-7B06-4BAA-915F-2EB92E82C5E5}" srcOrd="1" destOrd="0" presId="urn:microsoft.com/office/officeart/2005/8/layout/hList7#1"/>
    <dgm:cxn modelId="{D2D53684-C8AB-4E1D-9E9E-A3A0731C2098}" type="presOf" srcId="{6D9B0F2B-AAA3-4C1F-AC51-620DC592A9DB}" destId="{8712E652-A334-40B4-B7D1-60F33C9AB162}" srcOrd="1" destOrd="0" presId="urn:microsoft.com/office/officeart/2005/8/layout/hList7#1"/>
    <dgm:cxn modelId="{F5EBFEE2-A1D4-4714-AB00-B1BE85A888C4}" srcId="{F72C7121-8D32-42A0-8E85-1992B3B144A6}" destId="{924E2A9C-D333-48A0-AAE0-605E2C6A25C4}" srcOrd="1" destOrd="0" parTransId="{E18E0E1E-8780-4FC0-98A6-9248ECC96115}" sibTransId="{7634572F-0049-4333-9699-6E0AD05C5C35}"/>
    <dgm:cxn modelId="{2DDD768E-3F4A-424E-B194-263971CD0BF3}" srcId="{F72C7121-8D32-42A0-8E85-1992B3B144A6}" destId="{13C8541C-76EB-4807-822F-3DF9A936D42F}" srcOrd="2" destOrd="0" parTransId="{C0846818-CD3C-492E-998E-6FAED783E2E7}" sibTransId="{E772F50C-8DF1-4077-9BC6-28B8BF01053E}"/>
    <dgm:cxn modelId="{7806CE95-97A7-414A-BCAC-DA2B7A5CE341}" type="presOf" srcId="{13C8541C-76EB-4807-822F-3DF9A936D42F}" destId="{73A74519-86BE-44DA-ABCB-E73DA54CB96B}" srcOrd="0" destOrd="0" presId="urn:microsoft.com/office/officeart/2005/8/layout/hList7#1"/>
    <dgm:cxn modelId="{2C513716-7605-4332-9861-7A91862395CE}" type="presOf" srcId="{6D9B0F2B-AAA3-4C1F-AC51-620DC592A9DB}" destId="{C0F3F5B0-02B2-4543-B6F0-AD86EB49E361}" srcOrd="0" destOrd="0" presId="urn:microsoft.com/office/officeart/2005/8/layout/hList7#1"/>
    <dgm:cxn modelId="{EFAE48B2-6AE0-4AFD-B56C-A45EEFD360B6}" type="presOf" srcId="{924E2A9C-D333-48A0-AAE0-605E2C6A25C4}" destId="{B5FE5788-5D90-4059-96B4-068B3E169643}" srcOrd="1" destOrd="0" presId="urn:microsoft.com/office/officeart/2005/8/layout/hList7#1"/>
    <dgm:cxn modelId="{790B3D22-D7AE-41AA-8A9D-DBB5E069F638}" type="presOf" srcId="{E9DD5914-8AA0-414D-B37C-92114D61BF91}" destId="{24C31A2C-27DD-48F8-A9CB-6AE8EA8226E1}" srcOrd="0" destOrd="0" presId="urn:microsoft.com/office/officeart/2005/8/layout/hList7#1"/>
    <dgm:cxn modelId="{B654D958-3328-4CC4-B2F1-C391D8F1D4F1}" type="presOf" srcId="{F72C7121-8D32-42A0-8E85-1992B3B144A6}" destId="{08661D8F-F3DA-4138-8BAB-F3662DC32B90}" srcOrd="0" destOrd="0" presId="urn:microsoft.com/office/officeart/2005/8/layout/hList7#1"/>
    <dgm:cxn modelId="{52D7DECD-AA08-4620-B56A-A750D500F593}" type="presOf" srcId="{7634572F-0049-4333-9699-6E0AD05C5C35}" destId="{E1E2998C-70BA-443F-BD82-786B216690FD}" srcOrd="0" destOrd="0" presId="urn:microsoft.com/office/officeart/2005/8/layout/hList7#1"/>
    <dgm:cxn modelId="{B45DE628-4897-40EC-8BB9-3FD2F312EA69}" srcId="{F72C7121-8D32-42A0-8E85-1992B3B144A6}" destId="{6D9B0F2B-AAA3-4C1F-AC51-620DC592A9DB}" srcOrd="0" destOrd="0" parTransId="{0D6C170C-EA4E-4536-B0D1-32C2608CAE3C}" sibTransId="{E9DD5914-8AA0-414D-B37C-92114D61BF91}"/>
    <dgm:cxn modelId="{F037D048-1578-4618-8E37-2E32CA92EDC4}" type="presParOf" srcId="{08661D8F-F3DA-4138-8BAB-F3662DC32B90}" destId="{7A68A815-2BB1-4F02-BAC9-8D91441F68BC}" srcOrd="0" destOrd="0" presId="urn:microsoft.com/office/officeart/2005/8/layout/hList7#1"/>
    <dgm:cxn modelId="{7AA3D9B1-195E-4D11-9576-E0A428987255}" type="presParOf" srcId="{08661D8F-F3DA-4138-8BAB-F3662DC32B90}" destId="{6163B1BF-86D1-488B-9FAB-35D0DD9DD8CC}" srcOrd="1" destOrd="0" presId="urn:microsoft.com/office/officeart/2005/8/layout/hList7#1"/>
    <dgm:cxn modelId="{BA64024E-3F3D-4AA4-8FF8-F8DFC8AEFC84}" type="presParOf" srcId="{6163B1BF-86D1-488B-9FAB-35D0DD9DD8CC}" destId="{86A60052-550F-4994-B5BA-78DEB8DF0B48}" srcOrd="0" destOrd="0" presId="urn:microsoft.com/office/officeart/2005/8/layout/hList7#1"/>
    <dgm:cxn modelId="{BB6F48E9-802F-4BC5-9038-5054D67323EC}" type="presParOf" srcId="{86A60052-550F-4994-B5BA-78DEB8DF0B48}" destId="{C0F3F5B0-02B2-4543-B6F0-AD86EB49E361}" srcOrd="0" destOrd="0" presId="urn:microsoft.com/office/officeart/2005/8/layout/hList7#1"/>
    <dgm:cxn modelId="{290AA367-CD0A-4CE3-ACD7-CF9DA4AF68CC}" type="presParOf" srcId="{86A60052-550F-4994-B5BA-78DEB8DF0B48}" destId="{8712E652-A334-40B4-B7D1-60F33C9AB162}" srcOrd="1" destOrd="0" presId="urn:microsoft.com/office/officeart/2005/8/layout/hList7#1"/>
    <dgm:cxn modelId="{3083DDD5-FD41-4315-A43C-E553D34BFD91}" type="presParOf" srcId="{86A60052-550F-4994-B5BA-78DEB8DF0B48}" destId="{E7B93B81-24D3-437D-B05E-9AE3913175D6}" srcOrd="2" destOrd="0" presId="urn:microsoft.com/office/officeart/2005/8/layout/hList7#1"/>
    <dgm:cxn modelId="{99F814A1-9F6C-4963-AFD4-F7CEE09C7946}" type="presParOf" srcId="{86A60052-550F-4994-B5BA-78DEB8DF0B48}" destId="{E2EBC3FF-5D1D-4E40-BB80-0B1C2736FA3D}" srcOrd="3" destOrd="0" presId="urn:microsoft.com/office/officeart/2005/8/layout/hList7#1"/>
    <dgm:cxn modelId="{BD9226EA-D695-4390-B4D9-559E3B5EC003}" type="presParOf" srcId="{6163B1BF-86D1-488B-9FAB-35D0DD9DD8CC}" destId="{24C31A2C-27DD-48F8-A9CB-6AE8EA8226E1}" srcOrd="1" destOrd="0" presId="urn:microsoft.com/office/officeart/2005/8/layout/hList7#1"/>
    <dgm:cxn modelId="{CF97C8F5-F64E-492F-B5C1-92BF76BCCA21}" type="presParOf" srcId="{6163B1BF-86D1-488B-9FAB-35D0DD9DD8CC}" destId="{978D2E25-48F5-4A49-B9E1-6DA0C6698202}" srcOrd="2" destOrd="0" presId="urn:microsoft.com/office/officeart/2005/8/layout/hList7#1"/>
    <dgm:cxn modelId="{C0DC8AE7-A394-4363-9F1D-E7D82612462D}" type="presParOf" srcId="{978D2E25-48F5-4A49-B9E1-6DA0C6698202}" destId="{5735423B-41F0-444C-8B8D-62FC7AFE9961}" srcOrd="0" destOrd="0" presId="urn:microsoft.com/office/officeart/2005/8/layout/hList7#1"/>
    <dgm:cxn modelId="{0CE2FEA4-2FBD-45BD-BAA9-E665335CE16D}" type="presParOf" srcId="{978D2E25-48F5-4A49-B9E1-6DA0C6698202}" destId="{B5FE5788-5D90-4059-96B4-068B3E169643}" srcOrd="1" destOrd="0" presId="urn:microsoft.com/office/officeart/2005/8/layout/hList7#1"/>
    <dgm:cxn modelId="{1C7218F2-588A-4C31-ADD7-46C44405E064}" type="presParOf" srcId="{978D2E25-48F5-4A49-B9E1-6DA0C6698202}" destId="{A06F395E-752C-4BF3-BAD6-1F6D76939983}" srcOrd="2" destOrd="0" presId="urn:microsoft.com/office/officeart/2005/8/layout/hList7#1"/>
    <dgm:cxn modelId="{F3B90CFA-E161-448F-9E4D-AB1469A8AC5B}" type="presParOf" srcId="{978D2E25-48F5-4A49-B9E1-6DA0C6698202}" destId="{1AA905CE-BE0E-40EB-A4E5-44260522FE3A}" srcOrd="3" destOrd="0" presId="urn:microsoft.com/office/officeart/2005/8/layout/hList7#1"/>
    <dgm:cxn modelId="{0FE8EC2A-E448-400C-AF75-86EF78DA189C}" type="presParOf" srcId="{6163B1BF-86D1-488B-9FAB-35D0DD9DD8CC}" destId="{E1E2998C-70BA-443F-BD82-786B216690FD}" srcOrd="3" destOrd="0" presId="urn:microsoft.com/office/officeart/2005/8/layout/hList7#1"/>
    <dgm:cxn modelId="{D416770B-EF91-42A9-8ED6-81FD162BB71D}" type="presParOf" srcId="{6163B1BF-86D1-488B-9FAB-35D0DD9DD8CC}" destId="{E75E2E90-2931-432B-868E-F0535BE64B45}" srcOrd="4" destOrd="0" presId="urn:microsoft.com/office/officeart/2005/8/layout/hList7#1"/>
    <dgm:cxn modelId="{B5FD3E04-513C-4922-8DA0-A9AC8B0DED17}" type="presParOf" srcId="{E75E2E90-2931-432B-868E-F0535BE64B45}" destId="{73A74519-86BE-44DA-ABCB-E73DA54CB96B}" srcOrd="0" destOrd="0" presId="urn:microsoft.com/office/officeart/2005/8/layout/hList7#1"/>
    <dgm:cxn modelId="{6E334ACF-FC8C-49DE-B1C9-1EAC52D19014}" type="presParOf" srcId="{E75E2E90-2931-432B-868E-F0535BE64B45}" destId="{D8A1A3B3-7B06-4BAA-915F-2EB92E82C5E5}" srcOrd="1" destOrd="0" presId="urn:microsoft.com/office/officeart/2005/8/layout/hList7#1"/>
    <dgm:cxn modelId="{4D31C634-B3DA-45DE-BA24-FB9BCF101069}" type="presParOf" srcId="{E75E2E90-2931-432B-868E-F0535BE64B45}" destId="{0774991D-E1F3-4DC8-9E9D-BC130FCFD882}" srcOrd="2" destOrd="0" presId="urn:microsoft.com/office/officeart/2005/8/layout/hList7#1"/>
    <dgm:cxn modelId="{520C1041-8A73-491A-8314-11639A87A8C3}" type="presParOf" srcId="{E75E2E90-2931-432B-868E-F0535BE64B45}" destId="{8C04D2AC-25DD-481F-9137-997353A93234}" srcOrd="3" destOrd="0" presId="urn:microsoft.com/office/officeart/2005/8/layout/hList7#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EDE2E58-4700-4E59-B663-F9462267593D}" type="doc">
      <dgm:prSet loTypeId="urn:microsoft.com/office/officeart/2005/8/layout/hProcess9" loCatId="process" qsTypeId="urn:microsoft.com/office/officeart/2005/8/quickstyle/simple1" qsCatId="simple" csTypeId="urn:microsoft.com/office/officeart/2005/8/colors/accent1_2" csCatId="accent1" phldr="1"/>
      <dgm:spPr/>
    </dgm:pt>
    <dgm:pt modelId="{15D4A6C4-EB6C-4F57-8989-68435A0DB850}">
      <dgm:prSet phldrT="[Text]"/>
      <dgm:spPr/>
      <dgm:t>
        <a:bodyPr/>
        <a:lstStyle/>
        <a:p>
          <a:r>
            <a:rPr lang="id-ID" dirty="0" smtClean="0"/>
            <a:t>Nomenklatur</a:t>
          </a:r>
          <a:endParaRPr lang="id-ID" dirty="0"/>
        </a:p>
      </dgm:t>
    </dgm:pt>
    <dgm:pt modelId="{BB14A019-3230-41EC-AFE4-B0D03498E560}" type="parTrans" cxnId="{19CB1AB6-F4C3-485A-BF7D-247ADE0BEE25}">
      <dgm:prSet/>
      <dgm:spPr/>
      <dgm:t>
        <a:bodyPr/>
        <a:lstStyle/>
        <a:p>
          <a:endParaRPr lang="id-ID"/>
        </a:p>
      </dgm:t>
    </dgm:pt>
    <dgm:pt modelId="{C488BD36-0AC1-4AE5-A92C-CE5C7BA25513}" type="sibTrans" cxnId="{19CB1AB6-F4C3-485A-BF7D-247ADE0BEE25}">
      <dgm:prSet/>
      <dgm:spPr/>
      <dgm:t>
        <a:bodyPr/>
        <a:lstStyle/>
        <a:p>
          <a:endParaRPr lang="id-ID"/>
        </a:p>
      </dgm:t>
    </dgm:pt>
    <dgm:pt modelId="{8C5CB630-EC4A-48A1-AFE6-DE0E36B2D617}">
      <dgm:prSet phldrT="[Text]"/>
      <dgm:spPr/>
      <dgm:t>
        <a:bodyPr/>
        <a:lstStyle/>
        <a:p>
          <a:r>
            <a:rPr lang="id-ID" dirty="0" smtClean="0"/>
            <a:t>Kesetraan (kualifikasi) &amp; kompetensi internasional</a:t>
          </a:r>
          <a:endParaRPr lang="id-ID" dirty="0"/>
        </a:p>
      </dgm:t>
    </dgm:pt>
    <dgm:pt modelId="{84673261-A465-4796-A224-5FDD40A78197}" type="parTrans" cxnId="{6A774190-0ADB-41D4-92EF-208B0051BF53}">
      <dgm:prSet/>
      <dgm:spPr/>
      <dgm:t>
        <a:bodyPr/>
        <a:lstStyle/>
        <a:p>
          <a:endParaRPr lang="id-ID"/>
        </a:p>
      </dgm:t>
    </dgm:pt>
    <dgm:pt modelId="{63AC9F08-626F-4EE2-A94D-63C61E51F677}" type="sibTrans" cxnId="{6A774190-0ADB-41D4-92EF-208B0051BF53}">
      <dgm:prSet/>
      <dgm:spPr/>
      <dgm:t>
        <a:bodyPr/>
        <a:lstStyle/>
        <a:p>
          <a:endParaRPr lang="id-ID"/>
        </a:p>
      </dgm:t>
    </dgm:pt>
    <dgm:pt modelId="{87EB4DE7-3C70-4068-BDB7-DFFCB335DA1C}">
      <dgm:prSet phldrT="[Text]"/>
      <dgm:spPr/>
      <dgm:t>
        <a:bodyPr/>
        <a:lstStyle/>
        <a:p>
          <a:r>
            <a:rPr lang="id-ID" dirty="0" smtClean="0"/>
            <a:t>Standarisasi lulusan</a:t>
          </a:r>
          <a:endParaRPr lang="id-ID" dirty="0"/>
        </a:p>
      </dgm:t>
    </dgm:pt>
    <dgm:pt modelId="{A960BEE9-0898-444F-B03F-B2028CB054A8}" type="parTrans" cxnId="{0AB54EAD-72E4-4775-AA90-5B1227FCA04B}">
      <dgm:prSet/>
      <dgm:spPr/>
      <dgm:t>
        <a:bodyPr/>
        <a:lstStyle/>
        <a:p>
          <a:endParaRPr lang="id-ID"/>
        </a:p>
      </dgm:t>
    </dgm:pt>
    <dgm:pt modelId="{D8972C57-3B70-4346-9284-6A4870B12C97}" type="sibTrans" cxnId="{0AB54EAD-72E4-4775-AA90-5B1227FCA04B}">
      <dgm:prSet/>
      <dgm:spPr/>
      <dgm:t>
        <a:bodyPr/>
        <a:lstStyle/>
        <a:p>
          <a:endParaRPr lang="id-ID"/>
        </a:p>
      </dgm:t>
    </dgm:pt>
    <dgm:pt modelId="{E74BA0F7-2F4A-4157-8575-B8138E9C0E8D}">
      <dgm:prSet phldrT="[Text]"/>
      <dgm:spPr/>
      <dgm:t>
        <a:bodyPr/>
        <a:lstStyle/>
        <a:p>
          <a:r>
            <a:rPr lang="id-ID" dirty="0" smtClean="0"/>
            <a:t>Sertifikasi Internasional</a:t>
          </a:r>
          <a:endParaRPr lang="id-ID" dirty="0"/>
        </a:p>
      </dgm:t>
    </dgm:pt>
    <dgm:pt modelId="{1674DB6C-8084-46B0-93E5-204CFDC92C4D}" type="parTrans" cxnId="{DA307436-137A-4FE4-A93D-819F4EBC80FF}">
      <dgm:prSet/>
      <dgm:spPr/>
      <dgm:t>
        <a:bodyPr/>
        <a:lstStyle/>
        <a:p>
          <a:endParaRPr lang="id-ID"/>
        </a:p>
      </dgm:t>
    </dgm:pt>
    <dgm:pt modelId="{417F7A00-8BC0-4C07-87A0-825D3BD9316F}" type="sibTrans" cxnId="{DA307436-137A-4FE4-A93D-819F4EBC80FF}">
      <dgm:prSet/>
      <dgm:spPr/>
      <dgm:t>
        <a:bodyPr/>
        <a:lstStyle/>
        <a:p>
          <a:endParaRPr lang="id-ID"/>
        </a:p>
      </dgm:t>
    </dgm:pt>
    <dgm:pt modelId="{DB71ED1F-ED43-4DB2-BC29-E26EDB2FCFEF}" type="pres">
      <dgm:prSet presAssocID="{2EDE2E58-4700-4E59-B663-F9462267593D}" presName="CompostProcess" presStyleCnt="0">
        <dgm:presLayoutVars>
          <dgm:dir/>
          <dgm:resizeHandles val="exact"/>
        </dgm:presLayoutVars>
      </dgm:prSet>
      <dgm:spPr/>
    </dgm:pt>
    <dgm:pt modelId="{B9A1478E-B5DD-412E-B6D8-F0FC3EF28380}" type="pres">
      <dgm:prSet presAssocID="{2EDE2E58-4700-4E59-B663-F9462267593D}" presName="arrow" presStyleLbl="bgShp" presStyleIdx="0" presStyleCnt="1"/>
      <dgm:spPr/>
    </dgm:pt>
    <dgm:pt modelId="{B4EE14B3-4747-4067-BDA9-0229FD3F0FE1}" type="pres">
      <dgm:prSet presAssocID="{2EDE2E58-4700-4E59-B663-F9462267593D}" presName="linearProcess" presStyleCnt="0"/>
      <dgm:spPr/>
    </dgm:pt>
    <dgm:pt modelId="{868FE64F-FF0C-4E15-988C-CF4BCEE007CB}" type="pres">
      <dgm:prSet presAssocID="{15D4A6C4-EB6C-4F57-8989-68435A0DB850}" presName="textNode" presStyleLbl="node1" presStyleIdx="0" presStyleCnt="4">
        <dgm:presLayoutVars>
          <dgm:bulletEnabled val="1"/>
        </dgm:presLayoutVars>
      </dgm:prSet>
      <dgm:spPr/>
      <dgm:t>
        <a:bodyPr/>
        <a:lstStyle/>
        <a:p>
          <a:endParaRPr lang="en-US"/>
        </a:p>
      </dgm:t>
    </dgm:pt>
    <dgm:pt modelId="{62955443-84F5-4AA7-A62A-41445650890B}" type="pres">
      <dgm:prSet presAssocID="{C488BD36-0AC1-4AE5-A92C-CE5C7BA25513}" presName="sibTrans" presStyleCnt="0"/>
      <dgm:spPr/>
    </dgm:pt>
    <dgm:pt modelId="{1E92B9B9-43C6-4656-8C5D-1ED379E30796}" type="pres">
      <dgm:prSet presAssocID="{8C5CB630-EC4A-48A1-AFE6-DE0E36B2D617}" presName="textNode" presStyleLbl="node1" presStyleIdx="1" presStyleCnt="4">
        <dgm:presLayoutVars>
          <dgm:bulletEnabled val="1"/>
        </dgm:presLayoutVars>
      </dgm:prSet>
      <dgm:spPr/>
      <dgm:t>
        <a:bodyPr/>
        <a:lstStyle/>
        <a:p>
          <a:endParaRPr lang="id-ID"/>
        </a:p>
      </dgm:t>
    </dgm:pt>
    <dgm:pt modelId="{9CABA84D-F8D5-48B4-8B3A-C32D082FC01F}" type="pres">
      <dgm:prSet presAssocID="{63AC9F08-626F-4EE2-A94D-63C61E51F677}" presName="sibTrans" presStyleCnt="0"/>
      <dgm:spPr/>
    </dgm:pt>
    <dgm:pt modelId="{9E131F8E-DE6D-4532-88FB-E19E8CAE8642}" type="pres">
      <dgm:prSet presAssocID="{87EB4DE7-3C70-4068-BDB7-DFFCB335DA1C}" presName="textNode" presStyleLbl="node1" presStyleIdx="2" presStyleCnt="4">
        <dgm:presLayoutVars>
          <dgm:bulletEnabled val="1"/>
        </dgm:presLayoutVars>
      </dgm:prSet>
      <dgm:spPr/>
      <dgm:t>
        <a:bodyPr/>
        <a:lstStyle/>
        <a:p>
          <a:endParaRPr lang="en-US"/>
        </a:p>
      </dgm:t>
    </dgm:pt>
    <dgm:pt modelId="{82641418-101C-4808-AAC2-A425B801965C}" type="pres">
      <dgm:prSet presAssocID="{D8972C57-3B70-4346-9284-6A4870B12C97}" presName="sibTrans" presStyleCnt="0"/>
      <dgm:spPr/>
    </dgm:pt>
    <dgm:pt modelId="{204CD14D-A2C2-4B9A-B8B4-E1FFADDEB911}" type="pres">
      <dgm:prSet presAssocID="{E74BA0F7-2F4A-4157-8575-B8138E9C0E8D}" presName="textNode" presStyleLbl="node1" presStyleIdx="3" presStyleCnt="4">
        <dgm:presLayoutVars>
          <dgm:bulletEnabled val="1"/>
        </dgm:presLayoutVars>
      </dgm:prSet>
      <dgm:spPr/>
      <dgm:t>
        <a:bodyPr/>
        <a:lstStyle/>
        <a:p>
          <a:endParaRPr lang="en-US"/>
        </a:p>
      </dgm:t>
    </dgm:pt>
  </dgm:ptLst>
  <dgm:cxnLst>
    <dgm:cxn modelId="{19CB1AB6-F4C3-485A-BF7D-247ADE0BEE25}" srcId="{2EDE2E58-4700-4E59-B663-F9462267593D}" destId="{15D4A6C4-EB6C-4F57-8989-68435A0DB850}" srcOrd="0" destOrd="0" parTransId="{BB14A019-3230-41EC-AFE4-B0D03498E560}" sibTransId="{C488BD36-0AC1-4AE5-A92C-CE5C7BA25513}"/>
    <dgm:cxn modelId="{E45DFE0F-211B-4969-9FE5-D2039106103A}" type="presOf" srcId="{2EDE2E58-4700-4E59-B663-F9462267593D}" destId="{DB71ED1F-ED43-4DB2-BC29-E26EDB2FCFEF}" srcOrd="0" destOrd="0" presId="urn:microsoft.com/office/officeart/2005/8/layout/hProcess9"/>
    <dgm:cxn modelId="{FC315A6B-FC8A-403E-9A3B-8B613AC3BB2B}" type="presOf" srcId="{E74BA0F7-2F4A-4157-8575-B8138E9C0E8D}" destId="{204CD14D-A2C2-4B9A-B8B4-E1FFADDEB911}" srcOrd="0" destOrd="0" presId="urn:microsoft.com/office/officeart/2005/8/layout/hProcess9"/>
    <dgm:cxn modelId="{F31DE26D-B2BF-4CF5-B98F-72AA51AA9A30}" type="presOf" srcId="{15D4A6C4-EB6C-4F57-8989-68435A0DB850}" destId="{868FE64F-FF0C-4E15-988C-CF4BCEE007CB}" srcOrd="0" destOrd="0" presId="urn:microsoft.com/office/officeart/2005/8/layout/hProcess9"/>
    <dgm:cxn modelId="{0AB54EAD-72E4-4775-AA90-5B1227FCA04B}" srcId="{2EDE2E58-4700-4E59-B663-F9462267593D}" destId="{87EB4DE7-3C70-4068-BDB7-DFFCB335DA1C}" srcOrd="2" destOrd="0" parTransId="{A960BEE9-0898-444F-B03F-B2028CB054A8}" sibTransId="{D8972C57-3B70-4346-9284-6A4870B12C97}"/>
    <dgm:cxn modelId="{6A774190-0ADB-41D4-92EF-208B0051BF53}" srcId="{2EDE2E58-4700-4E59-B663-F9462267593D}" destId="{8C5CB630-EC4A-48A1-AFE6-DE0E36B2D617}" srcOrd="1" destOrd="0" parTransId="{84673261-A465-4796-A224-5FDD40A78197}" sibTransId="{63AC9F08-626F-4EE2-A94D-63C61E51F677}"/>
    <dgm:cxn modelId="{DA307436-137A-4FE4-A93D-819F4EBC80FF}" srcId="{2EDE2E58-4700-4E59-B663-F9462267593D}" destId="{E74BA0F7-2F4A-4157-8575-B8138E9C0E8D}" srcOrd="3" destOrd="0" parTransId="{1674DB6C-8084-46B0-93E5-204CFDC92C4D}" sibTransId="{417F7A00-8BC0-4C07-87A0-825D3BD9316F}"/>
    <dgm:cxn modelId="{B24186CA-1CC6-4B61-8B9A-A3B8F9573C2B}" type="presOf" srcId="{8C5CB630-EC4A-48A1-AFE6-DE0E36B2D617}" destId="{1E92B9B9-43C6-4656-8C5D-1ED379E30796}" srcOrd="0" destOrd="0" presId="urn:microsoft.com/office/officeart/2005/8/layout/hProcess9"/>
    <dgm:cxn modelId="{45D03F54-3449-4237-AE5F-187E8BD9FD99}" type="presOf" srcId="{87EB4DE7-3C70-4068-BDB7-DFFCB335DA1C}" destId="{9E131F8E-DE6D-4532-88FB-E19E8CAE8642}" srcOrd="0" destOrd="0" presId="urn:microsoft.com/office/officeart/2005/8/layout/hProcess9"/>
    <dgm:cxn modelId="{EB2DE58F-AADA-42D6-A865-7AD2E56C99AF}" type="presParOf" srcId="{DB71ED1F-ED43-4DB2-BC29-E26EDB2FCFEF}" destId="{B9A1478E-B5DD-412E-B6D8-F0FC3EF28380}" srcOrd="0" destOrd="0" presId="urn:microsoft.com/office/officeart/2005/8/layout/hProcess9"/>
    <dgm:cxn modelId="{880C8051-7DEA-4678-962A-ADFC499E5C30}" type="presParOf" srcId="{DB71ED1F-ED43-4DB2-BC29-E26EDB2FCFEF}" destId="{B4EE14B3-4747-4067-BDA9-0229FD3F0FE1}" srcOrd="1" destOrd="0" presId="urn:microsoft.com/office/officeart/2005/8/layout/hProcess9"/>
    <dgm:cxn modelId="{2AB20EF8-ECA2-4EFB-9882-36E428A8012F}" type="presParOf" srcId="{B4EE14B3-4747-4067-BDA9-0229FD3F0FE1}" destId="{868FE64F-FF0C-4E15-988C-CF4BCEE007CB}" srcOrd="0" destOrd="0" presId="urn:microsoft.com/office/officeart/2005/8/layout/hProcess9"/>
    <dgm:cxn modelId="{54F455BF-C95E-45F3-8EB3-01E75849DC5D}" type="presParOf" srcId="{B4EE14B3-4747-4067-BDA9-0229FD3F0FE1}" destId="{62955443-84F5-4AA7-A62A-41445650890B}" srcOrd="1" destOrd="0" presId="urn:microsoft.com/office/officeart/2005/8/layout/hProcess9"/>
    <dgm:cxn modelId="{03100825-3251-4BC0-8DE8-F961E4D403BF}" type="presParOf" srcId="{B4EE14B3-4747-4067-BDA9-0229FD3F0FE1}" destId="{1E92B9B9-43C6-4656-8C5D-1ED379E30796}" srcOrd="2" destOrd="0" presId="urn:microsoft.com/office/officeart/2005/8/layout/hProcess9"/>
    <dgm:cxn modelId="{FB261D0B-43E9-4CF6-AD7C-1474E69C4A23}" type="presParOf" srcId="{B4EE14B3-4747-4067-BDA9-0229FD3F0FE1}" destId="{9CABA84D-F8D5-48B4-8B3A-C32D082FC01F}" srcOrd="3" destOrd="0" presId="urn:microsoft.com/office/officeart/2005/8/layout/hProcess9"/>
    <dgm:cxn modelId="{375ADD31-38FF-41A2-AA96-DC1B442CDA03}" type="presParOf" srcId="{B4EE14B3-4747-4067-BDA9-0229FD3F0FE1}" destId="{9E131F8E-DE6D-4532-88FB-E19E8CAE8642}" srcOrd="4" destOrd="0" presId="urn:microsoft.com/office/officeart/2005/8/layout/hProcess9"/>
    <dgm:cxn modelId="{F0434B61-E90E-4432-A284-0843A6819788}" type="presParOf" srcId="{B4EE14B3-4747-4067-BDA9-0229FD3F0FE1}" destId="{82641418-101C-4808-AAC2-A425B801965C}" srcOrd="5" destOrd="0" presId="urn:microsoft.com/office/officeart/2005/8/layout/hProcess9"/>
    <dgm:cxn modelId="{A358650F-DFEE-4699-8897-8B6E4661F152}" type="presParOf" srcId="{B4EE14B3-4747-4067-BDA9-0229FD3F0FE1}" destId="{204CD14D-A2C2-4B9A-B8B4-E1FFADDEB911}"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05E8AA6-F06A-43CD-AC3D-06F659FF6512}"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id-ID"/>
        </a:p>
      </dgm:t>
    </dgm:pt>
    <dgm:pt modelId="{9BAA581D-62EB-4D65-A4B1-4F0A3C94885A}">
      <dgm:prSet phldrT="[Text]" custT="1"/>
      <dgm:spPr>
        <a:solidFill>
          <a:srgbClr val="6873DA">
            <a:alpha val="40000"/>
          </a:srgbClr>
        </a:solidFill>
        <a:ln>
          <a:solidFill>
            <a:schemeClr val="tx1"/>
          </a:solidFill>
        </a:ln>
      </dgm:spPr>
      <dgm:t>
        <a:bodyPr/>
        <a:lstStyle/>
        <a:p>
          <a:r>
            <a:rPr lang="id-ID" sz="2000" dirty="0" smtClean="0">
              <a:latin typeface="Arial Narrow" panose="020B0606020202030204" pitchFamily="34" charset="0"/>
            </a:rPr>
            <a:t>Aliran bebas barang (</a:t>
          </a:r>
          <a:r>
            <a:rPr lang="id-ID" sz="2000" i="1" dirty="0" smtClean="0">
              <a:latin typeface="Arial Narrow" panose="020B0606020202030204" pitchFamily="34" charset="0"/>
            </a:rPr>
            <a:t>Free flow of goods</a:t>
          </a:r>
          <a:r>
            <a:rPr lang="id-ID" sz="2000" dirty="0" smtClean="0">
              <a:latin typeface="Arial Narrow" panose="020B0606020202030204" pitchFamily="34" charset="0"/>
            </a:rPr>
            <a:t>) </a:t>
          </a:r>
          <a:endParaRPr lang="id-ID" sz="2000" dirty="0">
            <a:latin typeface="Arial Narrow" panose="020B0606020202030204" pitchFamily="34" charset="0"/>
          </a:endParaRPr>
        </a:p>
      </dgm:t>
    </dgm:pt>
    <dgm:pt modelId="{236F26D1-6CE4-4581-B0AB-7A86B477E15E}" type="parTrans" cxnId="{DDB2BC75-6F24-423B-85E0-DAB90CD1B85C}">
      <dgm:prSet/>
      <dgm:spPr/>
      <dgm:t>
        <a:bodyPr/>
        <a:lstStyle/>
        <a:p>
          <a:endParaRPr lang="id-ID" sz="2000"/>
        </a:p>
      </dgm:t>
    </dgm:pt>
    <dgm:pt modelId="{1BC9A393-B310-47F9-B419-80CC2E31BC60}" type="sibTrans" cxnId="{DDB2BC75-6F24-423B-85E0-DAB90CD1B85C}">
      <dgm:prSet/>
      <dgm:spPr/>
      <dgm:t>
        <a:bodyPr/>
        <a:lstStyle/>
        <a:p>
          <a:endParaRPr lang="id-ID" sz="2000"/>
        </a:p>
      </dgm:t>
    </dgm:pt>
    <dgm:pt modelId="{49D17C1B-ABC3-4324-8B25-FD188AD64E60}">
      <dgm:prSet phldrT="[Text]" custT="1"/>
      <dgm:spPr>
        <a:solidFill>
          <a:srgbClr val="00FF00">
            <a:alpha val="40000"/>
          </a:srgbClr>
        </a:solidFill>
      </dgm:spPr>
      <dgm:t>
        <a:bodyPr/>
        <a:lstStyle/>
        <a:p>
          <a:r>
            <a:rPr lang="id-ID" sz="2000" dirty="0" smtClean="0">
              <a:latin typeface="Arial Narrow" panose="020B0606020202030204" pitchFamily="34" charset="0"/>
            </a:rPr>
            <a:t>Aliran modal yang lebih bebas (</a:t>
          </a:r>
          <a:r>
            <a:rPr lang="id-ID" sz="2000" i="1" dirty="0" smtClean="0">
              <a:latin typeface="Arial Narrow" panose="020B0606020202030204" pitchFamily="34" charset="0"/>
            </a:rPr>
            <a:t>Free flow of capital</a:t>
          </a:r>
          <a:r>
            <a:rPr lang="id-ID" sz="2000" dirty="0" smtClean="0">
              <a:latin typeface="Arial Narrow" panose="020B0606020202030204" pitchFamily="34" charset="0"/>
            </a:rPr>
            <a:t>)</a:t>
          </a:r>
          <a:endParaRPr lang="id-ID" sz="2000" dirty="0">
            <a:latin typeface="Arial Narrow" panose="020B0606020202030204" pitchFamily="34" charset="0"/>
          </a:endParaRPr>
        </a:p>
      </dgm:t>
    </dgm:pt>
    <dgm:pt modelId="{6648D4C2-B5C4-4DC4-B464-1075AF836D52}" type="parTrans" cxnId="{31095871-BD36-43FF-8C83-CCC4111B6DEA}">
      <dgm:prSet/>
      <dgm:spPr/>
      <dgm:t>
        <a:bodyPr/>
        <a:lstStyle/>
        <a:p>
          <a:endParaRPr lang="id-ID" sz="2000"/>
        </a:p>
      </dgm:t>
    </dgm:pt>
    <dgm:pt modelId="{A6510C5D-70FF-49BC-9DD7-9004EF305298}" type="sibTrans" cxnId="{31095871-BD36-43FF-8C83-CCC4111B6DEA}">
      <dgm:prSet/>
      <dgm:spPr/>
      <dgm:t>
        <a:bodyPr/>
        <a:lstStyle/>
        <a:p>
          <a:endParaRPr lang="id-ID" sz="2000"/>
        </a:p>
      </dgm:t>
    </dgm:pt>
    <dgm:pt modelId="{B789D948-4309-40D9-B60E-E9835C89C333}">
      <dgm:prSet phldrT="[Text]" custT="1"/>
      <dgm:spPr>
        <a:solidFill>
          <a:srgbClr val="8BDDB0">
            <a:alpha val="40000"/>
          </a:srgb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id-ID" sz="2000" i="1" dirty="0" smtClean="0">
              <a:latin typeface="Arial Narrow" panose="020B0606020202030204" pitchFamily="34" charset="0"/>
            </a:rPr>
            <a:t>Aliran</a:t>
          </a:r>
          <a:r>
            <a:rPr lang="id-ID" sz="2000" dirty="0" smtClean="0">
              <a:latin typeface="Arial Narrow" panose="020B0606020202030204" pitchFamily="34" charset="0"/>
            </a:rPr>
            <a:t> bebas investasi (</a:t>
          </a:r>
          <a:r>
            <a:rPr lang="id-ID" sz="2000" i="1" dirty="0" smtClean="0">
              <a:latin typeface="Arial Narrow" panose="020B0606020202030204" pitchFamily="34" charset="0"/>
            </a:rPr>
            <a:t>Free flow of investment</a:t>
          </a:r>
          <a:r>
            <a:rPr lang="id-ID" sz="2000" dirty="0" smtClean="0">
              <a:latin typeface="Arial Narrow" panose="020B0606020202030204" pitchFamily="34" charset="0"/>
            </a:rPr>
            <a:t>) </a:t>
          </a:r>
        </a:p>
        <a:p>
          <a:pPr defTabSz="711200">
            <a:lnSpc>
              <a:spcPct val="90000"/>
            </a:lnSpc>
            <a:spcBef>
              <a:spcPct val="0"/>
            </a:spcBef>
            <a:spcAft>
              <a:spcPct val="35000"/>
            </a:spcAft>
          </a:pPr>
          <a:endParaRPr lang="id-ID" sz="2000" dirty="0">
            <a:latin typeface="Arial Narrow" panose="020B0606020202030204" pitchFamily="34" charset="0"/>
          </a:endParaRPr>
        </a:p>
      </dgm:t>
    </dgm:pt>
    <dgm:pt modelId="{9FBDF5EF-BAED-4B98-9D52-65E38D04F579}" type="parTrans" cxnId="{4F87E833-57DF-4054-BF48-33E3E3318DC5}">
      <dgm:prSet/>
      <dgm:spPr/>
      <dgm:t>
        <a:bodyPr/>
        <a:lstStyle/>
        <a:p>
          <a:endParaRPr lang="id-ID" sz="2000"/>
        </a:p>
      </dgm:t>
    </dgm:pt>
    <dgm:pt modelId="{6909DED6-A809-48EC-9B21-ECED432317A9}" type="sibTrans" cxnId="{4F87E833-57DF-4054-BF48-33E3E3318DC5}">
      <dgm:prSet/>
      <dgm:spPr/>
      <dgm:t>
        <a:bodyPr/>
        <a:lstStyle/>
        <a:p>
          <a:endParaRPr lang="id-ID" sz="2000"/>
        </a:p>
      </dgm:t>
    </dgm:pt>
    <dgm:pt modelId="{3253B462-F1EC-40C5-A563-2135E43B3648}">
      <dgm:prSet custT="1"/>
      <dgm:spPr>
        <a:solidFill>
          <a:srgbClr val="FFFF00">
            <a:alpha val="40000"/>
          </a:srgb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id-ID" sz="2000" dirty="0" smtClean="0">
              <a:latin typeface="Arial Narrow" panose="020B0606020202030204" pitchFamily="34" charset="0"/>
            </a:rPr>
            <a:t>Aliran bebas lalu lintas tenaga kerja terampil (</a:t>
          </a:r>
          <a:r>
            <a:rPr lang="id-ID" sz="2000" i="1" dirty="0" smtClean="0">
              <a:latin typeface="Arial Narrow" panose="020B0606020202030204" pitchFamily="34" charset="0"/>
            </a:rPr>
            <a:t>Free flow of skilled labour</a:t>
          </a:r>
          <a:r>
            <a:rPr lang="id-ID" sz="2000" dirty="0" smtClean="0">
              <a:latin typeface="Arial Narrow" panose="020B0606020202030204" pitchFamily="34" charset="0"/>
            </a:rPr>
            <a:t>) </a:t>
          </a:r>
          <a:endParaRPr lang="id-ID" sz="2000" dirty="0">
            <a:latin typeface="Arial Narrow" panose="020B0606020202030204" pitchFamily="34" charset="0"/>
          </a:endParaRPr>
        </a:p>
      </dgm:t>
    </dgm:pt>
    <dgm:pt modelId="{BDA5FCBE-99BA-46C0-901A-C416EBDB867E}" type="parTrans" cxnId="{28D9FAB7-2574-4FD2-A9E2-35434D8B10C0}">
      <dgm:prSet/>
      <dgm:spPr/>
      <dgm:t>
        <a:bodyPr/>
        <a:lstStyle/>
        <a:p>
          <a:endParaRPr lang="id-ID" sz="2000"/>
        </a:p>
      </dgm:t>
    </dgm:pt>
    <dgm:pt modelId="{A0979515-C659-466A-9B89-1D8696C87D3E}" type="sibTrans" cxnId="{28D9FAB7-2574-4FD2-A9E2-35434D8B10C0}">
      <dgm:prSet/>
      <dgm:spPr/>
      <dgm:t>
        <a:bodyPr/>
        <a:lstStyle/>
        <a:p>
          <a:endParaRPr lang="id-ID" sz="2000"/>
        </a:p>
      </dgm:t>
    </dgm:pt>
    <dgm:pt modelId="{1315D5DF-FB24-4BC4-8373-C414F7A5C4DF}">
      <dgm:prSet custT="1"/>
      <dgm:spPr>
        <a:solidFill>
          <a:srgbClr val="FF0000">
            <a:alpha val="40000"/>
          </a:srgbClr>
        </a:solidFill>
      </dgm:spPr>
      <dgm:t>
        <a:bodyPr/>
        <a:lstStyle/>
        <a:p>
          <a:r>
            <a:rPr lang="id-ID" sz="2000" b="1" dirty="0" smtClean="0">
              <a:latin typeface="Arial Narrow" panose="020B0606020202030204" pitchFamily="34" charset="0"/>
            </a:rPr>
            <a:t>Aliran bebas sektor jasa (</a:t>
          </a:r>
          <a:r>
            <a:rPr lang="id-ID" sz="2000" b="1" i="1" dirty="0" smtClean="0">
              <a:latin typeface="Arial Narrow" panose="020B0606020202030204" pitchFamily="34" charset="0"/>
            </a:rPr>
            <a:t>Free flow of services</a:t>
          </a:r>
          <a:r>
            <a:rPr lang="id-ID" sz="2000" b="1" dirty="0" smtClean="0">
              <a:latin typeface="Arial Narrow" panose="020B0606020202030204" pitchFamily="34" charset="0"/>
            </a:rPr>
            <a:t>)</a:t>
          </a:r>
          <a:r>
            <a:rPr lang="id-ID" sz="2000" dirty="0" smtClean="0">
              <a:latin typeface="Arial Narrow" panose="020B0606020202030204" pitchFamily="34" charset="0"/>
            </a:rPr>
            <a:t> </a:t>
          </a:r>
          <a:r>
            <a:rPr lang="id-ID" sz="2000" dirty="0" smtClean="0">
              <a:latin typeface="Arial Narrow" panose="020B0606020202030204" pitchFamily="34" charset="0"/>
              <a:sym typeface="Wingdings" pitchFamily="2" charset="2"/>
            </a:rPr>
            <a:t> komitmen dalam </a:t>
          </a:r>
          <a:r>
            <a:rPr lang="id-ID" sz="2000" b="1" dirty="0" smtClean="0">
              <a:latin typeface="Arial Narrow" panose="020B0606020202030204" pitchFamily="34" charset="0"/>
              <a:sym typeface="Wingdings" pitchFamily="2" charset="2"/>
            </a:rPr>
            <a:t>MRA ; </a:t>
          </a:r>
          <a:r>
            <a:rPr lang="id-ID" sz="2000" b="0" dirty="0" smtClean="0">
              <a:latin typeface="Arial Narrow" panose="020B0606020202030204" pitchFamily="34" charset="0"/>
              <a:sym typeface="Wingdings" pitchFamily="2" charset="2"/>
            </a:rPr>
            <a:t>mekanisme kerjasama:</a:t>
          </a:r>
          <a:r>
            <a:rPr lang="id-ID" sz="2000" b="1" dirty="0" smtClean="0">
              <a:latin typeface="Arial Narrow" panose="020B0606020202030204" pitchFamily="34" charset="0"/>
              <a:sym typeface="Wingdings" pitchFamily="2" charset="2"/>
            </a:rPr>
            <a:t>AFAS</a:t>
          </a:r>
          <a:endParaRPr lang="id-ID" sz="2000" b="1" dirty="0">
            <a:latin typeface="Arial Narrow" panose="020B0606020202030204" pitchFamily="34" charset="0"/>
          </a:endParaRPr>
        </a:p>
      </dgm:t>
    </dgm:pt>
    <dgm:pt modelId="{B85D778B-CEBA-4FC5-996F-B62E0C314D56}" type="parTrans" cxnId="{579CCAD9-5E01-46B3-A96E-3E8D340B82D2}">
      <dgm:prSet/>
      <dgm:spPr/>
      <dgm:t>
        <a:bodyPr/>
        <a:lstStyle/>
        <a:p>
          <a:endParaRPr lang="id-ID" sz="2000"/>
        </a:p>
      </dgm:t>
    </dgm:pt>
    <dgm:pt modelId="{296D9312-8AEE-4957-A7CD-B63D74F059CE}" type="sibTrans" cxnId="{579CCAD9-5E01-46B3-A96E-3E8D340B82D2}">
      <dgm:prSet/>
      <dgm:spPr/>
      <dgm:t>
        <a:bodyPr/>
        <a:lstStyle/>
        <a:p>
          <a:endParaRPr lang="id-ID" sz="2000"/>
        </a:p>
      </dgm:t>
    </dgm:pt>
    <dgm:pt modelId="{E240865B-792A-4500-A976-D633486E76C8}">
      <dgm:prSet custT="1"/>
      <dgm:spPr>
        <a:solidFill>
          <a:srgbClr val="00CCFF">
            <a:alpha val="40000"/>
          </a:srgbClr>
        </a:solidFill>
      </dgm:spPr>
      <dgm:t>
        <a:bodyPr/>
        <a:lstStyle/>
        <a:p>
          <a:r>
            <a:rPr lang="id-ID" sz="2000" dirty="0" smtClean="0">
              <a:latin typeface="Arial Narrow" panose="020B0606020202030204" pitchFamily="34" charset="0"/>
            </a:rPr>
            <a:t>Sektor Integrasi Prioritas (</a:t>
          </a:r>
          <a:r>
            <a:rPr lang="id-ID" sz="2000" i="1" dirty="0" smtClean="0">
              <a:latin typeface="Arial Narrow" panose="020B0606020202030204" pitchFamily="34" charset="0"/>
            </a:rPr>
            <a:t>Priority Integration Sectors</a:t>
          </a:r>
          <a:r>
            <a:rPr lang="id-ID" sz="2000" dirty="0" smtClean="0">
              <a:latin typeface="Arial Narrow" panose="020B0606020202030204" pitchFamily="34" charset="0"/>
            </a:rPr>
            <a:t>)</a:t>
          </a:r>
          <a:endParaRPr lang="id-ID" sz="2000" dirty="0">
            <a:latin typeface="Arial Narrow" panose="020B0606020202030204" pitchFamily="34" charset="0"/>
          </a:endParaRPr>
        </a:p>
      </dgm:t>
    </dgm:pt>
    <dgm:pt modelId="{260D33DC-072E-48F6-B829-FEB2013B0A78}" type="parTrans" cxnId="{AFC45294-C0D5-4DBD-B4BF-A0CD80E101CD}">
      <dgm:prSet/>
      <dgm:spPr/>
      <dgm:t>
        <a:bodyPr/>
        <a:lstStyle/>
        <a:p>
          <a:endParaRPr lang="id-ID" sz="2000"/>
        </a:p>
      </dgm:t>
    </dgm:pt>
    <dgm:pt modelId="{FF05BB3B-F06F-441B-9884-CEBE5A78F4BB}" type="sibTrans" cxnId="{AFC45294-C0D5-4DBD-B4BF-A0CD80E101CD}">
      <dgm:prSet/>
      <dgm:spPr/>
      <dgm:t>
        <a:bodyPr/>
        <a:lstStyle/>
        <a:p>
          <a:endParaRPr lang="id-ID" sz="2000"/>
        </a:p>
      </dgm:t>
    </dgm:pt>
    <dgm:pt modelId="{8C719E85-FC2D-4C52-B755-780F760FE251}" type="pres">
      <dgm:prSet presAssocID="{105E8AA6-F06A-43CD-AC3D-06F659FF6512}" presName="Name0" presStyleCnt="0">
        <dgm:presLayoutVars>
          <dgm:dir/>
          <dgm:resizeHandles val="exact"/>
        </dgm:presLayoutVars>
      </dgm:prSet>
      <dgm:spPr/>
      <dgm:t>
        <a:bodyPr/>
        <a:lstStyle/>
        <a:p>
          <a:endParaRPr lang="en-US"/>
        </a:p>
      </dgm:t>
    </dgm:pt>
    <dgm:pt modelId="{BE4291B8-B4CE-4580-A3C5-7F70920B511E}" type="pres">
      <dgm:prSet presAssocID="{9BAA581D-62EB-4D65-A4B1-4F0A3C94885A}" presName="composite" presStyleCnt="0"/>
      <dgm:spPr/>
    </dgm:pt>
    <dgm:pt modelId="{EC22D5AF-BC4C-45C6-9E1A-3FD31632DB32}" type="pres">
      <dgm:prSet presAssocID="{9BAA581D-62EB-4D65-A4B1-4F0A3C94885A}" presName="rect1" presStyleLbl="trAlignAcc1" presStyleIdx="0" presStyleCnt="6">
        <dgm:presLayoutVars>
          <dgm:bulletEnabled val="1"/>
        </dgm:presLayoutVars>
      </dgm:prSet>
      <dgm:spPr/>
      <dgm:t>
        <a:bodyPr/>
        <a:lstStyle/>
        <a:p>
          <a:endParaRPr lang="id-ID"/>
        </a:p>
      </dgm:t>
    </dgm:pt>
    <dgm:pt modelId="{7A5C7D3F-F845-41EA-A24A-FCCB8CF96FF1}" type="pres">
      <dgm:prSet presAssocID="{9BAA581D-62EB-4D65-A4B1-4F0A3C94885A}" presName="rect2" presStyleLbl="fgImgPlace1" presStyleIdx="0" presStyleCnt="6"/>
      <dgm:spPr>
        <a:solidFill>
          <a:srgbClr val="CCFFFF"/>
        </a:solidFill>
      </dgm:spPr>
      <dgm:t>
        <a:bodyPr/>
        <a:lstStyle/>
        <a:p>
          <a:endParaRPr lang="id-ID"/>
        </a:p>
      </dgm:t>
    </dgm:pt>
    <dgm:pt modelId="{BEA45A0C-5D1C-417D-B1E4-673C64FFED4E}" type="pres">
      <dgm:prSet presAssocID="{1BC9A393-B310-47F9-B419-80CC2E31BC60}" presName="sibTrans" presStyleCnt="0"/>
      <dgm:spPr/>
    </dgm:pt>
    <dgm:pt modelId="{1C37EDCA-D9A5-4B59-8F32-E827A60E6C4C}" type="pres">
      <dgm:prSet presAssocID="{49D17C1B-ABC3-4324-8B25-FD188AD64E60}" presName="composite" presStyleCnt="0"/>
      <dgm:spPr/>
    </dgm:pt>
    <dgm:pt modelId="{26B60588-8378-402E-B00F-73CFAD6B05DD}" type="pres">
      <dgm:prSet presAssocID="{49D17C1B-ABC3-4324-8B25-FD188AD64E60}" presName="rect1" presStyleLbl="trAlignAcc1" presStyleIdx="1" presStyleCnt="6">
        <dgm:presLayoutVars>
          <dgm:bulletEnabled val="1"/>
        </dgm:presLayoutVars>
      </dgm:prSet>
      <dgm:spPr/>
      <dgm:t>
        <a:bodyPr/>
        <a:lstStyle/>
        <a:p>
          <a:endParaRPr lang="id-ID"/>
        </a:p>
      </dgm:t>
    </dgm:pt>
    <dgm:pt modelId="{02103246-F4C7-4DA5-9988-9D5DFE4F646A}" type="pres">
      <dgm:prSet presAssocID="{49D17C1B-ABC3-4324-8B25-FD188AD64E60}" presName="rect2" presStyleLbl="fgImgPlace1" presStyleIdx="1" presStyleCnt="6"/>
      <dgm:spPr>
        <a:solidFill>
          <a:srgbClr val="F7AFED"/>
        </a:solidFill>
      </dgm:spPr>
      <dgm:t>
        <a:bodyPr/>
        <a:lstStyle/>
        <a:p>
          <a:endParaRPr lang="id-ID"/>
        </a:p>
      </dgm:t>
    </dgm:pt>
    <dgm:pt modelId="{0778848F-CD31-486A-B61C-053D1021654B}" type="pres">
      <dgm:prSet presAssocID="{A6510C5D-70FF-49BC-9DD7-9004EF305298}" presName="sibTrans" presStyleCnt="0"/>
      <dgm:spPr/>
    </dgm:pt>
    <dgm:pt modelId="{DDCC55C0-7B40-429C-B7AD-159C285662D6}" type="pres">
      <dgm:prSet presAssocID="{1315D5DF-FB24-4BC4-8373-C414F7A5C4DF}" presName="composite" presStyleCnt="0"/>
      <dgm:spPr/>
    </dgm:pt>
    <dgm:pt modelId="{2DE2EB93-F258-4B71-94E3-0A14415A515C}" type="pres">
      <dgm:prSet presAssocID="{1315D5DF-FB24-4BC4-8373-C414F7A5C4DF}" presName="rect1" presStyleLbl="trAlignAcc1" presStyleIdx="2" presStyleCnt="6" custScaleY="119139" custLinFactNeighborY="1485">
        <dgm:presLayoutVars>
          <dgm:bulletEnabled val="1"/>
        </dgm:presLayoutVars>
      </dgm:prSet>
      <dgm:spPr/>
      <dgm:t>
        <a:bodyPr/>
        <a:lstStyle/>
        <a:p>
          <a:endParaRPr lang="id-ID"/>
        </a:p>
      </dgm:t>
    </dgm:pt>
    <dgm:pt modelId="{01E8F29A-6147-4E12-89D4-5F6D42DBD44E}" type="pres">
      <dgm:prSet presAssocID="{1315D5DF-FB24-4BC4-8373-C414F7A5C4DF}" presName="rect2" presStyleLbl="fgImgPlace1" presStyleIdx="2" presStyleCnt="6"/>
      <dgm:spPr>
        <a:solidFill>
          <a:srgbClr val="FFFF00"/>
        </a:solidFill>
      </dgm:spPr>
      <dgm:t>
        <a:bodyPr/>
        <a:lstStyle/>
        <a:p>
          <a:endParaRPr lang="id-ID"/>
        </a:p>
      </dgm:t>
    </dgm:pt>
    <dgm:pt modelId="{6FB55567-921E-4671-B51A-980ADA4F56E0}" type="pres">
      <dgm:prSet presAssocID="{296D9312-8AEE-4957-A7CD-B63D74F059CE}" presName="sibTrans" presStyleCnt="0"/>
      <dgm:spPr/>
    </dgm:pt>
    <dgm:pt modelId="{B04C91A0-8693-47D3-8DFA-9CE123767B2F}" type="pres">
      <dgm:prSet presAssocID="{3253B462-F1EC-40C5-A563-2135E43B3648}" presName="composite" presStyleCnt="0"/>
      <dgm:spPr/>
    </dgm:pt>
    <dgm:pt modelId="{6F9C1588-FE9D-4CFA-B218-8E3A8C87B500}" type="pres">
      <dgm:prSet presAssocID="{3253B462-F1EC-40C5-A563-2135E43B3648}" presName="rect1" presStyleLbl="trAlignAcc1" presStyleIdx="3" presStyleCnt="6" custLinFactNeighborX="1825" custLinFactNeighborY="-12585">
        <dgm:presLayoutVars>
          <dgm:bulletEnabled val="1"/>
        </dgm:presLayoutVars>
      </dgm:prSet>
      <dgm:spPr/>
      <dgm:t>
        <a:bodyPr/>
        <a:lstStyle/>
        <a:p>
          <a:endParaRPr lang="id-ID"/>
        </a:p>
      </dgm:t>
    </dgm:pt>
    <dgm:pt modelId="{8BC2D205-D859-40B5-AEC1-64A816C1032C}" type="pres">
      <dgm:prSet presAssocID="{3253B462-F1EC-40C5-A563-2135E43B3648}" presName="rect2" presStyleLbl="fgImgPlace1" presStyleIdx="3" presStyleCnt="6"/>
      <dgm:spPr>
        <a:solidFill>
          <a:srgbClr val="00B0F0"/>
        </a:solidFill>
      </dgm:spPr>
      <dgm:t>
        <a:bodyPr/>
        <a:lstStyle/>
        <a:p>
          <a:endParaRPr lang="id-ID"/>
        </a:p>
      </dgm:t>
    </dgm:pt>
    <dgm:pt modelId="{B22FF226-44D9-4EE5-984E-73EE5219065D}" type="pres">
      <dgm:prSet presAssocID="{A0979515-C659-466A-9B89-1D8696C87D3E}" presName="sibTrans" presStyleCnt="0"/>
      <dgm:spPr/>
    </dgm:pt>
    <dgm:pt modelId="{C62D23F5-A992-4730-8FA5-F22A14F834E2}" type="pres">
      <dgm:prSet presAssocID="{B789D948-4309-40D9-B60E-E9835C89C333}" presName="composite" presStyleCnt="0"/>
      <dgm:spPr/>
    </dgm:pt>
    <dgm:pt modelId="{F5B4D2A4-8875-4C50-9768-F3E9B6EA6B9B}" type="pres">
      <dgm:prSet presAssocID="{B789D948-4309-40D9-B60E-E9835C89C333}" presName="rect1" presStyleLbl="trAlignAcc1" presStyleIdx="4" presStyleCnt="6">
        <dgm:presLayoutVars>
          <dgm:bulletEnabled val="1"/>
        </dgm:presLayoutVars>
      </dgm:prSet>
      <dgm:spPr/>
      <dgm:t>
        <a:bodyPr/>
        <a:lstStyle/>
        <a:p>
          <a:endParaRPr lang="id-ID"/>
        </a:p>
      </dgm:t>
    </dgm:pt>
    <dgm:pt modelId="{D1C1991B-80B5-452B-8EDD-6A2847FCDFDA}" type="pres">
      <dgm:prSet presAssocID="{B789D948-4309-40D9-B60E-E9835C89C333}" presName="rect2" presStyleLbl="fgImgPlace1" presStyleIdx="4" presStyleCnt="6"/>
      <dgm:spPr>
        <a:solidFill>
          <a:schemeClr val="accent6">
            <a:lumMod val="60000"/>
            <a:lumOff val="40000"/>
          </a:schemeClr>
        </a:solidFill>
      </dgm:spPr>
      <dgm:t>
        <a:bodyPr/>
        <a:lstStyle/>
        <a:p>
          <a:endParaRPr lang="id-ID"/>
        </a:p>
      </dgm:t>
    </dgm:pt>
    <dgm:pt modelId="{B39BF830-0E8A-4B79-BE9E-4EDFB1516CE2}" type="pres">
      <dgm:prSet presAssocID="{6909DED6-A809-48EC-9B21-ECED432317A9}" presName="sibTrans" presStyleCnt="0"/>
      <dgm:spPr/>
    </dgm:pt>
    <dgm:pt modelId="{6ED966FB-1134-4A87-91A0-36A0358B32F7}" type="pres">
      <dgm:prSet presAssocID="{E240865B-792A-4500-A976-D633486E76C8}" presName="composite" presStyleCnt="0"/>
      <dgm:spPr/>
    </dgm:pt>
    <dgm:pt modelId="{027FABE3-EDE3-46FE-A80D-329BE25881DA}" type="pres">
      <dgm:prSet presAssocID="{E240865B-792A-4500-A976-D633486E76C8}" presName="rect1" presStyleLbl="trAlignAcc1" presStyleIdx="5" presStyleCnt="6">
        <dgm:presLayoutVars>
          <dgm:bulletEnabled val="1"/>
        </dgm:presLayoutVars>
      </dgm:prSet>
      <dgm:spPr/>
      <dgm:t>
        <a:bodyPr/>
        <a:lstStyle/>
        <a:p>
          <a:endParaRPr lang="id-ID"/>
        </a:p>
      </dgm:t>
    </dgm:pt>
    <dgm:pt modelId="{07837FE8-2339-4F36-99A0-325F0AF0F01E}" type="pres">
      <dgm:prSet presAssocID="{E240865B-792A-4500-A976-D633486E76C8}" presName="rect2" presStyleLbl="fgImgPlace1" presStyleIdx="5" presStyleCnt="6"/>
      <dgm:spPr>
        <a:solidFill>
          <a:srgbClr val="C7502B"/>
        </a:solidFill>
      </dgm:spPr>
      <dgm:t>
        <a:bodyPr/>
        <a:lstStyle/>
        <a:p>
          <a:endParaRPr lang="id-ID"/>
        </a:p>
      </dgm:t>
    </dgm:pt>
  </dgm:ptLst>
  <dgm:cxnLst>
    <dgm:cxn modelId="{31095871-BD36-43FF-8C83-CCC4111B6DEA}" srcId="{105E8AA6-F06A-43CD-AC3D-06F659FF6512}" destId="{49D17C1B-ABC3-4324-8B25-FD188AD64E60}" srcOrd="1" destOrd="0" parTransId="{6648D4C2-B5C4-4DC4-B464-1075AF836D52}" sibTransId="{A6510C5D-70FF-49BC-9DD7-9004EF305298}"/>
    <dgm:cxn modelId="{4F87E833-57DF-4054-BF48-33E3E3318DC5}" srcId="{105E8AA6-F06A-43CD-AC3D-06F659FF6512}" destId="{B789D948-4309-40D9-B60E-E9835C89C333}" srcOrd="4" destOrd="0" parTransId="{9FBDF5EF-BAED-4B98-9D52-65E38D04F579}" sibTransId="{6909DED6-A809-48EC-9B21-ECED432317A9}"/>
    <dgm:cxn modelId="{1A70AE77-3F4E-44AE-B344-BF08002879E0}" type="presOf" srcId="{E240865B-792A-4500-A976-D633486E76C8}" destId="{027FABE3-EDE3-46FE-A80D-329BE25881DA}" srcOrd="0" destOrd="0" presId="urn:microsoft.com/office/officeart/2008/layout/PictureStrips"/>
    <dgm:cxn modelId="{AFC45294-C0D5-4DBD-B4BF-A0CD80E101CD}" srcId="{105E8AA6-F06A-43CD-AC3D-06F659FF6512}" destId="{E240865B-792A-4500-A976-D633486E76C8}" srcOrd="5" destOrd="0" parTransId="{260D33DC-072E-48F6-B829-FEB2013B0A78}" sibTransId="{FF05BB3B-F06F-441B-9884-CEBE5A78F4BB}"/>
    <dgm:cxn modelId="{28D9FAB7-2574-4FD2-A9E2-35434D8B10C0}" srcId="{105E8AA6-F06A-43CD-AC3D-06F659FF6512}" destId="{3253B462-F1EC-40C5-A563-2135E43B3648}" srcOrd="3" destOrd="0" parTransId="{BDA5FCBE-99BA-46C0-901A-C416EBDB867E}" sibTransId="{A0979515-C659-466A-9B89-1D8696C87D3E}"/>
    <dgm:cxn modelId="{DDB2BC75-6F24-423B-85E0-DAB90CD1B85C}" srcId="{105E8AA6-F06A-43CD-AC3D-06F659FF6512}" destId="{9BAA581D-62EB-4D65-A4B1-4F0A3C94885A}" srcOrd="0" destOrd="0" parTransId="{236F26D1-6CE4-4581-B0AB-7A86B477E15E}" sibTransId="{1BC9A393-B310-47F9-B419-80CC2E31BC60}"/>
    <dgm:cxn modelId="{DEFB42C8-3228-4ECA-8B58-951A1DA6AB68}" type="presOf" srcId="{105E8AA6-F06A-43CD-AC3D-06F659FF6512}" destId="{8C719E85-FC2D-4C52-B755-780F760FE251}" srcOrd="0" destOrd="0" presId="urn:microsoft.com/office/officeart/2008/layout/PictureStrips"/>
    <dgm:cxn modelId="{4ADDC557-A9B0-47C7-B2D9-D842248AB45F}" type="presOf" srcId="{3253B462-F1EC-40C5-A563-2135E43B3648}" destId="{6F9C1588-FE9D-4CFA-B218-8E3A8C87B500}" srcOrd="0" destOrd="0" presId="urn:microsoft.com/office/officeart/2008/layout/PictureStrips"/>
    <dgm:cxn modelId="{D6BFABA2-7028-4440-8D54-F4F48DED1B57}" type="presOf" srcId="{1315D5DF-FB24-4BC4-8373-C414F7A5C4DF}" destId="{2DE2EB93-F258-4B71-94E3-0A14415A515C}" srcOrd="0" destOrd="0" presId="urn:microsoft.com/office/officeart/2008/layout/PictureStrips"/>
    <dgm:cxn modelId="{5E53EDF2-C6B7-4243-ADDB-E15C4A963A9D}" type="presOf" srcId="{B789D948-4309-40D9-B60E-E9835C89C333}" destId="{F5B4D2A4-8875-4C50-9768-F3E9B6EA6B9B}" srcOrd="0" destOrd="0" presId="urn:microsoft.com/office/officeart/2008/layout/PictureStrips"/>
    <dgm:cxn modelId="{175F5F1F-39C9-442D-94AC-B67B8E0AE07F}" type="presOf" srcId="{49D17C1B-ABC3-4324-8B25-FD188AD64E60}" destId="{26B60588-8378-402E-B00F-73CFAD6B05DD}" srcOrd="0" destOrd="0" presId="urn:microsoft.com/office/officeart/2008/layout/PictureStrips"/>
    <dgm:cxn modelId="{EBC4F5A4-1A38-41CB-8181-D448B5A87E6A}" type="presOf" srcId="{9BAA581D-62EB-4D65-A4B1-4F0A3C94885A}" destId="{EC22D5AF-BC4C-45C6-9E1A-3FD31632DB32}" srcOrd="0" destOrd="0" presId="urn:microsoft.com/office/officeart/2008/layout/PictureStrips"/>
    <dgm:cxn modelId="{579CCAD9-5E01-46B3-A96E-3E8D340B82D2}" srcId="{105E8AA6-F06A-43CD-AC3D-06F659FF6512}" destId="{1315D5DF-FB24-4BC4-8373-C414F7A5C4DF}" srcOrd="2" destOrd="0" parTransId="{B85D778B-CEBA-4FC5-996F-B62E0C314D56}" sibTransId="{296D9312-8AEE-4957-A7CD-B63D74F059CE}"/>
    <dgm:cxn modelId="{A0CCF142-CB53-43A4-BC0E-1F83B7CFF477}" type="presParOf" srcId="{8C719E85-FC2D-4C52-B755-780F760FE251}" destId="{BE4291B8-B4CE-4580-A3C5-7F70920B511E}" srcOrd="0" destOrd="0" presId="urn:microsoft.com/office/officeart/2008/layout/PictureStrips"/>
    <dgm:cxn modelId="{06133354-0087-40B4-B984-0E2A9029CC79}" type="presParOf" srcId="{BE4291B8-B4CE-4580-A3C5-7F70920B511E}" destId="{EC22D5AF-BC4C-45C6-9E1A-3FD31632DB32}" srcOrd="0" destOrd="0" presId="urn:microsoft.com/office/officeart/2008/layout/PictureStrips"/>
    <dgm:cxn modelId="{6C532009-9BE5-4589-B1EB-2D4AF939A925}" type="presParOf" srcId="{BE4291B8-B4CE-4580-A3C5-7F70920B511E}" destId="{7A5C7D3F-F845-41EA-A24A-FCCB8CF96FF1}" srcOrd="1" destOrd="0" presId="urn:microsoft.com/office/officeart/2008/layout/PictureStrips"/>
    <dgm:cxn modelId="{871F1EC7-1189-4194-B579-8EB3E5B25539}" type="presParOf" srcId="{8C719E85-FC2D-4C52-B755-780F760FE251}" destId="{BEA45A0C-5D1C-417D-B1E4-673C64FFED4E}" srcOrd="1" destOrd="0" presId="urn:microsoft.com/office/officeart/2008/layout/PictureStrips"/>
    <dgm:cxn modelId="{F2716C2F-A1CD-4C6B-87A8-3B0ADD2F6359}" type="presParOf" srcId="{8C719E85-FC2D-4C52-B755-780F760FE251}" destId="{1C37EDCA-D9A5-4B59-8F32-E827A60E6C4C}" srcOrd="2" destOrd="0" presId="urn:microsoft.com/office/officeart/2008/layout/PictureStrips"/>
    <dgm:cxn modelId="{5CA79A89-18A8-4063-BDDB-8B7BC01A9762}" type="presParOf" srcId="{1C37EDCA-D9A5-4B59-8F32-E827A60E6C4C}" destId="{26B60588-8378-402E-B00F-73CFAD6B05DD}" srcOrd="0" destOrd="0" presId="urn:microsoft.com/office/officeart/2008/layout/PictureStrips"/>
    <dgm:cxn modelId="{B38D0FDD-1625-4351-A80A-A2521EE5443F}" type="presParOf" srcId="{1C37EDCA-D9A5-4B59-8F32-E827A60E6C4C}" destId="{02103246-F4C7-4DA5-9988-9D5DFE4F646A}" srcOrd="1" destOrd="0" presId="urn:microsoft.com/office/officeart/2008/layout/PictureStrips"/>
    <dgm:cxn modelId="{43CA389C-2C18-468E-901F-C0E7D5F8B7C8}" type="presParOf" srcId="{8C719E85-FC2D-4C52-B755-780F760FE251}" destId="{0778848F-CD31-486A-B61C-053D1021654B}" srcOrd="3" destOrd="0" presId="urn:microsoft.com/office/officeart/2008/layout/PictureStrips"/>
    <dgm:cxn modelId="{76217E7A-F0A7-4028-9D70-58783D2C9551}" type="presParOf" srcId="{8C719E85-FC2D-4C52-B755-780F760FE251}" destId="{DDCC55C0-7B40-429C-B7AD-159C285662D6}" srcOrd="4" destOrd="0" presId="urn:microsoft.com/office/officeart/2008/layout/PictureStrips"/>
    <dgm:cxn modelId="{4C146D0D-6879-40BD-A88D-A496B9EAA59C}" type="presParOf" srcId="{DDCC55C0-7B40-429C-B7AD-159C285662D6}" destId="{2DE2EB93-F258-4B71-94E3-0A14415A515C}" srcOrd="0" destOrd="0" presId="urn:microsoft.com/office/officeart/2008/layout/PictureStrips"/>
    <dgm:cxn modelId="{E768B19D-0E94-4621-A3C4-8AEB556E332F}" type="presParOf" srcId="{DDCC55C0-7B40-429C-B7AD-159C285662D6}" destId="{01E8F29A-6147-4E12-89D4-5F6D42DBD44E}" srcOrd="1" destOrd="0" presId="urn:microsoft.com/office/officeart/2008/layout/PictureStrips"/>
    <dgm:cxn modelId="{5A5A99A8-7B35-4275-A6E3-DFD538353860}" type="presParOf" srcId="{8C719E85-FC2D-4C52-B755-780F760FE251}" destId="{6FB55567-921E-4671-B51A-980ADA4F56E0}" srcOrd="5" destOrd="0" presId="urn:microsoft.com/office/officeart/2008/layout/PictureStrips"/>
    <dgm:cxn modelId="{BAE6388D-9C1D-463C-8252-EC1984BD140D}" type="presParOf" srcId="{8C719E85-FC2D-4C52-B755-780F760FE251}" destId="{B04C91A0-8693-47D3-8DFA-9CE123767B2F}" srcOrd="6" destOrd="0" presId="urn:microsoft.com/office/officeart/2008/layout/PictureStrips"/>
    <dgm:cxn modelId="{D30554BF-D1BF-4844-8DD9-0F86B358C301}" type="presParOf" srcId="{B04C91A0-8693-47D3-8DFA-9CE123767B2F}" destId="{6F9C1588-FE9D-4CFA-B218-8E3A8C87B500}" srcOrd="0" destOrd="0" presId="urn:microsoft.com/office/officeart/2008/layout/PictureStrips"/>
    <dgm:cxn modelId="{C182F9AC-7D90-4C29-8615-28589D8FD8DE}" type="presParOf" srcId="{B04C91A0-8693-47D3-8DFA-9CE123767B2F}" destId="{8BC2D205-D859-40B5-AEC1-64A816C1032C}" srcOrd="1" destOrd="0" presId="urn:microsoft.com/office/officeart/2008/layout/PictureStrips"/>
    <dgm:cxn modelId="{A9F3C1CC-EA80-470E-9CE2-B376E2804D92}" type="presParOf" srcId="{8C719E85-FC2D-4C52-B755-780F760FE251}" destId="{B22FF226-44D9-4EE5-984E-73EE5219065D}" srcOrd="7" destOrd="0" presId="urn:microsoft.com/office/officeart/2008/layout/PictureStrips"/>
    <dgm:cxn modelId="{5EA7B8F3-2D55-4EB5-AE8B-F69500CF0084}" type="presParOf" srcId="{8C719E85-FC2D-4C52-B755-780F760FE251}" destId="{C62D23F5-A992-4730-8FA5-F22A14F834E2}" srcOrd="8" destOrd="0" presId="urn:microsoft.com/office/officeart/2008/layout/PictureStrips"/>
    <dgm:cxn modelId="{D2E1D481-375A-4AF7-9C87-8DFB6DFDB30A}" type="presParOf" srcId="{C62D23F5-A992-4730-8FA5-F22A14F834E2}" destId="{F5B4D2A4-8875-4C50-9768-F3E9B6EA6B9B}" srcOrd="0" destOrd="0" presId="urn:microsoft.com/office/officeart/2008/layout/PictureStrips"/>
    <dgm:cxn modelId="{C603C10B-F028-4B42-9717-84DCCADBC692}" type="presParOf" srcId="{C62D23F5-A992-4730-8FA5-F22A14F834E2}" destId="{D1C1991B-80B5-452B-8EDD-6A2847FCDFDA}" srcOrd="1" destOrd="0" presId="urn:microsoft.com/office/officeart/2008/layout/PictureStrips"/>
    <dgm:cxn modelId="{89C09F96-8D05-4019-A4F5-B78877809E26}" type="presParOf" srcId="{8C719E85-FC2D-4C52-B755-780F760FE251}" destId="{B39BF830-0E8A-4B79-BE9E-4EDFB1516CE2}" srcOrd="9" destOrd="0" presId="urn:microsoft.com/office/officeart/2008/layout/PictureStrips"/>
    <dgm:cxn modelId="{4EFC2668-8A0D-4A98-959D-78593C3129B4}" type="presParOf" srcId="{8C719E85-FC2D-4C52-B755-780F760FE251}" destId="{6ED966FB-1134-4A87-91A0-36A0358B32F7}" srcOrd="10" destOrd="0" presId="urn:microsoft.com/office/officeart/2008/layout/PictureStrips"/>
    <dgm:cxn modelId="{454FF364-1B0A-4963-97E3-4E00A9D0BD48}" type="presParOf" srcId="{6ED966FB-1134-4A87-91A0-36A0358B32F7}" destId="{027FABE3-EDE3-46FE-A80D-329BE25881DA}" srcOrd="0" destOrd="0" presId="urn:microsoft.com/office/officeart/2008/layout/PictureStrips"/>
    <dgm:cxn modelId="{350EF673-1C97-4F77-BA79-C888661F58D9}" type="presParOf" srcId="{6ED966FB-1134-4A87-91A0-36A0358B32F7}" destId="{07837FE8-2339-4F36-99A0-325F0AF0F01E}" srcOrd="1" destOrd="0" presId="urn:microsoft.com/office/officeart/2008/layout/PictureStrips"/>
  </dgm:cxnLst>
  <dgm:bg>
    <a:solidFill>
      <a:srgbClr val="C2A4BC"/>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FDBA277-0BA6-4EF1-9BE9-AFF3E7BF82E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id-ID"/>
        </a:p>
      </dgm:t>
    </dgm:pt>
    <dgm:pt modelId="{FF4ADFE6-402D-446B-A78C-DAE5C16D93F4}">
      <dgm:prSet phldrT="[Text]" custT="1"/>
      <dgm:spPr>
        <a:solidFill>
          <a:srgbClr val="FFC000"/>
        </a:solidFill>
      </dgm:spPr>
      <dgm:t>
        <a:bodyPr/>
        <a:lstStyle/>
        <a:p>
          <a:r>
            <a:rPr lang="id-ID" sz="1800" dirty="0" smtClean="0">
              <a:solidFill>
                <a:schemeClr val="tx1"/>
              </a:solidFill>
            </a:rPr>
            <a:t>Undang- Undang No.36 Tahun 2014 tentang Tenaga Kesehatan</a:t>
          </a:r>
          <a:endParaRPr lang="id-ID" sz="1800" dirty="0">
            <a:solidFill>
              <a:schemeClr val="tx1"/>
            </a:solidFill>
          </a:endParaRPr>
        </a:p>
      </dgm:t>
    </dgm:pt>
    <dgm:pt modelId="{97D9EFF9-407C-4E4F-8CAC-FBB9CD1E7BC1}" type="parTrans" cxnId="{E21AF0A5-0217-4EFF-8317-974D62C9225A}">
      <dgm:prSet/>
      <dgm:spPr/>
      <dgm:t>
        <a:bodyPr/>
        <a:lstStyle/>
        <a:p>
          <a:endParaRPr lang="id-ID">
            <a:solidFill>
              <a:schemeClr val="tx1"/>
            </a:solidFill>
          </a:endParaRPr>
        </a:p>
      </dgm:t>
    </dgm:pt>
    <dgm:pt modelId="{E9F5C894-8ED0-4D61-89AE-3B73AE41D870}" type="sibTrans" cxnId="{E21AF0A5-0217-4EFF-8317-974D62C9225A}">
      <dgm:prSet/>
      <dgm:spPr/>
      <dgm:t>
        <a:bodyPr/>
        <a:lstStyle/>
        <a:p>
          <a:endParaRPr lang="id-ID">
            <a:solidFill>
              <a:schemeClr val="tx1"/>
            </a:solidFill>
          </a:endParaRPr>
        </a:p>
      </dgm:t>
    </dgm:pt>
    <dgm:pt modelId="{7F654C3E-101B-49C6-85EA-33BA17FBB93D}">
      <dgm:prSet custT="1"/>
      <dgm:spPr>
        <a:solidFill>
          <a:srgbClr val="DBFABE"/>
        </a:solidFill>
      </dgm:spPr>
      <dgm:t>
        <a:bodyPr/>
        <a:lstStyle/>
        <a:p>
          <a:r>
            <a:rPr lang="id-ID" sz="1800" dirty="0" smtClean="0">
              <a:solidFill>
                <a:schemeClr val="tx1"/>
              </a:solidFill>
            </a:rPr>
            <a:t>Undang-Undang No.29 tahun 2004 tentang Praktik Kedokteran</a:t>
          </a:r>
          <a:endParaRPr lang="id-ID" sz="1800" dirty="0">
            <a:solidFill>
              <a:schemeClr val="tx1"/>
            </a:solidFill>
          </a:endParaRPr>
        </a:p>
      </dgm:t>
    </dgm:pt>
    <dgm:pt modelId="{69CF75C4-445E-4194-B827-0FF74EA817D9}" type="parTrans" cxnId="{B87D1E95-9DEE-4B95-B220-3C4E7B821F33}">
      <dgm:prSet/>
      <dgm:spPr/>
      <dgm:t>
        <a:bodyPr/>
        <a:lstStyle/>
        <a:p>
          <a:endParaRPr lang="id-ID">
            <a:solidFill>
              <a:schemeClr val="tx1"/>
            </a:solidFill>
          </a:endParaRPr>
        </a:p>
      </dgm:t>
    </dgm:pt>
    <dgm:pt modelId="{F1F2D6BC-6983-4BBD-AD70-855388898F0F}" type="sibTrans" cxnId="{B87D1E95-9DEE-4B95-B220-3C4E7B821F33}">
      <dgm:prSet/>
      <dgm:spPr/>
      <dgm:t>
        <a:bodyPr/>
        <a:lstStyle/>
        <a:p>
          <a:endParaRPr lang="id-ID">
            <a:solidFill>
              <a:schemeClr val="tx1"/>
            </a:solidFill>
          </a:endParaRPr>
        </a:p>
      </dgm:t>
    </dgm:pt>
    <dgm:pt modelId="{E525BB1C-842F-413B-A98B-A6676DAE576D}">
      <dgm:prSet custT="1"/>
      <dgm:spPr>
        <a:solidFill>
          <a:srgbClr val="E5D3B9"/>
        </a:solidFill>
      </dgm:spPr>
      <dgm:t>
        <a:bodyPr/>
        <a:lstStyle/>
        <a:p>
          <a:r>
            <a:rPr lang="id-ID" sz="1800" dirty="0" smtClean="0">
              <a:solidFill>
                <a:schemeClr val="tx1"/>
              </a:solidFill>
            </a:rPr>
            <a:t>Undang- Undang No.44 tahun 2009 tentang Rumah Sakit</a:t>
          </a:r>
          <a:endParaRPr lang="id-ID" sz="1800" dirty="0">
            <a:solidFill>
              <a:schemeClr val="tx1"/>
            </a:solidFill>
          </a:endParaRPr>
        </a:p>
      </dgm:t>
    </dgm:pt>
    <dgm:pt modelId="{E55EA7F6-0A97-4D48-A62E-87191D85E012}" type="parTrans" cxnId="{E86F4C8F-907C-493B-B2A8-884DFF7BE40F}">
      <dgm:prSet/>
      <dgm:spPr/>
      <dgm:t>
        <a:bodyPr/>
        <a:lstStyle/>
        <a:p>
          <a:endParaRPr lang="id-ID">
            <a:solidFill>
              <a:schemeClr val="tx1"/>
            </a:solidFill>
          </a:endParaRPr>
        </a:p>
      </dgm:t>
    </dgm:pt>
    <dgm:pt modelId="{E8F3022F-5DFF-4DD1-868A-EF7EF70DA55D}" type="sibTrans" cxnId="{E86F4C8F-907C-493B-B2A8-884DFF7BE40F}">
      <dgm:prSet/>
      <dgm:spPr/>
      <dgm:t>
        <a:bodyPr/>
        <a:lstStyle/>
        <a:p>
          <a:endParaRPr lang="id-ID">
            <a:solidFill>
              <a:schemeClr val="tx1"/>
            </a:solidFill>
          </a:endParaRPr>
        </a:p>
      </dgm:t>
    </dgm:pt>
    <dgm:pt modelId="{E66A9E91-F006-43E5-AF4E-406C46736366}">
      <dgm:prSet custT="1"/>
      <dgm:spPr>
        <a:solidFill>
          <a:srgbClr val="74F650"/>
        </a:solidFill>
      </dgm:spPr>
      <dgm:t>
        <a:bodyPr/>
        <a:lstStyle/>
        <a:p>
          <a:r>
            <a:rPr lang="en-US" sz="2000" dirty="0" smtClean="0">
              <a:solidFill>
                <a:schemeClr val="tx1"/>
              </a:solidFill>
            </a:rPr>
            <a:t>U</a:t>
          </a:r>
          <a:r>
            <a:rPr lang="id-ID" sz="2000" dirty="0" smtClean="0">
              <a:solidFill>
                <a:schemeClr val="tx1"/>
              </a:solidFill>
            </a:rPr>
            <a:t>ndang-Undang No.36 tahun 2009 tentang Kesehatan</a:t>
          </a:r>
          <a:endParaRPr lang="id-ID" sz="2000" dirty="0">
            <a:solidFill>
              <a:schemeClr val="tx1"/>
            </a:solidFill>
          </a:endParaRPr>
        </a:p>
      </dgm:t>
    </dgm:pt>
    <dgm:pt modelId="{7F56D207-2B9E-46B6-87D1-15A299089354}" type="parTrans" cxnId="{B4863368-29A8-4ADE-9CA1-A53C23A06962}">
      <dgm:prSet/>
      <dgm:spPr/>
      <dgm:t>
        <a:bodyPr/>
        <a:lstStyle/>
        <a:p>
          <a:endParaRPr lang="id-ID">
            <a:solidFill>
              <a:schemeClr val="tx1"/>
            </a:solidFill>
          </a:endParaRPr>
        </a:p>
      </dgm:t>
    </dgm:pt>
    <dgm:pt modelId="{A3FC40B2-870C-499F-A3CB-6AC359C15341}" type="sibTrans" cxnId="{B4863368-29A8-4ADE-9CA1-A53C23A06962}">
      <dgm:prSet/>
      <dgm:spPr/>
      <dgm:t>
        <a:bodyPr/>
        <a:lstStyle/>
        <a:p>
          <a:endParaRPr lang="id-ID">
            <a:solidFill>
              <a:schemeClr val="tx1"/>
            </a:solidFill>
          </a:endParaRPr>
        </a:p>
      </dgm:t>
    </dgm:pt>
    <dgm:pt modelId="{A61DE5B1-EF67-4A44-A13E-B4C7725D35A8}">
      <dgm:prSet phldrT="[Text]" custT="1"/>
      <dgm:spPr>
        <a:solidFill>
          <a:schemeClr val="accent3">
            <a:lumMod val="40000"/>
            <a:lumOff val="60000"/>
          </a:schemeClr>
        </a:solidFill>
      </dgm:spPr>
      <dgm:t>
        <a:bodyPr/>
        <a:lstStyle/>
        <a:p>
          <a:r>
            <a:rPr lang="id-ID" sz="1800" dirty="0" smtClean="0">
              <a:solidFill>
                <a:schemeClr val="tx1"/>
              </a:solidFill>
            </a:rPr>
            <a:t>Undang-Undang No.23 tahun 2014 tentang Pemerintahan Daerah</a:t>
          </a:r>
          <a:endParaRPr lang="id-ID" sz="1800" dirty="0">
            <a:solidFill>
              <a:schemeClr val="tx1"/>
            </a:solidFill>
          </a:endParaRPr>
        </a:p>
      </dgm:t>
    </dgm:pt>
    <dgm:pt modelId="{E47F37AB-602F-44D1-890B-86F3752B4934}" type="parTrans" cxnId="{F133DFAF-FD98-43ED-81E0-A3AF96F68317}">
      <dgm:prSet/>
      <dgm:spPr/>
      <dgm:t>
        <a:bodyPr/>
        <a:lstStyle/>
        <a:p>
          <a:endParaRPr lang="id-ID">
            <a:solidFill>
              <a:schemeClr val="tx1"/>
            </a:solidFill>
          </a:endParaRPr>
        </a:p>
      </dgm:t>
    </dgm:pt>
    <dgm:pt modelId="{F7825D45-06F4-4DC3-9DA3-2135C7655419}" type="sibTrans" cxnId="{F133DFAF-FD98-43ED-81E0-A3AF96F68317}">
      <dgm:prSet/>
      <dgm:spPr/>
      <dgm:t>
        <a:bodyPr/>
        <a:lstStyle/>
        <a:p>
          <a:endParaRPr lang="id-ID">
            <a:solidFill>
              <a:schemeClr val="tx1"/>
            </a:solidFill>
          </a:endParaRPr>
        </a:p>
      </dgm:t>
    </dgm:pt>
    <dgm:pt modelId="{A8B824FC-2B59-4A00-A765-D772A50F4DB0}">
      <dgm:prSet phldrT="[Text]" custT="1"/>
      <dgm:spPr>
        <a:solidFill>
          <a:schemeClr val="accent6">
            <a:lumMod val="60000"/>
            <a:lumOff val="40000"/>
          </a:schemeClr>
        </a:solidFill>
      </dgm:spPr>
      <dgm:t>
        <a:bodyPr/>
        <a:lstStyle/>
        <a:p>
          <a:r>
            <a:rPr lang="id-ID" sz="1800" dirty="0" smtClean="0">
              <a:solidFill>
                <a:schemeClr val="tx1"/>
              </a:solidFill>
            </a:rPr>
            <a:t>Peraturan Pemerintah No.103 tahun 2014 tentang Pelayanan Kesehatan Tradisional</a:t>
          </a:r>
          <a:endParaRPr lang="id-ID" sz="1800" dirty="0">
            <a:solidFill>
              <a:schemeClr val="tx1"/>
            </a:solidFill>
          </a:endParaRPr>
        </a:p>
      </dgm:t>
    </dgm:pt>
    <dgm:pt modelId="{293FF1EF-86BD-416F-A924-9EB5E12C3BA3}" type="parTrans" cxnId="{307AF87A-F9E6-445F-AF0A-7C8D9FA65435}">
      <dgm:prSet/>
      <dgm:spPr/>
      <dgm:t>
        <a:bodyPr/>
        <a:lstStyle/>
        <a:p>
          <a:endParaRPr lang="id-ID">
            <a:solidFill>
              <a:schemeClr val="tx1"/>
            </a:solidFill>
          </a:endParaRPr>
        </a:p>
      </dgm:t>
    </dgm:pt>
    <dgm:pt modelId="{6D3FBA1E-FC41-4C01-B24E-6425E186A86A}" type="sibTrans" cxnId="{307AF87A-F9E6-445F-AF0A-7C8D9FA65435}">
      <dgm:prSet/>
      <dgm:spPr/>
      <dgm:t>
        <a:bodyPr/>
        <a:lstStyle/>
        <a:p>
          <a:endParaRPr lang="id-ID">
            <a:solidFill>
              <a:schemeClr val="tx1"/>
            </a:solidFill>
          </a:endParaRPr>
        </a:p>
      </dgm:t>
    </dgm:pt>
    <dgm:pt modelId="{A4B515AA-1A4C-44E0-92EA-9C71EF685BF6}">
      <dgm:prSet phldrT="[Text]" custT="1"/>
      <dgm:spPr>
        <a:solidFill>
          <a:schemeClr val="accent4">
            <a:lumMod val="40000"/>
            <a:lumOff val="60000"/>
          </a:schemeClr>
        </a:solidFill>
      </dgm:spPr>
      <dgm:t>
        <a:bodyPr/>
        <a:lstStyle/>
        <a:p>
          <a:r>
            <a:rPr lang="id-ID" sz="1800" dirty="0" smtClean="0">
              <a:solidFill>
                <a:schemeClr val="tx1"/>
              </a:solidFill>
            </a:rPr>
            <a:t>Undang-Undang No.38 tahun 2014 tentang Keperawatan</a:t>
          </a:r>
          <a:endParaRPr lang="id-ID" sz="1800" dirty="0">
            <a:solidFill>
              <a:schemeClr val="tx1"/>
            </a:solidFill>
          </a:endParaRPr>
        </a:p>
      </dgm:t>
    </dgm:pt>
    <dgm:pt modelId="{1B4A5D73-6D14-4D98-90EF-CD1251283225}" type="parTrans" cxnId="{6EA5C246-92AC-4C77-9C39-D1D8A52198FA}">
      <dgm:prSet/>
      <dgm:spPr/>
      <dgm:t>
        <a:bodyPr/>
        <a:lstStyle/>
        <a:p>
          <a:endParaRPr lang="id-ID">
            <a:solidFill>
              <a:schemeClr val="tx1"/>
            </a:solidFill>
          </a:endParaRPr>
        </a:p>
      </dgm:t>
    </dgm:pt>
    <dgm:pt modelId="{E9314FEA-47CF-4402-AC34-6A480D7B1322}" type="sibTrans" cxnId="{6EA5C246-92AC-4C77-9C39-D1D8A52198FA}">
      <dgm:prSet/>
      <dgm:spPr/>
      <dgm:t>
        <a:bodyPr/>
        <a:lstStyle/>
        <a:p>
          <a:endParaRPr lang="id-ID">
            <a:solidFill>
              <a:schemeClr val="tx1"/>
            </a:solidFill>
          </a:endParaRPr>
        </a:p>
      </dgm:t>
    </dgm:pt>
    <dgm:pt modelId="{45C01C03-A220-4249-A8CE-711168774CAB}" type="pres">
      <dgm:prSet presAssocID="{9FDBA277-0BA6-4EF1-9BE9-AFF3E7BF82E9}" presName="linear" presStyleCnt="0">
        <dgm:presLayoutVars>
          <dgm:dir/>
          <dgm:animLvl val="lvl"/>
          <dgm:resizeHandles val="exact"/>
        </dgm:presLayoutVars>
      </dgm:prSet>
      <dgm:spPr/>
      <dgm:t>
        <a:bodyPr/>
        <a:lstStyle/>
        <a:p>
          <a:endParaRPr lang="id-ID"/>
        </a:p>
      </dgm:t>
    </dgm:pt>
    <dgm:pt modelId="{424C6F21-C3C0-4C2F-9002-D0B9F31FC69B}" type="pres">
      <dgm:prSet presAssocID="{7F654C3E-101B-49C6-85EA-33BA17FBB93D}" presName="parentLin" presStyleCnt="0"/>
      <dgm:spPr/>
    </dgm:pt>
    <dgm:pt modelId="{14A2A4E1-637A-4A08-BA8F-9D0469C4C4E6}" type="pres">
      <dgm:prSet presAssocID="{7F654C3E-101B-49C6-85EA-33BA17FBB93D}" presName="parentLeftMargin" presStyleLbl="node1" presStyleIdx="0" presStyleCnt="7"/>
      <dgm:spPr/>
      <dgm:t>
        <a:bodyPr/>
        <a:lstStyle/>
        <a:p>
          <a:endParaRPr lang="id-ID"/>
        </a:p>
      </dgm:t>
    </dgm:pt>
    <dgm:pt modelId="{C0FB28A0-7ADE-4F38-A908-CAACD8D0B4DA}" type="pres">
      <dgm:prSet presAssocID="{7F654C3E-101B-49C6-85EA-33BA17FBB93D}" presName="parentText" presStyleLbl="node1" presStyleIdx="0" presStyleCnt="7" custScaleX="142857" custScaleY="132669">
        <dgm:presLayoutVars>
          <dgm:chMax val="0"/>
          <dgm:bulletEnabled val="1"/>
        </dgm:presLayoutVars>
      </dgm:prSet>
      <dgm:spPr/>
      <dgm:t>
        <a:bodyPr/>
        <a:lstStyle/>
        <a:p>
          <a:endParaRPr lang="id-ID"/>
        </a:p>
      </dgm:t>
    </dgm:pt>
    <dgm:pt modelId="{E5B21D2E-3776-492B-A5E9-EEA669AEB3DD}" type="pres">
      <dgm:prSet presAssocID="{7F654C3E-101B-49C6-85EA-33BA17FBB93D}" presName="negativeSpace" presStyleCnt="0"/>
      <dgm:spPr/>
    </dgm:pt>
    <dgm:pt modelId="{70100833-B1DA-4060-A448-1F72ED0F0ADA}" type="pres">
      <dgm:prSet presAssocID="{7F654C3E-101B-49C6-85EA-33BA17FBB93D}" presName="childText" presStyleLbl="conFgAcc1" presStyleIdx="0" presStyleCnt="7">
        <dgm:presLayoutVars>
          <dgm:bulletEnabled val="1"/>
        </dgm:presLayoutVars>
      </dgm:prSet>
      <dgm:spPr/>
    </dgm:pt>
    <dgm:pt modelId="{10568051-E35E-425B-9A24-7AC36F8CAACB}" type="pres">
      <dgm:prSet presAssocID="{F1F2D6BC-6983-4BBD-AD70-855388898F0F}" presName="spaceBetweenRectangles" presStyleCnt="0"/>
      <dgm:spPr/>
    </dgm:pt>
    <dgm:pt modelId="{E8DEA177-0246-4374-ACE6-CFC098842C1E}" type="pres">
      <dgm:prSet presAssocID="{E66A9E91-F006-43E5-AF4E-406C46736366}" presName="parentLin" presStyleCnt="0"/>
      <dgm:spPr/>
    </dgm:pt>
    <dgm:pt modelId="{D6D55598-2EFF-4DA4-8073-01CEA73E9AFD}" type="pres">
      <dgm:prSet presAssocID="{E66A9E91-F006-43E5-AF4E-406C46736366}" presName="parentLeftMargin" presStyleLbl="node1" presStyleIdx="0" presStyleCnt="7"/>
      <dgm:spPr/>
      <dgm:t>
        <a:bodyPr/>
        <a:lstStyle/>
        <a:p>
          <a:endParaRPr lang="id-ID"/>
        </a:p>
      </dgm:t>
    </dgm:pt>
    <dgm:pt modelId="{CE5DEF37-26A4-4A1A-837C-1F3C8890FCEA}" type="pres">
      <dgm:prSet presAssocID="{E66A9E91-F006-43E5-AF4E-406C46736366}" presName="parentText" presStyleLbl="node1" presStyleIdx="1" presStyleCnt="7" custScaleX="142857" custScaleY="100586" custLinFactNeighborX="14577" custLinFactNeighborY="-4170">
        <dgm:presLayoutVars>
          <dgm:chMax val="0"/>
          <dgm:bulletEnabled val="1"/>
        </dgm:presLayoutVars>
      </dgm:prSet>
      <dgm:spPr/>
      <dgm:t>
        <a:bodyPr/>
        <a:lstStyle/>
        <a:p>
          <a:endParaRPr lang="id-ID"/>
        </a:p>
      </dgm:t>
    </dgm:pt>
    <dgm:pt modelId="{955C103A-BB1F-48FB-93CE-B609F09AB334}" type="pres">
      <dgm:prSet presAssocID="{E66A9E91-F006-43E5-AF4E-406C46736366}" presName="negativeSpace" presStyleCnt="0"/>
      <dgm:spPr/>
    </dgm:pt>
    <dgm:pt modelId="{49363171-F984-4E29-8FE6-9708BDFE57A3}" type="pres">
      <dgm:prSet presAssocID="{E66A9E91-F006-43E5-AF4E-406C46736366}" presName="childText" presStyleLbl="conFgAcc1" presStyleIdx="1" presStyleCnt="7">
        <dgm:presLayoutVars>
          <dgm:bulletEnabled val="1"/>
        </dgm:presLayoutVars>
      </dgm:prSet>
      <dgm:spPr/>
    </dgm:pt>
    <dgm:pt modelId="{BBB11F5A-E30D-4945-8A9B-B8990D4AC7D4}" type="pres">
      <dgm:prSet presAssocID="{A3FC40B2-870C-499F-A3CB-6AC359C15341}" presName="spaceBetweenRectangles" presStyleCnt="0"/>
      <dgm:spPr/>
    </dgm:pt>
    <dgm:pt modelId="{F479A4E8-D1E3-4143-A3FB-48882ED9B9E7}" type="pres">
      <dgm:prSet presAssocID="{E525BB1C-842F-413B-A98B-A6676DAE576D}" presName="parentLin" presStyleCnt="0"/>
      <dgm:spPr/>
    </dgm:pt>
    <dgm:pt modelId="{DF40D2C9-BA30-4045-89EC-03268C6C1D3A}" type="pres">
      <dgm:prSet presAssocID="{E525BB1C-842F-413B-A98B-A6676DAE576D}" presName="parentLeftMargin" presStyleLbl="node1" presStyleIdx="1" presStyleCnt="7"/>
      <dgm:spPr/>
      <dgm:t>
        <a:bodyPr/>
        <a:lstStyle/>
        <a:p>
          <a:endParaRPr lang="id-ID"/>
        </a:p>
      </dgm:t>
    </dgm:pt>
    <dgm:pt modelId="{D2D83FFE-E3D8-4379-8011-948FB65D493A}" type="pres">
      <dgm:prSet presAssocID="{E525BB1C-842F-413B-A98B-A6676DAE576D}" presName="parentText" presStyleLbl="node1" presStyleIdx="2" presStyleCnt="7" custScaleX="142857" custScaleY="123248" custLinFactNeighborX="3155" custLinFactNeighborY="20226">
        <dgm:presLayoutVars>
          <dgm:chMax val="0"/>
          <dgm:bulletEnabled val="1"/>
        </dgm:presLayoutVars>
      </dgm:prSet>
      <dgm:spPr/>
      <dgm:t>
        <a:bodyPr/>
        <a:lstStyle/>
        <a:p>
          <a:endParaRPr lang="id-ID"/>
        </a:p>
      </dgm:t>
    </dgm:pt>
    <dgm:pt modelId="{354BA8A1-C92A-4BD4-B285-393979929C92}" type="pres">
      <dgm:prSet presAssocID="{E525BB1C-842F-413B-A98B-A6676DAE576D}" presName="negativeSpace" presStyleCnt="0"/>
      <dgm:spPr/>
    </dgm:pt>
    <dgm:pt modelId="{B476047E-736E-44AD-AB37-C1F8E1F7BED1}" type="pres">
      <dgm:prSet presAssocID="{E525BB1C-842F-413B-A98B-A6676DAE576D}" presName="childText" presStyleLbl="conFgAcc1" presStyleIdx="2" presStyleCnt="7">
        <dgm:presLayoutVars>
          <dgm:bulletEnabled val="1"/>
        </dgm:presLayoutVars>
      </dgm:prSet>
      <dgm:spPr/>
    </dgm:pt>
    <dgm:pt modelId="{30134895-E986-494B-B422-91506923ADEF}" type="pres">
      <dgm:prSet presAssocID="{E8F3022F-5DFF-4DD1-868A-EF7EF70DA55D}" presName="spaceBetweenRectangles" presStyleCnt="0"/>
      <dgm:spPr/>
    </dgm:pt>
    <dgm:pt modelId="{69237F67-F522-44E9-984B-B21D5D45B20B}" type="pres">
      <dgm:prSet presAssocID="{FF4ADFE6-402D-446B-A78C-DAE5C16D93F4}" presName="parentLin" presStyleCnt="0"/>
      <dgm:spPr/>
    </dgm:pt>
    <dgm:pt modelId="{04F0A18C-D6AE-4398-9695-67B430627E50}" type="pres">
      <dgm:prSet presAssocID="{FF4ADFE6-402D-446B-A78C-DAE5C16D93F4}" presName="parentLeftMargin" presStyleLbl="node1" presStyleIdx="2" presStyleCnt="7"/>
      <dgm:spPr/>
      <dgm:t>
        <a:bodyPr/>
        <a:lstStyle/>
        <a:p>
          <a:endParaRPr lang="id-ID"/>
        </a:p>
      </dgm:t>
    </dgm:pt>
    <dgm:pt modelId="{EF87DAA9-9CA7-48E0-8B88-67B2B6F0BDE6}" type="pres">
      <dgm:prSet presAssocID="{FF4ADFE6-402D-446B-A78C-DAE5C16D93F4}" presName="parentText" presStyleLbl="node1" presStyleIdx="3" presStyleCnt="7" custScaleX="142857" custScaleY="100335" custLinFactNeighborX="3155" custLinFactNeighborY="6414">
        <dgm:presLayoutVars>
          <dgm:chMax val="0"/>
          <dgm:bulletEnabled val="1"/>
        </dgm:presLayoutVars>
      </dgm:prSet>
      <dgm:spPr/>
      <dgm:t>
        <a:bodyPr/>
        <a:lstStyle/>
        <a:p>
          <a:endParaRPr lang="id-ID"/>
        </a:p>
      </dgm:t>
    </dgm:pt>
    <dgm:pt modelId="{A70BAB59-1645-4EB4-9AE2-0DA33BB6506F}" type="pres">
      <dgm:prSet presAssocID="{FF4ADFE6-402D-446B-A78C-DAE5C16D93F4}" presName="negativeSpace" presStyleCnt="0"/>
      <dgm:spPr/>
    </dgm:pt>
    <dgm:pt modelId="{B983C056-BE51-421C-B3D0-E67540A5D865}" type="pres">
      <dgm:prSet presAssocID="{FF4ADFE6-402D-446B-A78C-DAE5C16D93F4}" presName="childText" presStyleLbl="conFgAcc1" presStyleIdx="3" presStyleCnt="7">
        <dgm:presLayoutVars>
          <dgm:bulletEnabled val="1"/>
        </dgm:presLayoutVars>
      </dgm:prSet>
      <dgm:spPr/>
    </dgm:pt>
    <dgm:pt modelId="{3173AEFE-F326-4409-9AF4-EADFBBC0CFD9}" type="pres">
      <dgm:prSet presAssocID="{E9F5C894-8ED0-4D61-89AE-3B73AE41D870}" presName="spaceBetweenRectangles" presStyleCnt="0"/>
      <dgm:spPr/>
    </dgm:pt>
    <dgm:pt modelId="{7C44523B-9860-4BCA-80A8-6E6BD9036422}" type="pres">
      <dgm:prSet presAssocID="{A61DE5B1-EF67-4A44-A13E-B4C7725D35A8}" presName="parentLin" presStyleCnt="0"/>
      <dgm:spPr/>
    </dgm:pt>
    <dgm:pt modelId="{2CFE805B-1E8A-49B5-B40C-378B398E7875}" type="pres">
      <dgm:prSet presAssocID="{A61DE5B1-EF67-4A44-A13E-B4C7725D35A8}" presName="parentLeftMargin" presStyleLbl="node1" presStyleIdx="3" presStyleCnt="7"/>
      <dgm:spPr/>
      <dgm:t>
        <a:bodyPr/>
        <a:lstStyle/>
        <a:p>
          <a:endParaRPr lang="id-ID"/>
        </a:p>
      </dgm:t>
    </dgm:pt>
    <dgm:pt modelId="{64837D9E-AD49-4A61-9F52-B36E16CE4D84}" type="pres">
      <dgm:prSet presAssocID="{A61DE5B1-EF67-4A44-A13E-B4C7725D35A8}" presName="parentText" presStyleLbl="node1" presStyleIdx="4" presStyleCnt="7" custScaleX="142857">
        <dgm:presLayoutVars>
          <dgm:chMax val="0"/>
          <dgm:bulletEnabled val="1"/>
        </dgm:presLayoutVars>
      </dgm:prSet>
      <dgm:spPr/>
      <dgm:t>
        <a:bodyPr/>
        <a:lstStyle/>
        <a:p>
          <a:endParaRPr lang="id-ID"/>
        </a:p>
      </dgm:t>
    </dgm:pt>
    <dgm:pt modelId="{DFA7D228-732E-406C-92DF-2C43D6343B29}" type="pres">
      <dgm:prSet presAssocID="{A61DE5B1-EF67-4A44-A13E-B4C7725D35A8}" presName="negativeSpace" presStyleCnt="0"/>
      <dgm:spPr/>
    </dgm:pt>
    <dgm:pt modelId="{2F5762E9-6EC5-4F4F-BC67-2D6766DA0190}" type="pres">
      <dgm:prSet presAssocID="{A61DE5B1-EF67-4A44-A13E-B4C7725D35A8}" presName="childText" presStyleLbl="conFgAcc1" presStyleIdx="4" presStyleCnt="7">
        <dgm:presLayoutVars>
          <dgm:bulletEnabled val="1"/>
        </dgm:presLayoutVars>
      </dgm:prSet>
      <dgm:spPr/>
    </dgm:pt>
    <dgm:pt modelId="{820BC03D-4B9F-48CC-88FF-CBCD49E8B73F}" type="pres">
      <dgm:prSet presAssocID="{F7825D45-06F4-4DC3-9DA3-2135C7655419}" presName="spaceBetweenRectangles" presStyleCnt="0"/>
      <dgm:spPr/>
    </dgm:pt>
    <dgm:pt modelId="{9EFF7FD6-C63D-4CF1-A1C3-58778651A525}" type="pres">
      <dgm:prSet presAssocID="{A4B515AA-1A4C-44E0-92EA-9C71EF685BF6}" presName="parentLin" presStyleCnt="0"/>
      <dgm:spPr/>
    </dgm:pt>
    <dgm:pt modelId="{45FD66F4-24B2-4436-9207-B2B8DADAEC1F}" type="pres">
      <dgm:prSet presAssocID="{A4B515AA-1A4C-44E0-92EA-9C71EF685BF6}" presName="parentLeftMargin" presStyleLbl="node1" presStyleIdx="4" presStyleCnt="7"/>
      <dgm:spPr/>
      <dgm:t>
        <a:bodyPr/>
        <a:lstStyle/>
        <a:p>
          <a:endParaRPr lang="id-ID"/>
        </a:p>
      </dgm:t>
    </dgm:pt>
    <dgm:pt modelId="{085EC3BA-4E04-4DA1-84EE-D6A31B60FF54}" type="pres">
      <dgm:prSet presAssocID="{A4B515AA-1A4C-44E0-92EA-9C71EF685BF6}" presName="parentText" presStyleLbl="node1" presStyleIdx="5" presStyleCnt="7" custScaleX="142857">
        <dgm:presLayoutVars>
          <dgm:chMax val="0"/>
          <dgm:bulletEnabled val="1"/>
        </dgm:presLayoutVars>
      </dgm:prSet>
      <dgm:spPr/>
      <dgm:t>
        <a:bodyPr/>
        <a:lstStyle/>
        <a:p>
          <a:endParaRPr lang="id-ID"/>
        </a:p>
      </dgm:t>
    </dgm:pt>
    <dgm:pt modelId="{45FD3591-57F2-47A5-BBE4-B1755B3EFDDC}" type="pres">
      <dgm:prSet presAssocID="{A4B515AA-1A4C-44E0-92EA-9C71EF685BF6}" presName="negativeSpace" presStyleCnt="0"/>
      <dgm:spPr/>
    </dgm:pt>
    <dgm:pt modelId="{FFE6B3F4-9491-42E0-878E-F75BBED14520}" type="pres">
      <dgm:prSet presAssocID="{A4B515AA-1A4C-44E0-92EA-9C71EF685BF6}" presName="childText" presStyleLbl="conFgAcc1" presStyleIdx="5" presStyleCnt="7">
        <dgm:presLayoutVars>
          <dgm:bulletEnabled val="1"/>
        </dgm:presLayoutVars>
      </dgm:prSet>
      <dgm:spPr/>
    </dgm:pt>
    <dgm:pt modelId="{FF3A905D-28B5-45D6-9267-8120087FE403}" type="pres">
      <dgm:prSet presAssocID="{E9314FEA-47CF-4402-AC34-6A480D7B1322}" presName="spaceBetweenRectangles" presStyleCnt="0"/>
      <dgm:spPr/>
    </dgm:pt>
    <dgm:pt modelId="{FC7BEE66-AC79-477B-B23C-62A0C83BAFA4}" type="pres">
      <dgm:prSet presAssocID="{A8B824FC-2B59-4A00-A765-D772A50F4DB0}" presName="parentLin" presStyleCnt="0"/>
      <dgm:spPr/>
    </dgm:pt>
    <dgm:pt modelId="{767943E9-CCE9-4B35-B855-80536E51A712}" type="pres">
      <dgm:prSet presAssocID="{A8B824FC-2B59-4A00-A765-D772A50F4DB0}" presName="parentLeftMargin" presStyleLbl="node1" presStyleIdx="5" presStyleCnt="7"/>
      <dgm:spPr/>
      <dgm:t>
        <a:bodyPr/>
        <a:lstStyle/>
        <a:p>
          <a:endParaRPr lang="id-ID"/>
        </a:p>
      </dgm:t>
    </dgm:pt>
    <dgm:pt modelId="{B24611AA-4449-4FA4-A8FC-E374B10D15A5}" type="pres">
      <dgm:prSet presAssocID="{A8B824FC-2B59-4A00-A765-D772A50F4DB0}" presName="parentText" presStyleLbl="node1" presStyleIdx="6" presStyleCnt="7" custScaleX="142857" custScaleY="128114">
        <dgm:presLayoutVars>
          <dgm:chMax val="0"/>
          <dgm:bulletEnabled val="1"/>
        </dgm:presLayoutVars>
      </dgm:prSet>
      <dgm:spPr/>
      <dgm:t>
        <a:bodyPr/>
        <a:lstStyle/>
        <a:p>
          <a:endParaRPr lang="id-ID"/>
        </a:p>
      </dgm:t>
    </dgm:pt>
    <dgm:pt modelId="{41B7F757-7730-47A8-AB94-C1066DF6713D}" type="pres">
      <dgm:prSet presAssocID="{A8B824FC-2B59-4A00-A765-D772A50F4DB0}" presName="negativeSpace" presStyleCnt="0"/>
      <dgm:spPr/>
    </dgm:pt>
    <dgm:pt modelId="{9EB76B41-6B30-4D3E-87E0-E4915AE82A73}" type="pres">
      <dgm:prSet presAssocID="{A8B824FC-2B59-4A00-A765-D772A50F4DB0}" presName="childText" presStyleLbl="conFgAcc1" presStyleIdx="6" presStyleCnt="7">
        <dgm:presLayoutVars>
          <dgm:bulletEnabled val="1"/>
        </dgm:presLayoutVars>
      </dgm:prSet>
      <dgm:spPr/>
    </dgm:pt>
  </dgm:ptLst>
  <dgm:cxnLst>
    <dgm:cxn modelId="{B4863368-29A8-4ADE-9CA1-A53C23A06962}" srcId="{9FDBA277-0BA6-4EF1-9BE9-AFF3E7BF82E9}" destId="{E66A9E91-F006-43E5-AF4E-406C46736366}" srcOrd="1" destOrd="0" parTransId="{7F56D207-2B9E-46B6-87D1-15A299089354}" sibTransId="{A3FC40B2-870C-499F-A3CB-6AC359C15341}"/>
    <dgm:cxn modelId="{DB743F4F-5E31-44A6-BA6F-4955AA279723}" type="presOf" srcId="{A61DE5B1-EF67-4A44-A13E-B4C7725D35A8}" destId="{64837D9E-AD49-4A61-9F52-B36E16CE4D84}" srcOrd="1" destOrd="0" presId="urn:microsoft.com/office/officeart/2005/8/layout/list1"/>
    <dgm:cxn modelId="{BF6742C2-B854-4EA0-B194-ABA0E6BC15BF}" type="presOf" srcId="{7F654C3E-101B-49C6-85EA-33BA17FBB93D}" destId="{14A2A4E1-637A-4A08-BA8F-9D0469C4C4E6}" srcOrd="0" destOrd="0" presId="urn:microsoft.com/office/officeart/2005/8/layout/list1"/>
    <dgm:cxn modelId="{702B057C-9623-4C95-8540-CAA12EB1B7A7}" type="presOf" srcId="{7F654C3E-101B-49C6-85EA-33BA17FBB93D}" destId="{C0FB28A0-7ADE-4F38-A908-CAACD8D0B4DA}" srcOrd="1" destOrd="0" presId="urn:microsoft.com/office/officeart/2005/8/layout/list1"/>
    <dgm:cxn modelId="{3948BD02-99F0-4D9F-900D-418CAF63A20A}" type="presOf" srcId="{A4B515AA-1A4C-44E0-92EA-9C71EF685BF6}" destId="{45FD66F4-24B2-4436-9207-B2B8DADAEC1F}" srcOrd="0" destOrd="0" presId="urn:microsoft.com/office/officeart/2005/8/layout/list1"/>
    <dgm:cxn modelId="{83D39ACF-0774-4930-B2ED-1904D46405FF}" type="presOf" srcId="{A4B515AA-1A4C-44E0-92EA-9C71EF685BF6}" destId="{085EC3BA-4E04-4DA1-84EE-D6A31B60FF54}" srcOrd="1" destOrd="0" presId="urn:microsoft.com/office/officeart/2005/8/layout/list1"/>
    <dgm:cxn modelId="{205FB1C9-5EDA-480C-8A98-0207B72CBDED}" type="presOf" srcId="{E525BB1C-842F-413B-A98B-A6676DAE576D}" destId="{D2D83FFE-E3D8-4379-8011-948FB65D493A}" srcOrd="1" destOrd="0" presId="urn:microsoft.com/office/officeart/2005/8/layout/list1"/>
    <dgm:cxn modelId="{E86F4C8F-907C-493B-B2A8-884DFF7BE40F}" srcId="{9FDBA277-0BA6-4EF1-9BE9-AFF3E7BF82E9}" destId="{E525BB1C-842F-413B-A98B-A6676DAE576D}" srcOrd="2" destOrd="0" parTransId="{E55EA7F6-0A97-4D48-A62E-87191D85E012}" sibTransId="{E8F3022F-5DFF-4DD1-868A-EF7EF70DA55D}"/>
    <dgm:cxn modelId="{4567B0D2-F686-4591-97DA-7517472E77BA}" type="presOf" srcId="{9FDBA277-0BA6-4EF1-9BE9-AFF3E7BF82E9}" destId="{45C01C03-A220-4249-A8CE-711168774CAB}" srcOrd="0" destOrd="0" presId="urn:microsoft.com/office/officeart/2005/8/layout/list1"/>
    <dgm:cxn modelId="{307AF87A-F9E6-445F-AF0A-7C8D9FA65435}" srcId="{9FDBA277-0BA6-4EF1-9BE9-AFF3E7BF82E9}" destId="{A8B824FC-2B59-4A00-A765-D772A50F4DB0}" srcOrd="6" destOrd="0" parTransId="{293FF1EF-86BD-416F-A924-9EB5E12C3BA3}" sibTransId="{6D3FBA1E-FC41-4C01-B24E-6425E186A86A}"/>
    <dgm:cxn modelId="{6EA5C246-92AC-4C77-9C39-D1D8A52198FA}" srcId="{9FDBA277-0BA6-4EF1-9BE9-AFF3E7BF82E9}" destId="{A4B515AA-1A4C-44E0-92EA-9C71EF685BF6}" srcOrd="5" destOrd="0" parTransId="{1B4A5D73-6D14-4D98-90EF-CD1251283225}" sibTransId="{E9314FEA-47CF-4402-AC34-6A480D7B1322}"/>
    <dgm:cxn modelId="{E21AF0A5-0217-4EFF-8317-974D62C9225A}" srcId="{9FDBA277-0BA6-4EF1-9BE9-AFF3E7BF82E9}" destId="{FF4ADFE6-402D-446B-A78C-DAE5C16D93F4}" srcOrd="3" destOrd="0" parTransId="{97D9EFF9-407C-4E4F-8CAC-FBB9CD1E7BC1}" sibTransId="{E9F5C894-8ED0-4D61-89AE-3B73AE41D870}"/>
    <dgm:cxn modelId="{7673654B-7D45-45DB-93B1-69B13D1FF1E4}" type="presOf" srcId="{A8B824FC-2B59-4A00-A765-D772A50F4DB0}" destId="{767943E9-CCE9-4B35-B855-80536E51A712}" srcOrd="0" destOrd="0" presId="urn:microsoft.com/office/officeart/2005/8/layout/list1"/>
    <dgm:cxn modelId="{B4D1E616-6D3C-4C03-AB41-F68D3A5E60A9}" type="presOf" srcId="{FF4ADFE6-402D-446B-A78C-DAE5C16D93F4}" destId="{04F0A18C-D6AE-4398-9695-67B430627E50}" srcOrd="0" destOrd="0" presId="urn:microsoft.com/office/officeart/2005/8/layout/list1"/>
    <dgm:cxn modelId="{0A3CEBAF-E3F3-4DEE-95BB-70463DDE50D9}" type="presOf" srcId="{E525BB1C-842F-413B-A98B-A6676DAE576D}" destId="{DF40D2C9-BA30-4045-89EC-03268C6C1D3A}" srcOrd="0" destOrd="0" presId="urn:microsoft.com/office/officeart/2005/8/layout/list1"/>
    <dgm:cxn modelId="{898AFA1A-29BF-4AB9-9919-A1A9927BA04C}" type="presOf" srcId="{A61DE5B1-EF67-4A44-A13E-B4C7725D35A8}" destId="{2CFE805B-1E8A-49B5-B40C-378B398E7875}" srcOrd="0" destOrd="0" presId="urn:microsoft.com/office/officeart/2005/8/layout/list1"/>
    <dgm:cxn modelId="{F133DFAF-FD98-43ED-81E0-A3AF96F68317}" srcId="{9FDBA277-0BA6-4EF1-9BE9-AFF3E7BF82E9}" destId="{A61DE5B1-EF67-4A44-A13E-B4C7725D35A8}" srcOrd="4" destOrd="0" parTransId="{E47F37AB-602F-44D1-890B-86F3752B4934}" sibTransId="{F7825D45-06F4-4DC3-9DA3-2135C7655419}"/>
    <dgm:cxn modelId="{1305E1FD-8AB7-46E7-8BB1-C568E261E038}" type="presOf" srcId="{E66A9E91-F006-43E5-AF4E-406C46736366}" destId="{D6D55598-2EFF-4DA4-8073-01CEA73E9AFD}" srcOrd="0" destOrd="0" presId="urn:microsoft.com/office/officeart/2005/8/layout/list1"/>
    <dgm:cxn modelId="{24D35843-B45D-4F95-93AD-A0BABA3739C7}" type="presOf" srcId="{A8B824FC-2B59-4A00-A765-D772A50F4DB0}" destId="{B24611AA-4449-4FA4-A8FC-E374B10D15A5}" srcOrd="1" destOrd="0" presId="urn:microsoft.com/office/officeart/2005/8/layout/list1"/>
    <dgm:cxn modelId="{CE30D48B-D1D0-4C49-BE6C-7CECDE52A9D0}" type="presOf" srcId="{E66A9E91-F006-43E5-AF4E-406C46736366}" destId="{CE5DEF37-26A4-4A1A-837C-1F3C8890FCEA}" srcOrd="1" destOrd="0" presId="urn:microsoft.com/office/officeart/2005/8/layout/list1"/>
    <dgm:cxn modelId="{EBE212EF-6344-4A8E-979E-DF2E77C8C72F}" type="presOf" srcId="{FF4ADFE6-402D-446B-A78C-DAE5C16D93F4}" destId="{EF87DAA9-9CA7-48E0-8B88-67B2B6F0BDE6}" srcOrd="1" destOrd="0" presId="urn:microsoft.com/office/officeart/2005/8/layout/list1"/>
    <dgm:cxn modelId="{B87D1E95-9DEE-4B95-B220-3C4E7B821F33}" srcId="{9FDBA277-0BA6-4EF1-9BE9-AFF3E7BF82E9}" destId="{7F654C3E-101B-49C6-85EA-33BA17FBB93D}" srcOrd="0" destOrd="0" parTransId="{69CF75C4-445E-4194-B827-0FF74EA817D9}" sibTransId="{F1F2D6BC-6983-4BBD-AD70-855388898F0F}"/>
    <dgm:cxn modelId="{4B06F616-8A33-4444-8A96-443C5ACD3BED}" type="presParOf" srcId="{45C01C03-A220-4249-A8CE-711168774CAB}" destId="{424C6F21-C3C0-4C2F-9002-D0B9F31FC69B}" srcOrd="0" destOrd="0" presId="urn:microsoft.com/office/officeart/2005/8/layout/list1"/>
    <dgm:cxn modelId="{0E82CC85-4A21-428C-BE51-9607F2410DD2}" type="presParOf" srcId="{424C6F21-C3C0-4C2F-9002-D0B9F31FC69B}" destId="{14A2A4E1-637A-4A08-BA8F-9D0469C4C4E6}" srcOrd="0" destOrd="0" presId="urn:microsoft.com/office/officeart/2005/8/layout/list1"/>
    <dgm:cxn modelId="{E4EF681B-2742-4752-AE02-09EC55BBF84B}" type="presParOf" srcId="{424C6F21-C3C0-4C2F-9002-D0B9F31FC69B}" destId="{C0FB28A0-7ADE-4F38-A908-CAACD8D0B4DA}" srcOrd="1" destOrd="0" presId="urn:microsoft.com/office/officeart/2005/8/layout/list1"/>
    <dgm:cxn modelId="{3CBE5A90-1661-433D-8A61-1820FB58AA1D}" type="presParOf" srcId="{45C01C03-A220-4249-A8CE-711168774CAB}" destId="{E5B21D2E-3776-492B-A5E9-EEA669AEB3DD}" srcOrd="1" destOrd="0" presId="urn:microsoft.com/office/officeart/2005/8/layout/list1"/>
    <dgm:cxn modelId="{4708150F-7C89-4715-81B4-0140B97E8ABD}" type="presParOf" srcId="{45C01C03-A220-4249-A8CE-711168774CAB}" destId="{70100833-B1DA-4060-A448-1F72ED0F0ADA}" srcOrd="2" destOrd="0" presId="urn:microsoft.com/office/officeart/2005/8/layout/list1"/>
    <dgm:cxn modelId="{536C4FB4-6EEA-4AF9-8F4E-970807A60AAA}" type="presParOf" srcId="{45C01C03-A220-4249-A8CE-711168774CAB}" destId="{10568051-E35E-425B-9A24-7AC36F8CAACB}" srcOrd="3" destOrd="0" presId="urn:microsoft.com/office/officeart/2005/8/layout/list1"/>
    <dgm:cxn modelId="{E963B7EE-BA07-445B-86E3-1C5A0AC02DAB}" type="presParOf" srcId="{45C01C03-A220-4249-A8CE-711168774CAB}" destId="{E8DEA177-0246-4374-ACE6-CFC098842C1E}" srcOrd="4" destOrd="0" presId="urn:microsoft.com/office/officeart/2005/8/layout/list1"/>
    <dgm:cxn modelId="{94706605-5223-4F83-B58A-C92A844212A3}" type="presParOf" srcId="{E8DEA177-0246-4374-ACE6-CFC098842C1E}" destId="{D6D55598-2EFF-4DA4-8073-01CEA73E9AFD}" srcOrd="0" destOrd="0" presId="urn:microsoft.com/office/officeart/2005/8/layout/list1"/>
    <dgm:cxn modelId="{A8E66CF4-038D-4429-897E-5B22B04832C5}" type="presParOf" srcId="{E8DEA177-0246-4374-ACE6-CFC098842C1E}" destId="{CE5DEF37-26A4-4A1A-837C-1F3C8890FCEA}" srcOrd="1" destOrd="0" presId="urn:microsoft.com/office/officeart/2005/8/layout/list1"/>
    <dgm:cxn modelId="{0D0AE29B-DB0F-4DA0-A3E7-F0023AF0CD9D}" type="presParOf" srcId="{45C01C03-A220-4249-A8CE-711168774CAB}" destId="{955C103A-BB1F-48FB-93CE-B609F09AB334}" srcOrd="5" destOrd="0" presId="urn:microsoft.com/office/officeart/2005/8/layout/list1"/>
    <dgm:cxn modelId="{2B1F1810-4FD0-4C37-A175-2BBFE4978FF8}" type="presParOf" srcId="{45C01C03-A220-4249-A8CE-711168774CAB}" destId="{49363171-F984-4E29-8FE6-9708BDFE57A3}" srcOrd="6" destOrd="0" presId="urn:microsoft.com/office/officeart/2005/8/layout/list1"/>
    <dgm:cxn modelId="{BB3E55E2-D728-4BD2-A5C7-9184A8521D9D}" type="presParOf" srcId="{45C01C03-A220-4249-A8CE-711168774CAB}" destId="{BBB11F5A-E30D-4945-8A9B-B8990D4AC7D4}" srcOrd="7" destOrd="0" presId="urn:microsoft.com/office/officeart/2005/8/layout/list1"/>
    <dgm:cxn modelId="{76E6E36F-D72C-4EAF-B475-FF674AD4005F}" type="presParOf" srcId="{45C01C03-A220-4249-A8CE-711168774CAB}" destId="{F479A4E8-D1E3-4143-A3FB-48882ED9B9E7}" srcOrd="8" destOrd="0" presId="urn:microsoft.com/office/officeart/2005/8/layout/list1"/>
    <dgm:cxn modelId="{FC0FCFF6-6BF6-4C05-8AC7-6066602FF35B}" type="presParOf" srcId="{F479A4E8-D1E3-4143-A3FB-48882ED9B9E7}" destId="{DF40D2C9-BA30-4045-89EC-03268C6C1D3A}" srcOrd="0" destOrd="0" presId="urn:microsoft.com/office/officeart/2005/8/layout/list1"/>
    <dgm:cxn modelId="{377E7DCB-9239-4690-BF5B-23524F550349}" type="presParOf" srcId="{F479A4E8-D1E3-4143-A3FB-48882ED9B9E7}" destId="{D2D83FFE-E3D8-4379-8011-948FB65D493A}" srcOrd="1" destOrd="0" presId="urn:microsoft.com/office/officeart/2005/8/layout/list1"/>
    <dgm:cxn modelId="{BBFF6308-795D-4CE9-BC9F-2D61A2DB69F7}" type="presParOf" srcId="{45C01C03-A220-4249-A8CE-711168774CAB}" destId="{354BA8A1-C92A-4BD4-B285-393979929C92}" srcOrd="9" destOrd="0" presId="urn:microsoft.com/office/officeart/2005/8/layout/list1"/>
    <dgm:cxn modelId="{1CE10251-6468-40CD-949A-382BF43416ED}" type="presParOf" srcId="{45C01C03-A220-4249-A8CE-711168774CAB}" destId="{B476047E-736E-44AD-AB37-C1F8E1F7BED1}" srcOrd="10" destOrd="0" presId="urn:microsoft.com/office/officeart/2005/8/layout/list1"/>
    <dgm:cxn modelId="{DFD2DB1B-395E-4825-82AD-91C07CB302D6}" type="presParOf" srcId="{45C01C03-A220-4249-A8CE-711168774CAB}" destId="{30134895-E986-494B-B422-91506923ADEF}" srcOrd="11" destOrd="0" presId="urn:microsoft.com/office/officeart/2005/8/layout/list1"/>
    <dgm:cxn modelId="{A276AA72-1C67-45DF-A482-94F2C7379065}" type="presParOf" srcId="{45C01C03-A220-4249-A8CE-711168774CAB}" destId="{69237F67-F522-44E9-984B-B21D5D45B20B}" srcOrd="12" destOrd="0" presId="urn:microsoft.com/office/officeart/2005/8/layout/list1"/>
    <dgm:cxn modelId="{F98EAA85-BBD5-4A0E-99BC-4218AB7C6A4F}" type="presParOf" srcId="{69237F67-F522-44E9-984B-B21D5D45B20B}" destId="{04F0A18C-D6AE-4398-9695-67B430627E50}" srcOrd="0" destOrd="0" presId="urn:microsoft.com/office/officeart/2005/8/layout/list1"/>
    <dgm:cxn modelId="{8EF7ADA6-67ED-4254-A40F-3E1FE6EA5C98}" type="presParOf" srcId="{69237F67-F522-44E9-984B-B21D5D45B20B}" destId="{EF87DAA9-9CA7-48E0-8B88-67B2B6F0BDE6}" srcOrd="1" destOrd="0" presId="urn:microsoft.com/office/officeart/2005/8/layout/list1"/>
    <dgm:cxn modelId="{1D47DBE0-E16E-4F3F-B062-07A85416FFBA}" type="presParOf" srcId="{45C01C03-A220-4249-A8CE-711168774CAB}" destId="{A70BAB59-1645-4EB4-9AE2-0DA33BB6506F}" srcOrd="13" destOrd="0" presId="urn:microsoft.com/office/officeart/2005/8/layout/list1"/>
    <dgm:cxn modelId="{79C8E64C-759D-46C6-9EBD-1404B65EB07E}" type="presParOf" srcId="{45C01C03-A220-4249-A8CE-711168774CAB}" destId="{B983C056-BE51-421C-B3D0-E67540A5D865}" srcOrd="14" destOrd="0" presId="urn:microsoft.com/office/officeart/2005/8/layout/list1"/>
    <dgm:cxn modelId="{0D009136-91B3-45E6-8FB1-2283F5EBD410}" type="presParOf" srcId="{45C01C03-A220-4249-A8CE-711168774CAB}" destId="{3173AEFE-F326-4409-9AF4-EADFBBC0CFD9}" srcOrd="15" destOrd="0" presId="urn:microsoft.com/office/officeart/2005/8/layout/list1"/>
    <dgm:cxn modelId="{E389A713-D4F5-4492-BE91-6B48A60F32E3}" type="presParOf" srcId="{45C01C03-A220-4249-A8CE-711168774CAB}" destId="{7C44523B-9860-4BCA-80A8-6E6BD9036422}" srcOrd="16" destOrd="0" presId="urn:microsoft.com/office/officeart/2005/8/layout/list1"/>
    <dgm:cxn modelId="{25B5ACE1-AB22-4568-B367-10E2297B0AAB}" type="presParOf" srcId="{7C44523B-9860-4BCA-80A8-6E6BD9036422}" destId="{2CFE805B-1E8A-49B5-B40C-378B398E7875}" srcOrd="0" destOrd="0" presId="urn:microsoft.com/office/officeart/2005/8/layout/list1"/>
    <dgm:cxn modelId="{32140085-126F-45A7-8293-0D2196BD21B1}" type="presParOf" srcId="{7C44523B-9860-4BCA-80A8-6E6BD9036422}" destId="{64837D9E-AD49-4A61-9F52-B36E16CE4D84}" srcOrd="1" destOrd="0" presId="urn:microsoft.com/office/officeart/2005/8/layout/list1"/>
    <dgm:cxn modelId="{8941DD9C-1113-4BB8-8866-E735CE8B7974}" type="presParOf" srcId="{45C01C03-A220-4249-A8CE-711168774CAB}" destId="{DFA7D228-732E-406C-92DF-2C43D6343B29}" srcOrd="17" destOrd="0" presId="urn:microsoft.com/office/officeart/2005/8/layout/list1"/>
    <dgm:cxn modelId="{1E26A7FB-5D43-4486-BB1E-33CC238EF062}" type="presParOf" srcId="{45C01C03-A220-4249-A8CE-711168774CAB}" destId="{2F5762E9-6EC5-4F4F-BC67-2D6766DA0190}" srcOrd="18" destOrd="0" presId="urn:microsoft.com/office/officeart/2005/8/layout/list1"/>
    <dgm:cxn modelId="{958E3DB0-474B-4121-B749-4320DE6BC48C}" type="presParOf" srcId="{45C01C03-A220-4249-A8CE-711168774CAB}" destId="{820BC03D-4B9F-48CC-88FF-CBCD49E8B73F}" srcOrd="19" destOrd="0" presId="urn:microsoft.com/office/officeart/2005/8/layout/list1"/>
    <dgm:cxn modelId="{FEA67341-DE0C-473C-B32D-07DEF8329EF7}" type="presParOf" srcId="{45C01C03-A220-4249-A8CE-711168774CAB}" destId="{9EFF7FD6-C63D-4CF1-A1C3-58778651A525}" srcOrd="20" destOrd="0" presId="urn:microsoft.com/office/officeart/2005/8/layout/list1"/>
    <dgm:cxn modelId="{F2D93EBD-16FA-4B6B-937E-16449599E1FE}" type="presParOf" srcId="{9EFF7FD6-C63D-4CF1-A1C3-58778651A525}" destId="{45FD66F4-24B2-4436-9207-B2B8DADAEC1F}" srcOrd="0" destOrd="0" presId="urn:microsoft.com/office/officeart/2005/8/layout/list1"/>
    <dgm:cxn modelId="{02B6A0C8-BBF8-4182-AD30-5517869AEE19}" type="presParOf" srcId="{9EFF7FD6-C63D-4CF1-A1C3-58778651A525}" destId="{085EC3BA-4E04-4DA1-84EE-D6A31B60FF54}" srcOrd="1" destOrd="0" presId="urn:microsoft.com/office/officeart/2005/8/layout/list1"/>
    <dgm:cxn modelId="{3905F5DB-1C08-4D5C-9BA6-FA2DB84353BA}" type="presParOf" srcId="{45C01C03-A220-4249-A8CE-711168774CAB}" destId="{45FD3591-57F2-47A5-BBE4-B1755B3EFDDC}" srcOrd="21" destOrd="0" presId="urn:microsoft.com/office/officeart/2005/8/layout/list1"/>
    <dgm:cxn modelId="{361F6D92-F5B4-45AE-9CF3-15C53009B624}" type="presParOf" srcId="{45C01C03-A220-4249-A8CE-711168774CAB}" destId="{FFE6B3F4-9491-42E0-878E-F75BBED14520}" srcOrd="22" destOrd="0" presId="urn:microsoft.com/office/officeart/2005/8/layout/list1"/>
    <dgm:cxn modelId="{ED1ADF5A-CEA3-49C2-957A-6B3428F28361}" type="presParOf" srcId="{45C01C03-A220-4249-A8CE-711168774CAB}" destId="{FF3A905D-28B5-45D6-9267-8120087FE403}" srcOrd="23" destOrd="0" presId="urn:microsoft.com/office/officeart/2005/8/layout/list1"/>
    <dgm:cxn modelId="{7D20D31C-1C0C-47B0-88DB-0C43F7A788E6}" type="presParOf" srcId="{45C01C03-A220-4249-A8CE-711168774CAB}" destId="{FC7BEE66-AC79-477B-B23C-62A0C83BAFA4}" srcOrd="24" destOrd="0" presId="urn:microsoft.com/office/officeart/2005/8/layout/list1"/>
    <dgm:cxn modelId="{6503920A-C773-4944-A79A-570150EAAB77}" type="presParOf" srcId="{FC7BEE66-AC79-477B-B23C-62A0C83BAFA4}" destId="{767943E9-CCE9-4B35-B855-80536E51A712}" srcOrd="0" destOrd="0" presId="urn:microsoft.com/office/officeart/2005/8/layout/list1"/>
    <dgm:cxn modelId="{BD51BB40-793E-42C2-ADC6-D551F4D53713}" type="presParOf" srcId="{FC7BEE66-AC79-477B-B23C-62A0C83BAFA4}" destId="{B24611AA-4449-4FA4-A8FC-E374B10D15A5}" srcOrd="1" destOrd="0" presId="urn:microsoft.com/office/officeart/2005/8/layout/list1"/>
    <dgm:cxn modelId="{3A5143AB-9784-435F-8454-0E8D6886BF90}" type="presParOf" srcId="{45C01C03-A220-4249-A8CE-711168774CAB}" destId="{41B7F757-7730-47A8-AB94-C1066DF6713D}" srcOrd="25" destOrd="0" presId="urn:microsoft.com/office/officeart/2005/8/layout/list1"/>
    <dgm:cxn modelId="{D5F4C5EB-E76B-48BD-9BF3-40C671B514F6}" type="presParOf" srcId="{45C01C03-A220-4249-A8CE-711168774CAB}" destId="{9EB76B41-6B30-4D3E-87E0-E4915AE82A73}" srcOrd="2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FDBA277-0BA6-4EF1-9BE9-AFF3E7BF82E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id-ID"/>
        </a:p>
      </dgm:t>
    </dgm:pt>
    <dgm:pt modelId="{82355EF8-B605-4C56-B747-D3CCEFAE0DA9}">
      <dgm:prSet phldrT="[Text]" custT="1"/>
      <dgm:spPr>
        <a:solidFill>
          <a:schemeClr val="accent3">
            <a:lumMod val="40000"/>
            <a:lumOff val="60000"/>
          </a:schemeClr>
        </a:solidFill>
      </dgm:spPr>
      <dgm:t>
        <a:bodyPr/>
        <a:lstStyle/>
        <a:p>
          <a:r>
            <a:rPr lang="en-US" sz="1800" dirty="0" smtClean="0">
              <a:solidFill>
                <a:schemeClr val="tx1"/>
              </a:solidFill>
            </a:rPr>
            <a:t>P</a:t>
          </a:r>
          <a:r>
            <a:rPr lang="id-ID" sz="1800" dirty="0" smtClean="0">
              <a:solidFill>
                <a:schemeClr val="tx1"/>
              </a:solidFill>
            </a:rPr>
            <a:t>ermenkes No.2052  tahun 2011 tentang Izin Praktik &amp; Pelaksanaan Praktik</a:t>
          </a:r>
          <a:r>
            <a:rPr lang="id-ID" sz="1800" baseline="0" dirty="0" smtClean="0">
              <a:solidFill>
                <a:schemeClr val="tx1"/>
              </a:solidFill>
            </a:rPr>
            <a:t> Kedokteran</a:t>
          </a:r>
          <a:endParaRPr lang="id-ID" sz="1800" dirty="0">
            <a:solidFill>
              <a:schemeClr val="tx1"/>
            </a:solidFill>
          </a:endParaRPr>
        </a:p>
      </dgm:t>
    </dgm:pt>
    <dgm:pt modelId="{8B04AB99-1075-4E87-92D7-7951D92AB502}" type="parTrans" cxnId="{71C03E05-7692-4CC8-A930-F6410DF349A4}">
      <dgm:prSet/>
      <dgm:spPr/>
      <dgm:t>
        <a:bodyPr/>
        <a:lstStyle/>
        <a:p>
          <a:endParaRPr lang="id-ID">
            <a:solidFill>
              <a:schemeClr val="tx1"/>
            </a:solidFill>
          </a:endParaRPr>
        </a:p>
      </dgm:t>
    </dgm:pt>
    <dgm:pt modelId="{68F7546D-FE5D-4225-A69D-AD8C23BF8478}" type="sibTrans" cxnId="{71C03E05-7692-4CC8-A930-F6410DF349A4}">
      <dgm:prSet/>
      <dgm:spPr/>
      <dgm:t>
        <a:bodyPr/>
        <a:lstStyle/>
        <a:p>
          <a:endParaRPr lang="id-ID">
            <a:solidFill>
              <a:schemeClr val="tx1"/>
            </a:solidFill>
          </a:endParaRPr>
        </a:p>
      </dgm:t>
    </dgm:pt>
    <dgm:pt modelId="{C3569911-2ACE-4A7C-AD77-40F9484EEA3C}">
      <dgm:prSet phldrT="[Text]" custT="1"/>
      <dgm:spPr>
        <a:solidFill>
          <a:schemeClr val="accent4">
            <a:lumMod val="40000"/>
            <a:lumOff val="60000"/>
          </a:schemeClr>
        </a:solidFill>
      </dgm:spPr>
      <dgm:t>
        <a:bodyPr/>
        <a:lstStyle/>
        <a:p>
          <a:r>
            <a:rPr lang="id-ID" sz="1800" dirty="0" smtClean="0">
              <a:solidFill>
                <a:schemeClr val="tx1"/>
              </a:solidFill>
            </a:rPr>
            <a:t>Permenkes No.46 tahun 2013 tentang Registrasi Tenaga Kesehatan </a:t>
          </a:r>
          <a:endParaRPr lang="id-ID" sz="1800" dirty="0">
            <a:solidFill>
              <a:schemeClr val="tx1"/>
            </a:solidFill>
          </a:endParaRPr>
        </a:p>
      </dgm:t>
    </dgm:pt>
    <dgm:pt modelId="{21D1BD4C-9F3A-4B96-91EA-83D5362D8A60}" type="parTrans" cxnId="{B081BAA6-E341-4475-B5B9-20A3AD22F0C3}">
      <dgm:prSet/>
      <dgm:spPr/>
      <dgm:t>
        <a:bodyPr/>
        <a:lstStyle/>
        <a:p>
          <a:endParaRPr lang="id-ID">
            <a:solidFill>
              <a:schemeClr val="tx1"/>
            </a:solidFill>
          </a:endParaRPr>
        </a:p>
      </dgm:t>
    </dgm:pt>
    <dgm:pt modelId="{530E2B95-5D74-4094-B8DB-76EE1FF86164}" type="sibTrans" cxnId="{B081BAA6-E341-4475-B5B9-20A3AD22F0C3}">
      <dgm:prSet/>
      <dgm:spPr/>
      <dgm:t>
        <a:bodyPr/>
        <a:lstStyle/>
        <a:p>
          <a:endParaRPr lang="id-ID">
            <a:solidFill>
              <a:schemeClr val="tx1"/>
            </a:solidFill>
          </a:endParaRPr>
        </a:p>
      </dgm:t>
    </dgm:pt>
    <dgm:pt modelId="{3B9FD440-BF48-45C0-81EB-3DF6FB279E27}">
      <dgm:prSet custT="1"/>
      <dgm:spPr>
        <a:solidFill>
          <a:srgbClr val="FFFF00"/>
        </a:solidFill>
      </dgm:spPr>
      <dgm:t>
        <a:bodyPr/>
        <a:lstStyle/>
        <a:p>
          <a:pPr rtl="0"/>
          <a:r>
            <a:rPr lang="en-US" sz="1800" b="1" dirty="0" smtClean="0">
              <a:solidFill>
                <a:schemeClr val="tx1"/>
              </a:solidFill>
            </a:rPr>
            <a:t>P</a:t>
          </a:r>
          <a:r>
            <a:rPr lang="id-ID" sz="1800" b="1" dirty="0" smtClean="0">
              <a:solidFill>
                <a:schemeClr val="tx1"/>
              </a:solidFill>
            </a:rPr>
            <a:t>ermenkes No 67 Tahun 2013 tentang Pendayagunaan Tenaga Kesehatan Warga Negara Asing</a:t>
          </a:r>
          <a:r>
            <a:rPr lang="en-US" sz="1800" b="1" dirty="0" smtClean="0">
              <a:solidFill>
                <a:schemeClr val="tx1"/>
              </a:solidFill>
            </a:rPr>
            <a:t> (TKWNA)</a:t>
          </a:r>
          <a:endParaRPr lang="id-ID" sz="1800" b="1" dirty="0">
            <a:solidFill>
              <a:schemeClr val="tx1"/>
            </a:solidFill>
          </a:endParaRPr>
        </a:p>
      </dgm:t>
    </dgm:pt>
    <dgm:pt modelId="{2DC4C42B-C281-4513-B9CC-6863A6CB5328}" type="parTrans" cxnId="{C670E755-38C7-4E4B-9ABE-A85485F0DE6E}">
      <dgm:prSet/>
      <dgm:spPr/>
      <dgm:t>
        <a:bodyPr/>
        <a:lstStyle/>
        <a:p>
          <a:endParaRPr lang="id-ID">
            <a:solidFill>
              <a:schemeClr val="tx1"/>
            </a:solidFill>
          </a:endParaRPr>
        </a:p>
      </dgm:t>
    </dgm:pt>
    <dgm:pt modelId="{C3B1C919-FC4B-49A3-8847-D4D64122957B}" type="sibTrans" cxnId="{C670E755-38C7-4E4B-9ABE-A85485F0DE6E}">
      <dgm:prSet/>
      <dgm:spPr/>
      <dgm:t>
        <a:bodyPr/>
        <a:lstStyle/>
        <a:p>
          <a:endParaRPr lang="id-ID">
            <a:solidFill>
              <a:schemeClr val="tx1"/>
            </a:solidFill>
          </a:endParaRPr>
        </a:p>
      </dgm:t>
    </dgm:pt>
    <dgm:pt modelId="{00DE4DF3-FD1C-43D5-BB48-AA2EC8DA076E}">
      <dgm:prSet custT="1"/>
      <dgm:spPr>
        <a:solidFill>
          <a:schemeClr val="accent3">
            <a:lumMod val="40000"/>
            <a:lumOff val="60000"/>
          </a:schemeClr>
        </a:solidFill>
      </dgm:spPr>
      <dgm:t>
        <a:bodyPr/>
        <a:lstStyle/>
        <a:p>
          <a:pPr rtl="0"/>
          <a:r>
            <a:rPr lang="id-ID" sz="1800" dirty="0" smtClean="0">
              <a:solidFill>
                <a:schemeClr val="tx1"/>
              </a:solidFill>
            </a:rPr>
            <a:t>Permenkes No 56 tahun 2014 t</a:t>
          </a:r>
          <a:r>
            <a:rPr lang="id-ID" dirty="0" smtClean="0">
              <a:solidFill>
                <a:schemeClr val="tx1"/>
              </a:solidFill>
            </a:rPr>
            <a:t>entang Klasifikasi Dan Perizinan Rumah Sakit</a:t>
          </a:r>
          <a:endParaRPr lang="id-ID" sz="1800" dirty="0">
            <a:solidFill>
              <a:schemeClr val="tx1"/>
            </a:solidFill>
          </a:endParaRPr>
        </a:p>
      </dgm:t>
    </dgm:pt>
    <dgm:pt modelId="{CCFC5DD3-A88A-4D0F-87C2-2344609D8DCE}" type="parTrans" cxnId="{10C6645A-A928-4CE9-91B9-BA5A99F9A611}">
      <dgm:prSet/>
      <dgm:spPr/>
      <dgm:t>
        <a:bodyPr/>
        <a:lstStyle/>
        <a:p>
          <a:endParaRPr lang="id-ID">
            <a:solidFill>
              <a:schemeClr val="tx1"/>
            </a:solidFill>
          </a:endParaRPr>
        </a:p>
      </dgm:t>
    </dgm:pt>
    <dgm:pt modelId="{C3C99D53-A99E-46B5-AC3E-AA3A08B7019A}" type="sibTrans" cxnId="{10C6645A-A928-4CE9-91B9-BA5A99F9A611}">
      <dgm:prSet/>
      <dgm:spPr/>
      <dgm:t>
        <a:bodyPr/>
        <a:lstStyle/>
        <a:p>
          <a:endParaRPr lang="id-ID">
            <a:solidFill>
              <a:schemeClr val="tx1"/>
            </a:solidFill>
          </a:endParaRPr>
        </a:p>
      </dgm:t>
    </dgm:pt>
    <dgm:pt modelId="{3557F7A0-2B0C-43DD-952C-381B3802CD72}">
      <dgm:prSet custT="1"/>
      <dgm:spPr>
        <a:solidFill>
          <a:srgbClr val="FFC000"/>
        </a:solidFill>
      </dgm:spPr>
      <dgm:t>
        <a:bodyPr/>
        <a:lstStyle/>
        <a:p>
          <a:pPr rtl="0"/>
          <a:r>
            <a:rPr lang="id-ID" sz="1800" dirty="0" smtClean="0">
              <a:solidFill>
                <a:schemeClr val="tx1"/>
              </a:solidFill>
            </a:rPr>
            <a:t>Permenkes No. 9 Tahun 2014 tentang Klinik</a:t>
          </a:r>
          <a:endParaRPr lang="id-ID" sz="1800" dirty="0">
            <a:solidFill>
              <a:schemeClr val="tx1"/>
            </a:solidFill>
          </a:endParaRPr>
        </a:p>
      </dgm:t>
    </dgm:pt>
    <dgm:pt modelId="{49B01A04-A542-452B-A0B4-762B42156D63}" type="parTrans" cxnId="{194044ED-7DEE-4B55-97BC-A185D6D4EAA8}">
      <dgm:prSet/>
      <dgm:spPr/>
      <dgm:t>
        <a:bodyPr/>
        <a:lstStyle/>
        <a:p>
          <a:endParaRPr lang="en-GB">
            <a:solidFill>
              <a:schemeClr val="tx1"/>
            </a:solidFill>
          </a:endParaRPr>
        </a:p>
      </dgm:t>
    </dgm:pt>
    <dgm:pt modelId="{1E9910FF-53C6-4BD2-AE77-9BE06D48880B}" type="sibTrans" cxnId="{194044ED-7DEE-4B55-97BC-A185D6D4EAA8}">
      <dgm:prSet/>
      <dgm:spPr/>
      <dgm:t>
        <a:bodyPr/>
        <a:lstStyle/>
        <a:p>
          <a:endParaRPr lang="en-GB">
            <a:solidFill>
              <a:schemeClr val="tx1"/>
            </a:solidFill>
          </a:endParaRPr>
        </a:p>
      </dgm:t>
    </dgm:pt>
    <dgm:pt modelId="{7A693A39-96BD-4F05-8EC9-CC751B0BE70E}">
      <dgm:prSet custT="1"/>
      <dgm:spPr>
        <a:solidFill>
          <a:srgbClr val="92D050"/>
        </a:solidFill>
      </dgm:spPr>
      <dgm:t>
        <a:bodyPr/>
        <a:lstStyle/>
        <a:p>
          <a:pPr rtl="0"/>
          <a:r>
            <a:rPr lang="id-ID" sz="1800" dirty="0" smtClean="0">
              <a:solidFill>
                <a:schemeClr val="tx1"/>
              </a:solidFill>
            </a:rPr>
            <a:t>Permenkes No. 37 tahun 2015 tentang Pendayagunaan Tenaga Kesehatan ke Luar Negeri</a:t>
          </a:r>
          <a:endParaRPr lang="id-ID" sz="1800" dirty="0">
            <a:solidFill>
              <a:schemeClr val="tx1"/>
            </a:solidFill>
          </a:endParaRPr>
        </a:p>
      </dgm:t>
    </dgm:pt>
    <dgm:pt modelId="{6EDAC185-85D7-4E0E-9CE8-4975FC0A6A82}" type="parTrans" cxnId="{91AB5341-8B44-4C3A-A0AA-EE05C0338CEF}">
      <dgm:prSet/>
      <dgm:spPr/>
      <dgm:t>
        <a:bodyPr/>
        <a:lstStyle/>
        <a:p>
          <a:endParaRPr lang="en-GB">
            <a:solidFill>
              <a:schemeClr val="tx1"/>
            </a:solidFill>
          </a:endParaRPr>
        </a:p>
      </dgm:t>
    </dgm:pt>
    <dgm:pt modelId="{A850FDA0-E41E-4F2F-894B-A37236BB7905}" type="sibTrans" cxnId="{91AB5341-8B44-4C3A-A0AA-EE05C0338CEF}">
      <dgm:prSet/>
      <dgm:spPr/>
      <dgm:t>
        <a:bodyPr/>
        <a:lstStyle/>
        <a:p>
          <a:endParaRPr lang="en-GB">
            <a:solidFill>
              <a:schemeClr val="tx1"/>
            </a:solidFill>
          </a:endParaRPr>
        </a:p>
      </dgm:t>
    </dgm:pt>
    <dgm:pt modelId="{45C01C03-A220-4249-A8CE-711168774CAB}" type="pres">
      <dgm:prSet presAssocID="{9FDBA277-0BA6-4EF1-9BE9-AFF3E7BF82E9}" presName="linear" presStyleCnt="0">
        <dgm:presLayoutVars>
          <dgm:dir/>
          <dgm:animLvl val="lvl"/>
          <dgm:resizeHandles val="exact"/>
        </dgm:presLayoutVars>
      </dgm:prSet>
      <dgm:spPr/>
      <dgm:t>
        <a:bodyPr/>
        <a:lstStyle/>
        <a:p>
          <a:endParaRPr lang="id-ID"/>
        </a:p>
      </dgm:t>
    </dgm:pt>
    <dgm:pt modelId="{036A4282-DE95-48BB-A992-EA2E5F5DB16C}" type="pres">
      <dgm:prSet presAssocID="{82355EF8-B605-4C56-B747-D3CCEFAE0DA9}" presName="parentLin" presStyleCnt="0"/>
      <dgm:spPr/>
    </dgm:pt>
    <dgm:pt modelId="{488C2AD9-B341-4ABC-BE7D-AF0A702B3269}" type="pres">
      <dgm:prSet presAssocID="{82355EF8-B605-4C56-B747-D3CCEFAE0DA9}" presName="parentLeftMargin" presStyleLbl="node1" presStyleIdx="0" presStyleCnt="6"/>
      <dgm:spPr/>
      <dgm:t>
        <a:bodyPr/>
        <a:lstStyle/>
        <a:p>
          <a:endParaRPr lang="id-ID"/>
        </a:p>
      </dgm:t>
    </dgm:pt>
    <dgm:pt modelId="{D92A4897-D4C1-4522-9626-6E5BF8D45A89}" type="pres">
      <dgm:prSet presAssocID="{82355EF8-B605-4C56-B747-D3CCEFAE0DA9}" presName="parentText" presStyleLbl="node1" presStyleIdx="0" presStyleCnt="6" custScaleX="142262" custScaleY="124789">
        <dgm:presLayoutVars>
          <dgm:chMax val="0"/>
          <dgm:bulletEnabled val="1"/>
        </dgm:presLayoutVars>
      </dgm:prSet>
      <dgm:spPr/>
      <dgm:t>
        <a:bodyPr/>
        <a:lstStyle/>
        <a:p>
          <a:endParaRPr lang="id-ID"/>
        </a:p>
      </dgm:t>
    </dgm:pt>
    <dgm:pt modelId="{8E2580AF-D465-49CF-954C-54FA6442BDAA}" type="pres">
      <dgm:prSet presAssocID="{82355EF8-B605-4C56-B747-D3CCEFAE0DA9}" presName="negativeSpace" presStyleCnt="0"/>
      <dgm:spPr/>
    </dgm:pt>
    <dgm:pt modelId="{693D04D2-EDA7-4841-B88D-6CCF276FC1FB}" type="pres">
      <dgm:prSet presAssocID="{82355EF8-B605-4C56-B747-D3CCEFAE0DA9}" presName="childText" presStyleLbl="conFgAcc1" presStyleIdx="0" presStyleCnt="6">
        <dgm:presLayoutVars>
          <dgm:bulletEnabled val="1"/>
        </dgm:presLayoutVars>
      </dgm:prSet>
      <dgm:spPr/>
    </dgm:pt>
    <dgm:pt modelId="{E1D50DBD-2D24-46DA-B699-2DB23FD60B2F}" type="pres">
      <dgm:prSet presAssocID="{68F7546D-FE5D-4225-A69D-AD8C23BF8478}" presName="spaceBetweenRectangles" presStyleCnt="0"/>
      <dgm:spPr/>
    </dgm:pt>
    <dgm:pt modelId="{D6FF758A-83B0-4181-B5B3-282AA2022B1B}" type="pres">
      <dgm:prSet presAssocID="{C3569911-2ACE-4A7C-AD77-40F9484EEA3C}" presName="parentLin" presStyleCnt="0"/>
      <dgm:spPr/>
    </dgm:pt>
    <dgm:pt modelId="{1E3E215B-22D4-459C-99C7-A15A074FB671}" type="pres">
      <dgm:prSet presAssocID="{C3569911-2ACE-4A7C-AD77-40F9484EEA3C}" presName="parentLeftMargin" presStyleLbl="node1" presStyleIdx="0" presStyleCnt="6" custScaleX="100398" custScaleY="97152"/>
      <dgm:spPr/>
      <dgm:t>
        <a:bodyPr/>
        <a:lstStyle/>
        <a:p>
          <a:endParaRPr lang="id-ID"/>
        </a:p>
      </dgm:t>
    </dgm:pt>
    <dgm:pt modelId="{FECC1B33-DB65-4F21-946C-0D0C671B8EDA}" type="pres">
      <dgm:prSet presAssocID="{C3569911-2ACE-4A7C-AD77-40F9484EEA3C}" presName="parentText" presStyleLbl="node1" presStyleIdx="1" presStyleCnt="6" custScaleX="142857" custScaleY="138192" custLinFactNeighborX="38171" custLinFactNeighborY="8665">
        <dgm:presLayoutVars>
          <dgm:chMax val="0"/>
          <dgm:bulletEnabled val="1"/>
        </dgm:presLayoutVars>
      </dgm:prSet>
      <dgm:spPr/>
      <dgm:t>
        <a:bodyPr/>
        <a:lstStyle/>
        <a:p>
          <a:endParaRPr lang="id-ID"/>
        </a:p>
      </dgm:t>
    </dgm:pt>
    <dgm:pt modelId="{B26EC941-EFBA-42FC-868B-DF3CFBDF10D6}" type="pres">
      <dgm:prSet presAssocID="{C3569911-2ACE-4A7C-AD77-40F9484EEA3C}" presName="negativeSpace" presStyleCnt="0"/>
      <dgm:spPr/>
    </dgm:pt>
    <dgm:pt modelId="{C7457938-FEC2-4980-B1CE-3A6218057DB4}" type="pres">
      <dgm:prSet presAssocID="{C3569911-2ACE-4A7C-AD77-40F9484EEA3C}" presName="childText" presStyleLbl="conFgAcc1" presStyleIdx="1" presStyleCnt="6" custLinFactNeighborX="126" custLinFactNeighborY="-49310">
        <dgm:presLayoutVars>
          <dgm:bulletEnabled val="1"/>
        </dgm:presLayoutVars>
      </dgm:prSet>
      <dgm:spPr/>
    </dgm:pt>
    <dgm:pt modelId="{49970C1B-8F98-4E3B-BC11-CDEEA471E8AA}" type="pres">
      <dgm:prSet presAssocID="{530E2B95-5D74-4094-B8DB-76EE1FF86164}" presName="spaceBetweenRectangles" presStyleCnt="0"/>
      <dgm:spPr/>
    </dgm:pt>
    <dgm:pt modelId="{88CBCE9C-ADC8-4C26-9D4B-A8D97FAA7084}" type="pres">
      <dgm:prSet presAssocID="{3B9FD440-BF48-45C0-81EB-3DF6FB279E27}" presName="parentLin" presStyleCnt="0"/>
      <dgm:spPr/>
    </dgm:pt>
    <dgm:pt modelId="{AE7345D9-9CB7-41B3-ABE3-1A2CC0A8A137}" type="pres">
      <dgm:prSet presAssocID="{3B9FD440-BF48-45C0-81EB-3DF6FB279E27}" presName="parentLeftMargin" presStyleLbl="node1" presStyleIdx="1" presStyleCnt="6"/>
      <dgm:spPr/>
      <dgm:t>
        <a:bodyPr/>
        <a:lstStyle/>
        <a:p>
          <a:endParaRPr lang="id-ID"/>
        </a:p>
      </dgm:t>
    </dgm:pt>
    <dgm:pt modelId="{B89123D0-7D23-4827-86E4-E8724DB36D41}" type="pres">
      <dgm:prSet presAssocID="{3B9FD440-BF48-45C0-81EB-3DF6FB279E27}" presName="parentText" presStyleLbl="node1" presStyleIdx="2" presStyleCnt="6" custScaleX="142857" custScaleY="152072">
        <dgm:presLayoutVars>
          <dgm:chMax val="0"/>
          <dgm:bulletEnabled val="1"/>
        </dgm:presLayoutVars>
      </dgm:prSet>
      <dgm:spPr/>
      <dgm:t>
        <a:bodyPr/>
        <a:lstStyle/>
        <a:p>
          <a:endParaRPr lang="id-ID"/>
        </a:p>
      </dgm:t>
    </dgm:pt>
    <dgm:pt modelId="{E0496C61-E1C6-449B-9FA7-64C1F73E1D00}" type="pres">
      <dgm:prSet presAssocID="{3B9FD440-BF48-45C0-81EB-3DF6FB279E27}" presName="negativeSpace" presStyleCnt="0"/>
      <dgm:spPr/>
    </dgm:pt>
    <dgm:pt modelId="{FF99434B-2F10-4723-9A28-D67BB7A66BC8}" type="pres">
      <dgm:prSet presAssocID="{3B9FD440-BF48-45C0-81EB-3DF6FB279E27}" presName="childText" presStyleLbl="conFgAcc1" presStyleIdx="2" presStyleCnt="6">
        <dgm:presLayoutVars>
          <dgm:bulletEnabled val="1"/>
        </dgm:presLayoutVars>
      </dgm:prSet>
      <dgm:spPr/>
    </dgm:pt>
    <dgm:pt modelId="{E76A605E-4EF1-40C1-8ECC-4A5D8C2CD791}" type="pres">
      <dgm:prSet presAssocID="{C3B1C919-FC4B-49A3-8847-D4D64122957B}" presName="spaceBetweenRectangles" presStyleCnt="0"/>
      <dgm:spPr/>
    </dgm:pt>
    <dgm:pt modelId="{51447FF0-FD33-44B6-9D74-C86938CC217D}" type="pres">
      <dgm:prSet presAssocID="{00DE4DF3-FD1C-43D5-BB48-AA2EC8DA076E}" presName="parentLin" presStyleCnt="0"/>
      <dgm:spPr/>
    </dgm:pt>
    <dgm:pt modelId="{081A496C-726A-4954-BFF7-C25CBB066274}" type="pres">
      <dgm:prSet presAssocID="{00DE4DF3-FD1C-43D5-BB48-AA2EC8DA076E}" presName="parentLeftMargin" presStyleLbl="node1" presStyleIdx="2" presStyleCnt="6"/>
      <dgm:spPr/>
      <dgm:t>
        <a:bodyPr/>
        <a:lstStyle/>
        <a:p>
          <a:endParaRPr lang="id-ID"/>
        </a:p>
      </dgm:t>
    </dgm:pt>
    <dgm:pt modelId="{99C6D5D3-C03B-47F0-9848-48DDBE19A604}" type="pres">
      <dgm:prSet presAssocID="{00DE4DF3-FD1C-43D5-BB48-AA2EC8DA076E}" presName="parentText" presStyleLbl="node1" presStyleIdx="3" presStyleCnt="6" custScaleX="142857" custScaleY="135353">
        <dgm:presLayoutVars>
          <dgm:chMax val="0"/>
          <dgm:bulletEnabled val="1"/>
        </dgm:presLayoutVars>
      </dgm:prSet>
      <dgm:spPr/>
      <dgm:t>
        <a:bodyPr/>
        <a:lstStyle/>
        <a:p>
          <a:endParaRPr lang="id-ID"/>
        </a:p>
      </dgm:t>
    </dgm:pt>
    <dgm:pt modelId="{C26BF207-977F-43E2-87E4-02075D822CB8}" type="pres">
      <dgm:prSet presAssocID="{00DE4DF3-FD1C-43D5-BB48-AA2EC8DA076E}" presName="negativeSpace" presStyleCnt="0"/>
      <dgm:spPr/>
    </dgm:pt>
    <dgm:pt modelId="{565D01C2-9353-4F35-AC27-998B9D506CB7}" type="pres">
      <dgm:prSet presAssocID="{00DE4DF3-FD1C-43D5-BB48-AA2EC8DA076E}" presName="childText" presStyleLbl="conFgAcc1" presStyleIdx="3" presStyleCnt="6">
        <dgm:presLayoutVars>
          <dgm:bulletEnabled val="1"/>
        </dgm:presLayoutVars>
      </dgm:prSet>
      <dgm:spPr/>
    </dgm:pt>
    <dgm:pt modelId="{A80F5AA8-8ACD-44A4-87DD-428C34ED626F}" type="pres">
      <dgm:prSet presAssocID="{C3C99D53-A99E-46B5-AC3E-AA3A08B7019A}" presName="spaceBetweenRectangles" presStyleCnt="0"/>
      <dgm:spPr/>
    </dgm:pt>
    <dgm:pt modelId="{94981BDA-B15A-4FFF-AB24-6D6F7E05270E}" type="pres">
      <dgm:prSet presAssocID="{3557F7A0-2B0C-43DD-952C-381B3802CD72}" presName="parentLin" presStyleCnt="0"/>
      <dgm:spPr/>
    </dgm:pt>
    <dgm:pt modelId="{D2C8D34D-BCF1-456B-8274-BF99176C8A81}" type="pres">
      <dgm:prSet presAssocID="{3557F7A0-2B0C-43DD-952C-381B3802CD72}" presName="parentLeftMargin" presStyleLbl="node1" presStyleIdx="3" presStyleCnt="6"/>
      <dgm:spPr/>
      <dgm:t>
        <a:bodyPr/>
        <a:lstStyle/>
        <a:p>
          <a:endParaRPr lang="id-ID"/>
        </a:p>
      </dgm:t>
    </dgm:pt>
    <dgm:pt modelId="{08962478-6B56-4A44-8179-A7E0916D31C4}" type="pres">
      <dgm:prSet presAssocID="{3557F7A0-2B0C-43DD-952C-381B3802CD72}" presName="parentText" presStyleLbl="node1" presStyleIdx="4" presStyleCnt="6" custScaleX="136539" custScaleY="113604">
        <dgm:presLayoutVars>
          <dgm:chMax val="0"/>
          <dgm:bulletEnabled val="1"/>
        </dgm:presLayoutVars>
      </dgm:prSet>
      <dgm:spPr/>
      <dgm:t>
        <a:bodyPr/>
        <a:lstStyle/>
        <a:p>
          <a:endParaRPr lang="id-ID"/>
        </a:p>
      </dgm:t>
    </dgm:pt>
    <dgm:pt modelId="{A0AAE726-AE43-41A8-B7B0-1EBE58E22B21}" type="pres">
      <dgm:prSet presAssocID="{3557F7A0-2B0C-43DD-952C-381B3802CD72}" presName="negativeSpace" presStyleCnt="0"/>
      <dgm:spPr/>
    </dgm:pt>
    <dgm:pt modelId="{189EB3E5-41B0-45B4-AC05-F100484B96EF}" type="pres">
      <dgm:prSet presAssocID="{3557F7A0-2B0C-43DD-952C-381B3802CD72}" presName="childText" presStyleLbl="conFgAcc1" presStyleIdx="4" presStyleCnt="6">
        <dgm:presLayoutVars>
          <dgm:bulletEnabled val="1"/>
        </dgm:presLayoutVars>
      </dgm:prSet>
      <dgm:spPr/>
    </dgm:pt>
    <dgm:pt modelId="{A541E8F4-0E93-443F-8D6D-79105B673E29}" type="pres">
      <dgm:prSet presAssocID="{1E9910FF-53C6-4BD2-AE77-9BE06D48880B}" presName="spaceBetweenRectangles" presStyleCnt="0"/>
      <dgm:spPr/>
    </dgm:pt>
    <dgm:pt modelId="{172B85E9-C8E4-472E-A14E-FABD7CAC185D}" type="pres">
      <dgm:prSet presAssocID="{7A693A39-96BD-4F05-8EC9-CC751B0BE70E}" presName="parentLin" presStyleCnt="0"/>
      <dgm:spPr/>
    </dgm:pt>
    <dgm:pt modelId="{37560798-D1BB-4130-99A8-5BB42285F937}" type="pres">
      <dgm:prSet presAssocID="{7A693A39-96BD-4F05-8EC9-CC751B0BE70E}" presName="parentLeftMargin" presStyleLbl="node1" presStyleIdx="4" presStyleCnt="6"/>
      <dgm:spPr/>
      <dgm:t>
        <a:bodyPr/>
        <a:lstStyle/>
        <a:p>
          <a:endParaRPr lang="id-ID"/>
        </a:p>
      </dgm:t>
    </dgm:pt>
    <dgm:pt modelId="{F323456B-1701-404D-A9A2-314EBC40033F}" type="pres">
      <dgm:prSet presAssocID="{7A693A39-96BD-4F05-8EC9-CC751B0BE70E}" presName="parentText" presStyleLbl="node1" presStyleIdx="5" presStyleCnt="6" custScaleX="135832" custScaleY="127188">
        <dgm:presLayoutVars>
          <dgm:chMax val="0"/>
          <dgm:bulletEnabled val="1"/>
        </dgm:presLayoutVars>
      </dgm:prSet>
      <dgm:spPr/>
      <dgm:t>
        <a:bodyPr/>
        <a:lstStyle/>
        <a:p>
          <a:endParaRPr lang="id-ID"/>
        </a:p>
      </dgm:t>
    </dgm:pt>
    <dgm:pt modelId="{8474CA02-90AC-4C01-AA9B-5C730C3B3FA2}" type="pres">
      <dgm:prSet presAssocID="{7A693A39-96BD-4F05-8EC9-CC751B0BE70E}" presName="negativeSpace" presStyleCnt="0"/>
      <dgm:spPr/>
    </dgm:pt>
    <dgm:pt modelId="{2F5779EF-D131-4A69-92EF-BB7A3D244274}" type="pres">
      <dgm:prSet presAssocID="{7A693A39-96BD-4F05-8EC9-CC751B0BE70E}" presName="childText" presStyleLbl="conFgAcc1" presStyleIdx="5" presStyleCnt="6">
        <dgm:presLayoutVars>
          <dgm:bulletEnabled val="1"/>
        </dgm:presLayoutVars>
      </dgm:prSet>
      <dgm:spPr/>
    </dgm:pt>
  </dgm:ptLst>
  <dgm:cxnLst>
    <dgm:cxn modelId="{65CDC688-2849-4C61-8487-BEAA5E687D31}" type="presOf" srcId="{82355EF8-B605-4C56-B747-D3CCEFAE0DA9}" destId="{488C2AD9-B341-4ABC-BE7D-AF0A702B3269}" srcOrd="0" destOrd="0" presId="urn:microsoft.com/office/officeart/2005/8/layout/list1"/>
    <dgm:cxn modelId="{16DA990C-008E-40C5-B632-C20420FE6CDB}" type="presOf" srcId="{7A693A39-96BD-4F05-8EC9-CC751B0BE70E}" destId="{37560798-D1BB-4130-99A8-5BB42285F937}" srcOrd="0" destOrd="0" presId="urn:microsoft.com/office/officeart/2005/8/layout/list1"/>
    <dgm:cxn modelId="{71C03E05-7692-4CC8-A930-F6410DF349A4}" srcId="{9FDBA277-0BA6-4EF1-9BE9-AFF3E7BF82E9}" destId="{82355EF8-B605-4C56-B747-D3CCEFAE0DA9}" srcOrd="0" destOrd="0" parTransId="{8B04AB99-1075-4E87-92D7-7951D92AB502}" sibTransId="{68F7546D-FE5D-4225-A69D-AD8C23BF8478}"/>
    <dgm:cxn modelId="{19AB59F9-4D53-4EE3-BB70-0C60C82A408A}" type="presOf" srcId="{00DE4DF3-FD1C-43D5-BB48-AA2EC8DA076E}" destId="{081A496C-726A-4954-BFF7-C25CBB066274}" srcOrd="0" destOrd="0" presId="urn:microsoft.com/office/officeart/2005/8/layout/list1"/>
    <dgm:cxn modelId="{CB8610D2-88F8-4E42-BD3C-F59A95C11098}" type="presOf" srcId="{7A693A39-96BD-4F05-8EC9-CC751B0BE70E}" destId="{F323456B-1701-404D-A9A2-314EBC40033F}" srcOrd="1" destOrd="0" presId="urn:microsoft.com/office/officeart/2005/8/layout/list1"/>
    <dgm:cxn modelId="{B081BAA6-E341-4475-B5B9-20A3AD22F0C3}" srcId="{9FDBA277-0BA6-4EF1-9BE9-AFF3E7BF82E9}" destId="{C3569911-2ACE-4A7C-AD77-40F9484EEA3C}" srcOrd="1" destOrd="0" parTransId="{21D1BD4C-9F3A-4B96-91EA-83D5362D8A60}" sibTransId="{530E2B95-5D74-4094-B8DB-76EE1FF86164}"/>
    <dgm:cxn modelId="{9A2F3E86-C701-4471-A8E7-6989206B1803}" type="presOf" srcId="{00DE4DF3-FD1C-43D5-BB48-AA2EC8DA076E}" destId="{99C6D5D3-C03B-47F0-9848-48DDBE19A604}" srcOrd="1" destOrd="0" presId="urn:microsoft.com/office/officeart/2005/8/layout/list1"/>
    <dgm:cxn modelId="{AC18656F-2235-4C92-A5C4-4FDA4F31F8BB}" type="presOf" srcId="{C3569911-2ACE-4A7C-AD77-40F9484EEA3C}" destId="{FECC1B33-DB65-4F21-946C-0D0C671B8EDA}" srcOrd="1" destOrd="0" presId="urn:microsoft.com/office/officeart/2005/8/layout/list1"/>
    <dgm:cxn modelId="{10C6645A-A928-4CE9-91B9-BA5A99F9A611}" srcId="{9FDBA277-0BA6-4EF1-9BE9-AFF3E7BF82E9}" destId="{00DE4DF3-FD1C-43D5-BB48-AA2EC8DA076E}" srcOrd="3" destOrd="0" parTransId="{CCFC5DD3-A88A-4D0F-87C2-2344609D8DCE}" sibTransId="{C3C99D53-A99E-46B5-AC3E-AA3A08B7019A}"/>
    <dgm:cxn modelId="{BC9F3804-0D84-48F0-AF42-871E373DDE21}" type="presOf" srcId="{82355EF8-B605-4C56-B747-D3CCEFAE0DA9}" destId="{D92A4897-D4C1-4522-9626-6E5BF8D45A89}" srcOrd="1" destOrd="0" presId="urn:microsoft.com/office/officeart/2005/8/layout/list1"/>
    <dgm:cxn modelId="{5A3A2FD4-4AB4-439F-A97E-951E238B6598}" type="presOf" srcId="{9FDBA277-0BA6-4EF1-9BE9-AFF3E7BF82E9}" destId="{45C01C03-A220-4249-A8CE-711168774CAB}" srcOrd="0" destOrd="0" presId="urn:microsoft.com/office/officeart/2005/8/layout/list1"/>
    <dgm:cxn modelId="{4CB9C3AE-E41A-4571-A069-737201006D28}" type="presOf" srcId="{C3569911-2ACE-4A7C-AD77-40F9484EEA3C}" destId="{1E3E215B-22D4-459C-99C7-A15A074FB671}" srcOrd="0" destOrd="0" presId="urn:microsoft.com/office/officeart/2005/8/layout/list1"/>
    <dgm:cxn modelId="{75D97231-394C-4C2B-AEF7-E8AFC606D74E}" type="presOf" srcId="{3B9FD440-BF48-45C0-81EB-3DF6FB279E27}" destId="{B89123D0-7D23-4827-86E4-E8724DB36D41}" srcOrd="1" destOrd="0" presId="urn:microsoft.com/office/officeart/2005/8/layout/list1"/>
    <dgm:cxn modelId="{A975141E-60BE-47A5-9E6C-5F424AEABAAA}" type="presOf" srcId="{3557F7A0-2B0C-43DD-952C-381B3802CD72}" destId="{D2C8D34D-BCF1-456B-8274-BF99176C8A81}" srcOrd="0" destOrd="0" presId="urn:microsoft.com/office/officeart/2005/8/layout/list1"/>
    <dgm:cxn modelId="{C670E755-38C7-4E4B-9ABE-A85485F0DE6E}" srcId="{9FDBA277-0BA6-4EF1-9BE9-AFF3E7BF82E9}" destId="{3B9FD440-BF48-45C0-81EB-3DF6FB279E27}" srcOrd="2" destOrd="0" parTransId="{2DC4C42B-C281-4513-B9CC-6863A6CB5328}" sibTransId="{C3B1C919-FC4B-49A3-8847-D4D64122957B}"/>
    <dgm:cxn modelId="{194044ED-7DEE-4B55-97BC-A185D6D4EAA8}" srcId="{9FDBA277-0BA6-4EF1-9BE9-AFF3E7BF82E9}" destId="{3557F7A0-2B0C-43DD-952C-381B3802CD72}" srcOrd="4" destOrd="0" parTransId="{49B01A04-A542-452B-A0B4-762B42156D63}" sibTransId="{1E9910FF-53C6-4BD2-AE77-9BE06D48880B}"/>
    <dgm:cxn modelId="{2FF6CAB6-DB3C-40AF-88BB-CD85FF406960}" type="presOf" srcId="{3B9FD440-BF48-45C0-81EB-3DF6FB279E27}" destId="{AE7345D9-9CB7-41B3-ABE3-1A2CC0A8A137}" srcOrd="0" destOrd="0" presId="urn:microsoft.com/office/officeart/2005/8/layout/list1"/>
    <dgm:cxn modelId="{91AB5341-8B44-4C3A-A0AA-EE05C0338CEF}" srcId="{9FDBA277-0BA6-4EF1-9BE9-AFF3E7BF82E9}" destId="{7A693A39-96BD-4F05-8EC9-CC751B0BE70E}" srcOrd="5" destOrd="0" parTransId="{6EDAC185-85D7-4E0E-9CE8-4975FC0A6A82}" sibTransId="{A850FDA0-E41E-4F2F-894B-A37236BB7905}"/>
    <dgm:cxn modelId="{68579F01-5191-44CF-AFC9-ADA3CF891C24}" type="presOf" srcId="{3557F7A0-2B0C-43DD-952C-381B3802CD72}" destId="{08962478-6B56-4A44-8179-A7E0916D31C4}" srcOrd="1" destOrd="0" presId="urn:microsoft.com/office/officeart/2005/8/layout/list1"/>
    <dgm:cxn modelId="{C4CBBF92-A609-4DB6-BE95-6A14F46FBA85}" type="presParOf" srcId="{45C01C03-A220-4249-A8CE-711168774CAB}" destId="{036A4282-DE95-48BB-A992-EA2E5F5DB16C}" srcOrd="0" destOrd="0" presId="urn:microsoft.com/office/officeart/2005/8/layout/list1"/>
    <dgm:cxn modelId="{477EAECE-3E97-40D0-89E9-E3A973B65872}" type="presParOf" srcId="{036A4282-DE95-48BB-A992-EA2E5F5DB16C}" destId="{488C2AD9-B341-4ABC-BE7D-AF0A702B3269}" srcOrd="0" destOrd="0" presId="urn:microsoft.com/office/officeart/2005/8/layout/list1"/>
    <dgm:cxn modelId="{9E121438-2A66-4BDF-A665-0E1D7D162B7F}" type="presParOf" srcId="{036A4282-DE95-48BB-A992-EA2E5F5DB16C}" destId="{D92A4897-D4C1-4522-9626-6E5BF8D45A89}" srcOrd="1" destOrd="0" presId="urn:microsoft.com/office/officeart/2005/8/layout/list1"/>
    <dgm:cxn modelId="{695FCA84-3232-4093-8F52-1EC52F333F4E}" type="presParOf" srcId="{45C01C03-A220-4249-A8CE-711168774CAB}" destId="{8E2580AF-D465-49CF-954C-54FA6442BDAA}" srcOrd="1" destOrd="0" presId="urn:microsoft.com/office/officeart/2005/8/layout/list1"/>
    <dgm:cxn modelId="{73FB28EF-9035-4221-8BE1-392E6E6D80FA}" type="presParOf" srcId="{45C01C03-A220-4249-A8CE-711168774CAB}" destId="{693D04D2-EDA7-4841-B88D-6CCF276FC1FB}" srcOrd="2" destOrd="0" presId="urn:microsoft.com/office/officeart/2005/8/layout/list1"/>
    <dgm:cxn modelId="{4798D15D-670E-46AC-83D8-CAA23AE37292}" type="presParOf" srcId="{45C01C03-A220-4249-A8CE-711168774CAB}" destId="{E1D50DBD-2D24-46DA-B699-2DB23FD60B2F}" srcOrd="3" destOrd="0" presId="urn:microsoft.com/office/officeart/2005/8/layout/list1"/>
    <dgm:cxn modelId="{2587E773-2CC7-4DD7-9EC8-936C7637B755}" type="presParOf" srcId="{45C01C03-A220-4249-A8CE-711168774CAB}" destId="{D6FF758A-83B0-4181-B5B3-282AA2022B1B}" srcOrd="4" destOrd="0" presId="urn:microsoft.com/office/officeart/2005/8/layout/list1"/>
    <dgm:cxn modelId="{CC58809B-5BF1-4621-9523-41EEBEA8A595}" type="presParOf" srcId="{D6FF758A-83B0-4181-B5B3-282AA2022B1B}" destId="{1E3E215B-22D4-459C-99C7-A15A074FB671}" srcOrd="0" destOrd="0" presId="urn:microsoft.com/office/officeart/2005/8/layout/list1"/>
    <dgm:cxn modelId="{9718347F-F5F5-4039-A78C-CDF11123481B}" type="presParOf" srcId="{D6FF758A-83B0-4181-B5B3-282AA2022B1B}" destId="{FECC1B33-DB65-4F21-946C-0D0C671B8EDA}" srcOrd="1" destOrd="0" presId="urn:microsoft.com/office/officeart/2005/8/layout/list1"/>
    <dgm:cxn modelId="{591DDE41-35D0-4EB5-AE36-973A599CCDAE}" type="presParOf" srcId="{45C01C03-A220-4249-A8CE-711168774CAB}" destId="{B26EC941-EFBA-42FC-868B-DF3CFBDF10D6}" srcOrd="5" destOrd="0" presId="urn:microsoft.com/office/officeart/2005/8/layout/list1"/>
    <dgm:cxn modelId="{2C005D0B-554C-48A8-812E-4837DDF5B9CF}" type="presParOf" srcId="{45C01C03-A220-4249-A8CE-711168774CAB}" destId="{C7457938-FEC2-4980-B1CE-3A6218057DB4}" srcOrd="6" destOrd="0" presId="urn:microsoft.com/office/officeart/2005/8/layout/list1"/>
    <dgm:cxn modelId="{EFD79DF7-2598-44F3-B4DF-5BB06A3666D4}" type="presParOf" srcId="{45C01C03-A220-4249-A8CE-711168774CAB}" destId="{49970C1B-8F98-4E3B-BC11-CDEEA471E8AA}" srcOrd="7" destOrd="0" presId="urn:microsoft.com/office/officeart/2005/8/layout/list1"/>
    <dgm:cxn modelId="{80250D08-C855-49E6-8FA7-46CBE2D26F28}" type="presParOf" srcId="{45C01C03-A220-4249-A8CE-711168774CAB}" destId="{88CBCE9C-ADC8-4C26-9D4B-A8D97FAA7084}" srcOrd="8" destOrd="0" presId="urn:microsoft.com/office/officeart/2005/8/layout/list1"/>
    <dgm:cxn modelId="{96ED4450-9625-4336-9F5C-D3702D280A86}" type="presParOf" srcId="{88CBCE9C-ADC8-4C26-9D4B-A8D97FAA7084}" destId="{AE7345D9-9CB7-41B3-ABE3-1A2CC0A8A137}" srcOrd="0" destOrd="0" presId="urn:microsoft.com/office/officeart/2005/8/layout/list1"/>
    <dgm:cxn modelId="{81D83032-3CD7-478C-B68D-191041F95EFA}" type="presParOf" srcId="{88CBCE9C-ADC8-4C26-9D4B-A8D97FAA7084}" destId="{B89123D0-7D23-4827-86E4-E8724DB36D41}" srcOrd="1" destOrd="0" presId="urn:microsoft.com/office/officeart/2005/8/layout/list1"/>
    <dgm:cxn modelId="{B9DDCDE8-9504-4A7D-9D46-71092731E2EB}" type="presParOf" srcId="{45C01C03-A220-4249-A8CE-711168774CAB}" destId="{E0496C61-E1C6-449B-9FA7-64C1F73E1D00}" srcOrd="9" destOrd="0" presId="urn:microsoft.com/office/officeart/2005/8/layout/list1"/>
    <dgm:cxn modelId="{3ABF229E-FB90-47DC-9224-2C141E6AE6CE}" type="presParOf" srcId="{45C01C03-A220-4249-A8CE-711168774CAB}" destId="{FF99434B-2F10-4723-9A28-D67BB7A66BC8}" srcOrd="10" destOrd="0" presId="urn:microsoft.com/office/officeart/2005/8/layout/list1"/>
    <dgm:cxn modelId="{974248F2-4915-4F8F-9C30-D01A31A7893F}" type="presParOf" srcId="{45C01C03-A220-4249-A8CE-711168774CAB}" destId="{E76A605E-4EF1-40C1-8ECC-4A5D8C2CD791}" srcOrd="11" destOrd="0" presId="urn:microsoft.com/office/officeart/2005/8/layout/list1"/>
    <dgm:cxn modelId="{9286A53B-AB21-4C12-8C66-3ED18CEC5DFE}" type="presParOf" srcId="{45C01C03-A220-4249-A8CE-711168774CAB}" destId="{51447FF0-FD33-44B6-9D74-C86938CC217D}" srcOrd="12" destOrd="0" presId="urn:microsoft.com/office/officeart/2005/8/layout/list1"/>
    <dgm:cxn modelId="{2B26BC34-B48F-4F1B-A3F8-A40D2CF7998F}" type="presParOf" srcId="{51447FF0-FD33-44B6-9D74-C86938CC217D}" destId="{081A496C-726A-4954-BFF7-C25CBB066274}" srcOrd="0" destOrd="0" presId="urn:microsoft.com/office/officeart/2005/8/layout/list1"/>
    <dgm:cxn modelId="{3CB998B0-40A3-41E1-9060-02DC8DB76020}" type="presParOf" srcId="{51447FF0-FD33-44B6-9D74-C86938CC217D}" destId="{99C6D5D3-C03B-47F0-9848-48DDBE19A604}" srcOrd="1" destOrd="0" presId="urn:microsoft.com/office/officeart/2005/8/layout/list1"/>
    <dgm:cxn modelId="{D9E049D4-7F92-466F-9F5B-B6377048DB21}" type="presParOf" srcId="{45C01C03-A220-4249-A8CE-711168774CAB}" destId="{C26BF207-977F-43E2-87E4-02075D822CB8}" srcOrd="13" destOrd="0" presId="urn:microsoft.com/office/officeart/2005/8/layout/list1"/>
    <dgm:cxn modelId="{389D578E-5C2B-4898-A9E1-F19BB9A55720}" type="presParOf" srcId="{45C01C03-A220-4249-A8CE-711168774CAB}" destId="{565D01C2-9353-4F35-AC27-998B9D506CB7}" srcOrd="14" destOrd="0" presId="urn:microsoft.com/office/officeart/2005/8/layout/list1"/>
    <dgm:cxn modelId="{5C2A96CC-60C1-41FF-A7A5-E191F91FE366}" type="presParOf" srcId="{45C01C03-A220-4249-A8CE-711168774CAB}" destId="{A80F5AA8-8ACD-44A4-87DD-428C34ED626F}" srcOrd="15" destOrd="0" presId="urn:microsoft.com/office/officeart/2005/8/layout/list1"/>
    <dgm:cxn modelId="{4AA1EB08-B177-492F-935A-85BBFCF3596A}" type="presParOf" srcId="{45C01C03-A220-4249-A8CE-711168774CAB}" destId="{94981BDA-B15A-4FFF-AB24-6D6F7E05270E}" srcOrd="16" destOrd="0" presId="urn:microsoft.com/office/officeart/2005/8/layout/list1"/>
    <dgm:cxn modelId="{D50A3340-60B4-4102-94EE-588877E39472}" type="presParOf" srcId="{94981BDA-B15A-4FFF-AB24-6D6F7E05270E}" destId="{D2C8D34D-BCF1-456B-8274-BF99176C8A81}" srcOrd="0" destOrd="0" presId="urn:microsoft.com/office/officeart/2005/8/layout/list1"/>
    <dgm:cxn modelId="{79F818C3-41BA-4DE1-A5C2-274D26E36DBB}" type="presParOf" srcId="{94981BDA-B15A-4FFF-AB24-6D6F7E05270E}" destId="{08962478-6B56-4A44-8179-A7E0916D31C4}" srcOrd="1" destOrd="0" presId="urn:microsoft.com/office/officeart/2005/8/layout/list1"/>
    <dgm:cxn modelId="{FF930AD0-9993-4D73-B362-214B584C72DA}" type="presParOf" srcId="{45C01C03-A220-4249-A8CE-711168774CAB}" destId="{A0AAE726-AE43-41A8-B7B0-1EBE58E22B21}" srcOrd="17" destOrd="0" presId="urn:microsoft.com/office/officeart/2005/8/layout/list1"/>
    <dgm:cxn modelId="{58510162-2FA2-42A1-968C-A70B94193BFD}" type="presParOf" srcId="{45C01C03-A220-4249-A8CE-711168774CAB}" destId="{189EB3E5-41B0-45B4-AC05-F100484B96EF}" srcOrd="18" destOrd="0" presId="urn:microsoft.com/office/officeart/2005/8/layout/list1"/>
    <dgm:cxn modelId="{62F679E2-C456-4D61-A20C-E6870CA56073}" type="presParOf" srcId="{45C01C03-A220-4249-A8CE-711168774CAB}" destId="{A541E8F4-0E93-443F-8D6D-79105B673E29}" srcOrd="19" destOrd="0" presId="urn:microsoft.com/office/officeart/2005/8/layout/list1"/>
    <dgm:cxn modelId="{BAF8C0CF-2083-49E3-8367-EF816F4EC67B}" type="presParOf" srcId="{45C01C03-A220-4249-A8CE-711168774CAB}" destId="{172B85E9-C8E4-472E-A14E-FABD7CAC185D}" srcOrd="20" destOrd="0" presId="urn:microsoft.com/office/officeart/2005/8/layout/list1"/>
    <dgm:cxn modelId="{FEDD2E5F-6CA8-4CCE-8144-8CBEF823813B}" type="presParOf" srcId="{172B85E9-C8E4-472E-A14E-FABD7CAC185D}" destId="{37560798-D1BB-4130-99A8-5BB42285F937}" srcOrd="0" destOrd="0" presId="urn:microsoft.com/office/officeart/2005/8/layout/list1"/>
    <dgm:cxn modelId="{F714E531-FF05-47C5-9952-DE83F212817C}" type="presParOf" srcId="{172B85E9-C8E4-472E-A14E-FABD7CAC185D}" destId="{F323456B-1701-404D-A9A2-314EBC40033F}" srcOrd="1" destOrd="0" presId="urn:microsoft.com/office/officeart/2005/8/layout/list1"/>
    <dgm:cxn modelId="{3089C55A-CE98-4900-811E-CD1E342D7FA0}" type="presParOf" srcId="{45C01C03-A220-4249-A8CE-711168774CAB}" destId="{8474CA02-90AC-4C01-AA9B-5C730C3B3FA2}" srcOrd="21" destOrd="0" presId="urn:microsoft.com/office/officeart/2005/8/layout/list1"/>
    <dgm:cxn modelId="{75CF650F-68E8-46E4-ACE6-D1BCFF396652}" type="presParOf" srcId="{45C01C03-A220-4249-A8CE-711168774CAB}" destId="{2F5779EF-D131-4A69-92EF-BB7A3D244274}"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FDBA277-0BA6-4EF1-9BE9-AFF3E7BF82E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id-ID"/>
        </a:p>
      </dgm:t>
    </dgm:pt>
    <dgm:pt modelId="{FF4ADFE6-402D-446B-A78C-DAE5C16D93F4}">
      <dgm:prSet phldrT="[Text]" custT="1"/>
      <dgm:spPr>
        <a:solidFill>
          <a:srgbClr val="FFC000"/>
        </a:solidFill>
      </dgm:spPr>
      <dgm:t>
        <a:bodyPr/>
        <a:lstStyle/>
        <a:p>
          <a:r>
            <a:rPr lang="id-ID" sz="1800" dirty="0" smtClean="0">
              <a:solidFill>
                <a:schemeClr val="tx1"/>
              </a:solidFill>
            </a:rPr>
            <a:t>Undang- Undang No.36 Tahun 2014 tentang Tenaga Kesehatan</a:t>
          </a:r>
          <a:endParaRPr lang="id-ID" sz="1800" dirty="0">
            <a:solidFill>
              <a:schemeClr val="tx1"/>
            </a:solidFill>
          </a:endParaRPr>
        </a:p>
      </dgm:t>
    </dgm:pt>
    <dgm:pt modelId="{97D9EFF9-407C-4E4F-8CAC-FBB9CD1E7BC1}" type="parTrans" cxnId="{E21AF0A5-0217-4EFF-8317-974D62C9225A}">
      <dgm:prSet/>
      <dgm:spPr/>
      <dgm:t>
        <a:bodyPr/>
        <a:lstStyle/>
        <a:p>
          <a:endParaRPr lang="id-ID">
            <a:solidFill>
              <a:schemeClr val="tx1"/>
            </a:solidFill>
          </a:endParaRPr>
        </a:p>
      </dgm:t>
    </dgm:pt>
    <dgm:pt modelId="{E9F5C894-8ED0-4D61-89AE-3B73AE41D870}" type="sibTrans" cxnId="{E21AF0A5-0217-4EFF-8317-974D62C9225A}">
      <dgm:prSet/>
      <dgm:spPr/>
      <dgm:t>
        <a:bodyPr/>
        <a:lstStyle/>
        <a:p>
          <a:endParaRPr lang="id-ID">
            <a:solidFill>
              <a:schemeClr val="tx1"/>
            </a:solidFill>
          </a:endParaRPr>
        </a:p>
      </dgm:t>
    </dgm:pt>
    <dgm:pt modelId="{7F654C3E-101B-49C6-85EA-33BA17FBB93D}">
      <dgm:prSet custT="1"/>
      <dgm:spPr>
        <a:solidFill>
          <a:srgbClr val="DBFABE"/>
        </a:solidFill>
      </dgm:spPr>
      <dgm:t>
        <a:bodyPr/>
        <a:lstStyle/>
        <a:p>
          <a:r>
            <a:rPr lang="en-GB" sz="1800" b="1" dirty="0" err="1" smtClean="0">
              <a:solidFill>
                <a:schemeClr val="tx1"/>
              </a:solidFill>
            </a:rPr>
            <a:t>Permenkes</a:t>
          </a:r>
          <a:r>
            <a:rPr lang="en-GB" sz="1800" b="1" dirty="0" smtClean="0">
              <a:solidFill>
                <a:schemeClr val="tx1"/>
              </a:solidFill>
            </a:rPr>
            <a:t> No 535 </a:t>
          </a:r>
          <a:r>
            <a:rPr lang="en-GB" sz="1800" b="1" dirty="0" err="1" smtClean="0">
              <a:solidFill>
                <a:schemeClr val="tx1"/>
              </a:solidFill>
            </a:rPr>
            <a:t>Tahun</a:t>
          </a:r>
          <a:r>
            <a:rPr lang="en-GB" sz="1800" b="1" dirty="0" smtClean="0">
              <a:solidFill>
                <a:schemeClr val="tx1"/>
              </a:solidFill>
            </a:rPr>
            <a:t> 2008 </a:t>
          </a:r>
          <a:r>
            <a:rPr lang="en-GB" sz="1800" b="1" dirty="0" err="1" smtClean="0">
              <a:solidFill>
                <a:schemeClr val="tx1"/>
              </a:solidFill>
            </a:rPr>
            <a:t>tentang</a:t>
          </a:r>
          <a:r>
            <a:rPr lang="en-GB" sz="1800" b="1" dirty="0" smtClean="0">
              <a:solidFill>
                <a:schemeClr val="tx1"/>
              </a:solidFill>
            </a:rPr>
            <a:t> PPDS </a:t>
          </a:r>
          <a:r>
            <a:rPr lang="en-GB" sz="1800" b="1" dirty="0" err="1" smtClean="0">
              <a:solidFill>
                <a:schemeClr val="tx1"/>
              </a:solidFill>
            </a:rPr>
            <a:t>dan</a:t>
          </a:r>
          <a:r>
            <a:rPr lang="en-GB" sz="1800" b="1" dirty="0" smtClean="0">
              <a:solidFill>
                <a:schemeClr val="tx1"/>
              </a:solidFill>
            </a:rPr>
            <a:t> PPDGS</a:t>
          </a:r>
          <a:endParaRPr lang="id-ID" sz="1800" b="1" dirty="0">
            <a:solidFill>
              <a:schemeClr val="tx1"/>
            </a:solidFill>
          </a:endParaRPr>
        </a:p>
      </dgm:t>
    </dgm:pt>
    <dgm:pt modelId="{69CF75C4-445E-4194-B827-0FF74EA817D9}" type="parTrans" cxnId="{B87D1E95-9DEE-4B95-B220-3C4E7B821F33}">
      <dgm:prSet/>
      <dgm:spPr/>
      <dgm:t>
        <a:bodyPr/>
        <a:lstStyle/>
        <a:p>
          <a:endParaRPr lang="id-ID">
            <a:solidFill>
              <a:schemeClr val="tx1"/>
            </a:solidFill>
          </a:endParaRPr>
        </a:p>
      </dgm:t>
    </dgm:pt>
    <dgm:pt modelId="{F1F2D6BC-6983-4BBD-AD70-855388898F0F}" type="sibTrans" cxnId="{B87D1E95-9DEE-4B95-B220-3C4E7B821F33}">
      <dgm:prSet/>
      <dgm:spPr/>
      <dgm:t>
        <a:bodyPr/>
        <a:lstStyle/>
        <a:p>
          <a:endParaRPr lang="id-ID">
            <a:solidFill>
              <a:schemeClr val="tx1"/>
            </a:solidFill>
          </a:endParaRPr>
        </a:p>
      </dgm:t>
    </dgm:pt>
    <dgm:pt modelId="{E525BB1C-842F-413B-A98B-A6676DAE576D}">
      <dgm:prSet custT="1"/>
      <dgm:spPr>
        <a:solidFill>
          <a:srgbClr val="E5D3B9"/>
        </a:solidFill>
      </dgm:spPr>
      <dgm:t>
        <a:bodyPr/>
        <a:lstStyle/>
        <a:p>
          <a:r>
            <a:rPr lang="id-ID" sz="1800" dirty="0" smtClean="0">
              <a:solidFill>
                <a:schemeClr val="tx1"/>
              </a:solidFill>
            </a:rPr>
            <a:t>Undang- Undang No.44 tahun 2009 tentang Rumah Sakit</a:t>
          </a:r>
          <a:endParaRPr lang="id-ID" sz="1800" dirty="0">
            <a:solidFill>
              <a:schemeClr val="tx1"/>
            </a:solidFill>
          </a:endParaRPr>
        </a:p>
      </dgm:t>
    </dgm:pt>
    <dgm:pt modelId="{E55EA7F6-0A97-4D48-A62E-87191D85E012}" type="parTrans" cxnId="{E86F4C8F-907C-493B-B2A8-884DFF7BE40F}">
      <dgm:prSet/>
      <dgm:spPr/>
      <dgm:t>
        <a:bodyPr/>
        <a:lstStyle/>
        <a:p>
          <a:endParaRPr lang="id-ID">
            <a:solidFill>
              <a:schemeClr val="tx1"/>
            </a:solidFill>
          </a:endParaRPr>
        </a:p>
      </dgm:t>
    </dgm:pt>
    <dgm:pt modelId="{E8F3022F-5DFF-4DD1-868A-EF7EF70DA55D}" type="sibTrans" cxnId="{E86F4C8F-907C-493B-B2A8-884DFF7BE40F}">
      <dgm:prSet/>
      <dgm:spPr/>
      <dgm:t>
        <a:bodyPr/>
        <a:lstStyle/>
        <a:p>
          <a:endParaRPr lang="id-ID">
            <a:solidFill>
              <a:schemeClr val="tx1"/>
            </a:solidFill>
          </a:endParaRPr>
        </a:p>
      </dgm:t>
    </dgm:pt>
    <dgm:pt modelId="{E66A9E91-F006-43E5-AF4E-406C46736366}">
      <dgm:prSet custT="1"/>
      <dgm:spPr>
        <a:solidFill>
          <a:srgbClr val="74F650"/>
        </a:solidFill>
      </dgm:spPr>
      <dgm:t>
        <a:bodyPr/>
        <a:lstStyle/>
        <a:p>
          <a:r>
            <a:rPr lang="en-GB" sz="2000" b="1" dirty="0" err="1" smtClean="0">
              <a:solidFill>
                <a:schemeClr val="tx1"/>
              </a:solidFill>
            </a:rPr>
            <a:t>Permenkes</a:t>
          </a:r>
          <a:r>
            <a:rPr lang="en-GB" sz="2000" b="1" dirty="0" smtClean="0">
              <a:solidFill>
                <a:schemeClr val="tx1"/>
              </a:solidFill>
            </a:rPr>
            <a:t> No 28 </a:t>
          </a:r>
          <a:r>
            <a:rPr lang="en-GB" sz="2000" b="1" dirty="0" err="1" smtClean="0">
              <a:solidFill>
                <a:schemeClr val="tx1"/>
              </a:solidFill>
            </a:rPr>
            <a:t>Tahun</a:t>
          </a:r>
          <a:r>
            <a:rPr lang="en-GB" sz="2000" b="1" dirty="0" smtClean="0">
              <a:solidFill>
                <a:schemeClr val="tx1"/>
              </a:solidFill>
            </a:rPr>
            <a:t> 2015 </a:t>
          </a:r>
          <a:r>
            <a:rPr lang="en-GB" sz="2000" b="1" dirty="0" err="1" smtClean="0">
              <a:solidFill>
                <a:schemeClr val="tx1"/>
              </a:solidFill>
            </a:rPr>
            <a:t>tentang</a:t>
          </a:r>
          <a:r>
            <a:rPr lang="en-GB" sz="2000" b="1" dirty="0" smtClean="0">
              <a:solidFill>
                <a:schemeClr val="tx1"/>
              </a:solidFill>
            </a:rPr>
            <a:t> </a:t>
          </a:r>
          <a:r>
            <a:rPr lang="en-GB" sz="2000" b="1" dirty="0" err="1" smtClean="0">
              <a:solidFill>
                <a:schemeClr val="tx1"/>
              </a:solidFill>
            </a:rPr>
            <a:t>Tugas</a:t>
          </a:r>
          <a:r>
            <a:rPr lang="en-GB" sz="2000" b="1" dirty="0" smtClean="0">
              <a:solidFill>
                <a:schemeClr val="tx1"/>
              </a:solidFill>
            </a:rPr>
            <a:t> </a:t>
          </a:r>
          <a:r>
            <a:rPr lang="en-GB" sz="2000" b="1" dirty="0" err="1" smtClean="0">
              <a:solidFill>
                <a:schemeClr val="tx1"/>
              </a:solidFill>
            </a:rPr>
            <a:t>Belajar</a:t>
          </a:r>
          <a:r>
            <a:rPr lang="en-GB" sz="2000" b="1" dirty="0" smtClean="0">
              <a:solidFill>
                <a:schemeClr val="tx1"/>
              </a:solidFill>
            </a:rPr>
            <a:t> </a:t>
          </a:r>
          <a:r>
            <a:rPr lang="en-GB" sz="2000" b="1" dirty="0" err="1" smtClean="0">
              <a:solidFill>
                <a:schemeClr val="tx1"/>
              </a:solidFill>
            </a:rPr>
            <a:t>Sumber</a:t>
          </a:r>
          <a:r>
            <a:rPr lang="en-GB" sz="2000" b="1" dirty="0" smtClean="0">
              <a:solidFill>
                <a:schemeClr val="tx1"/>
              </a:solidFill>
            </a:rPr>
            <a:t> </a:t>
          </a:r>
          <a:r>
            <a:rPr lang="en-GB" sz="2000" b="1" dirty="0" err="1" smtClean="0">
              <a:solidFill>
                <a:schemeClr val="tx1"/>
              </a:solidFill>
            </a:rPr>
            <a:t>Daya</a:t>
          </a:r>
          <a:r>
            <a:rPr lang="en-GB" sz="2000" b="1" dirty="0" smtClean="0">
              <a:solidFill>
                <a:schemeClr val="tx1"/>
              </a:solidFill>
            </a:rPr>
            <a:t> </a:t>
          </a:r>
          <a:r>
            <a:rPr lang="en-GB" sz="2000" b="1" dirty="0" err="1" smtClean="0">
              <a:solidFill>
                <a:schemeClr val="tx1"/>
              </a:solidFill>
            </a:rPr>
            <a:t>Manusia</a:t>
          </a:r>
          <a:r>
            <a:rPr lang="en-GB" sz="2000" b="1" dirty="0" smtClean="0">
              <a:solidFill>
                <a:schemeClr val="tx1"/>
              </a:solidFill>
            </a:rPr>
            <a:t> </a:t>
          </a:r>
          <a:r>
            <a:rPr lang="en-GB" sz="2000" b="1" dirty="0" err="1" smtClean="0">
              <a:solidFill>
                <a:schemeClr val="tx1"/>
              </a:solidFill>
            </a:rPr>
            <a:t>Kesehatan</a:t>
          </a:r>
          <a:endParaRPr lang="id-ID" sz="2000" dirty="0">
            <a:solidFill>
              <a:schemeClr val="tx1"/>
            </a:solidFill>
          </a:endParaRPr>
        </a:p>
      </dgm:t>
    </dgm:pt>
    <dgm:pt modelId="{7F56D207-2B9E-46B6-87D1-15A299089354}" type="parTrans" cxnId="{B4863368-29A8-4ADE-9CA1-A53C23A06962}">
      <dgm:prSet/>
      <dgm:spPr/>
      <dgm:t>
        <a:bodyPr/>
        <a:lstStyle/>
        <a:p>
          <a:endParaRPr lang="id-ID">
            <a:solidFill>
              <a:schemeClr val="tx1"/>
            </a:solidFill>
          </a:endParaRPr>
        </a:p>
      </dgm:t>
    </dgm:pt>
    <dgm:pt modelId="{A3FC40B2-870C-499F-A3CB-6AC359C15341}" type="sibTrans" cxnId="{B4863368-29A8-4ADE-9CA1-A53C23A06962}">
      <dgm:prSet/>
      <dgm:spPr/>
      <dgm:t>
        <a:bodyPr/>
        <a:lstStyle/>
        <a:p>
          <a:endParaRPr lang="id-ID">
            <a:solidFill>
              <a:schemeClr val="tx1"/>
            </a:solidFill>
          </a:endParaRPr>
        </a:p>
      </dgm:t>
    </dgm:pt>
    <dgm:pt modelId="{A61DE5B1-EF67-4A44-A13E-B4C7725D35A8}">
      <dgm:prSet phldrT="[Text]" custT="1"/>
      <dgm:spPr>
        <a:solidFill>
          <a:schemeClr val="accent3">
            <a:lumMod val="40000"/>
            <a:lumOff val="60000"/>
          </a:schemeClr>
        </a:solidFill>
      </dgm:spPr>
      <dgm:t>
        <a:bodyPr/>
        <a:lstStyle/>
        <a:p>
          <a:r>
            <a:rPr lang="id-ID" sz="1800" dirty="0" smtClean="0">
              <a:solidFill>
                <a:schemeClr val="tx1"/>
              </a:solidFill>
            </a:rPr>
            <a:t>Undang-Undang No.23 tahun 2014 tentang Pemerintahan Daerah</a:t>
          </a:r>
          <a:endParaRPr lang="id-ID" sz="1800" dirty="0">
            <a:solidFill>
              <a:schemeClr val="tx1"/>
            </a:solidFill>
          </a:endParaRPr>
        </a:p>
      </dgm:t>
    </dgm:pt>
    <dgm:pt modelId="{E47F37AB-602F-44D1-890B-86F3752B4934}" type="parTrans" cxnId="{F133DFAF-FD98-43ED-81E0-A3AF96F68317}">
      <dgm:prSet/>
      <dgm:spPr/>
      <dgm:t>
        <a:bodyPr/>
        <a:lstStyle/>
        <a:p>
          <a:endParaRPr lang="id-ID">
            <a:solidFill>
              <a:schemeClr val="tx1"/>
            </a:solidFill>
          </a:endParaRPr>
        </a:p>
      </dgm:t>
    </dgm:pt>
    <dgm:pt modelId="{F7825D45-06F4-4DC3-9DA3-2135C7655419}" type="sibTrans" cxnId="{F133DFAF-FD98-43ED-81E0-A3AF96F68317}">
      <dgm:prSet/>
      <dgm:spPr/>
      <dgm:t>
        <a:bodyPr/>
        <a:lstStyle/>
        <a:p>
          <a:endParaRPr lang="id-ID">
            <a:solidFill>
              <a:schemeClr val="tx1"/>
            </a:solidFill>
          </a:endParaRPr>
        </a:p>
      </dgm:t>
    </dgm:pt>
    <dgm:pt modelId="{A8B824FC-2B59-4A00-A765-D772A50F4DB0}">
      <dgm:prSet phldrT="[Text]" custT="1"/>
      <dgm:spPr>
        <a:solidFill>
          <a:schemeClr val="accent6">
            <a:lumMod val="60000"/>
            <a:lumOff val="40000"/>
          </a:schemeClr>
        </a:solidFill>
      </dgm:spPr>
      <dgm:t>
        <a:bodyPr/>
        <a:lstStyle/>
        <a:p>
          <a:r>
            <a:rPr lang="id-ID" sz="1800" dirty="0" smtClean="0">
              <a:solidFill>
                <a:schemeClr val="tx1"/>
              </a:solidFill>
            </a:rPr>
            <a:t>Peraturan Pemerintah No.103 tahun 2014 tentang Pelayanan Kesehatan Tradisional</a:t>
          </a:r>
          <a:endParaRPr lang="id-ID" sz="1800" dirty="0">
            <a:solidFill>
              <a:schemeClr val="tx1"/>
            </a:solidFill>
          </a:endParaRPr>
        </a:p>
      </dgm:t>
    </dgm:pt>
    <dgm:pt modelId="{293FF1EF-86BD-416F-A924-9EB5E12C3BA3}" type="parTrans" cxnId="{307AF87A-F9E6-445F-AF0A-7C8D9FA65435}">
      <dgm:prSet/>
      <dgm:spPr/>
      <dgm:t>
        <a:bodyPr/>
        <a:lstStyle/>
        <a:p>
          <a:endParaRPr lang="id-ID">
            <a:solidFill>
              <a:schemeClr val="tx1"/>
            </a:solidFill>
          </a:endParaRPr>
        </a:p>
      </dgm:t>
    </dgm:pt>
    <dgm:pt modelId="{6D3FBA1E-FC41-4C01-B24E-6425E186A86A}" type="sibTrans" cxnId="{307AF87A-F9E6-445F-AF0A-7C8D9FA65435}">
      <dgm:prSet/>
      <dgm:spPr/>
      <dgm:t>
        <a:bodyPr/>
        <a:lstStyle/>
        <a:p>
          <a:endParaRPr lang="id-ID">
            <a:solidFill>
              <a:schemeClr val="tx1"/>
            </a:solidFill>
          </a:endParaRPr>
        </a:p>
      </dgm:t>
    </dgm:pt>
    <dgm:pt modelId="{A4B515AA-1A4C-44E0-92EA-9C71EF685BF6}">
      <dgm:prSet phldrT="[Text]" custT="1"/>
      <dgm:spPr>
        <a:solidFill>
          <a:schemeClr val="accent4">
            <a:lumMod val="40000"/>
            <a:lumOff val="60000"/>
          </a:schemeClr>
        </a:solidFill>
      </dgm:spPr>
      <dgm:t>
        <a:bodyPr/>
        <a:lstStyle/>
        <a:p>
          <a:r>
            <a:rPr lang="id-ID" sz="1800" dirty="0" smtClean="0">
              <a:solidFill>
                <a:schemeClr val="tx1"/>
              </a:solidFill>
            </a:rPr>
            <a:t>Undang-Undang No.38 tahun 2014 tentang Keperawatan</a:t>
          </a:r>
          <a:endParaRPr lang="id-ID" sz="1800" dirty="0">
            <a:solidFill>
              <a:schemeClr val="tx1"/>
            </a:solidFill>
          </a:endParaRPr>
        </a:p>
      </dgm:t>
    </dgm:pt>
    <dgm:pt modelId="{1B4A5D73-6D14-4D98-90EF-CD1251283225}" type="parTrans" cxnId="{6EA5C246-92AC-4C77-9C39-D1D8A52198FA}">
      <dgm:prSet/>
      <dgm:spPr/>
      <dgm:t>
        <a:bodyPr/>
        <a:lstStyle/>
        <a:p>
          <a:endParaRPr lang="id-ID">
            <a:solidFill>
              <a:schemeClr val="tx1"/>
            </a:solidFill>
          </a:endParaRPr>
        </a:p>
      </dgm:t>
    </dgm:pt>
    <dgm:pt modelId="{E9314FEA-47CF-4402-AC34-6A480D7B1322}" type="sibTrans" cxnId="{6EA5C246-92AC-4C77-9C39-D1D8A52198FA}">
      <dgm:prSet/>
      <dgm:spPr/>
      <dgm:t>
        <a:bodyPr/>
        <a:lstStyle/>
        <a:p>
          <a:endParaRPr lang="id-ID">
            <a:solidFill>
              <a:schemeClr val="tx1"/>
            </a:solidFill>
          </a:endParaRPr>
        </a:p>
      </dgm:t>
    </dgm:pt>
    <dgm:pt modelId="{45C01C03-A220-4249-A8CE-711168774CAB}" type="pres">
      <dgm:prSet presAssocID="{9FDBA277-0BA6-4EF1-9BE9-AFF3E7BF82E9}" presName="linear" presStyleCnt="0">
        <dgm:presLayoutVars>
          <dgm:dir/>
          <dgm:animLvl val="lvl"/>
          <dgm:resizeHandles val="exact"/>
        </dgm:presLayoutVars>
      </dgm:prSet>
      <dgm:spPr/>
      <dgm:t>
        <a:bodyPr/>
        <a:lstStyle/>
        <a:p>
          <a:endParaRPr lang="id-ID"/>
        </a:p>
      </dgm:t>
    </dgm:pt>
    <dgm:pt modelId="{424C6F21-C3C0-4C2F-9002-D0B9F31FC69B}" type="pres">
      <dgm:prSet presAssocID="{7F654C3E-101B-49C6-85EA-33BA17FBB93D}" presName="parentLin" presStyleCnt="0"/>
      <dgm:spPr/>
    </dgm:pt>
    <dgm:pt modelId="{14A2A4E1-637A-4A08-BA8F-9D0469C4C4E6}" type="pres">
      <dgm:prSet presAssocID="{7F654C3E-101B-49C6-85EA-33BA17FBB93D}" presName="parentLeftMargin" presStyleLbl="node1" presStyleIdx="0" presStyleCnt="7"/>
      <dgm:spPr/>
      <dgm:t>
        <a:bodyPr/>
        <a:lstStyle/>
        <a:p>
          <a:endParaRPr lang="id-ID"/>
        </a:p>
      </dgm:t>
    </dgm:pt>
    <dgm:pt modelId="{C0FB28A0-7ADE-4F38-A908-CAACD8D0B4DA}" type="pres">
      <dgm:prSet presAssocID="{7F654C3E-101B-49C6-85EA-33BA17FBB93D}" presName="parentText" presStyleLbl="node1" presStyleIdx="0" presStyleCnt="7" custScaleX="142857" custScaleY="132669">
        <dgm:presLayoutVars>
          <dgm:chMax val="0"/>
          <dgm:bulletEnabled val="1"/>
        </dgm:presLayoutVars>
      </dgm:prSet>
      <dgm:spPr/>
      <dgm:t>
        <a:bodyPr/>
        <a:lstStyle/>
        <a:p>
          <a:endParaRPr lang="id-ID"/>
        </a:p>
      </dgm:t>
    </dgm:pt>
    <dgm:pt modelId="{E5B21D2E-3776-492B-A5E9-EEA669AEB3DD}" type="pres">
      <dgm:prSet presAssocID="{7F654C3E-101B-49C6-85EA-33BA17FBB93D}" presName="negativeSpace" presStyleCnt="0"/>
      <dgm:spPr/>
    </dgm:pt>
    <dgm:pt modelId="{70100833-B1DA-4060-A448-1F72ED0F0ADA}" type="pres">
      <dgm:prSet presAssocID="{7F654C3E-101B-49C6-85EA-33BA17FBB93D}" presName="childText" presStyleLbl="conFgAcc1" presStyleIdx="0" presStyleCnt="7">
        <dgm:presLayoutVars>
          <dgm:bulletEnabled val="1"/>
        </dgm:presLayoutVars>
      </dgm:prSet>
      <dgm:spPr/>
    </dgm:pt>
    <dgm:pt modelId="{10568051-E35E-425B-9A24-7AC36F8CAACB}" type="pres">
      <dgm:prSet presAssocID="{F1F2D6BC-6983-4BBD-AD70-855388898F0F}" presName="spaceBetweenRectangles" presStyleCnt="0"/>
      <dgm:spPr/>
    </dgm:pt>
    <dgm:pt modelId="{E8DEA177-0246-4374-ACE6-CFC098842C1E}" type="pres">
      <dgm:prSet presAssocID="{E66A9E91-F006-43E5-AF4E-406C46736366}" presName="parentLin" presStyleCnt="0"/>
      <dgm:spPr/>
    </dgm:pt>
    <dgm:pt modelId="{D6D55598-2EFF-4DA4-8073-01CEA73E9AFD}" type="pres">
      <dgm:prSet presAssocID="{E66A9E91-F006-43E5-AF4E-406C46736366}" presName="parentLeftMargin" presStyleLbl="node1" presStyleIdx="0" presStyleCnt="7"/>
      <dgm:spPr/>
      <dgm:t>
        <a:bodyPr/>
        <a:lstStyle/>
        <a:p>
          <a:endParaRPr lang="id-ID"/>
        </a:p>
      </dgm:t>
    </dgm:pt>
    <dgm:pt modelId="{CE5DEF37-26A4-4A1A-837C-1F3C8890FCEA}" type="pres">
      <dgm:prSet presAssocID="{E66A9E91-F006-43E5-AF4E-406C46736366}" presName="parentText" presStyleLbl="node1" presStyleIdx="1" presStyleCnt="7" custScaleX="142857" custScaleY="100586" custLinFactNeighborX="14577" custLinFactNeighborY="-4170">
        <dgm:presLayoutVars>
          <dgm:chMax val="0"/>
          <dgm:bulletEnabled val="1"/>
        </dgm:presLayoutVars>
      </dgm:prSet>
      <dgm:spPr/>
      <dgm:t>
        <a:bodyPr/>
        <a:lstStyle/>
        <a:p>
          <a:endParaRPr lang="id-ID"/>
        </a:p>
      </dgm:t>
    </dgm:pt>
    <dgm:pt modelId="{955C103A-BB1F-48FB-93CE-B609F09AB334}" type="pres">
      <dgm:prSet presAssocID="{E66A9E91-F006-43E5-AF4E-406C46736366}" presName="negativeSpace" presStyleCnt="0"/>
      <dgm:spPr/>
    </dgm:pt>
    <dgm:pt modelId="{49363171-F984-4E29-8FE6-9708BDFE57A3}" type="pres">
      <dgm:prSet presAssocID="{E66A9E91-F006-43E5-AF4E-406C46736366}" presName="childText" presStyleLbl="conFgAcc1" presStyleIdx="1" presStyleCnt="7">
        <dgm:presLayoutVars>
          <dgm:bulletEnabled val="1"/>
        </dgm:presLayoutVars>
      </dgm:prSet>
      <dgm:spPr/>
    </dgm:pt>
    <dgm:pt modelId="{BBB11F5A-E30D-4945-8A9B-B8990D4AC7D4}" type="pres">
      <dgm:prSet presAssocID="{A3FC40B2-870C-499F-A3CB-6AC359C15341}" presName="spaceBetweenRectangles" presStyleCnt="0"/>
      <dgm:spPr/>
    </dgm:pt>
    <dgm:pt modelId="{F479A4E8-D1E3-4143-A3FB-48882ED9B9E7}" type="pres">
      <dgm:prSet presAssocID="{E525BB1C-842F-413B-A98B-A6676DAE576D}" presName="parentLin" presStyleCnt="0"/>
      <dgm:spPr/>
    </dgm:pt>
    <dgm:pt modelId="{DF40D2C9-BA30-4045-89EC-03268C6C1D3A}" type="pres">
      <dgm:prSet presAssocID="{E525BB1C-842F-413B-A98B-A6676DAE576D}" presName="parentLeftMargin" presStyleLbl="node1" presStyleIdx="1" presStyleCnt="7"/>
      <dgm:spPr/>
      <dgm:t>
        <a:bodyPr/>
        <a:lstStyle/>
        <a:p>
          <a:endParaRPr lang="id-ID"/>
        </a:p>
      </dgm:t>
    </dgm:pt>
    <dgm:pt modelId="{D2D83FFE-E3D8-4379-8011-948FB65D493A}" type="pres">
      <dgm:prSet presAssocID="{E525BB1C-842F-413B-A98B-A6676DAE576D}" presName="parentText" presStyleLbl="node1" presStyleIdx="2" presStyleCnt="7" custScaleX="142857" custScaleY="123248" custLinFactNeighborX="3155" custLinFactNeighborY="20226">
        <dgm:presLayoutVars>
          <dgm:chMax val="0"/>
          <dgm:bulletEnabled val="1"/>
        </dgm:presLayoutVars>
      </dgm:prSet>
      <dgm:spPr/>
      <dgm:t>
        <a:bodyPr/>
        <a:lstStyle/>
        <a:p>
          <a:endParaRPr lang="id-ID"/>
        </a:p>
      </dgm:t>
    </dgm:pt>
    <dgm:pt modelId="{354BA8A1-C92A-4BD4-B285-393979929C92}" type="pres">
      <dgm:prSet presAssocID="{E525BB1C-842F-413B-A98B-A6676DAE576D}" presName="negativeSpace" presStyleCnt="0"/>
      <dgm:spPr/>
    </dgm:pt>
    <dgm:pt modelId="{B476047E-736E-44AD-AB37-C1F8E1F7BED1}" type="pres">
      <dgm:prSet presAssocID="{E525BB1C-842F-413B-A98B-A6676DAE576D}" presName="childText" presStyleLbl="conFgAcc1" presStyleIdx="2" presStyleCnt="7">
        <dgm:presLayoutVars>
          <dgm:bulletEnabled val="1"/>
        </dgm:presLayoutVars>
      </dgm:prSet>
      <dgm:spPr/>
    </dgm:pt>
    <dgm:pt modelId="{30134895-E986-494B-B422-91506923ADEF}" type="pres">
      <dgm:prSet presAssocID="{E8F3022F-5DFF-4DD1-868A-EF7EF70DA55D}" presName="spaceBetweenRectangles" presStyleCnt="0"/>
      <dgm:spPr/>
    </dgm:pt>
    <dgm:pt modelId="{69237F67-F522-44E9-984B-B21D5D45B20B}" type="pres">
      <dgm:prSet presAssocID="{FF4ADFE6-402D-446B-A78C-DAE5C16D93F4}" presName="parentLin" presStyleCnt="0"/>
      <dgm:spPr/>
    </dgm:pt>
    <dgm:pt modelId="{04F0A18C-D6AE-4398-9695-67B430627E50}" type="pres">
      <dgm:prSet presAssocID="{FF4ADFE6-402D-446B-A78C-DAE5C16D93F4}" presName="parentLeftMargin" presStyleLbl="node1" presStyleIdx="2" presStyleCnt="7"/>
      <dgm:spPr/>
      <dgm:t>
        <a:bodyPr/>
        <a:lstStyle/>
        <a:p>
          <a:endParaRPr lang="id-ID"/>
        </a:p>
      </dgm:t>
    </dgm:pt>
    <dgm:pt modelId="{EF87DAA9-9CA7-48E0-8B88-67B2B6F0BDE6}" type="pres">
      <dgm:prSet presAssocID="{FF4ADFE6-402D-446B-A78C-DAE5C16D93F4}" presName="parentText" presStyleLbl="node1" presStyleIdx="3" presStyleCnt="7" custScaleX="142857" custScaleY="100335" custLinFactNeighborX="3155" custLinFactNeighborY="6414">
        <dgm:presLayoutVars>
          <dgm:chMax val="0"/>
          <dgm:bulletEnabled val="1"/>
        </dgm:presLayoutVars>
      </dgm:prSet>
      <dgm:spPr/>
      <dgm:t>
        <a:bodyPr/>
        <a:lstStyle/>
        <a:p>
          <a:endParaRPr lang="id-ID"/>
        </a:p>
      </dgm:t>
    </dgm:pt>
    <dgm:pt modelId="{A70BAB59-1645-4EB4-9AE2-0DA33BB6506F}" type="pres">
      <dgm:prSet presAssocID="{FF4ADFE6-402D-446B-A78C-DAE5C16D93F4}" presName="negativeSpace" presStyleCnt="0"/>
      <dgm:spPr/>
    </dgm:pt>
    <dgm:pt modelId="{B983C056-BE51-421C-B3D0-E67540A5D865}" type="pres">
      <dgm:prSet presAssocID="{FF4ADFE6-402D-446B-A78C-DAE5C16D93F4}" presName="childText" presStyleLbl="conFgAcc1" presStyleIdx="3" presStyleCnt="7">
        <dgm:presLayoutVars>
          <dgm:bulletEnabled val="1"/>
        </dgm:presLayoutVars>
      </dgm:prSet>
      <dgm:spPr/>
    </dgm:pt>
    <dgm:pt modelId="{3173AEFE-F326-4409-9AF4-EADFBBC0CFD9}" type="pres">
      <dgm:prSet presAssocID="{E9F5C894-8ED0-4D61-89AE-3B73AE41D870}" presName="spaceBetweenRectangles" presStyleCnt="0"/>
      <dgm:spPr/>
    </dgm:pt>
    <dgm:pt modelId="{7C44523B-9860-4BCA-80A8-6E6BD9036422}" type="pres">
      <dgm:prSet presAssocID="{A61DE5B1-EF67-4A44-A13E-B4C7725D35A8}" presName="parentLin" presStyleCnt="0"/>
      <dgm:spPr/>
    </dgm:pt>
    <dgm:pt modelId="{2CFE805B-1E8A-49B5-B40C-378B398E7875}" type="pres">
      <dgm:prSet presAssocID="{A61DE5B1-EF67-4A44-A13E-B4C7725D35A8}" presName="parentLeftMargin" presStyleLbl="node1" presStyleIdx="3" presStyleCnt="7"/>
      <dgm:spPr/>
      <dgm:t>
        <a:bodyPr/>
        <a:lstStyle/>
        <a:p>
          <a:endParaRPr lang="id-ID"/>
        </a:p>
      </dgm:t>
    </dgm:pt>
    <dgm:pt modelId="{64837D9E-AD49-4A61-9F52-B36E16CE4D84}" type="pres">
      <dgm:prSet presAssocID="{A61DE5B1-EF67-4A44-A13E-B4C7725D35A8}" presName="parentText" presStyleLbl="node1" presStyleIdx="4" presStyleCnt="7" custScaleX="142857">
        <dgm:presLayoutVars>
          <dgm:chMax val="0"/>
          <dgm:bulletEnabled val="1"/>
        </dgm:presLayoutVars>
      </dgm:prSet>
      <dgm:spPr/>
      <dgm:t>
        <a:bodyPr/>
        <a:lstStyle/>
        <a:p>
          <a:endParaRPr lang="id-ID"/>
        </a:p>
      </dgm:t>
    </dgm:pt>
    <dgm:pt modelId="{DFA7D228-732E-406C-92DF-2C43D6343B29}" type="pres">
      <dgm:prSet presAssocID="{A61DE5B1-EF67-4A44-A13E-B4C7725D35A8}" presName="negativeSpace" presStyleCnt="0"/>
      <dgm:spPr/>
    </dgm:pt>
    <dgm:pt modelId="{2F5762E9-6EC5-4F4F-BC67-2D6766DA0190}" type="pres">
      <dgm:prSet presAssocID="{A61DE5B1-EF67-4A44-A13E-B4C7725D35A8}" presName="childText" presStyleLbl="conFgAcc1" presStyleIdx="4" presStyleCnt="7">
        <dgm:presLayoutVars>
          <dgm:bulletEnabled val="1"/>
        </dgm:presLayoutVars>
      </dgm:prSet>
      <dgm:spPr/>
    </dgm:pt>
    <dgm:pt modelId="{820BC03D-4B9F-48CC-88FF-CBCD49E8B73F}" type="pres">
      <dgm:prSet presAssocID="{F7825D45-06F4-4DC3-9DA3-2135C7655419}" presName="spaceBetweenRectangles" presStyleCnt="0"/>
      <dgm:spPr/>
    </dgm:pt>
    <dgm:pt modelId="{9EFF7FD6-C63D-4CF1-A1C3-58778651A525}" type="pres">
      <dgm:prSet presAssocID="{A4B515AA-1A4C-44E0-92EA-9C71EF685BF6}" presName="parentLin" presStyleCnt="0"/>
      <dgm:spPr/>
    </dgm:pt>
    <dgm:pt modelId="{45FD66F4-24B2-4436-9207-B2B8DADAEC1F}" type="pres">
      <dgm:prSet presAssocID="{A4B515AA-1A4C-44E0-92EA-9C71EF685BF6}" presName="parentLeftMargin" presStyleLbl="node1" presStyleIdx="4" presStyleCnt="7"/>
      <dgm:spPr/>
      <dgm:t>
        <a:bodyPr/>
        <a:lstStyle/>
        <a:p>
          <a:endParaRPr lang="id-ID"/>
        </a:p>
      </dgm:t>
    </dgm:pt>
    <dgm:pt modelId="{085EC3BA-4E04-4DA1-84EE-D6A31B60FF54}" type="pres">
      <dgm:prSet presAssocID="{A4B515AA-1A4C-44E0-92EA-9C71EF685BF6}" presName="parentText" presStyleLbl="node1" presStyleIdx="5" presStyleCnt="7" custScaleX="142857">
        <dgm:presLayoutVars>
          <dgm:chMax val="0"/>
          <dgm:bulletEnabled val="1"/>
        </dgm:presLayoutVars>
      </dgm:prSet>
      <dgm:spPr/>
      <dgm:t>
        <a:bodyPr/>
        <a:lstStyle/>
        <a:p>
          <a:endParaRPr lang="id-ID"/>
        </a:p>
      </dgm:t>
    </dgm:pt>
    <dgm:pt modelId="{45FD3591-57F2-47A5-BBE4-B1755B3EFDDC}" type="pres">
      <dgm:prSet presAssocID="{A4B515AA-1A4C-44E0-92EA-9C71EF685BF6}" presName="negativeSpace" presStyleCnt="0"/>
      <dgm:spPr/>
    </dgm:pt>
    <dgm:pt modelId="{FFE6B3F4-9491-42E0-878E-F75BBED14520}" type="pres">
      <dgm:prSet presAssocID="{A4B515AA-1A4C-44E0-92EA-9C71EF685BF6}" presName="childText" presStyleLbl="conFgAcc1" presStyleIdx="5" presStyleCnt="7">
        <dgm:presLayoutVars>
          <dgm:bulletEnabled val="1"/>
        </dgm:presLayoutVars>
      </dgm:prSet>
      <dgm:spPr/>
    </dgm:pt>
    <dgm:pt modelId="{FF3A905D-28B5-45D6-9267-8120087FE403}" type="pres">
      <dgm:prSet presAssocID="{E9314FEA-47CF-4402-AC34-6A480D7B1322}" presName="spaceBetweenRectangles" presStyleCnt="0"/>
      <dgm:spPr/>
    </dgm:pt>
    <dgm:pt modelId="{FC7BEE66-AC79-477B-B23C-62A0C83BAFA4}" type="pres">
      <dgm:prSet presAssocID="{A8B824FC-2B59-4A00-A765-D772A50F4DB0}" presName="parentLin" presStyleCnt="0"/>
      <dgm:spPr/>
    </dgm:pt>
    <dgm:pt modelId="{767943E9-CCE9-4B35-B855-80536E51A712}" type="pres">
      <dgm:prSet presAssocID="{A8B824FC-2B59-4A00-A765-D772A50F4DB0}" presName="parentLeftMargin" presStyleLbl="node1" presStyleIdx="5" presStyleCnt="7"/>
      <dgm:spPr/>
      <dgm:t>
        <a:bodyPr/>
        <a:lstStyle/>
        <a:p>
          <a:endParaRPr lang="id-ID"/>
        </a:p>
      </dgm:t>
    </dgm:pt>
    <dgm:pt modelId="{B24611AA-4449-4FA4-A8FC-E374B10D15A5}" type="pres">
      <dgm:prSet presAssocID="{A8B824FC-2B59-4A00-A765-D772A50F4DB0}" presName="parentText" presStyleLbl="node1" presStyleIdx="6" presStyleCnt="7" custScaleX="142857" custScaleY="128114">
        <dgm:presLayoutVars>
          <dgm:chMax val="0"/>
          <dgm:bulletEnabled val="1"/>
        </dgm:presLayoutVars>
      </dgm:prSet>
      <dgm:spPr/>
      <dgm:t>
        <a:bodyPr/>
        <a:lstStyle/>
        <a:p>
          <a:endParaRPr lang="id-ID"/>
        </a:p>
      </dgm:t>
    </dgm:pt>
    <dgm:pt modelId="{41B7F757-7730-47A8-AB94-C1066DF6713D}" type="pres">
      <dgm:prSet presAssocID="{A8B824FC-2B59-4A00-A765-D772A50F4DB0}" presName="negativeSpace" presStyleCnt="0"/>
      <dgm:spPr/>
    </dgm:pt>
    <dgm:pt modelId="{9EB76B41-6B30-4D3E-87E0-E4915AE82A73}" type="pres">
      <dgm:prSet presAssocID="{A8B824FC-2B59-4A00-A765-D772A50F4DB0}" presName="childText" presStyleLbl="conFgAcc1" presStyleIdx="6" presStyleCnt="7">
        <dgm:presLayoutVars>
          <dgm:bulletEnabled val="1"/>
        </dgm:presLayoutVars>
      </dgm:prSet>
      <dgm:spPr/>
    </dgm:pt>
  </dgm:ptLst>
  <dgm:cxnLst>
    <dgm:cxn modelId="{4B3B156C-4E7D-4699-B001-00A20452F135}" type="presOf" srcId="{A8B824FC-2B59-4A00-A765-D772A50F4DB0}" destId="{767943E9-CCE9-4B35-B855-80536E51A712}" srcOrd="0" destOrd="0" presId="urn:microsoft.com/office/officeart/2005/8/layout/list1"/>
    <dgm:cxn modelId="{B4863368-29A8-4ADE-9CA1-A53C23A06962}" srcId="{9FDBA277-0BA6-4EF1-9BE9-AFF3E7BF82E9}" destId="{E66A9E91-F006-43E5-AF4E-406C46736366}" srcOrd="1" destOrd="0" parTransId="{7F56D207-2B9E-46B6-87D1-15A299089354}" sibTransId="{A3FC40B2-870C-499F-A3CB-6AC359C15341}"/>
    <dgm:cxn modelId="{2216B348-6720-46EB-B4E5-49C653409220}" type="presOf" srcId="{A61DE5B1-EF67-4A44-A13E-B4C7725D35A8}" destId="{2CFE805B-1E8A-49B5-B40C-378B398E7875}" srcOrd="0" destOrd="0" presId="urn:microsoft.com/office/officeart/2005/8/layout/list1"/>
    <dgm:cxn modelId="{C5A2DA1D-DAC9-4740-88FE-2E2CAF5E8A9B}" type="presOf" srcId="{A8B824FC-2B59-4A00-A765-D772A50F4DB0}" destId="{B24611AA-4449-4FA4-A8FC-E374B10D15A5}" srcOrd="1" destOrd="0" presId="urn:microsoft.com/office/officeart/2005/8/layout/list1"/>
    <dgm:cxn modelId="{E86F4C8F-907C-493B-B2A8-884DFF7BE40F}" srcId="{9FDBA277-0BA6-4EF1-9BE9-AFF3E7BF82E9}" destId="{E525BB1C-842F-413B-A98B-A6676DAE576D}" srcOrd="2" destOrd="0" parTransId="{E55EA7F6-0A97-4D48-A62E-87191D85E012}" sibTransId="{E8F3022F-5DFF-4DD1-868A-EF7EF70DA55D}"/>
    <dgm:cxn modelId="{021BBBE6-509F-4EBC-9308-71AE7851EF00}" type="presOf" srcId="{A61DE5B1-EF67-4A44-A13E-B4C7725D35A8}" destId="{64837D9E-AD49-4A61-9F52-B36E16CE4D84}" srcOrd="1" destOrd="0" presId="urn:microsoft.com/office/officeart/2005/8/layout/list1"/>
    <dgm:cxn modelId="{307AF87A-F9E6-445F-AF0A-7C8D9FA65435}" srcId="{9FDBA277-0BA6-4EF1-9BE9-AFF3E7BF82E9}" destId="{A8B824FC-2B59-4A00-A765-D772A50F4DB0}" srcOrd="6" destOrd="0" parTransId="{293FF1EF-86BD-416F-A924-9EB5E12C3BA3}" sibTransId="{6D3FBA1E-FC41-4C01-B24E-6425E186A86A}"/>
    <dgm:cxn modelId="{79558018-BDE7-4A80-A821-7428858E475D}" type="presOf" srcId="{A4B515AA-1A4C-44E0-92EA-9C71EF685BF6}" destId="{45FD66F4-24B2-4436-9207-B2B8DADAEC1F}" srcOrd="0" destOrd="0" presId="urn:microsoft.com/office/officeart/2005/8/layout/list1"/>
    <dgm:cxn modelId="{6EA5C246-92AC-4C77-9C39-D1D8A52198FA}" srcId="{9FDBA277-0BA6-4EF1-9BE9-AFF3E7BF82E9}" destId="{A4B515AA-1A4C-44E0-92EA-9C71EF685BF6}" srcOrd="5" destOrd="0" parTransId="{1B4A5D73-6D14-4D98-90EF-CD1251283225}" sibTransId="{E9314FEA-47CF-4402-AC34-6A480D7B1322}"/>
    <dgm:cxn modelId="{22D02519-A17B-4849-9F4B-50D47C3B61AF}" type="presOf" srcId="{FF4ADFE6-402D-446B-A78C-DAE5C16D93F4}" destId="{04F0A18C-D6AE-4398-9695-67B430627E50}" srcOrd="0" destOrd="0" presId="urn:microsoft.com/office/officeart/2005/8/layout/list1"/>
    <dgm:cxn modelId="{B39FE651-CC67-4CBA-8973-EA25E2455CEB}" type="presOf" srcId="{7F654C3E-101B-49C6-85EA-33BA17FBB93D}" destId="{C0FB28A0-7ADE-4F38-A908-CAACD8D0B4DA}" srcOrd="1" destOrd="0" presId="urn:microsoft.com/office/officeart/2005/8/layout/list1"/>
    <dgm:cxn modelId="{E21AF0A5-0217-4EFF-8317-974D62C9225A}" srcId="{9FDBA277-0BA6-4EF1-9BE9-AFF3E7BF82E9}" destId="{FF4ADFE6-402D-446B-A78C-DAE5C16D93F4}" srcOrd="3" destOrd="0" parTransId="{97D9EFF9-407C-4E4F-8CAC-FBB9CD1E7BC1}" sibTransId="{E9F5C894-8ED0-4D61-89AE-3B73AE41D870}"/>
    <dgm:cxn modelId="{7D1C3F48-97EB-44C4-8DDB-72DFD83E5D0C}" type="presOf" srcId="{E525BB1C-842F-413B-A98B-A6676DAE576D}" destId="{DF40D2C9-BA30-4045-89EC-03268C6C1D3A}" srcOrd="0" destOrd="0" presId="urn:microsoft.com/office/officeart/2005/8/layout/list1"/>
    <dgm:cxn modelId="{F133DFAF-FD98-43ED-81E0-A3AF96F68317}" srcId="{9FDBA277-0BA6-4EF1-9BE9-AFF3E7BF82E9}" destId="{A61DE5B1-EF67-4A44-A13E-B4C7725D35A8}" srcOrd="4" destOrd="0" parTransId="{E47F37AB-602F-44D1-890B-86F3752B4934}" sibTransId="{F7825D45-06F4-4DC3-9DA3-2135C7655419}"/>
    <dgm:cxn modelId="{7B41A0AF-4A06-4D89-B5A2-0323B0A2A73A}" type="presOf" srcId="{E525BB1C-842F-413B-A98B-A6676DAE576D}" destId="{D2D83FFE-E3D8-4379-8011-948FB65D493A}" srcOrd="1" destOrd="0" presId="urn:microsoft.com/office/officeart/2005/8/layout/list1"/>
    <dgm:cxn modelId="{46BE0A1B-1768-4B66-A4F4-502667E50078}" type="presOf" srcId="{7F654C3E-101B-49C6-85EA-33BA17FBB93D}" destId="{14A2A4E1-637A-4A08-BA8F-9D0469C4C4E6}" srcOrd="0" destOrd="0" presId="urn:microsoft.com/office/officeart/2005/8/layout/list1"/>
    <dgm:cxn modelId="{FE8EDD5D-6BAB-4257-B744-5839AB0116E2}" type="presOf" srcId="{9FDBA277-0BA6-4EF1-9BE9-AFF3E7BF82E9}" destId="{45C01C03-A220-4249-A8CE-711168774CAB}" srcOrd="0" destOrd="0" presId="urn:microsoft.com/office/officeart/2005/8/layout/list1"/>
    <dgm:cxn modelId="{C25558AB-ABC5-4602-8877-61C41786708A}" type="presOf" srcId="{E66A9E91-F006-43E5-AF4E-406C46736366}" destId="{CE5DEF37-26A4-4A1A-837C-1F3C8890FCEA}" srcOrd="1" destOrd="0" presId="urn:microsoft.com/office/officeart/2005/8/layout/list1"/>
    <dgm:cxn modelId="{4D4AD082-0B27-4763-A185-B92DDBF81767}" type="presOf" srcId="{E66A9E91-F006-43E5-AF4E-406C46736366}" destId="{D6D55598-2EFF-4DA4-8073-01CEA73E9AFD}" srcOrd="0" destOrd="0" presId="urn:microsoft.com/office/officeart/2005/8/layout/list1"/>
    <dgm:cxn modelId="{B87D1E95-9DEE-4B95-B220-3C4E7B821F33}" srcId="{9FDBA277-0BA6-4EF1-9BE9-AFF3E7BF82E9}" destId="{7F654C3E-101B-49C6-85EA-33BA17FBB93D}" srcOrd="0" destOrd="0" parTransId="{69CF75C4-445E-4194-B827-0FF74EA817D9}" sibTransId="{F1F2D6BC-6983-4BBD-AD70-855388898F0F}"/>
    <dgm:cxn modelId="{281353DF-5AC8-42AA-9C2B-74FC711FFB75}" type="presOf" srcId="{FF4ADFE6-402D-446B-A78C-DAE5C16D93F4}" destId="{EF87DAA9-9CA7-48E0-8B88-67B2B6F0BDE6}" srcOrd="1" destOrd="0" presId="urn:microsoft.com/office/officeart/2005/8/layout/list1"/>
    <dgm:cxn modelId="{EA028A06-9B8A-4C32-8949-AEDDBBEAFC71}" type="presOf" srcId="{A4B515AA-1A4C-44E0-92EA-9C71EF685BF6}" destId="{085EC3BA-4E04-4DA1-84EE-D6A31B60FF54}" srcOrd="1" destOrd="0" presId="urn:microsoft.com/office/officeart/2005/8/layout/list1"/>
    <dgm:cxn modelId="{E76A2F69-D7CA-4B35-B3F3-CCC91E73BBBC}" type="presParOf" srcId="{45C01C03-A220-4249-A8CE-711168774CAB}" destId="{424C6F21-C3C0-4C2F-9002-D0B9F31FC69B}" srcOrd="0" destOrd="0" presId="urn:microsoft.com/office/officeart/2005/8/layout/list1"/>
    <dgm:cxn modelId="{CDFCD994-C2B3-40FA-A2B8-15E6F60C2AEE}" type="presParOf" srcId="{424C6F21-C3C0-4C2F-9002-D0B9F31FC69B}" destId="{14A2A4E1-637A-4A08-BA8F-9D0469C4C4E6}" srcOrd="0" destOrd="0" presId="urn:microsoft.com/office/officeart/2005/8/layout/list1"/>
    <dgm:cxn modelId="{60ED927E-6580-402E-A2A4-401717FA33E5}" type="presParOf" srcId="{424C6F21-C3C0-4C2F-9002-D0B9F31FC69B}" destId="{C0FB28A0-7ADE-4F38-A908-CAACD8D0B4DA}" srcOrd="1" destOrd="0" presId="urn:microsoft.com/office/officeart/2005/8/layout/list1"/>
    <dgm:cxn modelId="{11644761-4C15-4B29-9C4C-928E022A1CCA}" type="presParOf" srcId="{45C01C03-A220-4249-A8CE-711168774CAB}" destId="{E5B21D2E-3776-492B-A5E9-EEA669AEB3DD}" srcOrd="1" destOrd="0" presId="urn:microsoft.com/office/officeart/2005/8/layout/list1"/>
    <dgm:cxn modelId="{C687394E-A69A-40E5-83C8-08B1E48D0A67}" type="presParOf" srcId="{45C01C03-A220-4249-A8CE-711168774CAB}" destId="{70100833-B1DA-4060-A448-1F72ED0F0ADA}" srcOrd="2" destOrd="0" presId="urn:microsoft.com/office/officeart/2005/8/layout/list1"/>
    <dgm:cxn modelId="{4F7ECF82-6F10-471F-9F4D-833D1F3CDBA2}" type="presParOf" srcId="{45C01C03-A220-4249-A8CE-711168774CAB}" destId="{10568051-E35E-425B-9A24-7AC36F8CAACB}" srcOrd="3" destOrd="0" presId="urn:microsoft.com/office/officeart/2005/8/layout/list1"/>
    <dgm:cxn modelId="{F4B97BC5-50C6-4795-9887-F287BC2AE3BC}" type="presParOf" srcId="{45C01C03-A220-4249-A8CE-711168774CAB}" destId="{E8DEA177-0246-4374-ACE6-CFC098842C1E}" srcOrd="4" destOrd="0" presId="urn:microsoft.com/office/officeart/2005/8/layout/list1"/>
    <dgm:cxn modelId="{68E294EA-3AC8-41D7-AE85-2D7D5AEF25B7}" type="presParOf" srcId="{E8DEA177-0246-4374-ACE6-CFC098842C1E}" destId="{D6D55598-2EFF-4DA4-8073-01CEA73E9AFD}" srcOrd="0" destOrd="0" presId="urn:microsoft.com/office/officeart/2005/8/layout/list1"/>
    <dgm:cxn modelId="{1A434BB1-FDC7-4724-BE64-4FC9399EBB70}" type="presParOf" srcId="{E8DEA177-0246-4374-ACE6-CFC098842C1E}" destId="{CE5DEF37-26A4-4A1A-837C-1F3C8890FCEA}" srcOrd="1" destOrd="0" presId="urn:microsoft.com/office/officeart/2005/8/layout/list1"/>
    <dgm:cxn modelId="{26F3EE2B-C2F7-435F-90D0-FF6EDB8E203A}" type="presParOf" srcId="{45C01C03-A220-4249-A8CE-711168774CAB}" destId="{955C103A-BB1F-48FB-93CE-B609F09AB334}" srcOrd="5" destOrd="0" presId="urn:microsoft.com/office/officeart/2005/8/layout/list1"/>
    <dgm:cxn modelId="{CCB9C5FA-CBD1-4A26-A07B-B21940900857}" type="presParOf" srcId="{45C01C03-A220-4249-A8CE-711168774CAB}" destId="{49363171-F984-4E29-8FE6-9708BDFE57A3}" srcOrd="6" destOrd="0" presId="urn:microsoft.com/office/officeart/2005/8/layout/list1"/>
    <dgm:cxn modelId="{8F008238-3228-4681-9490-F7A53A5108C7}" type="presParOf" srcId="{45C01C03-A220-4249-A8CE-711168774CAB}" destId="{BBB11F5A-E30D-4945-8A9B-B8990D4AC7D4}" srcOrd="7" destOrd="0" presId="urn:microsoft.com/office/officeart/2005/8/layout/list1"/>
    <dgm:cxn modelId="{77814928-5E51-488F-8FBD-1D794E2ACEC4}" type="presParOf" srcId="{45C01C03-A220-4249-A8CE-711168774CAB}" destId="{F479A4E8-D1E3-4143-A3FB-48882ED9B9E7}" srcOrd="8" destOrd="0" presId="urn:microsoft.com/office/officeart/2005/8/layout/list1"/>
    <dgm:cxn modelId="{E684BFE5-569A-4E48-934D-8DA8D6A30097}" type="presParOf" srcId="{F479A4E8-D1E3-4143-A3FB-48882ED9B9E7}" destId="{DF40D2C9-BA30-4045-89EC-03268C6C1D3A}" srcOrd="0" destOrd="0" presId="urn:microsoft.com/office/officeart/2005/8/layout/list1"/>
    <dgm:cxn modelId="{AC9A3A01-3CB4-4B2F-8028-3EA44CE7E7F9}" type="presParOf" srcId="{F479A4E8-D1E3-4143-A3FB-48882ED9B9E7}" destId="{D2D83FFE-E3D8-4379-8011-948FB65D493A}" srcOrd="1" destOrd="0" presId="urn:microsoft.com/office/officeart/2005/8/layout/list1"/>
    <dgm:cxn modelId="{669716E1-CA55-4B4C-A514-48DCB58CADBC}" type="presParOf" srcId="{45C01C03-A220-4249-A8CE-711168774CAB}" destId="{354BA8A1-C92A-4BD4-B285-393979929C92}" srcOrd="9" destOrd="0" presId="urn:microsoft.com/office/officeart/2005/8/layout/list1"/>
    <dgm:cxn modelId="{20B4EE01-C308-47F4-B444-F761C177F679}" type="presParOf" srcId="{45C01C03-A220-4249-A8CE-711168774CAB}" destId="{B476047E-736E-44AD-AB37-C1F8E1F7BED1}" srcOrd="10" destOrd="0" presId="urn:microsoft.com/office/officeart/2005/8/layout/list1"/>
    <dgm:cxn modelId="{74A0EB52-5029-4507-9682-214ACA7ACA27}" type="presParOf" srcId="{45C01C03-A220-4249-A8CE-711168774CAB}" destId="{30134895-E986-494B-B422-91506923ADEF}" srcOrd="11" destOrd="0" presId="urn:microsoft.com/office/officeart/2005/8/layout/list1"/>
    <dgm:cxn modelId="{1B802C60-E1EA-4811-BE70-D0CE8BFCF7B3}" type="presParOf" srcId="{45C01C03-A220-4249-A8CE-711168774CAB}" destId="{69237F67-F522-44E9-984B-B21D5D45B20B}" srcOrd="12" destOrd="0" presId="urn:microsoft.com/office/officeart/2005/8/layout/list1"/>
    <dgm:cxn modelId="{D1903A38-8109-4C1F-A624-493A10914A11}" type="presParOf" srcId="{69237F67-F522-44E9-984B-B21D5D45B20B}" destId="{04F0A18C-D6AE-4398-9695-67B430627E50}" srcOrd="0" destOrd="0" presId="urn:microsoft.com/office/officeart/2005/8/layout/list1"/>
    <dgm:cxn modelId="{DD210864-99AA-4436-9287-78A29758FB5D}" type="presParOf" srcId="{69237F67-F522-44E9-984B-B21D5D45B20B}" destId="{EF87DAA9-9CA7-48E0-8B88-67B2B6F0BDE6}" srcOrd="1" destOrd="0" presId="urn:microsoft.com/office/officeart/2005/8/layout/list1"/>
    <dgm:cxn modelId="{FFEA8769-2B42-446F-A25A-6A167A7B470B}" type="presParOf" srcId="{45C01C03-A220-4249-A8CE-711168774CAB}" destId="{A70BAB59-1645-4EB4-9AE2-0DA33BB6506F}" srcOrd="13" destOrd="0" presId="urn:microsoft.com/office/officeart/2005/8/layout/list1"/>
    <dgm:cxn modelId="{566D15E4-1696-432B-9A79-6823C313AD52}" type="presParOf" srcId="{45C01C03-A220-4249-A8CE-711168774CAB}" destId="{B983C056-BE51-421C-B3D0-E67540A5D865}" srcOrd="14" destOrd="0" presId="urn:microsoft.com/office/officeart/2005/8/layout/list1"/>
    <dgm:cxn modelId="{1F31693F-E2D1-46C3-ACB5-38319AE700E5}" type="presParOf" srcId="{45C01C03-A220-4249-A8CE-711168774CAB}" destId="{3173AEFE-F326-4409-9AF4-EADFBBC0CFD9}" srcOrd="15" destOrd="0" presId="urn:microsoft.com/office/officeart/2005/8/layout/list1"/>
    <dgm:cxn modelId="{E57E93E9-CD3D-49BA-86CB-388267EDFEEE}" type="presParOf" srcId="{45C01C03-A220-4249-A8CE-711168774CAB}" destId="{7C44523B-9860-4BCA-80A8-6E6BD9036422}" srcOrd="16" destOrd="0" presId="urn:microsoft.com/office/officeart/2005/8/layout/list1"/>
    <dgm:cxn modelId="{14E5F074-B2F4-4374-B132-43F613EF2982}" type="presParOf" srcId="{7C44523B-9860-4BCA-80A8-6E6BD9036422}" destId="{2CFE805B-1E8A-49B5-B40C-378B398E7875}" srcOrd="0" destOrd="0" presId="urn:microsoft.com/office/officeart/2005/8/layout/list1"/>
    <dgm:cxn modelId="{B493DA6A-CCA6-42ED-BAC0-1C3A0B9CEDB9}" type="presParOf" srcId="{7C44523B-9860-4BCA-80A8-6E6BD9036422}" destId="{64837D9E-AD49-4A61-9F52-B36E16CE4D84}" srcOrd="1" destOrd="0" presId="urn:microsoft.com/office/officeart/2005/8/layout/list1"/>
    <dgm:cxn modelId="{830B1C47-AF67-472F-8731-EFF863D1BC9B}" type="presParOf" srcId="{45C01C03-A220-4249-A8CE-711168774CAB}" destId="{DFA7D228-732E-406C-92DF-2C43D6343B29}" srcOrd="17" destOrd="0" presId="urn:microsoft.com/office/officeart/2005/8/layout/list1"/>
    <dgm:cxn modelId="{D6C2155A-1F9D-4DE2-BC9C-B0CC7650CCDF}" type="presParOf" srcId="{45C01C03-A220-4249-A8CE-711168774CAB}" destId="{2F5762E9-6EC5-4F4F-BC67-2D6766DA0190}" srcOrd="18" destOrd="0" presId="urn:microsoft.com/office/officeart/2005/8/layout/list1"/>
    <dgm:cxn modelId="{DF3B7B85-506C-422B-9B3F-04128EE0C1C3}" type="presParOf" srcId="{45C01C03-A220-4249-A8CE-711168774CAB}" destId="{820BC03D-4B9F-48CC-88FF-CBCD49E8B73F}" srcOrd="19" destOrd="0" presId="urn:microsoft.com/office/officeart/2005/8/layout/list1"/>
    <dgm:cxn modelId="{B2721206-1135-4D7C-AB0B-035073F35138}" type="presParOf" srcId="{45C01C03-A220-4249-A8CE-711168774CAB}" destId="{9EFF7FD6-C63D-4CF1-A1C3-58778651A525}" srcOrd="20" destOrd="0" presId="urn:microsoft.com/office/officeart/2005/8/layout/list1"/>
    <dgm:cxn modelId="{5CE59CC4-EAC1-4985-96F9-01D4B5245F82}" type="presParOf" srcId="{9EFF7FD6-C63D-4CF1-A1C3-58778651A525}" destId="{45FD66F4-24B2-4436-9207-B2B8DADAEC1F}" srcOrd="0" destOrd="0" presId="urn:microsoft.com/office/officeart/2005/8/layout/list1"/>
    <dgm:cxn modelId="{78F5F3F8-1A79-411B-A119-D2588DF3ECF5}" type="presParOf" srcId="{9EFF7FD6-C63D-4CF1-A1C3-58778651A525}" destId="{085EC3BA-4E04-4DA1-84EE-D6A31B60FF54}" srcOrd="1" destOrd="0" presId="urn:microsoft.com/office/officeart/2005/8/layout/list1"/>
    <dgm:cxn modelId="{54B08891-0922-490C-A38D-90DA7909F13A}" type="presParOf" srcId="{45C01C03-A220-4249-A8CE-711168774CAB}" destId="{45FD3591-57F2-47A5-BBE4-B1755B3EFDDC}" srcOrd="21" destOrd="0" presId="urn:microsoft.com/office/officeart/2005/8/layout/list1"/>
    <dgm:cxn modelId="{14A30E95-A67E-4B55-8FCF-BF33763FF9FB}" type="presParOf" srcId="{45C01C03-A220-4249-A8CE-711168774CAB}" destId="{FFE6B3F4-9491-42E0-878E-F75BBED14520}" srcOrd="22" destOrd="0" presId="urn:microsoft.com/office/officeart/2005/8/layout/list1"/>
    <dgm:cxn modelId="{07F517C5-0975-4938-920C-B19E51E5F559}" type="presParOf" srcId="{45C01C03-A220-4249-A8CE-711168774CAB}" destId="{FF3A905D-28B5-45D6-9267-8120087FE403}" srcOrd="23" destOrd="0" presId="urn:microsoft.com/office/officeart/2005/8/layout/list1"/>
    <dgm:cxn modelId="{0572ED29-E69C-4077-8864-7067CDAE0AE7}" type="presParOf" srcId="{45C01C03-A220-4249-A8CE-711168774CAB}" destId="{FC7BEE66-AC79-477B-B23C-62A0C83BAFA4}" srcOrd="24" destOrd="0" presId="urn:microsoft.com/office/officeart/2005/8/layout/list1"/>
    <dgm:cxn modelId="{3E1CE5B8-164B-408F-A560-3DEFF8BEC0FB}" type="presParOf" srcId="{FC7BEE66-AC79-477B-B23C-62A0C83BAFA4}" destId="{767943E9-CCE9-4B35-B855-80536E51A712}" srcOrd="0" destOrd="0" presId="urn:microsoft.com/office/officeart/2005/8/layout/list1"/>
    <dgm:cxn modelId="{FC8E9A8A-1108-4B11-9A54-D617A81D0483}" type="presParOf" srcId="{FC7BEE66-AC79-477B-B23C-62A0C83BAFA4}" destId="{B24611AA-4449-4FA4-A8FC-E374B10D15A5}" srcOrd="1" destOrd="0" presId="urn:microsoft.com/office/officeart/2005/8/layout/list1"/>
    <dgm:cxn modelId="{5685322E-5E33-4B2F-82B0-54DCDC6B1177}" type="presParOf" srcId="{45C01C03-A220-4249-A8CE-711168774CAB}" destId="{41B7F757-7730-47A8-AB94-C1066DF6713D}" srcOrd="25" destOrd="0" presId="urn:microsoft.com/office/officeart/2005/8/layout/list1"/>
    <dgm:cxn modelId="{E5977CF5-0F61-4D06-B342-6471F0987B6C}" type="presParOf" srcId="{45C01C03-A220-4249-A8CE-711168774CAB}" destId="{9EB76B41-6B30-4D3E-87E0-E4915AE82A73}" srcOrd="2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B94FF9-E537-44F9-8403-12E654FEFC7B}">
      <dsp:nvSpPr>
        <dsp:cNvPr id="0" name=""/>
        <dsp:cNvSpPr/>
      </dsp:nvSpPr>
      <dsp:spPr>
        <a:xfrm rot="10800000">
          <a:off x="2405428" y="2552"/>
          <a:ext cx="8529531" cy="1030260"/>
        </a:xfrm>
        <a:prstGeom prst="homePlate">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3342" tIns="76200" rIns="142240" bIns="76200" numCol="1" spcCol="1270" anchor="ctr" anchorCtr="0">
          <a:noAutofit/>
        </a:bodyPr>
        <a:lstStyle/>
        <a:p>
          <a:pPr lvl="0" algn="l" defTabSz="889000">
            <a:lnSpc>
              <a:spcPct val="90000"/>
            </a:lnSpc>
            <a:spcBef>
              <a:spcPct val="0"/>
            </a:spcBef>
            <a:spcAft>
              <a:spcPct val="35000"/>
            </a:spcAft>
          </a:pPr>
          <a:r>
            <a:rPr lang="en-GB" sz="2000" b="1" kern="1200" dirty="0" smtClean="0">
              <a:solidFill>
                <a:schemeClr val="tx1"/>
              </a:solidFill>
              <a:latin typeface="Arial" pitchFamily="34" charset="0"/>
              <a:cs typeface="Arial" pitchFamily="34" charset="0"/>
            </a:rPr>
            <a:t>MASYARAKAT EKONOMI ASEAN (MEA)</a:t>
          </a:r>
          <a:endParaRPr lang="en-US" sz="2000" b="1" i="0" kern="1200" dirty="0">
            <a:solidFill>
              <a:schemeClr val="tx1"/>
            </a:solidFill>
            <a:latin typeface="+mj-lt"/>
          </a:endParaRPr>
        </a:p>
      </dsp:txBody>
      <dsp:txXfrm rot="10800000">
        <a:off x="2662993" y="2552"/>
        <a:ext cx="8271966" cy="1030260"/>
      </dsp:txXfrm>
    </dsp:sp>
    <dsp:sp modelId="{591591A3-5553-42CC-9D0C-6B707FBA13C0}">
      <dsp:nvSpPr>
        <dsp:cNvPr id="0" name=""/>
        <dsp:cNvSpPr/>
      </dsp:nvSpPr>
      <dsp:spPr>
        <a:xfrm>
          <a:off x="1891403" y="3657"/>
          <a:ext cx="1028050" cy="1028050"/>
        </a:xfrm>
        <a:prstGeom prst="ellipse">
          <a:avLst/>
        </a:prstGeom>
        <a:solidFill>
          <a:schemeClr val="accent2">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44EBA22E-48AE-DE4C-9B7D-72EFF2718823}">
      <dsp:nvSpPr>
        <dsp:cNvPr id="0" name=""/>
        <dsp:cNvSpPr/>
      </dsp:nvSpPr>
      <dsp:spPr>
        <a:xfrm rot="10800000">
          <a:off x="2405428" y="1333105"/>
          <a:ext cx="8529531" cy="1028050"/>
        </a:xfrm>
        <a:prstGeom prst="homePlate">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3342" tIns="76200" rIns="142240" bIns="76200" numCol="1" spcCol="1270" anchor="ctr" anchorCtr="0">
          <a:noAutofit/>
        </a:bodyPr>
        <a:lstStyle/>
        <a:p>
          <a:pPr lvl="0" algn="l" defTabSz="889000">
            <a:lnSpc>
              <a:spcPct val="90000"/>
            </a:lnSpc>
            <a:spcBef>
              <a:spcPct val="0"/>
            </a:spcBef>
            <a:spcAft>
              <a:spcPct val="35000"/>
            </a:spcAft>
          </a:pPr>
          <a:r>
            <a:rPr kumimoji="0" lang="id-ID" sz="2000" b="1" i="0" u="none" strike="noStrike" kern="120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PERKEMBANGAN </a:t>
          </a:r>
          <a:r>
            <a:rPr kumimoji="0" lang="en-GB" sz="2000" b="1" i="0" u="none" strike="noStrike" kern="120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TERAKHIR PERUNDINGAN TERKAIT MRA</a:t>
          </a:r>
          <a:r>
            <a:rPr kumimoji="0" lang="id-ID" sz="2000" b="1" i="0" u="none" strike="noStrike" kern="120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 DOKTER, DOKTER GIGI DAN PERAWAT</a:t>
          </a:r>
          <a:endParaRPr lang="en-US" sz="2000" b="1" i="0" kern="1200" dirty="0">
            <a:solidFill>
              <a:schemeClr val="tx1"/>
            </a:solidFill>
            <a:latin typeface="Arial" panose="020B0604020202020204" pitchFamily="34" charset="0"/>
            <a:cs typeface="Arial" panose="020B0604020202020204" pitchFamily="34" charset="0"/>
          </a:endParaRPr>
        </a:p>
      </dsp:txBody>
      <dsp:txXfrm rot="10800000">
        <a:off x="2662440" y="1333105"/>
        <a:ext cx="8272519" cy="1028050"/>
      </dsp:txXfrm>
    </dsp:sp>
    <dsp:sp modelId="{80CF70C5-90B1-9349-8CE1-CD8342C1CE32}">
      <dsp:nvSpPr>
        <dsp:cNvPr id="0" name=""/>
        <dsp:cNvSpPr/>
      </dsp:nvSpPr>
      <dsp:spPr>
        <a:xfrm>
          <a:off x="1891403" y="1333105"/>
          <a:ext cx="1028050" cy="1028050"/>
        </a:xfrm>
        <a:prstGeom prst="ellipse">
          <a:avLst/>
        </a:prstGeom>
        <a:solidFill>
          <a:schemeClr val="accent3">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5C958978-7FEB-4009-BB3B-092E91089138}">
      <dsp:nvSpPr>
        <dsp:cNvPr id="0" name=""/>
        <dsp:cNvSpPr/>
      </dsp:nvSpPr>
      <dsp:spPr>
        <a:xfrm rot="10800000">
          <a:off x="2405428" y="2661448"/>
          <a:ext cx="8529531" cy="1028050"/>
        </a:xfrm>
        <a:prstGeom prst="homePlate">
          <a:avLst/>
        </a:prstGeom>
        <a:solidFill>
          <a:schemeClr val="accent1">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3342" tIns="76200" rIns="142240" bIns="7620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kumimoji="0" lang="id-ID" sz="2000" b="1" i="0" u="none" strike="noStrike" kern="120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TANTANGAN, PELUANG DAN </a:t>
          </a:r>
          <a:r>
            <a:rPr kumimoji="0" lang="en-GB" sz="2000" b="1" i="0" u="none" strike="noStrike" kern="120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PERAN TENAGA KESEHATAN </a:t>
          </a:r>
          <a:r>
            <a:rPr kumimoji="0" lang="id-ID" sz="2000" b="1" i="0" u="none" strike="noStrike" kern="120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MENGHADAPI MASYARAKAT EKONOMI ASEAN</a:t>
          </a:r>
          <a:endParaRPr lang="en-US" sz="2000" b="1" i="0" kern="1200" dirty="0" smtClean="0">
            <a:solidFill>
              <a:schemeClr val="tx1"/>
            </a:solidFill>
            <a:latin typeface="Arial" panose="020B0604020202020204" pitchFamily="34" charset="0"/>
            <a:cs typeface="Arial" panose="020B0604020202020204" pitchFamily="34" charset="0"/>
          </a:endParaRPr>
        </a:p>
      </dsp:txBody>
      <dsp:txXfrm rot="10800000">
        <a:off x="2662440" y="2661448"/>
        <a:ext cx="8272519" cy="1028050"/>
      </dsp:txXfrm>
    </dsp:sp>
    <dsp:sp modelId="{DA4C1DC2-222E-478E-9192-AABDD5BD5DD3}">
      <dsp:nvSpPr>
        <dsp:cNvPr id="0" name=""/>
        <dsp:cNvSpPr/>
      </dsp:nvSpPr>
      <dsp:spPr>
        <a:xfrm>
          <a:off x="1891403" y="2661448"/>
          <a:ext cx="1028050" cy="1028050"/>
        </a:xfrm>
        <a:prstGeom prst="ellipse">
          <a:avLst/>
        </a:prstGeom>
        <a:solidFill>
          <a:schemeClr val="accent4">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CBBBC4A8-AB97-4FCD-BAF9-AD0CB7ACF138}">
      <dsp:nvSpPr>
        <dsp:cNvPr id="0" name=""/>
        <dsp:cNvSpPr/>
      </dsp:nvSpPr>
      <dsp:spPr>
        <a:xfrm rot="10800000">
          <a:off x="2405428" y="3989790"/>
          <a:ext cx="8529531" cy="1028050"/>
        </a:xfrm>
        <a:prstGeom prst="homePlate">
          <a:avLst/>
        </a:prstGeom>
        <a:solidFill>
          <a:schemeClr val="accent1">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3342" tIns="68580" rIns="128016" bIns="6858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id-ID" altLang="en-US" sz="1800" b="1" kern="1200" dirty="0" smtClean="0">
              <a:solidFill>
                <a:schemeClr val="tx1"/>
              </a:solidFill>
              <a:latin typeface="Arial" panose="020B0604020202020204" pitchFamily="34" charset="0"/>
              <a:cs typeface="Arial" panose="020B0604020202020204" pitchFamily="34" charset="0"/>
            </a:rPr>
            <a:t>KESIAPAN </a:t>
          </a:r>
          <a:r>
            <a:rPr lang="en-GB" altLang="en-US" sz="1800" b="1" kern="1200" dirty="0" smtClean="0">
              <a:solidFill>
                <a:schemeClr val="tx1"/>
              </a:solidFill>
              <a:latin typeface="Arial" panose="020B0604020202020204" pitchFamily="34" charset="0"/>
              <a:cs typeface="Arial" panose="020B0604020202020204" pitchFamily="34" charset="0"/>
            </a:rPr>
            <a:t>SEKTOR KESEHATAN </a:t>
          </a:r>
          <a:r>
            <a:rPr lang="id-ID" altLang="en-US" sz="1800" b="1" kern="1200" dirty="0" smtClean="0">
              <a:solidFill>
                <a:schemeClr val="tx1"/>
              </a:solidFill>
              <a:latin typeface="Arial" panose="020B0604020202020204" pitchFamily="34" charset="0"/>
              <a:cs typeface="Arial" panose="020B0604020202020204" pitchFamily="34" charset="0"/>
            </a:rPr>
            <a:t>MENGHADAPI MASYARAKAT EKONOMI ASEAN 2015</a:t>
          </a:r>
          <a:endParaRPr lang="en-US" sz="1800" b="1" i="0" kern="1200" dirty="0" smtClean="0">
            <a:solidFill>
              <a:schemeClr val="tx1"/>
            </a:solidFill>
            <a:latin typeface="Arial" panose="020B0604020202020204" pitchFamily="34" charset="0"/>
            <a:cs typeface="Arial" panose="020B0604020202020204" pitchFamily="34" charset="0"/>
          </a:endParaRPr>
        </a:p>
      </dsp:txBody>
      <dsp:txXfrm rot="10800000">
        <a:off x="2662440" y="3989790"/>
        <a:ext cx="8272519" cy="1028050"/>
      </dsp:txXfrm>
    </dsp:sp>
    <dsp:sp modelId="{7B637A4D-BA96-4993-9359-31B6F612738A}">
      <dsp:nvSpPr>
        <dsp:cNvPr id="0" name=""/>
        <dsp:cNvSpPr/>
      </dsp:nvSpPr>
      <dsp:spPr>
        <a:xfrm>
          <a:off x="1891403" y="3989790"/>
          <a:ext cx="1028050" cy="1028050"/>
        </a:xfrm>
        <a:prstGeom prst="ellipse">
          <a:avLst/>
        </a:prstGeom>
        <a:solidFill>
          <a:schemeClr val="accent5">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815855-892C-4E54-B2E2-603083E02C24}">
      <dsp:nvSpPr>
        <dsp:cNvPr id="0" name=""/>
        <dsp:cNvSpPr/>
      </dsp:nvSpPr>
      <dsp:spPr>
        <a:xfrm>
          <a:off x="0" y="434728"/>
          <a:ext cx="11020331" cy="68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3C54A7-7938-4DE6-9E0E-746B92EA34CD}">
      <dsp:nvSpPr>
        <dsp:cNvPr id="0" name=""/>
        <dsp:cNvSpPr/>
      </dsp:nvSpPr>
      <dsp:spPr>
        <a:xfrm>
          <a:off x="527350" y="154744"/>
          <a:ext cx="10492980" cy="797040"/>
        </a:xfrm>
        <a:prstGeom prst="roundRect">
          <a:avLst/>
        </a:prstGeom>
        <a:solidFill>
          <a:schemeClr val="accent1">
            <a:lumMod val="20000"/>
            <a:lumOff val="8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80" tIns="0" rIns="291580" bIns="0" numCol="1" spcCol="1270" anchor="ctr" anchorCtr="0">
          <a:noAutofit/>
        </a:bodyPr>
        <a:lstStyle/>
        <a:p>
          <a:pPr lvl="0" algn="l" defTabSz="889000">
            <a:lnSpc>
              <a:spcPct val="90000"/>
            </a:lnSpc>
            <a:spcBef>
              <a:spcPct val="0"/>
            </a:spcBef>
            <a:spcAft>
              <a:spcPct val="35000"/>
            </a:spcAft>
          </a:pPr>
          <a:r>
            <a:rPr lang="id-ID" sz="2000" kern="1200" dirty="0" smtClean="0">
              <a:solidFill>
                <a:schemeClr val="tx1"/>
              </a:solidFill>
            </a:rPr>
            <a:t>Memfasilitasi mobili</a:t>
          </a:r>
          <a:r>
            <a:rPr lang="en-US" sz="2000" kern="1200" dirty="0" err="1" smtClean="0">
              <a:solidFill>
                <a:schemeClr val="tx1"/>
              </a:solidFill>
            </a:rPr>
            <a:t>sasi</a:t>
          </a:r>
          <a:r>
            <a:rPr lang="en-US" sz="2000" kern="1200" dirty="0" smtClean="0">
              <a:solidFill>
                <a:schemeClr val="tx1"/>
              </a:solidFill>
            </a:rPr>
            <a:t> </a:t>
          </a:r>
          <a:r>
            <a:rPr lang="id-ID" sz="2000" kern="1200" dirty="0" smtClean="0">
              <a:solidFill>
                <a:schemeClr val="tx1"/>
              </a:solidFill>
            </a:rPr>
            <a:t>jasa dokter/</a:t>
          </a:r>
          <a:r>
            <a:rPr lang="en-US" sz="2000" kern="1200" dirty="0" err="1" smtClean="0">
              <a:solidFill>
                <a:schemeClr val="tx1"/>
              </a:solidFill>
            </a:rPr>
            <a:t>dokter</a:t>
          </a:r>
          <a:r>
            <a:rPr lang="en-US" sz="2000" kern="1200" dirty="0" smtClean="0">
              <a:solidFill>
                <a:schemeClr val="tx1"/>
              </a:solidFill>
            </a:rPr>
            <a:t> </a:t>
          </a:r>
          <a:r>
            <a:rPr lang="en-US" sz="2000" kern="1200" dirty="0" err="1" smtClean="0">
              <a:solidFill>
                <a:schemeClr val="tx1"/>
              </a:solidFill>
            </a:rPr>
            <a:t>gigi</a:t>
          </a:r>
          <a:r>
            <a:rPr lang="id-ID" sz="2000" kern="1200" dirty="0" smtClean="0">
              <a:solidFill>
                <a:schemeClr val="tx1"/>
              </a:solidFill>
            </a:rPr>
            <a:t>/perawat di dalam kawasan anggota negara ASEAN</a:t>
          </a:r>
          <a:endParaRPr lang="en-GB" sz="2000" kern="1200" dirty="0">
            <a:solidFill>
              <a:schemeClr val="tx1"/>
            </a:solidFill>
          </a:endParaRPr>
        </a:p>
      </dsp:txBody>
      <dsp:txXfrm>
        <a:off x="566258" y="193652"/>
        <a:ext cx="10415164" cy="719224"/>
      </dsp:txXfrm>
    </dsp:sp>
    <dsp:sp modelId="{122693A3-581D-44CE-9C84-B05BE8EC2957}">
      <dsp:nvSpPr>
        <dsp:cNvPr id="0" name=""/>
        <dsp:cNvSpPr/>
      </dsp:nvSpPr>
      <dsp:spPr>
        <a:xfrm>
          <a:off x="0" y="1659448"/>
          <a:ext cx="11020331" cy="68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DAFC60-F261-4F73-8C9E-1F69CCD08629}">
      <dsp:nvSpPr>
        <dsp:cNvPr id="0" name=""/>
        <dsp:cNvSpPr/>
      </dsp:nvSpPr>
      <dsp:spPr>
        <a:xfrm>
          <a:off x="524649" y="1260928"/>
          <a:ext cx="10492980" cy="797040"/>
        </a:xfrm>
        <a:prstGeom prst="roundRect">
          <a:avLst/>
        </a:prstGeom>
        <a:solidFill>
          <a:schemeClr val="accent1">
            <a:lumMod val="20000"/>
            <a:lumOff val="8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80" tIns="0" rIns="291580" bIns="0" numCol="1" spcCol="1270" anchor="ctr" anchorCtr="0">
          <a:noAutofit/>
        </a:bodyPr>
        <a:lstStyle/>
        <a:p>
          <a:pPr lvl="0" algn="l" defTabSz="889000">
            <a:lnSpc>
              <a:spcPct val="90000"/>
            </a:lnSpc>
            <a:spcBef>
              <a:spcPct val="0"/>
            </a:spcBef>
            <a:spcAft>
              <a:spcPct val="35000"/>
            </a:spcAft>
          </a:pPr>
          <a:r>
            <a:rPr lang="id-ID" sz="2000" kern="1200" dirty="0" smtClean="0">
              <a:solidFill>
                <a:schemeClr val="tx1"/>
              </a:solidFill>
            </a:rPr>
            <a:t>Pertukaran informasi dan </a:t>
          </a:r>
          <a:r>
            <a:rPr lang="en-US" sz="2000" kern="1200" dirty="0" smtClean="0">
              <a:solidFill>
                <a:schemeClr val="tx1"/>
              </a:solidFill>
            </a:rPr>
            <a:t>p</a:t>
          </a:r>
          <a:r>
            <a:rPr lang="id-ID" sz="2000" kern="1200" dirty="0" smtClean="0">
              <a:solidFill>
                <a:schemeClr val="tx1"/>
              </a:solidFill>
            </a:rPr>
            <a:t>eningkatan kerjasama dalam skema MRA jasa dokter/</a:t>
          </a:r>
          <a:r>
            <a:rPr lang="en-US" sz="2000" kern="1200" dirty="0" err="1" smtClean="0">
              <a:solidFill>
                <a:schemeClr val="tx1"/>
              </a:solidFill>
            </a:rPr>
            <a:t>dokter</a:t>
          </a:r>
          <a:r>
            <a:rPr lang="en-US" sz="2000" kern="1200" dirty="0" smtClean="0">
              <a:solidFill>
                <a:schemeClr val="tx1"/>
              </a:solidFill>
            </a:rPr>
            <a:t> </a:t>
          </a:r>
          <a:r>
            <a:rPr lang="en-US" sz="2000" kern="1200" dirty="0" err="1" smtClean="0">
              <a:solidFill>
                <a:schemeClr val="tx1"/>
              </a:solidFill>
            </a:rPr>
            <a:t>gigi</a:t>
          </a:r>
          <a:r>
            <a:rPr lang="id-ID" sz="2000" kern="1200" dirty="0" smtClean="0">
              <a:solidFill>
                <a:schemeClr val="tx1"/>
              </a:solidFill>
            </a:rPr>
            <a:t>/perawat</a:t>
          </a:r>
          <a:endParaRPr lang="en-GB" sz="2000" kern="1200" dirty="0">
            <a:solidFill>
              <a:schemeClr val="tx1"/>
            </a:solidFill>
          </a:endParaRPr>
        </a:p>
      </dsp:txBody>
      <dsp:txXfrm>
        <a:off x="563557" y="1299836"/>
        <a:ext cx="10415164" cy="719224"/>
      </dsp:txXfrm>
    </dsp:sp>
    <dsp:sp modelId="{CB601EA4-E5FD-452C-A825-6305B1971DBF}">
      <dsp:nvSpPr>
        <dsp:cNvPr id="0" name=""/>
        <dsp:cNvSpPr/>
      </dsp:nvSpPr>
      <dsp:spPr>
        <a:xfrm>
          <a:off x="0" y="2884168"/>
          <a:ext cx="11020331" cy="68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5DF050-EEB9-462D-8C6D-BB091C553E2B}">
      <dsp:nvSpPr>
        <dsp:cNvPr id="0" name=""/>
        <dsp:cNvSpPr/>
      </dsp:nvSpPr>
      <dsp:spPr>
        <a:xfrm>
          <a:off x="524649" y="2485648"/>
          <a:ext cx="10492980" cy="797040"/>
        </a:xfrm>
        <a:prstGeom prst="roundRect">
          <a:avLst/>
        </a:prstGeom>
        <a:solidFill>
          <a:schemeClr val="accent1">
            <a:lumMod val="20000"/>
            <a:lumOff val="8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80" tIns="0" rIns="291580" bIns="0" numCol="1" spcCol="1270" anchor="ctr" anchorCtr="0">
          <a:noAutofit/>
        </a:bodyPr>
        <a:lstStyle/>
        <a:p>
          <a:pPr lvl="0" algn="l" defTabSz="889000">
            <a:lnSpc>
              <a:spcPct val="90000"/>
            </a:lnSpc>
            <a:spcBef>
              <a:spcPct val="0"/>
            </a:spcBef>
            <a:spcAft>
              <a:spcPct val="35000"/>
            </a:spcAft>
          </a:pPr>
          <a:r>
            <a:rPr lang="id-ID" sz="2000" kern="1200" dirty="0" smtClean="0">
              <a:solidFill>
                <a:schemeClr val="tx1"/>
              </a:solidFill>
            </a:rPr>
            <a:t>Mempromosikan pengadopsian </a:t>
          </a:r>
          <a:r>
            <a:rPr lang="id-ID" sz="2000" i="1" kern="1200" dirty="0" smtClean="0">
              <a:solidFill>
                <a:schemeClr val="tx1"/>
              </a:solidFill>
            </a:rPr>
            <a:t>best practices</a:t>
          </a:r>
          <a:r>
            <a:rPr lang="id-ID" sz="2000" kern="1200" dirty="0" smtClean="0">
              <a:solidFill>
                <a:schemeClr val="tx1"/>
              </a:solidFill>
            </a:rPr>
            <a:t> sesuai standar dan kualifikasi</a:t>
          </a:r>
          <a:endParaRPr lang="en-GB" sz="2000" kern="1200" dirty="0">
            <a:solidFill>
              <a:schemeClr val="tx1"/>
            </a:solidFill>
          </a:endParaRPr>
        </a:p>
      </dsp:txBody>
      <dsp:txXfrm>
        <a:off x="563557" y="2524556"/>
        <a:ext cx="10415164" cy="719224"/>
      </dsp:txXfrm>
    </dsp:sp>
    <dsp:sp modelId="{2D59DC51-4F41-4DF9-8A23-33E6142D0D7E}">
      <dsp:nvSpPr>
        <dsp:cNvPr id="0" name=""/>
        <dsp:cNvSpPr/>
      </dsp:nvSpPr>
      <dsp:spPr>
        <a:xfrm>
          <a:off x="0" y="4108888"/>
          <a:ext cx="11020331" cy="68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C048208-DFD3-4239-8D8A-FDF7DCA4C773}">
      <dsp:nvSpPr>
        <dsp:cNvPr id="0" name=""/>
        <dsp:cNvSpPr/>
      </dsp:nvSpPr>
      <dsp:spPr>
        <a:xfrm>
          <a:off x="524649" y="3710368"/>
          <a:ext cx="10492980" cy="797040"/>
        </a:xfrm>
        <a:prstGeom prst="roundRect">
          <a:avLst/>
        </a:prstGeom>
        <a:solidFill>
          <a:schemeClr val="accent1">
            <a:lumMod val="20000"/>
            <a:lumOff val="8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80" tIns="0" rIns="291580" bIns="0" numCol="1" spcCol="1270" anchor="ctr" anchorCtr="0">
          <a:noAutofit/>
        </a:bodyPr>
        <a:lstStyle/>
        <a:p>
          <a:pPr lvl="0" algn="l" defTabSz="889000">
            <a:lnSpc>
              <a:spcPct val="90000"/>
            </a:lnSpc>
            <a:spcBef>
              <a:spcPct val="0"/>
            </a:spcBef>
            <a:spcAft>
              <a:spcPct val="35000"/>
            </a:spcAft>
          </a:pPr>
          <a:r>
            <a:rPr lang="id-ID" sz="2000" kern="1200" dirty="0" smtClean="0">
              <a:solidFill>
                <a:schemeClr val="tx1"/>
              </a:solidFill>
            </a:rPr>
            <a:t>Menyediakan kesempatan untuk meningkatkan kapasitas dokter/</a:t>
          </a:r>
          <a:r>
            <a:rPr lang="en-US" sz="2000" kern="1200" dirty="0" err="1" smtClean="0">
              <a:solidFill>
                <a:schemeClr val="tx1"/>
              </a:solidFill>
            </a:rPr>
            <a:t>dokter</a:t>
          </a:r>
          <a:r>
            <a:rPr lang="en-US" sz="2000" kern="1200" dirty="0" smtClean="0">
              <a:solidFill>
                <a:schemeClr val="tx1"/>
              </a:solidFill>
            </a:rPr>
            <a:t> </a:t>
          </a:r>
          <a:r>
            <a:rPr lang="en-US" sz="2000" kern="1200" dirty="0" err="1" smtClean="0">
              <a:solidFill>
                <a:schemeClr val="tx1"/>
              </a:solidFill>
            </a:rPr>
            <a:t>gigi</a:t>
          </a:r>
          <a:r>
            <a:rPr lang="id-ID" sz="2000" kern="1200" dirty="0" smtClean="0">
              <a:solidFill>
                <a:schemeClr val="tx1"/>
              </a:solidFill>
            </a:rPr>
            <a:t>/perawat ASEAN melalui pendidikan dan pelatihan</a:t>
          </a:r>
          <a:endParaRPr lang="en-GB" sz="2000" kern="1200" dirty="0">
            <a:solidFill>
              <a:schemeClr val="tx1"/>
            </a:solidFill>
          </a:endParaRPr>
        </a:p>
      </dsp:txBody>
      <dsp:txXfrm>
        <a:off x="563557" y="3749276"/>
        <a:ext cx="10415164" cy="7192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0AFE99-40B7-4A26-823F-6994C3B7705C}">
      <dsp:nvSpPr>
        <dsp:cNvPr id="0" name=""/>
        <dsp:cNvSpPr/>
      </dsp:nvSpPr>
      <dsp:spPr>
        <a:xfrm>
          <a:off x="-443268" y="0"/>
          <a:ext cx="7384175" cy="4061023"/>
        </a:xfrm>
        <a:prstGeom prst="swooshArrow">
          <a:avLst>
            <a:gd name="adj1" fmla="val 25000"/>
            <a:gd name="adj2" fmla="val 25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1F9BE0-8B94-4970-9E86-D5464A244132}">
      <dsp:nvSpPr>
        <dsp:cNvPr id="0" name=""/>
        <dsp:cNvSpPr/>
      </dsp:nvSpPr>
      <dsp:spPr>
        <a:xfrm>
          <a:off x="154242" y="3073400"/>
          <a:ext cx="149445" cy="14944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D8BE30-0166-4ED9-B1E1-62113805DC07}">
      <dsp:nvSpPr>
        <dsp:cNvPr id="0" name=""/>
        <dsp:cNvSpPr/>
      </dsp:nvSpPr>
      <dsp:spPr>
        <a:xfrm>
          <a:off x="177417" y="3416946"/>
          <a:ext cx="851190" cy="966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188" tIns="0" rIns="0" bIns="0" numCol="1" spcCol="1270" anchor="t" anchorCtr="0">
          <a:noAutofit/>
        </a:bodyPr>
        <a:lstStyle/>
        <a:p>
          <a:pPr lvl="0" algn="l" defTabSz="622300">
            <a:lnSpc>
              <a:spcPct val="90000"/>
            </a:lnSpc>
            <a:spcBef>
              <a:spcPct val="0"/>
            </a:spcBef>
            <a:spcAft>
              <a:spcPts val="0"/>
            </a:spcAft>
          </a:pPr>
          <a:r>
            <a:rPr lang="id-ID" sz="1400" b="1" kern="1200" dirty="0">
              <a:latin typeface="Candara" pitchFamily="34" charset="0"/>
            </a:rPr>
            <a:t>2006</a:t>
          </a:r>
        </a:p>
        <a:p>
          <a:pPr lvl="0" algn="l" defTabSz="622300">
            <a:lnSpc>
              <a:spcPct val="90000"/>
            </a:lnSpc>
            <a:spcBef>
              <a:spcPct val="0"/>
            </a:spcBef>
            <a:spcAft>
              <a:spcPts val="0"/>
            </a:spcAft>
          </a:pPr>
          <a:r>
            <a:rPr lang="id-ID" sz="1400" b="0" kern="1200" dirty="0">
              <a:latin typeface="Candara" pitchFamily="34" charset="0"/>
            </a:rPr>
            <a:t>MRA</a:t>
          </a:r>
          <a:r>
            <a:rPr lang="id-ID" sz="1400" kern="1200" dirty="0">
              <a:latin typeface="Candara" pitchFamily="34" charset="0"/>
            </a:rPr>
            <a:t> Keperawatan</a:t>
          </a:r>
        </a:p>
      </dsp:txBody>
      <dsp:txXfrm>
        <a:off x="177417" y="3416946"/>
        <a:ext cx="851190" cy="966523"/>
      </dsp:txXfrm>
    </dsp:sp>
    <dsp:sp modelId="{8CB68ABA-7D87-421C-9606-EB6C31D0C53F}">
      <dsp:nvSpPr>
        <dsp:cNvPr id="0" name=""/>
        <dsp:cNvSpPr/>
      </dsp:nvSpPr>
      <dsp:spPr>
        <a:xfrm>
          <a:off x="991772" y="2340824"/>
          <a:ext cx="233914" cy="233914"/>
        </a:xfrm>
        <a:prstGeom prst="ellipse">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A3C51E-801B-4E34-9402-BFFC84AC68FD}">
      <dsp:nvSpPr>
        <dsp:cNvPr id="0" name=""/>
        <dsp:cNvSpPr/>
      </dsp:nvSpPr>
      <dsp:spPr>
        <a:xfrm>
          <a:off x="1047098" y="2730524"/>
          <a:ext cx="1078607" cy="17015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947" tIns="0" rIns="0" bIns="0" numCol="1" spcCol="1270" anchor="t" anchorCtr="0">
          <a:noAutofit/>
        </a:bodyPr>
        <a:lstStyle/>
        <a:p>
          <a:pPr lvl="0" algn="l" defTabSz="622300">
            <a:lnSpc>
              <a:spcPct val="90000"/>
            </a:lnSpc>
            <a:spcBef>
              <a:spcPct val="0"/>
            </a:spcBef>
            <a:spcAft>
              <a:spcPct val="35000"/>
            </a:spcAft>
          </a:pPr>
          <a:r>
            <a:rPr lang="id-ID" sz="1400" b="1" kern="1200" dirty="0">
              <a:latin typeface="Candara" pitchFamily="34" charset="0"/>
            </a:rPr>
            <a:t>2009</a:t>
          </a:r>
        </a:p>
        <a:p>
          <a:pPr lvl="0" algn="l" defTabSz="622300">
            <a:lnSpc>
              <a:spcPct val="90000"/>
            </a:lnSpc>
            <a:spcBef>
              <a:spcPct val="0"/>
            </a:spcBef>
            <a:spcAft>
              <a:spcPct val="35000"/>
            </a:spcAft>
          </a:pPr>
          <a:r>
            <a:rPr lang="id-ID" sz="1400" kern="1200" dirty="0">
              <a:latin typeface="Candara" pitchFamily="34" charset="0"/>
            </a:rPr>
            <a:t>MRA Dokter &amp; Dokter Gigi</a:t>
          </a:r>
        </a:p>
      </dsp:txBody>
      <dsp:txXfrm>
        <a:off x="1047098" y="2730524"/>
        <a:ext cx="1078607" cy="1701568"/>
      </dsp:txXfrm>
    </dsp:sp>
    <dsp:sp modelId="{C97AB355-BB47-4D37-A569-25ED963FA0D0}">
      <dsp:nvSpPr>
        <dsp:cNvPr id="0" name=""/>
        <dsp:cNvSpPr/>
      </dsp:nvSpPr>
      <dsp:spPr>
        <a:xfrm>
          <a:off x="2231419" y="1642268"/>
          <a:ext cx="311886" cy="311886"/>
        </a:xfrm>
        <a:prstGeom prst="ellipse">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82737D-CF43-420D-A5B9-DFED971AAE50}">
      <dsp:nvSpPr>
        <dsp:cNvPr id="0" name=""/>
        <dsp:cNvSpPr/>
      </dsp:nvSpPr>
      <dsp:spPr>
        <a:xfrm>
          <a:off x="2297808" y="2214842"/>
          <a:ext cx="1254044" cy="2282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262" tIns="0" rIns="0" bIns="0" numCol="1" spcCol="1270" anchor="t" anchorCtr="0">
          <a:noAutofit/>
        </a:bodyPr>
        <a:lstStyle/>
        <a:p>
          <a:pPr lvl="0" algn="l" defTabSz="622300">
            <a:lnSpc>
              <a:spcPct val="90000"/>
            </a:lnSpc>
            <a:spcBef>
              <a:spcPct val="0"/>
            </a:spcBef>
            <a:spcAft>
              <a:spcPct val="35000"/>
            </a:spcAft>
          </a:pPr>
          <a:r>
            <a:rPr lang="id-ID" sz="1400" b="1" kern="1200" dirty="0">
              <a:latin typeface="Candara" pitchFamily="34" charset="0"/>
            </a:rPr>
            <a:t>2014</a:t>
          </a:r>
        </a:p>
        <a:p>
          <a:pPr lvl="0" algn="l" defTabSz="622300">
            <a:lnSpc>
              <a:spcPct val="90000"/>
            </a:lnSpc>
            <a:spcBef>
              <a:spcPct val="0"/>
            </a:spcBef>
            <a:spcAft>
              <a:spcPct val="35000"/>
            </a:spcAft>
          </a:pPr>
          <a:r>
            <a:rPr lang="id-ID" sz="1400" kern="1200" dirty="0">
              <a:latin typeface="Candara" pitchFamily="34" charset="0"/>
            </a:rPr>
            <a:t>Kesepakatan  </a:t>
          </a:r>
          <a:r>
            <a:rPr lang="id-ID" sz="1400" i="1" kern="1200" dirty="0">
              <a:latin typeface="Candara" pitchFamily="34" charset="0"/>
            </a:rPr>
            <a:t>Temporary lincensing </a:t>
          </a:r>
          <a:r>
            <a:rPr lang="id-ID" sz="1400" kern="1200" dirty="0">
              <a:latin typeface="Candara" pitchFamily="34" charset="0"/>
            </a:rPr>
            <a:t>&amp; </a:t>
          </a:r>
          <a:r>
            <a:rPr lang="id-ID" sz="1400" i="1" kern="1200" dirty="0">
              <a:latin typeface="Candara" pitchFamily="34" charset="0"/>
            </a:rPr>
            <a:t>updating </a:t>
          </a:r>
          <a:r>
            <a:rPr lang="id-ID" sz="1400" kern="1200" dirty="0">
              <a:latin typeface="Candara" pitchFamily="34" charset="0"/>
            </a:rPr>
            <a:t>website oleh masing-masing ASEAN </a:t>
          </a:r>
          <a:r>
            <a:rPr lang="id-ID" sz="1400" i="1" kern="1200" dirty="0">
              <a:latin typeface="Candara" pitchFamily="34" charset="0"/>
            </a:rPr>
            <a:t>Joint Coordinating Committe</a:t>
          </a:r>
        </a:p>
      </dsp:txBody>
      <dsp:txXfrm>
        <a:off x="2297808" y="2214842"/>
        <a:ext cx="1254044" cy="2282295"/>
      </dsp:txXfrm>
    </dsp:sp>
    <dsp:sp modelId="{376C62B9-B5F7-4EF9-B17B-FF92B3DBC6BE}">
      <dsp:nvSpPr>
        <dsp:cNvPr id="0" name=""/>
        <dsp:cNvSpPr/>
      </dsp:nvSpPr>
      <dsp:spPr>
        <a:xfrm>
          <a:off x="3640007" y="1104902"/>
          <a:ext cx="402853" cy="402853"/>
        </a:xfrm>
        <a:prstGeom prst="ellipse">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709985-5ECC-4BBB-B19A-86CA401E75D7}">
      <dsp:nvSpPr>
        <dsp:cNvPr id="0" name=""/>
        <dsp:cNvSpPr/>
      </dsp:nvSpPr>
      <dsp:spPr>
        <a:xfrm>
          <a:off x="3566124" y="1915239"/>
          <a:ext cx="1299527" cy="1589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464" tIns="0" rIns="0" bIns="0" numCol="1" spcCol="1270" anchor="t" anchorCtr="0">
          <a:noAutofit/>
        </a:bodyPr>
        <a:lstStyle/>
        <a:p>
          <a:pPr lvl="0" algn="l" defTabSz="622300">
            <a:lnSpc>
              <a:spcPct val="90000"/>
            </a:lnSpc>
            <a:spcBef>
              <a:spcPct val="0"/>
            </a:spcBef>
            <a:spcAft>
              <a:spcPct val="35000"/>
            </a:spcAft>
          </a:pPr>
          <a:r>
            <a:rPr lang="id-ID" sz="1400" b="1" kern="1200" dirty="0">
              <a:latin typeface="Candara" pitchFamily="34" charset="0"/>
            </a:rPr>
            <a:t>201</a:t>
          </a:r>
          <a:r>
            <a:rPr lang="en-US" sz="1400" b="1" kern="1200" dirty="0">
              <a:latin typeface="Candara" pitchFamily="34" charset="0"/>
            </a:rPr>
            <a:t>5</a:t>
          </a:r>
          <a:endParaRPr lang="id-ID" sz="1400" b="1" kern="1200" dirty="0">
            <a:latin typeface="Candara" pitchFamily="34" charset="0"/>
          </a:endParaRPr>
        </a:p>
        <a:p>
          <a:pPr lvl="0" algn="l" defTabSz="622300">
            <a:lnSpc>
              <a:spcPct val="90000"/>
            </a:lnSpc>
            <a:spcBef>
              <a:spcPct val="0"/>
            </a:spcBef>
            <a:spcAft>
              <a:spcPct val="35000"/>
            </a:spcAft>
          </a:pPr>
          <a:r>
            <a:rPr lang="en-US" sz="1400" i="1" kern="1200" dirty="0">
              <a:latin typeface="Candara" pitchFamily="34" charset="0"/>
            </a:rPr>
            <a:t>Updating country implementation action</a:t>
          </a:r>
          <a:r>
            <a:rPr lang="id-ID" sz="1400" i="1" kern="1200" dirty="0">
              <a:latin typeface="Candara" pitchFamily="34" charset="0"/>
            </a:rPr>
            <a:t> </a:t>
          </a:r>
          <a:r>
            <a:rPr lang="en-US" sz="1400" kern="1200" dirty="0" err="1">
              <a:latin typeface="Candara" pitchFamily="34" charset="0"/>
            </a:rPr>
            <a:t>sebelum</a:t>
          </a:r>
          <a:r>
            <a:rPr lang="en-US" sz="1400" kern="1200" dirty="0">
              <a:latin typeface="Candara" pitchFamily="34" charset="0"/>
            </a:rPr>
            <a:t> </a:t>
          </a:r>
          <a:r>
            <a:rPr lang="en-US" sz="1400" kern="1200" dirty="0" err="1">
              <a:latin typeface="Candara" pitchFamily="34" charset="0"/>
            </a:rPr>
            <a:t>pelaksanaan</a:t>
          </a:r>
          <a:r>
            <a:rPr lang="en-US" sz="1400" kern="1200" dirty="0">
              <a:latin typeface="Candara" pitchFamily="34" charset="0"/>
            </a:rPr>
            <a:t> MEA</a:t>
          </a:r>
          <a:endParaRPr lang="id-ID" sz="1400" i="1" kern="1200" dirty="0">
            <a:latin typeface="Candara" pitchFamily="34" charset="0"/>
          </a:endParaRPr>
        </a:p>
      </dsp:txBody>
      <dsp:txXfrm>
        <a:off x="3566124" y="1915239"/>
        <a:ext cx="1299527" cy="1589160"/>
      </dsp:txXfrm>
    </dsp:sp>
    <dsp:sp modelId="{E6CA4AFC-50B9-4492-AAAE-0BCF650BAD13}">
      <dsp:nvSpPr>
        <dsp:cNvPr id="0" name=""/>
        <dsp:cNvSpPr/>
      </dsp:nvSpPr>
      <dsp:spPr>
        <a:xfrm>
          <a:off x="4911691" y="734460"/>
          <a:ext cx="513313" cy="513313"/>
        </a:xfrm>
        <a:prstGeom prst="ellipse">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777320-2A53-46CC-921F-6A5FEB60C4AE}">
      <dsp:nvSpPr>
        <dsp:cNvPr id="0" name=""/>
        <dsp:cNvSpPr/>
      </dsp:nvSpPr>
      <dsp:spPr>
        <a:xfrm>
          <a:off x="4606955" y="1736728"/>
          <a:ext cx="1696611" cy="403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1994" tIns="0" rIns="0" bIns="0" numCol="1" spcCol="1270" anchor="t" anchorCtr="0">
          <a:noAutofit/>
        </a:bodyPr>
        <a:lstStyle/>
        <a:p>
          <a:pPr lvl="0" algn="l" defTabSz="622300">
            <a:lnSpc>
              <a:spcPct val="90000"/>
            </a:lnSpc>
            <a:spcBef>
              <a:spcPct val="0"/>
            </a:spcBef>
            <a:spcAft>
              <a:spcPct val="35000"/>
            </a:spcAft>
          </a:pPr>
          <a:r>
            <a:rPr lang="id-ID" sz="1400" i="1" kern="1200" dirty="0">
              <a:latin typeface="Candara" pitchFamily="34" charset="0"/>
            </a:rPr>
            <a:t>2016</a:t>
          </a:r>
        </a:p>
        <a:p>
          <a:pPr lvl="0" algn="l" defTabSz="622300">
            <a:lnSpc>
              <a:spcPct val="90000"/>
            </a:lnSpc>
            <a:spcBef>
              <a:spcPct val="0"/>
            </a:spcBef>
            <a:spcAft>
              <a:spcPct val="35000"/>
            </a:spcAft>
          </a:pPr>
          <a:r>
            <a:rPr lang="id-ID" sz="1400" i="1" kern="1200" dirty="0">
              <a:latin typeface="Candara" pitchFamily="34" charset="0"/>
            </a:rPr>
            <a:t>Menyusun </a:t>
          </a:r>
          <a:r>
            <a:rPr lang="id-ID" sz="1400" i="1" kern="1200" dirty="0" smtClean="0">
              <a:latin typeface="Candara" pitchFamily="34" charset="0"/>
            </a:rPr>
            <a:t>Workplan</a:t>
          </a:r>
          <a:r>
            <a:rPr lang="en-GB" sz="1400" i="1" kern="1200" dirty="0" smtClean="0">
              <a:latin typeface="Candara" pitchFamily="34" charset="0"/>
            </a:rPr>
            <a:t> AJCCs</a:t>
          </a:r>
        </a:p>
        <a:p>
          <a:pPr lvl="0" algn="l" defTabSz="622300">
            <a:lnSpc>
              <a:spcPct val="90000"/>
            </a:lnSpc>
            <a:spcBef>
              <a:spcPct val="0"/>
            </a:spcBef>
            <a:spcAft>
              <a:spcPct val="35000"/>
            </a:spcAft>
          </a:pPr>
          <a:r>
            <a:rPr lang="id-ID" sz="1400" b="1" kern="1200" dirty="0" smtClean="0">
              <a:latin typeface="Candara" pitchFamily="34" charset="0"/>
            </a:rPr>
            <a:t>Implementation ASEAN Healthcare website</a:t>
          </a:r>
          <a:endParaRPr lang="id-ID" sz="1400" i="1" kern="1200" dirty="0">
            <a:latin typeface="Candara" pitchFamily="34" charset="0"/>
          </a:endParaRPr>
        </a:p>
      </dsp:txBody>
      <dsp:txXfrm>
        <a:off x="4606955" y="1736728"/>
        <a:ext cx="1696611" cy="4036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3A42A0-013F-4290-B466-A3C56A658A54}">
      <dsp:nvSpPr>
        <dsp:cNvPr id="0" name=""/>
        <dsp:cNvSpPr/>
      </dsp:nvSpPr>
      <dsp:spPr>
        <a:xfrm>
          <a:off x="6792839" y="2228742"/>
          <a:ext cx="662365" cy="744341"/>
        </a:xfrm>
        <a:custGeom>
          <a:avLst/>
          <a:gdLst/>
          <a:ahLst/>
          <a:cxnLst/>
          <a:rect l="0" t="0" r="0" b="0"/>
          <a:pathLst>
            <a:path>
              <a:moveTo>
                <a:pt x="0" y="0"/>
              </a:moveTo>
              <a:lnTo>
                <a:pt x="0" y="683322"/>
              </a:lnTo>
              <a:lnTo>
                <a:pt x="662365" y="683322"/>
              </a:lnTo>
              <a:lnTo>
                <a:pt x="662365" y="744341"/>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F888CFE-9459-4FB2-9F27-BD3AEC311A95}">
      <dsp:nvSpPr>
        <dsp:cNvPr id="0" name=""/>
        <dsp:cNvSpPr/>
      </dsp:nvSpPr>
      <dsp:spPr>
        <a:xfrm>
          <a:off x="6171433" y="2228742"/>
          <a:ext cx="621405" cy="766634"/>
        </a:xfrm>
        <a:custGeom>
          <a:avLst/>
          <a:gdLst/>
          <a:ahLst/>
          <a:cxnLst/>
          <a:rect l="0" t="0" r="0" b="0"/>
          <a:pathLst>
            <a:path>
              <a:moveTo>
                <a:pt x="621405" y="0"/>
              </a:moveTo>
              <a:lnTo>
                <a:pt x="621405" y="705615"/>
              </a:lnTo>
              <a:lnTo>
                <a:pt x="0" y="705615"/>
              </a:lnTo>
              <a:lnTo>
                <a:pt x="0" y="766634"/>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60B6D71C-7B49-4A05-B404-F54EC68E1EF4}">
      <dsp:nvSpPr>
        <dsp:cNvPr id="0" name=""/>
        <dsp:cNvSpPr/>
      </dsp:nvSpPr>
      <dsp:spPr>
        <a:xfrm>
          <a:off x="4636696" y="1562042"/>
          <a:ext cx="2156143" cy="315727"/>
        </a:xfrm>
        <a:custGeom>
          <a:avLst/>
          <a:gdLst/>
          <a:ahLst/>
          <a:cxnLst/>
          <a:rect l="0" t="0" r="0" b="0"/>
          <a:pathLst>
            <a:path>
              <a:moveTo>
                <a:pt x="0" y="0"/>
              </a:moveTo>
              <a:lnTo>
                <a:pt x="0" y="254709"/>
              </a:lnTo>
              <a:lnTo>
                <a:pt x="2156143" y="254709"/>
              </a:lnTo>
              <a:lnTo>
                <a:pt x="2156143" y="315727"/>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37F5D1D-5182-49FC-8571-CF5E018B0B46}">
      <dsp:nvSpPr>
        <dsp:cNvPr id="0" name=""/>
        <dsp:cNvSpPr/>
      </dsp:nvSpPr>
      <dsp:spPr>
        <a:xfrm>
          <a:off x="4665396" y="3379462"/>
          <a:ext cx="157850" cy="410864"/>
        </a:xfrm>
        <a:custGeom>
          <a:avLst/>
          <a:gdLst/>
          <a:ahLst/>
          <a:cxnLst/>
          <a:rect l="0" t="0" r="0" b="0"/>
          <a:pathLst>
            <a:path>
              <a:moveTo>
                <a:pt x="0" y="0"/>
              </a:moveTo>
              <a:lnTo>
                <a:pt x="0" y="349845"/>
              </a:lnTo>
              <a:lnTo>
                <a:pt x="157850" y="349845"/>
              </a:lnTo>
              <a:lnTo>
                <a:pt x="157850" y="410864"/>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4623DD7-0BAB-4350-BE86-E11B43AD21CB}">
      <dsp:nvSpPr>
        <dsp:cNvPr id="0" name=""/>
        <dsp:cNvSpPr/>
      </dsp:nvSpPr>
      <dsp:spPr>
        <a:xfrm>
          <a:off x="4488140" y="2299248"/>
          <a:ext cx="177255" cy="292104"/>
        </a:xfrm>
        <a:custGeom>
          <a:avLst/>
          <a:gdLst/>
          <a:ahLst/>
          <a:cxnLst/>
          <a:rect l="0" t="0" r="0" b="0"/>
          <a:pathLst>
            <a:path>
              <a:moveTo>
                <a:pt x="0" y="0"/>
              </a:moveTo>
              <a:lnTo>
                <a:pt x="0" y="231085"/>
              </a:lnTo>
              <a:lnTo>
                <a:pt x="177255" y="231085"/>
              </a:lnTo>
              <a:lnTo>
                <a:pt x="177255" y="292104"/>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C7ED89E-806C-4392-BCBE-6EFA94FEF4DE}">
      <dsp:nvSpPr>
        <dsp:cNvPr id="0" name=""/>
        <dsp:cNvSpPr/>
      </dsp:nvSpPr>
      <dsp:spPr>
        <a:xfrm>
          <a:off x="4488140" y="1562042"/>
          <a:ext cx="148555" cy="266038"/>
        </a:xfrm>
        <a:custGeom>
          <a:avLst/>
          <a:gdLst/>
          <a:ahLst/>
          <a:cxnLst/>
          <a:rect l="0" t="0" r="0" b="0"/>
          <a:pathLst>
            <a:path>
              <a:moveTo>
                <a:pt x="148555" y="0"/>
              </a:moveTo>
              <a:lnTo>
                <a:pt x="148555" y="205020"/>
              </a:lnTo>
              <a:lnTo>
                <a:pt x="0" y="205020"/>
              </a:lnTo>
              <a:lnTo>
                <a:pt x="0" y="266038"/>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F3A98D0-3086-4F93-9461-3954E97F2E93}">
      <dsp:nvSpPr>
        <dsp:cNvPr id="0" name=""/>
        <dsp:cNvSpPr/>
      </dsp:nvSpPr>
      <dsp:spPr>
        <a:xfrm>
          <a:off x="2072060" y="2288114"/>
          <a:ext cx="906963" cy="179936"/>
        </a:xfrm>
        <a:custGeom>
          <a:avLst/>
          <a:gdLst/>
          <a:ahLst/>
          <a:cxnLst/>
          <a:rect l="0" t="0" r="0" b="0"/>
          <a:pathLst>
            <a:path>
              <a:moveTo>
                <a:pt x="0" y="0"/>
              </a:moveTo>
              <a:lnTo>
                <a:pt x="0" y="118917"/>
              </a:lnTo>
              <a:lnTo>
                <a:pt x="906963" y="118917"/>
              </a:lnTo>
              <a:lnTo>
                <a:pt x="906963" y="179936"/>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864A6F4-824B-47A6-A68A-89034855EAF0}">
      <dsp:nvSpPr>
        <dsp:cNvPr id="0" name=""/>
        <dsp:cNvSpPr/>
      </dsp:nvSpPr>
      <dsp:spPr>
        <a:xfrm>
          <a:off x="1058727" y="2880188"/>
          <a:ext cx="714775" cy="397292"/>
        </a:xfrm>
        <a:custGeom>
          <a:avLst/>
          <a:gdLst/>
          <a:ahLst/>
          <a:cxnLst/>
          <a:rect l="0" t="0" r="0" b="0"/>
          <a:pathLst>
            <a:path>
              <a:moveTo>
                <a:pt x="0" y="0"/>
              </a:moveTo>
              <a:lnTo>
                <a:pt x="0" y="336273"/>
              </a:lnTo>
              <a:lnTo>
                <a:pt x="714775" y="336273"/>
              </a:lnTo>
              <a:lnTo>
                <a:pt x="714775" y="397292"/>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CABAB89-84B4-493B-8D7C-9AAF17BAAA31}">
      <dsp:nvSpPr>
        <dsp:cNvPr id="0" name=""/>
        <dsp:cNvSpPr/>
      </dsp:nvSpPr>
      <dsp:spPr>
        <a:xfrm>
          <a:off x="452441" y="2880188"/>
          <a:ext cx="606285" cy="397292"/>
        </a:xfrm>
        <a:custGeom>
          <a:avLst/>
          <a:gdLst/>
          <a:ahLst/>
          <a:cxnLst/>
          <a:rect l="0" t="0" r="0" b="0"/>
          <a:pathLst>
            <a:path>
              <a:moveTo>
                <a:pt x="606285" y="0"/>
              </a:moveTo>
              <a:lnTo>
                <a:pt x="606285" y="336273"/>
              </a:lnTo>
              <a:lnTo>
                <a:pt x="0" y="336273"/>
              </a:lnTo>
              <a:lnTo>
                <a:pt x="0" y="397292"/>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4303DF5-F5B3-4A34-AB3B-3871F2205017}">
      <dsp:nvSpPr>
        <dsp:cNvPr id="0" name=""/>
        <dsp:cNvSpPr/>
      </dsp:nvSpPr>
      <dsp:spPr>
        <a:xfrm>
          <a:off x="1058727" y="2288114"/>
          <a:ext cx="1013332" cy="271907"/>
        </a:xfrm>
        <a:custGeom>
          <a:avLst/>
          <a:gdLst/>
          <a:ahLst/>
          <a:cxnLst/>
          <a:rect l="0" t="0" r="0" b="0"/>
          <a:pathLst>
            <a:path>
              <a:moveTo>
                <a:pt x="1013332" y="0"/>
              </a:moveTo>
              <a:lnTo>
                <a:pt x="1013332" y="210888"/>
              </a:lnTo>
              <a:lnTo>
                <a:pt x="0" y="210888"/>
              </a:lnTo>
              <a:lnTo>
                <a:pt x="0" y="271907"/>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B1A3763-9822-4EFB-8B03-10C5C7A3E184}">
      <dsp:nvSpPr>
        <dsp:cNvPr id="0" name=""/>
        <dsp:cNvSpPr/>
      </dsp:nvSpPr>
      <dsp:spPr>
        <a:xfrm>
          <a:off x="2072060" y="1562042"/>
          <a:ext cx="2564635" cy="299808"/>
        </a:xfrm>
        <a:custGeom>
          <a:avLst/>
          <a:gdLst/>
          <a:ahLst/>
          <a:cxnLst/>
          <a:rect l="0" t="0" r="0" b="0"/>
          <a:pathLst>
            <a:path>
              <a:moveTo>
                <a:pt x="2564635" y="0"/>
              </a:moveTo>
              <a:lnTo>
                <a:pt x="2564635" y="238790"/>
              </a:lnTo>
              <a:lnTo>
                <a:pt x="0" y="238790"/>
              </a:lnTo>
              <a:lnTo>
                <a:pt x="0" y="299808"/>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2D7126F-F40F-4FCE-848E-0176E00251D6}">
      <dsp:nvSpPr>
        <dsp:cNvPr id="0" name=""/>
        <dsp:cNvSpPr/>
      </dsp:nvSpPr>
      <dsp:spPr>
        <a:xfrm>
          <a:off x="3055265" y="951729"/>
          <a:ext cx="3162861" cy="61031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04FF230-CACA-42AD-B6C1-9F7E557C634A}">
      <dsp:nvSpPr>
        <dsp:cNvPr id="0" name=""/>
        <dsp:cNvSpPr/>
      </dsp:nvSpPr>
      <dsp:spPr>
        <a:xfrm>
          <a:off x="3128451" y="1021256"/>
          <a:ext cx="3162861" cy="6103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How to Implement the Healthcare MRAs?</a:t>
          </a:r>
        </a:p>
        <a:p>
          <a:pPr lvl="0" algn="ctr" defTabSz="533400">
            <a:lnSpc>
              <a:spcPct val="90000"/>
            </a:lnSpc>
            <a:spcBef>
              <a:spcPct val="0"/>
            </a:spcBef>
            <a:spcAft>
              <a:spcPct val="35000"/>
            </a:spcAft>
          </a:pPr>
          <a:r>
            <a:rPr lang="en-US" sz="1200" b="1" kern="1200" dirty="0" smtClean="0"/>
            <a:t>Highly Over-regulated professions</a:t>
          </a:r>
          <a:endParaRPr lang="id-ID" sz="1200" kern="1200" dirty="0"/>
        </a:p>
      </dsp:txBody>
      <dsp:txXfrm>
        <a:off x="3146326" y="1039131"/>
        <a:ext cx="3127111" cy="574562"/>
      </dsp:txXfrm>
    </dsp:sp>
    <dsp:sp modelId="{A2620416-90FF-436D-9971-62E7A6B3B56A}">
      <dsp:nvSpPr>
        <dsp:cNvPr id="0" name=""/>
        <dsp:cNvSpPr/>
      </dsp:nvSpPr>
      <dsp:spPr>
        <a:xfrm>
          <a:off x="1560966" y="1861851"/>
          <a:ext cx="1022187" cy="42626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DF5CC517-E6D4-4500-8CB7-C111A95B5C1A}">
      <dsp:nvSpPr>
        <dsp:cNvPr id="0" name=""/>
        <dsp:cNvSpPr/>
      </dsp:nvSpPr>
      <dsp:spPr>
        <a:xfrm>
          <a:off x="1634152" y="1931378"/>
          <a:ext cx="1022187" cy="42626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Exchange of Information</a:t>
          </a:r>
          <a:endParaRPr lang="id-ID" sz="1200" kern="1200" dirty="0"/>
        </a:p>
      </dsp:txBody>
      <dsp:txXfrm>
        <a:off x="1646637" y="1943863"/>
        <a:ext cx="997217" cy="401292"/>
      </dsp:txXfrm>
    </dsp:sp>
    <dsp:sp modelId="{386BD6E8-C95B-43D7-B953-064BD730BFE8}">
      <dsp:nvSpPr>
        <dsp:cNvPr id="0" name=""/>
        <dsp:cNvSpPr/>
      </dsp:nvSpPr>
      <dsp:spPr>
        <a:xfrm>
          <a:off x="541946" y="2560021"/>
          <a:ext cx="1033562" cy="32016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02ADC2A3-A301-4F8A-A51D-649CD973DC4B}">
      <dsp:nvSpPr>
        <dsp:cNvPr id="0" name=""/>
        <dsp:cNvSpPr/>
      </dsp:nvSpPr>
      <dsp:spPr>
        <a:xfrm>
          <a:off x="615132" y="2629547"/>
          <a:ext cx="1033562" cy="3201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Compilation</a:t>
          </a:r>
          <a:r>
            <a:rPr lang="en-US" sz="1400" b="1" kern="1200" dirty="0" smtClean="0"/>
            <a:t> </a:t>
          </a:r>
          <a:endParaRPr lang="id-ID" sz="1400" kern="1200" dirty="0"/>
        </a:p>
      </dsp:txBody>
      <dsp:txXfrm>
        <a:off x="624509" y="2638924"/>
        <a:ext cx="1014808" cy="301413"/>
      </dsp:txXfrm>
    </dsp:sp>
    <dsp:sp modelId="{8FE24AAE-B123-4914-BB09-D22587DF1F6A}">
      <dsp:nvSpPr>
        <dsp:cNvPr id="0" name=""/>
        <dsp:cNvSpPr/>
      </dsp:nvSpPr>
      <dsp:spPr>
        <a:xfrm>
          <a:off x="3012" y="3277480"/>
          <a:ext cx="898857" cy="76797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2FB5AC85-795D-4D4B-96D4-F1C7BC44F6D4}">
      <dsp:nvSpPr>
        <dsp:cNvPr id="0" name=""/>
        <dsp:cNvSpPr/>
      </dsp:nvSpPr>
      <dsp:spPr>
        <a:xfrm>
          <a:off x="76198" y="3347007"/>
          <a:ext cx="898857" cy="76797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id-ID" sz="1200" kern="1200" dirty="0" smtClean="0"/>
            <a:t>    </a:t>
          </a:r>
          <a:r>
            <a:rPr lang="en-US" sz="1200" b="1" kern="1200" dirty="0" smtClean="0"/>
            <a:t>Adoption of Best Practices</a:t>
          </a:r>
          <a:endParaRPr lang="id-ID" sz="1200" kern="1200" dirty="0"/>
        </a:p>
      </dsp:txBody>
      <dsp:txXfrm>
        <a:off x="98691" y="3369500"/>
        <a:ext cx="853871" cy="722984"/>
      </dsp:txXfrm>
    </dsp:sp>
    <dsp:sp modelId="{BC6CAC08-4B36-4AAE-A072-E6ABFFC8991B}">
      <dsp:nvSpPr>
        <dsp:cNvPr id="0" name=""/>
        <dsp:cNvSpPr/>
      </dsp:nvSpPr>
      <dsp:spPr>
        <a:xfrm>
          <a:off x="1048242" y="3277480"/>
          <a:ext cx="1450522" cy="645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EC90F00B-1CDB-4431-991A-281975695297}">
      <dsp:nvSpPr>
        <dsp:cNvPr id="0" name=""/>
        <dsp:cNvSpPr/>
      </dsp:nvSpPr>
      <dsp:spPr>
        <a:xfrm>
          <a:off x="1121428" y="3347007"/>
          <a:ext cx="1450522" cy="645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id-ID" sz="700" kern="1200" dirty="0" smtClean="0"/>
            <a:t> </a:t>
          </a:r>
          <a:r>
            <a:rPr lang="en-GB" sz="1400" b="1" kern="1200" noProof="0" dirty="0" smtClean="0"/>
            <a:t>Standardised</a:t>
          </a:r>
          <a:r>
            <a:rPr lang="en-US" sz="1400" b="1" kern="1200" dirty="0" smtClean="0"/>
            <a:t> Procedures</a:t>
          </a:r>
          <a:endParaRPr lang="id-ID" sz="1400" kern="1200" dirty="0"/>
        </a:p>
      </dsp:txBody>
      <dsp:txXfrm>
        <a:off x="1140321" y="3365900"/>
        <a:ext cx="1412736" cy="607275"/>
      </dsp:txXfrm>
    </dsp:sp>
    <dsp:sp modelId="{40D0B8B4-9667-4B7B-BCC9-8545E38B84DC}">
      <dsp:nvSpPr>
        <dsp:cNvPr id="0" name=""/>
        <dsp:cNvSpPr/>
      </dsp:nvSpPr>
      <dsp:spPr>
        <a:xfrm>
          <a:off x="2391699" y="2468050"/>
          <a:ext cx="1174650" cy="73660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CB697E6F-0BD6-4485-A9CF-803D1F091F3E}">
      <dsp:nvSpPr>
        <dsp:cNvPr id="0" name=""/>
        <dsp:cNvSpPr/>
      </dsp:nvSpPr>
      <dsp:spPr>
        <a:xfrm>
          <a:off x="2464884" y="2537577"/>
          <a:ext cx="1174650" cy="736605"/>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id-ID" sz="1200" kern="1200" dirty="0" smtClean="0"/>
            <a:t>  </a:t>
          </a:r>
          <a:r>
            <a:rPr lang="en-US" sz="1200" b="1" kern="1200" dirty="0" smtClean="0"/>
            <a:t>Publication </a:t>
          </a:r>
          <a:r>
            <a:rPr lang="en-US" sz="1200" b="1" kern="1200" dirty="0" err="1" smtClean="0"/>
            <a:t>th</a:t>
          </a:r>
          <a:r>
            <a:rPr lang="id-ID" sz="1200" b="1" kern="1200" dirty="0" smtClean="0"/>
            <a:t>r</a:t>
          </a:r>
          <a:r>
            <a:rPr lang="en-US" sz="1200" b="1" kern="1200" dirty="0" err="1" smtClean="0"/>
            <a:t>ough</a:t>
          </a:r>
          <a:r>
            <a:rPr lang="en-US" sz="1200" b="1" kern="1200" dirty="0" smtClean="0"/>
            <a:t> website</a:t>
          </a:r>
          <a:endParaRPr lang="id-ID" sz="1200" kern="1200" dirty="0"/>
        </a:p>
      </dsp:txBody>
      <dsp:txXfrm>
        <a:off x="2486458" y="2559151"/>
        <a:ext cx="1131502" cy="693457"/>
      </dsp:txXfrm>
    </dsp:sp>
    <dsp:sp modelId="{60F1172B-F5D8-4687-A361-FAEA3C2A65EE}">
      <dsp:nvSpPr>
        <dsp:cNvPr id="0" name=""/>
        <dsp:cNvSpPr/>
      </dsp:nvSpPr>
      <dsp:spPr>
        <a:xfrm>
          <a:off x="3864380" y="1828081"/>
          <a:ext cx="1247519" cy="47116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3EB9EEC-8832-496D-B397-00E5968C1B74}">
      <dsp:nvSpPr>
        <dsp:cNvPr id="0" name=""/>
        <dsp:cNvSpPr/>
      </dsp:nvSpPr>
      <dsp:spPr>
        <a:xfrm>
          <a:off x="3937566" y="1897607"/>
          <a:ext cx="1247519" cy="471166"/>
        </a:xfrm>
        <a:prstGeom prst="roundRect">
          <a:avLst>
            <a:gd name="adj" fmla="val 10000"/>
          </a:avLst>
        </a:prstGeom>
        <a:solidFill>
          <a:srgbClr val="FFFF00">
            <a:alpha val="9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Facilitate Mobility</a:t>
          </a:r>
          <a:endParaRPr lang="id-ID" sz="1200" kern="1200" dirty="0"/>
        </a:p>
      </dsp:txBody>
      <dsp:txXfrm>
        <a:off x="3951366" y="1911407"/>
        <a:ext cx="1219919" cy="443566"/>
      </dsp:txXfrm>
    </dsp:sp>
    <dsp:sp modelId="{F1AC601D-6296-4A0F-AB13-F427CCE5513D}">
      <dsp:nvSpPr>
        <dsp:cNvPr id="0" name=""/>
        <dsp:cNvSpPr/>
      </dsp:nvSpPr>
      <dsp:spPr>
        <a:xfrm>
          <a:off x="3808308" y="2591352"/>
          <a:ext cx="1714176" cy="78810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040F6A2-EBB9-41D1-9486-101F0DF3FE9B}">
      <dsp:nvSpPr>
        <dsp:cNvPr id="0" name=""/>
        <dsp:cNvSpPr/>
      </dsp:nvSpPr>
      <dsp:spPr>
        <a:xfrm>
          <a:off x="3881494" y="2660879"/>
          <a:ext cx="1714176" cy="788109"/>
        </a:xfrm>
        <a:prstGeom prst="roundRect">
          <a:avLst>
            <a:gd name="adj" fmla="val 10000"/>
          </a:avLst>
        </a:prstGeom>
        <a:solidFill>
          <a:srgbClr val="FFFF00">
            <a:alpha val="9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Registration through AJCCs</a:t>
          </a:r>
          <a:r>
            <a:rPr lang="id-ID" sz="1200" b="1" kern="1200" dirty="0" smtClean="0"/>
            <a:t>  </a:t>
          </a:r>
          <a:r>
            <a:rPr lang="en-US" sz="1200" b="1" kern="1200" dirty="0" smtClean="0"/>
            <a:t>PRAs Process </a:t>
          </a:r>
        </a:p>
        <a:p>
          <a:pPr lvl="0" algn="ctr" defTabSz="533400">
            <a:lnSpc>
              <a:spcPct val="90000"/>
            </a:lnSpc>
            <a:spcBef>
              <a:spcPct val="0"/>
            </a:spcBef>
            <a:spcAft>
              <a:spcPct val="35000"/>
            </a:spcAft>
          </a:pPr>
          <a:r>
            <a:rPr lang="en-US" sz="1200" kern="1200" dirty="0" smtClean="0"/>
            <a:t>(Evaluation , Registration </a:t>
          </a:r>
          <a:r>
            <a:rPr lang="en-US" sz="1200" kern="1200" dirty="0" err="1" smtClean="0"/>
            <a:t>etc</a:t>
          </a:r>
          <a:r>
            <a:rPr lang="en-US" sz="700" kern="1200" dirty="0" smtClean="0"/>
            <a:t>)</a:t>
          </a:r>
          <a:endParaRPr lang="id-ID" sz="700" kern="1200" dirty="0"/>
        </a:p>
      </dsp:txBody>
      <dsp:txXfrm>
        <a:off x="3904577" y="2683962"/>
        <a:ext cx="1668010" cy="741943"/>
      </dsp:txXfrm>
    </dsp:sp>
    <dsp:sp modelId="{B91439C9-A6AE-4E8C-B868-B5A6EDA1E192}">
      <dsp:nvSpPr>
        <dsp:cNvPr id="0" name=""/>
        <dsp:cNvSpPr/>
      </dsp:nvSpPr>
      <dsp:spPr>
        <a:xfrm>
          <a:off x="3744337" y="3790326"/>
          <a:ext cx="2157818" cy="77076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93447E00-3833-49B5-9ED4-4171249DB21E}">
      <dsp:nvSpPr>
        <dsp:cNvPr id="0" name=""/>
        <dsp:cNvSpPr/>
      </dsp:nvSpPr>
      <dsp:spPr>
        <a:xfrm>
          <a:off x="3817523" y="3859853"/>
          <a:ext cx="2157818" cy="770764"/>
        </a:xfrm>
        <a:prstGeom prst="roundRect">
          <a:avLst>
            <a:gd name="adj" fmla="val 10000"/>
          </a:avLst>
        </a:prstGeom>
        <a:solidFill>
          <a:srgbClr val="FFFF00">
            <a:alpha val="9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id-ID" sz="1400" kern="1200" dirty="0" smtClean="0"/>
            <a:t>  </a:t>
          </a:r>
          <a:r>
            <a:rPr lang="en-US" sz="1400" b="1" kern="1200" dirty="0" smtClean="0"/>
            <a:t>PRAs Process </a:t>
          </a:r>
        </a:p>
        <a:p>
          <a:pPr lvl="0" algn="ctr" defTabSz="622300">
            <a:lnSpc>
              <a:spcPct val="90000"/>
            </a:lnSpc>
            <a:spcBef>
              <a:spcPct val="0"/>
            </a:spcBef>
            <a:spcAft>
              <a:spcPct val="35000"/>
            </a:spcAft>
          </a:pPr>
          <a:r>
            <a:rPr lang="en-US" sz="1400" kern="1200" dirty="0" smtClean="0"/>
            <a:t>(Evaluation , Registration </a:t>
          </a:r>
          <a:r>
            <a:rPr lang="en-US" sz="1400" kern="1200" dirty="0" err="1" smtClean="0"/>
            <a:t>etc</a:t>
          </a:r>
          <a:r>
            <a:rPr lang="en-US" sz="1400" kern="1200" dirty="0" smtClean="0"/>
            <a:t>)</a:t>
          </a:r>
          <a:r>
            <a:rPr lang="id-ID" sz="1400" kern="1200" dirty="0" smtClean="0"/>
            <a:t>  </a:t>
          </a:r>
          <a:endParaRPr lang="id-ID" sz="1400" kern="1200" dirty="0"/>
        </a:p>
      </dsp:txBody>
      <dsp:txXfrm>
        <a:off x="3840098" y="3882428"/>
        <a:ext cx="2112668" cy="725614"/>
      </dsp:txXfrm>
    </dsp:sp>
    <dsp:sp modelId="{BD46AE15-109C-4CD8-801A-7CDF563876E6}">
      <dsp:nvSpPr>
        <dsp:cNvPr id="0" name=""/>
        <dsp:cNvSpPr/>
      </dsp:nvSpPr>
      <dsp:spPr>
        <a:xfrm>
          <a:off x="6176077" y="1877770"/>
          <a:ext cx="1233522" cy="35097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9E5C938-1CB2-4EF2-BB4D-D5FD0009588D}">
      <dsp:nvSpPr>
        <dsp:cNvPr id="0" name=""/>
        <dsp:cNvSpPr/>
      </dsp:nvSpPr>
      <dsp:spPr>
        <a:xfrm>
          <a:off x="6249263" y="1947296"/>
          <a:ext cx="1233522" cy="35097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Capacity</a:t>
          </a:r>
          <a:r>
            <a:rPr lang="id-ID" sz="1200" b="1" kern="1200" dirty="0" smtClean="0"/>
            <a:t> building </a:t>
          </a:r>
          <a:r>
            <a:rPr lang="id-ID" sz="1200" kern="1200" dirty="0" smtClean="0"/>
            <a:t>     </a:t>
          </a:r>
          <a:endParaRPr lang="id-ID" sz="1200" kern="1200" dirty="0"/>
        </a:p>
      </dsp:txBody>
      <dsp:txXfrm>
        <a:off x="6259543" y="1957576"/>
        <a:ext cx="1212962" cy="330412"/>
      </dsp:txXfrm>
    </dsp:sp>
    <dsp:sp modelId="{A89FF347-9AD3-4311-B136-C2FC886B90AB}">
      <dsp:nvSpPr>
        <dsp:cNvPr id="0" name=""/>
        <dsp:cNvSpPr/>
      </dsp:nvSpPr>
      <dsp:spPr>
        <a:xfrm>
          <a:off x="5772491" y="2995376"/>
          <a:ext cx="797883" cy="44922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05D7B458-F0ED-463B-9333-6BBE86AF7384}">
      <dsp:nvSpPr>
        <dsp:cNvPr id="0" name=""/>
        <dsp:cNvSpPr/>
      </dsp:nvSpPr>
      <dsp:spPr>
        <a:xfrm>
          <a:off x="5845677" y="3064903"/>
          <a:ext cx="797883" cy="44922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Visits</a:t>
          </a:r>
          <a:endParaRPr lang="id-ID" sz="1400" kern="1200" dirty="0"/>
        </a:p>
      </dsp:txBody>
      <dsp:txXfrm>
        <a:off x="5858834" y="3078060"/>
        <a:ext cx="771569" cy="422915"/>
      </dsp:txXfrm>
    </dsp:sp>
    <dsp:sp modelId="{C6C22F0D-4BA2-4B18-B034-B438BAB7E8DC}">
      <dsp:nvSpPr>
        <dsp:cNvPr id="0" name=""/>
        <dsp:cNvSpPr/>
      </dsp:nvSpPr>
      <dsp:spPr>
        <a:xfrm>
          <a:off x="6738324" y="2973083"/>
          <a:ext cx="1433759" cy="33804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069085DA-B222-4338-9830-B944E0556C20}">
      <dsp:nvSpPr>
        <dsp:cNvPr id="0" name=""/>
        <dsp:cNvSpPr/>
      </dsp:nvSpPr>
      <dsp:spPr>
        <a:xfrm>
          <a:off x="6811510" y="3042610"/>
          <a:ext cx="1433759" cy="338048"/>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Conferences</a:t>
          </a:r>
          <a:endParaRPr lang="id-ID" sz="1400" kern="1200" dirty="0"/>
        </a:p>
      </dsp:txBody>
      <dsp:txXfrm>
        <a:off x="6821411" y="3052511"/>
        <a:ext cx="1413957" cy="3182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AF2352-6111-4D85-AD47-23E14CE69CCB}">
      <dsp:nvSpPr>
        <dsp:cNvPr id="0" name=""/>
        <dsp:cNvSpPr/>
      </dsp:nvSpPr>
      <dsp:spPr>
        <a:xfrm>
          <a:off x="3420437" y="2652741"/>
          <a:ext cx="2225633" cy="2225633"/>
        </a:xfrm>
        <a:prstGeom prst="ellipse">
          <a:avLst/>
        </a:prstGeom>
        <a:solidFill>
          <a:schemeClr val="accent3">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b="1" kern="1200" dirty="0" err="1" smtClean="0">
              <a:solidFill>
                <a:schemeClr val="tx1"/>
              </a:solidFill>
            </a:rPr>
            <a:t>Peningkatan</a:t>
          </a:r>
          <a:r>
            <a:rPr lang="en-US" sz="2200" b="1" kern="1200" dirty="0" smtClean="0">
              <a:solidFill>
                <a:schemeClr val="tx1"/>
              </a:solidFill>
            </a:rPr>
            <a:t> </a:t>
          </a:r>
          <a:r>
            <a:rPr lang="en-US" sz="2200" b="1" kern="1200" dirty="0" err="1" smtClean="0">
              <a:solidFill>
                <a:schemeClr val="tx1"/>
              </a:solidFill>
            </a:rPr>
            <a:t>mutu</a:t>
          </a:r>
          <a:r>
            <a:rPr lang="en-US" sz="2200" b="1" kern="1200" dirty="0" smtClean="0">
              <a:solidFill>
                <a:schemeClr val="tx1"/>
              </a:solidFill>
            </a:rPr>
            <a:t> </a:t>
          </a:r>
          <a:r>
            <a:rPr lang="en-US" sz="2200" b="1" kern="1200" dirty="0" err="1" smtClean="0">
              <a:solidFill>
                <a:schemeClr val="tx1"/>
              </a:solidFill>
            </a:rPr>
            <a:t>layanan</a:t>
          </a:r>
          <a:r>
            <a:rPr lang="en-US" sz="2200" b="1" kern="1200" dirty="0" smtClean="0">
              <a:solidFill>
                <a:schemeClr val="tx1"/>
              </a:solidFill>
            </a:rPr>
            <a:t> &amp; </a:t>
          </a:r>
          <a:r>
            <a:rPr lang="en-US" sz="2200" b="1" kern="1200" dirty="0" err="1" smtClean="0">
              <a:solidFill>
                <a:schemeClr val="tx1"/>
              </a:solidFill>
            </a:rPr>
            <a:t>kualitas</a:t>
          </a:r>
          <a:r>
            <a:rPr lang="en-US" sz="2200" b="1" kern="1200" dirty="0" smtClean="0">
              <a:solidFill>
                <a:schemeClr val="tx1"/>
              </a:solidFill>
            </a:rPr>
            <a:t> </a:t>
          </a:r>
          <a:r>
            <a:rPr lang="en-US" sz="2200" b="1" kern="1200" dirty="0" err="1" smtClean="0">
              <a:solidFill>
                <a:schemeClr val="tx1"/>
              </a:solidFill>
            </a:rPr>
            <a:t>nakes</a:t>
          </a:r>
          <a:endParaRPr lang="id-ID" sz="2200" b="1" kern="1200" dirty="0">
            <a:solidFill>
              <a:schemeClr val="tx1"/>
            </a:solidFill>
          </a:endParaRPr>
        </a:p>
      </dsp:txBody>
      <dsp:txXfrm>
        <a:off x="3746373" y="2978677"/>
        <a:ext cx="1573761" cy="1573761"/>
      </dsp:txXfrm>
    </dsp:sp>
    <dsp:sp modelId="{796B7E87-7F9A-4F67-BA4F-17DE07E2F2B9}">
      <dsp:nvSpPr>
        <dsp:cNvPr id="0" name=""/>
        <dsp:cNvSpPr/>
      </dsp:nvSpPr>
      <dsp:spPr>
        <a:xfrm rot="12898848">
          <a:off x="1932952" y="2246000"/>
          <a:ext cx="1763729" cy="634305"/>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28EEFD0-285D-4CDF-9551-1C38995F930B}">
      <dsp:nvSpPr>
        <dsp:cNvPr id="0" name=""/>
        <dsp:cNvSpPr/>
      </dsp:nvSpPr>
      <dsp:spPr>
        <a:xfrm>
          <a:off x="1035091" y="1211838"/>
          <a:ext cx="2114351" cy="1691481"/>
        </a:xfrm>
        <a:prstGeom prst="roundRect">
          <a:avLst>
            <a:gd name="adj" fmla="val 1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kern="1200" dirty="0" err="1" smtClean="0">
              <a:solidFill>
                <a:schemeClr val="tx1"/>
              </a:solidFill>
            </a:rPr>
            <a:t>Peningkatan</a:t>
          </a:r>
          <a:r>
            <a:rPr lang="en-US" sz="2800" b="1" kern="1200" dirty="0" smtClean="0">
              <a:solidFill>
                <a:schemeClr val="tx1"/>
              </a:solidFill>
            </a:rPr>
            <a:t> </a:t>
          </a:r>
          <a:r>
            <a:rPr lang="en-US" sz="2800" b="1" kern="1200" dirty="0" err="1" smtClean="0">
              <a:solidFill>
                <a:schemeClr val="tx1"/>
              </a:solidFill>
            </a:rPr>
            <a:t>kompetensi</a:t>
          </a:r>
          <a:r>
            <a:rPr lang="en-US" sz="2800" b="1" kern="1200" dirty="0" smtClean="0">
              <a:solidFill>
                <a:schemeClr val="tx1"/>
              </a:solidFill>
            </a:rPr>
            <a:t> </a:t>
          </a:r>
          <a:r>
            <a:rPr lang="en-US" sz="2800" b="1" kern="1200" dirty="0" err="1" smtClean="0">
              <a:solidFill>
                <a:schemeClr val="tx1"/>
              </a:solidFill>
            </a:rPr>
            <a:t>nakes</a:t>
          </a:r>
          <a:endParaRPr lang="id-ID" sz="2800" b="1" kern="1200" dirty="0">
            <a:solidFill>
              <a:schemeClr val="tx1"/>
            </a:solidFill>
          </a:endParaRPr>
        </a:p>
      </dsp:txBody>
      <dsp:txXfrm>
        <a:off x="1084633" y="1261380"/>
        <a:ext cx="2015267" cy="1592397"/>
      </dsp:txXfrm>
    </dsp:sp>
    <dsp:sp modelId="{7937E8D2-630F-4E46-B5E3-A65949B216C1}">
      <dsp:nvSpPr>
        <dsp:cNvPr id="0" name=""/>
        <dsp:cNvSpPr/>
      </dsp:nvSpPr>
      <dsp:spPr>
        <a:xfrm rot="16200000">
          <a:off x="3680126" y="1383155"/>
          <a:ext cx="1706255" cy="634305"/>
        </a:xfrm>
        <a:prstGeom prst="leftArrow">
          <a:avLst>
            <a:gd name="adj1" fmla="val 60000"/>
            <a:gd name="adj2" fmla="val 50000"/>
          </a:avLst>
        </a:prstGeom>
        <a:solidFill>
          <a:schemeClr val="accent5">
            <a:hueOff val="-3676672"/>
            <a:satOff val="-5114"/>
            <a:lumOff val="-196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A388C57-4431-46FE-AF15-AA7DA8BC76F2}">
      <dsp:nvSpPr>
        <dsp:cNvPr id="0" name=""/>
        <dsp:cNvSpPr/>
      </dsp:nvSpPr>
      <dsp:spPr>
        <a:xfrm>
          <a:off x="3476078" y="1439"/>
          <a:ext cx="2114351" cy="1691481"/>
        </a:xfrm>
        <a:prstGeom prst="roundRect">
          <a:avLst>
            <a:gd name="adj" fmla="val 10000"/>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815" tIns="43815" rIns="43815" bIns="43815" numCol="1" spcCol="1270" anchor="ctr" anchorCtr="0">
          <a:noAutofit/>
        </a:bodyPr>
        <a:lstStyle/>
        <a:p>
          <a:pPr lvl="0" algn="ctr" defTabSz="1022350">
            <a:lnSpc>
              <a:spcPct val="90000"/>
            </a:lnSpc>
            <a:spcBef>
              <a:spcPct val="0"/>
            </a:spcBef>
            <a:spcAft>
              <a:spcPct val="35000"/>
            </a:spcAft>
          </a:pPr>
          <a:r>
            <a:rPr lang="en-US" sz="2300" kern="1200" dirty="0" err="1" smtClean="0">
              <a:solidFill>
                <a:schemeClr val="tx1"/>
              </a:solidFill>
            </a:rPr>
            <a:t>Peningkatan</a:t>
          </a:r>
          <a:r>
            <a:rPr lang="en-US" sz="2300" kern="1200" dirty="0" smtClean="0">
              <a:solidFill>
                <a:schemeClr val="tx1"/>
              </a:solidFill>
            </a:rPr>
            <a:t> </a:t>
          </a:r>
          <a:r>
            <a:rPr lang="en-US" sz="2300" kern="1200" dirty="0" err="1" smtClean="0">
              <a:solidFill>
                <a:schemeClr val="tx1"/>
              </a:solidFill>
            </a:rPr>
            <a:t>alkes</a:t>
          </a:r>
          <a:r>
            <a:rPr lang="en-US" sz="2300" kern="1200" dirty="0" smtClean="0">
              <a:solidFill>
                <a:schemeClr val="tx1"/>
              </a:solidFill>
            </a:rPr>
            <a:t> </a:t>
          </a:r>
          <a:r>
            <a:rPr lang="en-US" sz="2300" kern="1200" dirty="0" err="1" smtClean="0">
              <a:solidFill>
                <a:schemeClr val="tx1"/>
              </a:solidFill>
            </a:rPr>
            <a:t>dan</a:t>
          </a:r>
          <a:r>
            <a:rPr lang="en-US" sz="2300" kern="1200" dirty="0" smtClean="0">
              <a:solidFill>
                <a:schemeClr val="tx1"/>
              </a:solidFill>
            </a:rPr>
            <a:t> </a:t>
          </a:r>
          <a:r>
            <a:rPr lang="en-US" sz="2300" kern="1200" dirty="0" err="1" smtClean="0">
              <a:solidFill>
                <a:schemeClr val="tx1"/>
              </a:solidFill>
            </a:rPr>
            <a:t>teknologi</a:t>
          </a:r>
          <a:r>
            <a:rPr lang="en-US" sz="2300" kern="1200" dirty="0" smtClean="0">
              <a:solidFill>
                <a:schemeClr val="tx1"/>
              </a:solidFill>
            </a:rPr>
            <a:t> </a:t>
          </a:r>
          <a:r>
            <a:rPr lang="en-US" sz="2300" kern="1200" dirty="0" err="1" smtClean="0">
              <a:solidFill>
                <a:schemeClr val="tx1"/>
              </a:solidFill>
            </a:rPr>
            <a:t>kesehatan</a:t>
          </a:r>
          <a:r>
            <a:rPr lang="en-US" sz="2300" kern="1200" dirty="0" smtClean="0">
              <a:solidFill>
                <a:schemeClr val="tx1"/>
              </a:solidFill>
            </a:rPr>
            <a:t> </a:t>
          </a:r>
          <a:endParaRPr lang="id-ID" sz="2300" kern="1200" dirty="0">
            <a:solidFill>
              <a:schemeClr val="tx1"/>
            </a:solidFill>
          </a:endParaRPr>
        </a:p>
      </dsp:txBody>
      <dsp:txXfrm>
        <a:off x="3525620" y="50981"/>
        <a:ext cx="2015267" cy="1592397"/>
      </dsp:txXfrm>
    </dsp:sp>
    <dsp:sp modelId="{69F6B3B2-BA59-4944-ADFF-C76092C15E3E}">
      <dsp:nvSpPr>
        <dsp:cNvPr id="0" name=""/>
        <dsp:cNvSpPr/>
      </dsp:nvSpPr>
      <dsp:spPr>
        <a:xfrm rot="19765320">
          <a:off x="5455821" y="2363340"/>
          <a:ext cx="1827573" cy="634305"/>
        </a:xfrm>
        <a:prstGeom prst="leftArrow">
          <a:avLst>
            <a:gd name="adj1" fmla="val 60000"/>
            <a:gd name="adj2" fmla="val 50000"/>
          </a:avLst>
        </a:prstGeom>
        <a:solidFill>
          <a:schemeClr val="accent5">
            <a:hueOff val="-7353344"/>
            <a:satOff val="-10228"/>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1677367-C561-449B-914C-AABA0E1DD711}">
      <dsp:nvSpPr>
        <dsp:cNvPr id="0" name=""/>
        <dsp:cNvSpPr/>
      </dsp:nvSpPr>
      <dsp:spPr>
        <a:xfrm>
          <a:off x="6099146" y="1369898"/>
          <a:ext cx="2114351" cy="1691481"/>
        </a:xfrm>
        <a:prstGeom prst="roundRect">
          <a:avLst>
            <a:gd name="adj" fmla="val 10000"/>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815" tIns="43815" rIns="43815" bIns="43815" numCol="1" spcCol="1270" anchor="ctr" anchorCtr="0">
          <a:noAutofit/>
        </a:bodyPr>
        <a:lstStyle/>
        <a:p>
          <a:pPr lvl="0" algn="ctr" defTabSz="1022350">
            <a:lnSpc>
              <a:spcPct val="90000"/>
            </a:lnSpc>
            <a:spcBef>
              <a:spcPct val="0"/>
            </a:spcBef>
            <a:spcAft>
              <a:spcPct val="35000"/>
            </a:spcAft>
          </a:pPr>
          <a:r>
            <a:rPr lang="en-US" sz="2300" kern="1200" dirty="0" err="1" smtClean="0">
              <a:solidFill>
                <a:schemeClr val="tx1"/>
              </a:solidFill>
            </a:rPr>
            <a:t>Peningkatan</a:t>
          </a:r>
          <a:r>
            <a:rPr lang="en-US" sz="2300" kern="1200" dirty="0" smtClean="0">
              <a:solidFill>
                <a:schemeClr val="tx1"/>
              </a:solidFill>
            </a:rPr>
            <a:t> </a:t>
          </a:r>
          <a:r>
            <a:rPr lang="en-US" sz="2300" kern="1200" dirty="0" err="1" smtClean="0">
              <a:solidFill>
                <a:schemeClr val="tx1"/>
              </a:solidFill>
            </a:rPr>
            <a:t>akreditasi</a:t>
          </a:r>
          <a:r>
            <a:rPr lang="en-US" sz="2300" kern="1200" dirty="0" smtClean="0">
              <a:solidFill>
                <a:schemeClr val="tx1"/>
              </a:solidFill>
            </a:rPr>
            <a:t> </a:t>
          </a:r>
          <a:r>
            <a:rPr lang="en-US" sz="2300" kern="1200" dirty="0" err="1" smtClean="0">
              <a:solidFill>
                <a:schemeClr val="tx1"/>
              </a:solidFill>
            </a:rPr>
            <a:t>nasional</a:t>
          </a:r>
          <a:r>
            <a:rPr lang="en-US" sz="2300" kern="1200" dirty="0" smtClean="0">
              <a:solidFill>
                <a:schemeClr val="tx1"/>
              </a:solidFill>
            </a:rPr>
            <a:t> </a:t>
          </a:r>
          <a:r>
            <a:rPr lang="en-US" sz="2300" kern="1200" dirty="0" err="1" smtClean="0">
              <a:solidFill>
                <a:schemeClr val="tx1"/>
              </a:solidFill>
            </a:rPr>
            <a:t>internasional</a:t>
          </a:r>
          <a:r>
            <a:rPr lang="en-US" sz="2300" kern="1200" dirty="0" smtClean="0">
              <a:solidFill>
                <a:schemeClr val="tx1"/>
              </a:solidFill>
            </a:rPr>
            <a:t> RS </a:t>
          </a:r>
          <a:endParaRPr lang="id-ID" sz="2300" kern="1200" dirty="0">
            <a:solidFill>
              <a:schemeClr val="tx1"/>
            </a:solidFill>
          </a:endParaRPr>
        </a:p>
      </dsp:txBody>
      <dsp:txXfrm>
        <a:off x="6148688" y="1419440"/>
        <a:ext cx="2015267" cy="15923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F3F5B0-02B2-4543-B6F0-AD86EB49E361}">
      <dsp:nvSpPr>
        <dsp:cNvPr id="0" name=""/>
        <dsp:cNvSpPr/>
      </dsp:nvSpPr>
      <dsp:spPr>
        <a:xfrm>
          <a:off x="0" y="0"/>
          <a:ext cx="1991320" cy="4064000"/>
        </a:xfrm>
        <a:prstGeom prst="roundRect">
          <a:avLst>
            <a:gd name="adj" fmla="val 10000"/>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err="1" smtClean="0"/>
            <a:t>Investasi</a:t>
          </a:r>
          <a:r>
            <a:rPr lang="en-US" sz="1600" kern="1200" dirty="0" smtClean="0"/>
            <a:t> modal </a:t>
          </a:r>
          <a:r>
            <a:rPr lang="en-US" sz="1600" kern="1200" dirty="0" err="1" smtClean="0"/>
            <a:t>asing</a:t>
          </a:r>
          <a:r>
            <a:rPr lang="en-US" sz="1600" kern="1200" dirty="0" smtClean="0"/>
            <a:t> di </a:t>
          </a:r>
          <a:r>
            <a:rPr lang="en-US" sz="1600" kern="1200" dirty="0" err="1" smtClean="0"/>
            <a:t>fasyankes</a:t>
          </a:r>
          <a:endParaRPr lang="id-ID" sz="1600" kern="1200" dirty="0"/>
        </a:p>
      </dsp:txBody>
      <dsp:txXfrm>
        <a:off x="0" y="1625600"/>
        <a:ext cx="1991320" cy="1625600"/>
      </dsp:txXfrm>
    </dsp:sp>
    <dsp:sp modelId="{E2EBC3FF-5D1D-4E40-BB80-0B1C2736FA3D}">
      <dsp:nvSpPr>
        <dsp:cNvPr id="0" name=""/>
        <dsp:cNvSpPr/>
      </dsp:nvSpPr>
      <dsp:spPr>
        <a:xfrm>
          <a:off x="320284" y="243840"/>
          <a:ext cx="1353312" cy="1353312"/>
        </a:xfrm>
        <a:prstGeom prst="ellipse">
          <a:avLst/>
        </a:prstGeom>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735423B-41F0-444C-8B8D-62FC7AFE9961}">
      <dsp:nvSpPr>
        <dsp:cNvPr id="0" name=""/>
        <dsp:cNvSpPr/>
      </dsp:nvSpPr>
      <dsp:spPr>
        <a:xfrm>
          <a:off x="2052339" y="0"/>
          <a:ext cx="1991320" cy="4064000"/>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err="1" smtClean="0"/>
            <a:t>Nakes</a:t>
          </a:r>
          <a:r>
            <a:rPr lang="en-US" sz="1600" kern="1200" dirty="0" smtClean="0"/>
            <a:t> Indonesia </a:t>
          </a:r>
          <a:r>
            <a:rPr lang="en-US" sz="1600" kern="1200" dirty="0" err="1" smtClean="0"/>
            <a:t>menembus</a:t>
          </a:r>
          <a:r>
            <a:rPr lang="en-US" sz="1600" kern="1200" dirty="0" smtClean="0"/>
            <a:t> </a:t>
          </a:r>
          <a:r>
            <a:rPr lang="en-US" sz="1600" kern="1200" dirty="0" err="1" smtClean="0"/>
            <a:t>pasar</a:t>
          </a:r>
          <a:r>
            <a:rPr lang="en-US" sz="1600" kern="1200" dirty="0" smtClean="0"/>
            <a:t> </a:t>
          </a:r>
          <a:r>
            <a:rPr lang="en-US" sz="1600" kern="1200" dirty="0" err="1" smtClean="0"/>
            <a:t>luar</a:t>
          </a:r>
          <a:r>
            <a:rPr lang="en-US" sz="1600" kern="1200" dirty="0" smtClean="0"/>
            <a:t> </a:t>
          </a:r>
          <a:r>
            <a:rPr lang="en-US" sz="1600" kern="1200" dirty="0" err="1" smtClean="0"/>
            <a:t>negeri</a:t>
          </a:r>
          <a:r>
            <a:rPr lang="id-ID" sz="1600" kern="1200" dirty="0" smtClean="0"/>
            <a:t> </a:t>
          </a:r>
          <a:r>
            <a:rPr lang="id-ID" sz="1600" kern="1200" dirty="0" smtClean="0">
              <a:sym typeface="Wingdings" pitchFamily="2" charset="2"/>
            </a:rPr>
            <a:t> karakteristik nakes Indonesia lebih disukai</a:t>
          </a:r>
          <a:endParaRPr lang="id-ID" sz="1600" kern="1200" dirty="0"/>
        </a:p>
      </dsp:txBody>
      <dsp:txXfrm>
        <a:off x="2052339" y="1625600"/>
        <a:ext cx="1991320" cy="1625600"/>
      </dsp:txXfrm>
    </dsp:sp>
    <dsp:sp modelId="{1AA905CE-BE0E-40EB-A4E5-44260522FE3A}">
      <dsp:nvSpPr>
        <dsp:cNvPr id="0" name=""/>
        <dsp:cNvSpPr/>
      </dsp:nvSpPr>
      <dsp:spPr>
        <a:xfrm>
          <a:off x="2371344" y="243840"/>
          <a:ext cx="1353312" cy="1353312"/>
        </a:xfrm>
        <a:prstGeom prst="ellipse">
          <a:avLst/>
        </a:prstGeom>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A74519-86BE-44DA-ABCB-E73DA54CB96B}">
      <dsp:nvSpPr>
        <dsp:cNvPr id="0" name=""/>
        <dsp:cNvSpPr/>
      </dsp:nvSpPr>
      <dsp:spPr>
        <a:xfrm>
          <a:off x="4103399" y="0"/>
          <a:ext cx="1991320" cy="406400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err="1" smtClean="0"/>
            <a:t>Peningkatan</a:t>
          </a:r>
          <a:r>
            <a:rPr lang="en-US" sz="1600" kern="1200" dirty="0" smtClean="0"/>
            <a:t> </a:t>
          </a:r>
          <a:r>
            <a:rPr lang="en-US" sz="1600" kern="1200" dirty="0" err="1" smtClean="0"/>
            <a:t>kerjasama</a:t>
          </a:r>
          <a:r>
            <a:rPr lang="en-US" sz="1600" kern="1200" dirty="0" smtClean="0"/>
            <a:t> / networking</a:t>
          </a:r>
          <a:endParaRPr lang="id-ID" sz="1600" kern="1200" dirty="0"/>
        </a:p>
      </dsp:txBody>
      <dsp:txXfrm>
        <a:off x="4103399" y="1625600"/>
        <a:ext cx="1991320" cy="1625600"/>
      </dsp:txXfrm>
    </dsp:sp>
    <dsp:sp modelId="{8C04D2AC-25DD-481F-9137-997353A93234}">
      <dsp:nvSpPr>
        <dsp:cNvPr id="0" name=""/>
        <dsp:cNvSpPr/>
      </dsp:nvSpPr>
      <dsp:spPr>
        <a:xfrm>
          <a:off x="4422403" y="243840"/>
          <a:ext cx="1353312" cy="1353312"/>
        </a:xfrm>
        <a:prstGeom prst="ellipse">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68A815-2BB1-4F02-BAC9-8D91441F68BC}">
      <dsp:nvSpPr>
        <dsp:cNvPr id="0" name=""/>
        <dsp:cNvSpPr/>
      </dsp:nvSpPr>
      <dsp:spPr>
        <a:xfrm>
          <a:off x="243839" y="3251200"/>
          <a:ext cx="5608320" cy="609600"/>
        </a:xfrm>
        <a:prstGeom prst="leftRight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1478E-B5DD-412E-B6D8-F0FC3EF28380}">
      <dsp:nvSpPr>
        <dsp:cNvPr id="0" name=""/>
        <dsp:cNvSpPr/>
      </dsp:nvSpPr>
      <dsp:spPr>
        <a:xfrm>
          <a:off x="583264" y="0"/>
          <a:ext cx="6610334" cy="3400152"/>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8FE64F-FF0C-4E15-988C-CF4BCEE007CB}">
      <dsp:nvSpPr>
        <dsp:cNvPr id="0" name=""/>
        <dsp:cNvSpPr/>
      </dsp:nvSpPr>
      <dsp:spPr>
        <a:xfrm>
          <a:off x="3892" y="1020045"/>
          <a:ext cx="1872067" cy="13600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id-ID" sz="1900" kern="1200" dirty="0" smtClean="0"/>
            <a:t>Nomenklatur</a:t>
          </a:r>
          <a:endParaRPr lang="id-ID" sz="1900" kern="1200" dirty="0"/>
        </a:p>
      </dsp:txBody>
      <dsp:txXfrm>
        <a:off x="70285" y="1086438"/>
        <a:ext cx="1739281" cy="1227274"/>
      </dsp:txXfrm>
    </dsp:sp>
    <dsp:sp modelId="{1E92B9B9-43C6-4656-8C5D-1ED379E30796}">
      <dsp:nvSpPr>
        <dsp:cNvPr id="0" name=""/>
        <dsp:cNvSpPr/>
      </dsp:nvSpPr>
      <dsp:spPr>
        <a:xfrm>
          <a:off x="1969562" y="1020045"/>
          <a:ext cx="1872067" cy="13600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id-ID" sz="1900" kern="1200" dirty="0" smtClean="0"/>
            <a:t>Kesetraan (kualifikasi) &amp; kompetensi internasional</a:t>
          </a:r>
          <a:endParaRPr lang="id-ID" sz="1900" kern="1200" dirty="0"/>
        </a:p>
      </dsp:txBody>
      <dsp:txXfrm>
        <a:off x="2035955" y="1086438"/>
        <a:ext cx="1739281" cy="1227274"/>
      </dsp:txXfrm>
    </dsp:sp>
    <dsp:sp modelId="{9E131F8E-DE6D-4532-88FB-E19E8CAE8642}">
      <dsp:nvSpPr>
        <dsp:cNvPr id="0" name=""/>
        <dsp:cNvSpPr/>
      </dsp:nvSpPr>
      <dsp:spPr>
        <a:xfrm>
          <a:off x="3935233" y="1020045"/>
          <a:ext cx="1872067" cy="13600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id-ID" sz="1900" kern="1200" dirty="0" smtClean="0"/>
            <a:t>Standarisasi lulusan</a:t>
          </a:r>
          <a:endParaRPr lang="id-ID" sz="1900" kern="1200" dirty="0"/>
        </a:p>
      </dsp:txBody>
      <dsp:txXfrm>
        <a:off x="4001626" y="1086438"/>
        <a:ext cx="1739281" cy="1227274"/>
      </dsp:txXfrm>
    </dsp:sp>
    <dsp:sp modelId="{204CD14D-A2C2-4B9A-B8B4-E1FFADDEB911}">
      <dsp:nvSpPr>
        <dsp:cNvPr id="0" name=""/>
        <dsp:cNvSpPr/>
      </dsp:nvSpPr>
      <dsp:spPr>
        <a:xfrm>
          <a:off x="5900904" y="1020045"/>
          <a:ext cx="1872067" cy="13600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id-ID" sz="1900" kern="1200" dirty="0" smtClean="0"/>
            <a:t>Sertifikasi Internasional</a:t>
          </a:r>
          <a:endParaRPr lang="id-ID" sz="1900" kern="1200" dirty="0"/>
        </a:p>
      </dsp:txBody>
      <dsp:txXfrm>
        <a:off x="5967297" y="1086438"/>
        <a:ext cx="1739281" cy="122727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22D5AF-BC4C-45C6-9E1A-3FD31632DB32}">
      <dsp:nvSpPr>
        <dsp:cNvPr id="0" name=""/>
        <dsp:cNvSpPr/>
      </dsp:nvSpPr>
      <dsp:spPr>
        <a:xfrm>
          <a:off x="153551" y="403141"/>
          <a:ext cx="3613387" cy="1129183"/>
        </a:xfrm>
        <a:prstGeom prst="rect">
          <a:avLst/>
        </a:prstGeom>
        <a:solidFill>
          <a:srgbClr val="6873DA">
            <a:alpha val="40000"/>
          </a:srgbClr>
        </a:solidFill>
        <a:ln w="6350" cap="flat" cmpd="sng" algn="ctr">
          <a:solidFill>
            <a:schemeClr val="tx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4834" tIns="76200" rIns="76200" bIns="76200" numCol="1" spcCol="1270" anchor="ctr" anchorCtr="0">
          <a:noAutofit/>
        </a:bodyPr>
        <a:lstStyle/>
        <a:p>
          <a:pPr lvl="0" algn="l" defTabSz="889000">
            <a:lnSpc>
              <a:spcPct val="90000"/>
            </a:lnSpc>
            <a:spcBef>
              <a:spcPct val="0"/>
            </a:spcBef>
            <a:spcAft>
              <a:spcPct val="35000"/>
            </a:spcAft>
          </a:pPr>
          <a:r>
            <a:rPr lang="id-ID" sz="2000" kern="1200" dirty="0" smtClean="0">
              <a:latin typeface="Arial Narrow" panose="020B0606020202030204" pitchFamily="34" charset="0"/>
            </a:rPr>
            <a:t>Aliran bebas barang (</a:t>
          </a:r>
          <a:r>
            <a:rPr lang="id-ID" sz="2000" i="1" kern="1200" dirty="0" smtClean="0">
              <a:latin typeface="Arial Narrow" panose="020B0606020202030204" pitchFamily="34" charset="0"/>
            </a:rPr>
            <a:t>Free flow of goods</a:t>
          </a:r>
          <a:r>
            <a:rPr lang="id-ID" sz="2000" kern="1200" dirty="0" smtClean="0">
              <a:latin typeface="Arial Narrow" panose="020B0606020202030204" pitchFamily="34" charset="0"/>
            </a:rPr>
            <a:t>) </a:t>
          </a:r>
          <a:endParaRPr lang="id-ID" sz="2000" kern="1200" dirty="0">
            <a:latin typeface="Arial Narrow" panose="020B0606020202030204" pitchFamily="34" charset="0"/>
          </a:endParaRPr>
        </a:p>
      </dsp:txBody>
      <dsp:txXfrm>
        <a:off x="153551" y="403141"/>
        <a:ext cx="3613387" cy="1129183"/>
      </dsp:txXfrm>
    </dsp:sp>
    <dsp:sp modelId="{7A5C7D3F-F845-41EA-A24A-FCCB8CF96FF1}">
      <dsp:nvSpPr>
        <dsp:cNvPr id="0" name=""/>
        <dsp:cNvSpPr/>
      </dsp:nvSpPr>
      <dsp:spPr>
        <a:xfrm>
          <a:off x="2993" y="240037"/>
          <a:ext cx="790428" cy="1185642"/>
        </a:xfrm>
        <a:prstGeom prst="rect">
          <a:avLst/>
        </a:prstGeom>
        <a:solidFill>
          <a:srgbClr val="CCFF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B60588-8378-402E-B00F-73CFAD6B05DD}">
      <dsp:nvSpPr>
        <dsp:cNvPr id="0" name=""/>
        <dsp:cNvSpPr/>
      </dsp:nvSpPr>
      <dsp:spPr>
        <a:xfrm>
          <a:off x="4146519" y="403141"/>
          <a:ext cx="3613387" cy="1129183"/>
        </a:xfrm>
        <a:prstGeom prst="rect">
          <a:avLst/>
        </a:prstGeom>
        <a:solidFill>
          <a:srgbClr val="00FF0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4834" tIns="76200" rIns="76200" bIns="76200" numCol="1" spcCol="1270" anchor="ctr" anchorCtr="0">
          <a:noAutofit/>
        </a:bodyPr>
        <a:lstStyle/>
        <a:p>
          <a:pPr lvl="0" algn="l" defTabSz="889000">
            <a:lnSpc>
              <a:spcPct val="90000"/>
            </a:lnSpc>
            <a:spcBef>
              <a:spcPct val="0"/>
            </a:spcBef>
            <a:spcAft>
              <a:spcPct val="35000"/>
            </a:spcAft>
          </a:pPr>
          <a:r>
            <a:rPr lang="id-ID" sz="2000" kern="1200" dirty="0" smtClean="0">
              <a:latin typeface="Arial Narrow" panose="020B0606020202030204" pitchFamily="34" charset="0"/>
            </a:rPr>
            <a:t>Aliran modal yang lebih bebas (</a:t>
          </a:r>
          <a:r>
            <a:rPr lang="id-ID" sz="2000" i="1" kern="1200" dirty="0" smtClean="0">
              <a:latin typeface="Arial Narrow" panose="020B0606020202030204" pitchFamily="34" charset="0"/>
            </a:rPr>
            <a:t>Free flow of capital</a:t>
          </a:r>
          <a:r>
            <a:rPr lang="id-ID" sz="2000" kern="1200" dirty="0" smtClean="0">
              <a:latin typeface="Arial Narrow" panose="020B0606020202030204" pitchFamily="34" charset="0"/>
            </a:rPr>
            <a:t>)</a:t>
          </a:r>
          <a:endParaRPr lang="id-ID" sz="2000" kern="1200" dirty="0">
            <a:latin typeface="Arial Narrow" panose="020B0606020202030204" pitchFamily="34" charset="0"/>
          </a:endParaRPr>
        </a:p>
      </dsp:txBody>
      <dsp:txXfrm>
        <a:off x="4146519" y="403141"/>
        <a:ext cx="3613387" cy="1129183"/>
      </dsp:txXfrm>
    </dsp:sp>
    <dsp:sp modelId="{02103246-F4C7-4DA5-9988-9D5DFE4F646A}">
      <dsp:nvSpPr>
        <dsp:cNvPr id="0" name=""/>
        <dsp:cNvSpPr/>
      </dsp:nvSpPr>
      <dsp:spPr>
        <a:xfrm>
          <a:off x="3995961" y="240037"/>
          <a:ext cx="790428" cy="1185642"/>
        </a:xfrm>
        <a:prstGeom prst="rect">
          <a:avLst/>
        </a:prstGeom>
        <a:solidFill>
          <a:srgbClr val="F7AFE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E2EB93-F258-4B71-94E3-0A14415A515C}">
      <dsp:nvSpPr>
        <dsp:cNvPr id="0" name=""/>
        <dsp:cNvSpPr/>
      </dsp:nvSpPr>
      <dsp:spPr>
        <a:xfrm>
          <a:off x="153551" y="1733369"/>
          <a:ext cx="3613387" cy="1345297"/>
        </a:xfrm>
        <a:prstGeom prst="rect">
          <a:avLst/>
        </a:prstGeom>
        <a:solidFill>
          <a:srgbClr val="FF000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4834" tIns="76200" rIns="76200" bIns="76200" numCol="1" spcCol="1270" anchor="ctr" anchorCtr="0">
          <a:noAutofit/>
        </a:bodyPr>
        <a:lstStyle/>
        <a:p>
          <a:pPr lvl="0" algn="l" defTabSz="889000">
            <a:lnSpc>
              <a:spcPct val="90000"/>
            </a:lnSpc>
            <a:spcBef>
              <a:spcPct val="0"/>
            </a:spcBef>
            <a:spcAft>
              <a:spcPct val="35000"/>
            </a:spcAft>
          </a:pPr>
          <a:r>
            <a:rPr lang="id-ID" sz="2000" b="1" kern="1200" dirty="0" smtClean="0">
              <a:latin typeface="Arial Narrow" panose="020B0606020202030204" pitchFamily="34" charset="0"/>
            </a:rPr>
            <a:t>Aliran bebas sektor jasa (</a:t>
          </a:r>
          <a:r>
            <a:rPr lang="id-ID" sz="2000" b="1" i="1" kern="1200" dirty="0" smtClean="0">
              <a:latin typeface="Arial Narrow" panose="020B0606020202030204" pitchFamily="34" charset="0"/>
            </a:rPr>
            <a:t>Free flow of services</a:t>
          </a:r>
          <a:r>
            <a:rPr lang="id-ID" sz="2000" b="1" kern="1200" dirty="0" smtClean="0">
              <a:latin typeface="Arial Narrow" panose="020B0606020202030204" pitchFamily="34" charset="0"/>
            </a:rPr>
            <a:t>)</a:t>
          </a:r>
          <a:r>
            <a:rPr lang="id-ID" sz="2000" kern="1200" dirty="0" smtClean="0">
              <a:latin typeface="Arial Narrow" panose="020B0606020202030204" pitchFamily="34" charset="0"/>
            </a:rPr>
            <a:t> </a:t>
          </a:r>
          <a:r>
            <a:rPr lang="id-ID" sz="2000" kern="1200" dirty="0" smtClean="0">
              <a:latin typeface="Arial Narrow" panose="020B0606020202030204" pitchFamily="34" charset="0"/>
              <a:sym typeface="Wingdings" pitchFamily="2" charset="2"/>
            </a:rPr>
            <a:t> komitmen dalam </a:t>
          </a:r>
          <a:r>
            <a:rPr lang="id-ID" sz="2000" b="1" kern="1200" dirty="0" smtClean="0">
              <a:latin typeface="Arial Narrow" panose="020B0606020202030204" pitchFamily="34" charset="0"/>
              <a:sym typeface="Wingdings" pitchFamily="2" charset="2"/>
            </a:rPr>
            <a:t>MRA ; </a:t>
          </a:r>
          <a:r>
            <a:rPr lang="id-ID" sz="2000" b="0" kern="1200" dirty="0" smtClean="0">
              <a:latin typeface="Arial Narrow" panose="020B0606020202030204" pitchFamily="34" charset="0"/>
              <a:sym typeface="Wingdings" pitchFamily="2" charset="2"/>
            </a:rPr>
            <a:t>mekanisme kerjasama:</a:t>
          </a:r>
          <a:r>
            <a:rPr lang="id-ID" sz="2000" b="1" kern="1200" dirty="0" smtClean="0">
              <a:latin typeface="Arial Narrow" panose="020B0606020202030204" pitchFamily="34" charset="0"/>
              <a:sym typeface="Wingdings" pitchFamily="2" charset="2"/>
            </a:rPr>
            <a:t>AFAS</a:t>
          </a:r>
          <a:endParaRPr lang="id-ID" sz="2000" b="1" kern="1200" dirty="0">
            <a:latin typeface="Arial Narrow" panose="020B0606020202030204" pitchFamily="34" charset="0"/>
          </a:endParaRPr>
        </a:p>
      </dsp:txBody>
      <dsp:txXfrm>
        <a:off x="153551" y="1733369"/>
        <a:ext cx="3613387" cy="1345297"/>
      </dsp:txXfrm>
    </dsp:sp>
    <dsp:sp modelId="{01E8F29A-6147-4E12-89D4-5F6D42DBD44E}">
      <dsp:nvSpPr>
        <dsp:cNvPr id="0" name=""/>
        <dsp:cNvSpPr/>
      </dsp:nvSpPr>
      <dsp:spPr>
        <a:xfrm>
          <a:off x="2993" y="1661553"/>
          <a:ext cx="790428" cy="1185642"/>
        </a:xfrm>
        <a:prstGeom prst="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9C1588-FE9D-4CFA-B218-8E3A8C87B500}">
      <dsp:nvSpPr>
        <dsp:cNvPr id="0" name=""/>
        <dsp:cNvSpPr/>
      </dsp:nvSpPr>
      <dsp:spPr>
        <a:xfrm>
          <a:off x="4149512" y="1736579"/>
          <a:ext cx="3613387" cy="1129183"/>
        </a:xfrm>
        <a:prstGeom prst="rect">
          <a:avLst/>
        </a:prstGeom>
        <a:solidFill>
          <a:srgbClr val="FFFF0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4834" tIns="76200" rIns="76200" bIns="7620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id-ID" sz="2000" kern="1200" dirty="0" smtClean="0">
              <a:latin typeface="Arial Narrow" panose="020B0606020202030204" pitchFamily="34" charset="0"/>
            </a:rPr>
            <a:t>Aliran bebas lalu lintas tenaga kerja terampil (</a:t>
          </a:r>
          <a:r>
            <a:rPr lang="id-ID" sz="2000" i="1" kern="1200" dirty="0" smtClean="0">
              <a:latin typeface="Arial Narrow" panose="020B0606020202030204" pitchFamily="34" charset="0"/>
            </a:rPr>
            <a:t>Free flow of skilled labour</a:t>
          </a:r>
          <a:r>
            <a:rPr lang="id-ID" sz="2000" kern="1200" dirty="0" smtClean="0">
              <a:latin typeface="Arial Narrow" panose="020B0606020202030204" pitchFamily="34" charset="0"/>
            </a:rPr>
            <a:t>) </a:t>
          </a:r>
          <a:endParaRPr lang="id-ID" sz="2000" kern="1200" dirty="0">
            <a:latin typeface="Arial Narrow" panose="020B0606020202030204" pitchFamily="34" charset="0"/>
          </a:endParaRPr>
        </a:p>
      </dsp:txBody>
      <dsp:txXfrm>
        <a:off x="4149512" y="1736579"/>
        <a:ext cx="3613387" cy="1129183"/>
      </dsp:txXfrm>
    </dsp:sp>
    <dsp:sp modelId="{8BC2D205-D859-40B5-AEC1-64A816C1032C}">
      <dsp:nvSpPr>
        <dsp:cNvPr id="0" name=""/>
        <dsp:cNvSpPr/>
      </dsp:nvSpPr>
      <dsp:spPr>
        <a:xfrm>
          <a:off x="3995961" y="1715582"/>
          <a:ext cx="790428" cy="1185642"/>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B4D2A4-8875-4C50-9768-F3E9B6EA6B9B}">
      <dsp:nvSpPr>
        <dsp:cNvPr id="0" name=""/>
        <dsp:cNvSpPr/>
      </dsp:nvSpPr>
      <dsp:spPr>
        <a:xfrm>
          <a:off x="153551" y="3354232"/>
          <a:ext cx="3613387" cy="1129183"/>
        </a:xfrm>
        <a:prstGeom prst="rect">
          <a:avLst/>
        </a:prstGeom>
        <a:solidFill>
          <a:srgbClr val="8BDDB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4834" tIns="76200" rIns="76200" bIns="7620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id-ID" sz="2000" i="1" kern="1200" dirty="0" smtClean="0">
              <a:latin typeface="Arial Narrow" panose="020B0606020202030204" pitchFamily="34" charset="0"/>
            </a:rPr>
            <a:t>Aliran</a:t>
          </a:r>
          <a:r>
            <a:rPr lang="id-ID" sz="2000" kern="1200" dirty="0" smtClean="0">
              <a:latin typeface="Arial Narrow" panose="020B0606020202030204" pitchFamily="34" charset="0"/>
            </a:rPr>
            <a:t> bebas investasi (</a:t>
          </a:r>
          <a:r>
            <a:rPr lang="id-ID" sz="2000" i="1" kern="1200" dirty="0" smtClean="0">
              <a:latin typeface="Arial Narrow" panose="020B0606020202030204" pitchFamily="34" charset="0"/>
            </a:rPr>
            <a:t>Free flow of investment</a:t>
          </a:r>
          <a:r>
            <a:rPr lang="id-ID" sz="2000" kern="1200" dirty="0" smtClean="0">
              <a:latin typeface="Arial Narrow" panose="020B0606020202030204" pitchFamily="34" charset="0"/>
            </a:rPr>
            <a:t>) </a:t>
          </a:r>
        </a:p>
        <a:p>
          <a:pPr lvl="0" algn="l" defTabSz="711200">
            <a:lnSpc>
              <a:spcPct val="90000"/>
            </a:lnSpc>
            <a:spcBef>
              <a:spcPct val="0"/>
            </a:spcBef>
            <a:spcAft>
              <a:spcPct val="35000"/>
            </a:spcAft>
          </a:pPr>
          <a:endParaRPr lang="id-ID" sz="2000" kern="1200" dirty="0">
            <a:latin typeface="Arial Narrow" panose="020B0606020202030204" pitchFamily="34" charset="0"/>
          </a:endParaRPr>
        </a:p>
      </dsp:txBody>
      <dsp:txXfrm>
        <a:off x="153551" y="3354232"/>
        <a:ext cx="3613387" cy="1129183"/>
      </dsp:txXfrm>
    </dsp:sp>
    <dsp:sp modelId="{D1C1991B-80B5-452B-8EDD-6A2847FCDFDA}">
      <dsp:nvSpPr>
        <dsp:cNvPr id="0" name=""/>
        <dsp:cNvSpPr/>
      </dsp:nvSpPr>
      <dsp:spPr>
        <a:xfrm>
          <a:off x="2993" y="3191127"/>
          <a:ext cx="790428" cy="1185642"/>
        </a:xfrm>
        <a:prstGeom prst="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7FABE3-EDE3-46FE-A80D-329BE25881DA}">
      <dsp:nvSpPr>
        <dsp:cNvPr id="0" name=""/>
        <dsp:cNvSpPr/>
      </dsp:nvSpPr>
      <dsp:spPr>
        <a:xfrm>
          <a:off x="4146519" y="3354232"/>
          <a:ext cx="3613387" cy="1129183"/>
        </a:xfrm>
        <a:prstGeom prst="rect">
          <a:avLst/>
        </a:prstGeom>
        <a:solidFill>
          <a:srgbClr val="00CCFF">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4834" tIns="76200" rIns="76200" bIns="76200" numCol="1" spcCol="1270" anchor="ctr" anchorCtr="0">
          <a:noAutofit/>
        </a:bodyPr>
        <a:lstStyle/>
        <a:p>
          <a:pPr lvl="0" algn="l" defTabSz="889000">
            <a:lnSpc>
              <a:spcPct val="90000"/>
            </a:lnSpc>
            <a:spcBef>
              <a:spcPct val="0"/>
            </a:spcBef>
            <a:spcAft>
              <a:spcPct val="35000"/>
            </a:spcAft>
          </a:pPr>
          <a:r>
            <a:rPr lang="id-ID" sz="2000" kern="1200" dirty="0" smtClean="0">
              <a:latin typeface="Arial Narrow" panose="020B0606020202030204" pitchFamily="34" charset="0"/>
            </a:rPr>
            <a:t>Sektor Integrasi Prioritas (</a:t>
          </a:r>
          <a:r>
            <a:rPr lang="id-ID" sz="2000" i="1" kern="1200" dirty="0" smtClean="0">
              <a:latin typeface="Arial Narrow" panose="020B0606020202030204" pitchFamily="34" charset="0"/>
            </a:rPr>
            <a:t>Priority Integration Sectors</a:t>
          </a:r>
          <a:r>
            <a:rPr lang="id-ID" sz="2000" kern="1200" dirty="0" smtClean="0">
              <a:latin typeface="Arial Narrow" panose="020B0606020202030204" pitchFamily="34" charset="0"/>
            </a:rPr>
            <a:t>)</a:t>
          </a:r>
          <a:endParaRPr lang="id-ID" sz="2000" kern="1200" dirty="0">
            <a:latin typeface="Arial Narrow" panose="020B0606020202030204" pitchFamily="34" charset="0"/>
          </a:endParaRPr>
        </a:p>
      </dsp:txBody>
      <dsp:txXfrm>
        <a:off x="4146519" y="3354232"/>
        <a:ext cx="3613387" cy="1129183"/>
      </dsp:txXfrm>
    </dsp:sp>
    <dsp:sp modelId="{07837FE8-2339-4F36-99A0-325F0AF0F01E}">
      <dsp:nvSpPr>
        <dsp:cNvPr id="0" name=""/>
        <dsp:cNvSpPr/>
      </dsp:nvSpPr>
      <dsp:spPr>
        <a:xfrm>
          <a:off x="3995961" y="3191127"/>
          <a:ext cx="790428" cy="1185642"/>
        </a:xfrm>
        <a:prstGeom prst="rect">
          <a:avLst/>
        </a:prstGeom>
        <a:solidFill>
          <a:srgbClr val="C7502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100833-B1DA-4060-A448-1F72ED0F0ADA}">
      <dsp:nvSpPr>
        <dsp:cNvPr id="0" name=""/>
        <dsp:cNvSpPr/>
      </dsp:nvSpPr>
      <dsp:spPr>
        <a:xfrm>
          <a:off x="0" y="452183"/>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FB28A0-7ADE-4F38-A908-CAACD8D0B4DA}">
      <dsp:nvSpPr>
        <dsp:cNvPr id="0" name=""/>
        <dsp:cNvSpPr/>
      </dsp:nvSpPr>
      <dsp:spPr>
        <a:xfrm>
          <a:off x="522386" y="37317"/>
          <a:ext cx="10447723" cy="665786"/>
        </a:xfrm>
        <a:prstGeom prst="roundRect">
          <a:avLst/>
        </a:prstGeom>
        <a:solidFill>
          <a:srgbClr val="DBFAB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Undang-Undang No.29 tahun 2004 tentang Praktik Kedokteran</a:t>
          </a:r>
          <a:endParaRPr lang="id-ID" sz="1800" kern="1200" dirty="0">
            <a:solidFill>
              <a:schemeClr val="tx1"/>
            </a:solidFill>
          </a:endParaRPr>
        </a:p>
      </dsp:txBody>
      <dsp:txXfrm>
        <a:off x="554887" y="69818"/>
        <a:ext cx="10382721" cy="600784"/>
      </dsp:txXfrm>
    </dsp:sp>
    <dsp:sp modelId="{49363171-F984-4E29-8FE6-9708BDFE57A3}">
      <dsp:nvSpPr>
        <dsp:cNvPr id="0" name=""/>
        <dsp:cNvSpPr/>
      </dsp:nvSpPr>
      <dsp:spPr>
        <a:xfrm>
          <a:off x="0" y="1226244"/>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5DEF37-26A4-4A1A-837C-1F3C8890FCEA}">
      <dsp:nvSpPr>
        <dsp:cNvPr id="0" name=""/>
        <dsp:cNvSpPr/>
      </dsp:nvSpPr>
      <dsp:spPr>
        <a:xfrm>
          <a:off x="525076" y="951456"/>
          <a:ext cx="10447723" cy="504780"/>
        </a:xfrm>
        <a:prstGeom prst="roundRect">
          <a:avLst/>
        </a:prstGeom>
        <a:solidFill>
          <a:srgbClr val="74F6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89000">
            <a:lnSpc>
              <a:spcPct val="90000"/>
            </a:lnSpc>
            <a:spcBef>
              <a:spcPct val="0"/>
            </a:spcBef>
            <a:spcAft>
              <a:spcPct val="35000"/>
            </a:spcAft>
          </a:pPr>
          <a:r>
            <a:rPr lang="en-US" sz="2000" kern="1200" dirty="0" smtClean="0">
              <a:solidFill>
                <a:schemeClr val="tx1"/>
              </a:solidFill>
            </a:rPr>
            <a:t>U</a:t>
          </a:r>
          <a:r>
            <a:rPr lang="id-ID" sz="2000" kern="1200" dirty="0" smtClean="0">
              <a:solidFill>
                <a:schemeClr val="tx1"/>
              </a:solidFill>
            </a:rPr>
            <a:t>ndang-Undang No.36 tahun 2009 tentang Kesehatan</a:t>
          </a:r>
          <a:endParaRPr lang="id-ID" sz="2000" kern="1200" dirty="0">
            <a:solidFill>
              <a:schemeClr val="tx1"/>
            </a:solidFill>
          </a:endParaRPr>
        </a:p>
      </dsp:txBody>
      <dsp:txXfrm>
        <a:off x="549717" y="976097"/>
        <a:ext cx="10398441" cy="455498"/>
      </dsp:txXfrm>
    </dsp:sp>
    <dsp:sp modelId="{B476047E-736E-44AD-AB37-C1F8E1F7BED1}">
      <dsp:nvSpPr>
        <dsp:cNvPr id="0" name=""/>
        <dsp:cNvSpPr/>
      </dsp:nvSpPr>
      <dsp:spPr>
        <a:xfrm>
          <a:off x="0" y="2114032"/>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D83FFE-E3D8-4379-8011-948FB65D493A}">
      <dsp:nvSpPr>
        <dsp:cNvPr id="0" name=""/>
        <dsp:cNvSpPr/>
      </dsp:nvSpPr>
      <dsp:spPr>
        <a:xfrm>
          <a:off x="525076" y="1847946"/>
          <a:ext cx="10447723" cy="618507"/>
        </a:xfrm>
        <a:prstGeom prst="roundRect">
          <a:avLst/>
        </a:prstGeom>
        <a:solidFill>
          <a:srgbClr val="E5D3B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Undang- Undang No.44 tahun 2009 tentang Rumah Sakit</a:t>
          </a:r>
          <a:endParaRPr lang="id-ID" sz="1800" kern="1200" dirty="0">
            <a:solidFill>
              <a:schemeClr val="tx1"/>
            </a:solidFill>
          </a:endParaRPr>
        </a:p>
      </dsp:txBody>
      <dsp:txXfrm>
        <a:off x="555269" y="1878139"/>
        <a:ext cx="10387337" cy="558121"/>
      </dsp:txXfrm>
    </dsp:sp>
    <dsp:sp modelId="{B983C056-BE51-421C-B3D0-E67540A5D865}">
      <dsp:nvSpPr>
        <dsp:cNvPr id="0" name=""/>
        <dsp:cNvSpPr/>
      </dsp:nvSpPr>
      <dsp:spPr>
        <a:xfrm>
          <a:off x="0" y="2886833"/>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87DAA9-9CA7-48E0-8B88-67B2B6F0BDE6}">
      <dsp:nvSpPr>
        <dsp:cNvPr id="0" name=""/>
        <dsp:cNvSpPr/>
      </dsp:nvSpPr>
      <dsp:spPr>
        <a:xfrm>
          <a:off x="525076" y="2666420"/>
          <a:ext cx="10447723" cy="503521"/>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Undang- Undang No.36 Tahun 2014 tentang Tenaga Kesehatan</a:t>
          </a:r>
          <a:endParaRPr lang="id-ID" sz="1800" kern="1200" dirty="0">
            <a:solidFill>
              <a:schemeClr val="tx1"/>
            </a:solidFill>
          </a:endParaRPr>
        </a:p>
      </dsp:txBody>
      <dsp:txXfrm>
        <a:off x="549656" y="2691000"/>
        <a:ext cx="10398563" cy="454361"/>
      </dsp:txXfrm>
    </dsp:sp>
    <dsp:sp modelId="{2F5762E9-6EC5-4F4F-BC67-2D6766DA0190}">
      <dsp:nvSpPr>
        <dsp:cNvPr id="0" name=""/>
        <dsp:cNvSpPr/>
      </dsp:nvSpPr>
      <dsp:spPr>
        <a:xfrm>
          <a:off x="0" y="3657953"/>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4837D9E-AD49-4A61-9F52-B36E16CE4D84}">
      <dsp:nvSpPr>
        <dsp:cNvPr id="0" name=""/>
        <dsp:cNvSpPr/>
      </dsp:nvSpPr>
      <dsp:spPr>
        <a:xfrm>
          <a:off x="522386" y="3407033"/>
          <a:ext cx="10447723" cy="501840"/>
        </a:xfrm>
        <a:prstGeom prst="roundRect">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Undang-Undang No.23 tahun 2014 tentang Pemerintahan Daerah</a:t>
          </a:r>
          <a:endParaRPr lang="id-ID" sz="1800" kern="1200" dirty="0">
            <a:solidFill>
              <a:schemeClr val="tx1"/>
            </a:solidFill>
          </a:endParaRPr>
        </a:p>
      </dsp:txBody>
      <dsp:txXfrm>
        <a:off x="546884" y="3431531"/>
        <a:ext cx="10398727" cy="452844"/>
      </dsp:txXfrm>
    </dsp:sp>
    <dsp:sp modelId="{FFE6B3F4-9491-42E0-878E-F75BBED14520}">
      <dsp:nvSpPr>
        <dsp:cNvPr id="0" name=""/>
        <dsp:cNvSpPr/>
      </dsp:nvSpPr>
      <dsp:spPr>
        <a:xfrm>
          <a:off x="0" y="4429073"/>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5EC3BA-4E04-4DA1-84EE-D6A31B60FF54}">
      <dsp:nvSpPr>
        <dsp:cNvPr id="0" name=""/>
        <dsp:cNvSpPr/>
      </dsp:nvSpPr>
      <dsp:spPr>
        <a:xfrm>
          <a:off x="522386" y="4178153"/>
          <a:ext cx="10447723" cy="501840"/>
        </a:xfrm>
        <a:prstGeom prst="roundRect">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Undang-Undang No.38 tahun 2014 tentang Keperawatan</a:t>
          </a:r>
          <a:endParaRPr lang="id-ID" sz="1800" kern="1200" dirty="0">
            <a:solidFill>
              <a:schemeClr val="tx1"/>
            </a:solidFill>
          </a:endParaRPr>
        </a:p>
      </dsp:txBody>
      <dsp:txXfrm>
        <a:off x="546884" y="4202651"/>
        <a:ext cx="10398727" cy="452844"/>
      </dsp:txXfrm>
    </dsp:sp>
    <dsp:sp modelId="{9EB76B41-6B30-4D3E-87E0-E4915AE82A73}">
      <dsp:nvSpPr>
        <dsp:cNvPr id="0" name=""/>
        <dsp:cNvSpPr/>
      </dsp:nvSpPr>
      <dsp:spPr>
        <a:xfrm>
          <a:off x="0" y="5341280"/>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4611AA-4449-4FA4-A8FC-E374B10D15A5}">
      <dsp:nvSpPr>
        <dsp:cNvPr id="0" name=""/>
        <dsp:cNvSpPr/>
      </dsp:nvSpPr>
      <dsp:spPr>
        <a:xfrm>
          <a:off x="522386" y="4949273"/>
          <a:ext cx="10447723" cy="642927"/>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Peraturan Pemerintah No.103 tahun 2014 tentang Pelayanan Kesehatan Tradisional</a:t>
          </a:r>
          <a:endParaRPr lang="id-ID" sz="1800" kern="1200" dirty="0">
            <a:solidFill>
              <a:schemeClr val="tx1"/>
            </a:solidFill>
          </a:endParaRPr>
        </a:p>
      </dsp:txBody>
      <dsp:txXfrm>
        <a:off x="553771" y="4980658"/>
        <a:ext cx="10384953" cy="58015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3D04D2-EDA7-4841-B88D-6CCF276FC1FB}">
      <dsp:nvSpPr>
        <dsp:cNvPr id="0" name=""/>
        <dsp:cNvSpPr/>
      </dsp:nvSpPr>
      <dsp:spPr>
        <a:xfrm>
          <a:off x="0" y="531606"/>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2A4897-D4C1-4522-9626-6E5BF8D45A89}">
      <dsp:nvSpPr>
        <dsp:cNvPr id="0" name=""/>
        <dsp:cNvSpPr/>
      </dsp:nvSpPr>
      <dsp:spPr>
        <a:xfrm>
          <a:off x="524529" y="156284"/>
          <a:ext cx="10446893" cy="626241"/>
        </a:xfrm>
        <a:prstGeom prst="roundRect">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en-US" sz="1800" kern="1200" dirty="0" smtClean="0">
              <a:solidFill>
                <a:schemeClr val="tx1"/>
              </a:solidFill>
            </a:rPr>
            <a:t>P</a:t>
          </a:r>
          <a:r>
            <a:rPr lang="id-ID" sz="1800" kern="1200" dirty="0" smtClean="0">
              <a:solidFill>
                <a:schemeClr val="tx1"/>
              </a:solidFill>
            </a:rPr>
            <a:t>ermenkes No.2052  tahun 2011 tentang Izin Praktik &amp; Pelaksanaan Praktik</a:t>
          </a:r>
          <a:r>
            <a:rPr lang="id-ID" sz="1800" kern="1200" baseline="0" dirty="0" smtClean="0">
              <a:solidFill>
                <a:schemeClr val="tx1"/>
              </a:solidFill>
            </a:rPr>
            <a:t> Kedokteran</a:t>
          </a:r>
          <a:endParaRPr lang="id-ID" sz="1800" kern="1200" dirty="0">
            <a:solidFill>
              <a:schemeClr val="tx1"/>
            </a:solidFill>
          </a:endParaRPr>
        </a:p>
      </dsp:txBody>
      <dsp:txXfrm>
        <a:off x="555100" y="186855"/>
        <a:ext cx="10385751" cy="565099"/>
      </dsp:txXfrm>
    </dsp:sp>
    <dsp:sp modelId="{C7457938-FEC2-4980-B1CE-3A6218057DB4}">
      <dsp:nvSpPr>
        <dsp:cNvPr id="0" name=""/>
        <dsp:cNvSpPr/>
      </dsp:nvSpPr>
      <dsp:spPr>
        <a:xfrm>
          <a:off x="0" y="1449122"/>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CC1B33-DB65-4F21-946C-0D0C671B8EDA}">
      <dsp:nvSpPr>
        <dsp:cNvPr id="0" name=""/>
        <dsp:cNvSpPr/>
      </dsp:nvSpPr>
      <dsp:spPr>
        <a:xfrm>
          <a:off x="525076" y="1095290"/>
          <a:ext cx="10447723" cy="693502"/>
        </a:xfrm>
        <a:prstGeom prst="roundRect">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Permenkes No.46 tahun 2013 tentang Registrasi Tenaga Kesehatan </a:t>
          </a:r>
          <a:endParaRPr lang="id-ID" sz="1800" kern="1200" dirty="0">
            <a:solidFill>
              <a:schemeClr val="tx1"/>
            </a:solidFill>
          </a:endParaRPr>
        </a:p>
      </dsp:txBody>
      <dsp:txXfrm>
        <a:off x="558930" y="1129144"/>
        <a:ext cx="10380015" cy="625794"/>
      </dsp:txXfrm>
    </dsp:sp>
    <dsp:sp modelId="{FF99434B-2F10-4723-9A28-D67BB7A66BC8}">
      <dsp:nvSpPr>
        <dsp:cNvPr id="0" name=""/>
        <dsp:cNvSpPr/>
      </dsp:nvSpPr>
      <dsp:spPr>
        <a:xfrm>
          <a:off x="0" y="2526826"/>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9123D0-7D23-4827-86E4-E8724DB36D41}">
      <dsp:nvSpPr>
        <dsp:cNvPr id="0" name=""/>
        <dsp:cNvSpPr/>
      </dsp:nvSpPr>
      <dsp:spPr>
        <a:xfrm>
          <a:off x="522386" y="2014588"/>
          <a:ext cx="10447723" cy="763158"/>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tx1"/>
              </a:solidFill>
            </a:rPr>
            <a:t>P</a:t>
          </a:r>
          <a:r>
            <a:rPr lang="id-ID" sz="1800" b="1" kern="1200" dirty="0" smtClean="0">
              <a:solidFill>
                <a:schemeClr val="tx1"/>
              </a:solidFill>
            </a:rPr>
            <a:t>ermenkes No 67 Tahun 2013 tentang Pendayagunaan Tenaga Kesehatan Warga Negara Asing</a:t>
          </a:r>
          <a:r>
            <a:rPr lang="en-US" sz="1800" b="1" kern="1200" dirty="0" smtClean="0">
              <a:solidFill>
                <a:schemeClr val="tx1"/>
              </a:solidFill>
            </a:rPr>
            <a:t> (TKWNA)</a:t>
          </a:r>
          <a:endParaRPr lang="id-ID" sz="1800" b="1" kern="1200" dirty="0">
            <a:solidFill>
              <a:schemeClr val="tx1"/>
            </a:solidFill>
          </a:endParaRPr>
        </a:p>
      </dsp:txBody>
      <dsp:txXfrm>
        <a:off x="559640" y="2051842"/>
        <a:ext cx="10373215" cy="688650"/>
      </dsp:txXfrm>
    </dsp:sp>
    <dsp:sp modelId="{565D01C2-9353-4F35-AC27-998B9D506CB7}">
      <dsp:nvSpPr>
        <dsp:cNvPr id="0" name=""/>
        <dsp:cNvSpPr/>
      </dsp:nvSpPr>
      <dsp:spPr>
        <a:xfrm>
          <a:off x="0" y="3475362"/>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C6D5D3-C03B-47F0-9848-48DDBE19A604}">
      <dsp:nvSpPr>
        <dsp:cNvPr id="0" name=""/>
        <dsp:cNvSpPr/>
      </dsp:nvSpPr>
      <dsp:spPr>
        <a:xfrm>
          <a:off x="522386" y="3047026"/>
          <a:ext cx="10447723" cy="679255"/>
        </a:xfrm>
        <a:prstGeom prst="roundRect">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rtl="0">
            <a:lnSpc>
              <a:spcPct val="90000"/>
            </a:lnSpc>
            <a:spcBef>
              <a:spcPct val="0"/>
            </a:spcBef>
            <a:spcAft>
              <a:spcPct val="35000"/>
            </a:spcAft>
          </a:pPr>
          <a:r>
            <a:rPr lang="id-ID" sz="1800" kern="1200" dirty="0" smtClean="0">
              <a:solidFill>
                <a:schemeClr val="tx1"/>
              </a:solidFill>
            </a:rPr>
            <a:t>Permenkes No 56 tahun 2014 t</a:t>
          </a:r>
          <a:r>
            <a:rPr lang="id-ID" kern="1200" dirty="0" smtClean="0">
              <a:solidFill>
                <a:schemeClr val="tx1"/>
              </a:solidFill>
            </a:rPr>
            <a:t>entang Klasifikasi Dan Perizinan Rumah Sakit</a:t>
          </a:r>
          <a:endParaRPr lang="id-ID" sz="1800" kern="1200" dirty="0">
            <a:solidFill>
              <a:schemeClr val="tx1"/>
            </a:solidFill>
          </a:endParaRPr>
        </a:p>
      </dsp:txBody>
      <dsp:txXfrm>
        <a:off x="555544" y="3080184"/>
        <a:ext cx="10381407" cy="612939"/>
      </dsp:txXfrm>
    </dsp:sp>
    <dsp:sp modelId="{189EB3E5-41B0-45B4-AC05-F100484B96EF}">
      <dsp:nvSpPr>
        <dsp:cNvPr id="0" name=""/>
        <dsp:cNvSpPr/>
      </dsp:nvSpPr>
      <dsp:spPr>
        <a:xfrm>
          <a:off x="0" y="4314752"/>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962478-6B56-4A44-8179-A7E0916D31C4}">
      <dsp:nvSpPr>
        <dsp:cNvPr id="0" name=""/>
        <dsp:cNvSpPr/>
      </dsp:nvSpPr>
      <dsp:spPr>
        <a:xfrm>
          <a:off x="545425" y="3995562"/>
          <a:ext cx="10426055" cy="570110"/>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rtl="0">
            <a:lnSpc>
              <a:spcPct val="90000"/>
            </a:lnSpc>
            <a:spcBef>
              <a:spcPct val="0"/>
            </a:spcBef>
            <a:spcAft>
              <a:spcPct val="35000"/>
            </a:spcAft>
          </a:pPr>
          <a:r>
            <a:rPr lang="id-ID" sz="1800" kern="1200" dirty="0" smtClean="0">
              <a:solidFill>
                <a:schemeClr val="tx1"/>
              </a:solidFill>
            </a:rPr>
            <a:t>Permenkes No. 9 Tahun 2014 tentang Klinik</a:t>
          </a:r>
          <a:endParaRPr lang="id-ID" sz="1800" kern="1200" dirty="0">
            <a:solidFill>
              <a:schemeClr val="tx1"/>
            </a:solidFill>
          </a:endParaRPr>
        </a:p>
      </dsp:txBody>
      <dsp:txXfrm>
        <a:off x="573255" y="4023392"/>
        <a:ext cx="10370395" cy="514450"/>
      </dsp:txXfrm>
    </dsp:sp>
    <dsp:sp modelId="{2F5779EF-D131-4A69-92EF-BB7A3D244274}">
      <dsp:nvSpPr>
        <dsp:cNvPr id="0" name=""/>
        <dsp:cNvSpPr/>
      </dsp:nvSpPr>
      <dsp:spPr>
        <a:xfrm>
          <a:off x="0" y="5222313"/>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323456B-1701-404D-A9A2-314EBC40033F}">
      <dsp:nvSpPr>
        <dsp:cNvPr id="0" name=""/>
        <dsp:cNvSpPr/>
      </dsp:nvSpPr>
      <dsp:spPr>
        <a:xfrm>
          <a:off x="548104" y="4834952"/>
          <a:ext cx="10423012" cy="638280"/>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rtl="0">
            <a:lnSpc>
              <a:spcPct val="90000"/>
            </a:lnSpc>
            <a:spcBef>
              <a:spcPct val="0"/>
            </a:spcBef>
            <a:spcAft>
              <a:spcPct val="35000"/>
            </a:spcAft>
          </a:pPr>
          <a:r>
            <a:rPr lang="id-ID" sz="1800" kern="1200" dirty="0" smtClean="0">
              <a:solidFill>
                <a:schemeClr val="tx1"/>
              </a:solidFill>
            </a:rPr>
            <a:t>Permenkes No. 37 tahun 2015 tentang Pendayagunaan Tenaga Kesehatan ke Luar Negeri</a:t>
          </a:r>
          <a:endParaRPr lang="id-ID" sz="1800" kern="1200" dirty="0">
            <a:solidFill>
              <a:schemeClr val="tx1"/>
            </a:solidFill>
          </a:endParaRPr>
        </a:p>
      </dsp:txBody>
      <dsp:txXfrm>
        <a:off x="579262" y="4866110"/>
        <a:ext cx="10360696" cy="57596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100833-B1DA-4060-A448-1F72ED0F0ADA}">
      <dsp:nvSpPr>
        <dsp:cNvPr id="0" name=""/>
        <dsp:cNvSpPr/>
      </dsp:nvSpPr>
      <dsp:spPr>
        <a:xfrm>
          <a:off x="0" y="452183"/>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FB28A0-7ADE-4F38-A908-CAACD8D0B4DA}">
      <dsp:nvSpPr>
        <dsp:cNvPr id="0" name=""/>
        <dsp:cNvSpPr/>
      </dsp:nvSpPr>
      <dsp:spPr>
        <a:xfrm>
          <a:off x="522386" y="37317"/>
          <a:ext cx="10447723" cy="665786"/>
        </a:xfrm>
        <a:prstGeom prst="roundRect">
          <a:avLst/>
        </a:prstGeom>
        <a:solidFill>
          <a:srgbClr val="DBFAB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en-GB" sz="1800" b="1" kern="1200" dirty="0" err="1" smtClean="0">
              <a:solidFill>
                <a:schemeClr val="tx1"/>
              </a:solidFill>
            </a:rPr>
            <a:t>Permenkes</a:t>
          </a:r>
          <a:r>
            <a:rPr lang="en-GB" sz="1800" b="1" kern="1200" dirty="0" smtClean="0">
              <a:solidFill>
                <a:schemeClr val="tx1"/>
              </a:solidFill>
            </a:rPr>
            <a:t> No 535 </a:t>
          </a:r>
          <a:r>
            <a:rPr lang="en-GB" sz="1800" b="1" kern="1200" dirty="0" err="1" smtClean="0">
              <a:solidFill>
                <a:schemeClr val="tx1"/>
              </a:solidFill>
            </a:rPr>
            <a:t>Tahun</a:t>
          </a:r>
          <a:r>
            <a:rPr lang="en-GB" sz="1800" b="1" kern="1200" dirty="0" smtClean="0">
              <a:solidFill>
                <a:schemeClr val="tx1"/>
              </a:solidFill>
            </a:rPr>
            <a:t> 2008 </a:t>
          </a:r>
          <a:r>
            <a:rPr lang="en-GB" sz="1800" b="1" kern="1200" dirty="0" err="1" smtClean="0">
              <a:solidFill>
                <a:schemeClr val="tx1"/>
              </a:solidFill>
            </a:rPr>
            <a:t>tentang</a:t>
          </a:r>
          <a:r>
            <a:rPr lang="en-GB" sz="1800" b="1" kern="1200" dirty="0" smtClean="0">
              <a:solidFill>
                <a:schemeClr val="tx1"/>
              </a:solidFill>
            </a:rPr>
            <a:t> PPDS </a:t>
          </a:r>
          <a:r>
            <a:rPr lang="en-GB" sz="1800" b="1" kern="1200" dirty="0" err="1" smtClean="0">
              <a:solidFill>
                <a:schemeClr val="tx1"/>
              </a:solidFill>
            </a:rPr>
            <a:t>dan</a:t>
          </a:r>
          <a:r>
            <a:rPr lang="en-GB" sz="1800" b="1" kern="1200" dirty="0" smtClean="0">
              <a:solidFill>
                <a:schemeClr val="tx1"/>
              </a:solidFill>
            </a:rPr>
            <a:t> PPDGS</a:t>
          </a:r>
          <a:endParaRPr lang="id-ID" sz="1800" b="1" kern="1200" dirty="0">
            <a:solidFill>
              <a:schemeClr val="tx1"/>
            </a:solidFill>
          </a:endParaRPr>
        </a:p>
      </dsp:txBody>
      <dsp:txXfrm>
        <a:off x="554887" y="69818"/>
        <a:ext cx="10382721" cy="600784"/>
      </dsp:txXfrm>
    </dsp:sp>
    <dsp:sp modelId="{49363171-F984-4E29-8FE6-9708BDFE57A3}">
      <dsp:nvSpPr>
        <dsp:cNvPr id="0" name=""/>
        <dsp:cNvSpPr/>
      </dsp:nvSpPr>
      <dsp:spPr>
        <a:xfrm>
          <a:off x="0" y="1226244"/>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5DEF37-26A4-4A1A-837C-1F3C8890FCEA}">
      <dsp:nvSpPr>
        <dsp:cNvPr id="0" name=""/>
        <dsp:cNvSpPr/>
      </dsp:nvSpPr>
      <dsp:spPr>
        <a:xfrm>
          <a:off x="525076" y="951456"/>
          <a:ext cx="10447723" cy="504780"/>
        </a:xfrm>
        <a:prstGeom prst="roundRect">
          <a:avLst/>
        </a:prstGeom>
        <a:solidFill>
          <a:srgbClr val="74F6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89000">
            <a:lnSpc>
              <a:spcPct val="90000"/>
            </a:lnSpc>
            <a:spcBef>
              <a:spcPct val="0"/>
            </a:spcBef>
            <a:spcAft>
              <a:spcPct val="35000"/>
            </a:spcAft>
          </a:pPr>
          <a:r>
            <a:rPr lang="en-GB" sz="2000" b="1" kern="1200" dirty="0" err="1" smtClean="0">
              <a:solidFill>
                <a:schemeClr val="tx1"/>
              </a:solidFill>
            </a:rPr>
            <a:t>Permenkes</a:t>
          </a:r>
          <a:r>
            <a:rPr lang="en-GB" sz="2000" b="1" kern="1200" dirty="0" smtClean="0">
              <a:solidFill>
                <a:schemeClr val="tx1"/>
              </a:solidFill>
            </a:rPr>
            <a:t> No 28 </a:t>
          </a:r>
          <a:r>
            <a:rPr lang="en-GB" sz="2000" b="1" kern="1200" dirty="0" err="1" smtClean="0">
              <a:solidFill>
                <a:schemeClr val="tx1"/>
              </a:solidFill>
            </a:rPr>
            <a:t>Tahun</a:t>
          </a:r>
          <a:r>
            <a:rPr lang="en-GB" sz="2000" b="1" kern="1200" dirty="0" smtClean="0">
              <a:solidFill>
                <a:schemeClr val="tx1"/>
              </a:solidFill>
            </a:rPr>
            <a:t> 2015 </a:t>
          </a:r>
          <a:r>
            <a:rPr lang="en-GB" sz="2000" b="1" kern="1200" dirty="0" err="1" smtClean="0">
              <a:solidFill>
                <a:schemeClr val="tx1"/>
              </a:solidFill>
            </a:rPr>
            <a:t>tentang</a:t>
          </a:r>
          <a:r>
            <a:rPr lang="en-GB" sz="2000" b="1" kern="1200" dirty="0" smtClean="0">
              <a:solidFill>
                <a:schemeClr val="tx1"/>
              </a:solidFill>
            </a:rPr>
            <a:t> </a:t>
          </a:r>
          <a:r>
            <a:rPr lang="en-GB" sz="2000" b="1" kern="1200" dirty="0" err="1" smtClean="0">
              <a:solidFill>
                <a:schemeClr val="tx1"/>
              </a:solidFill>
            </a:rPr>
            <a:t>Tugas</a:t>
          </a:r>
          <a:r>
            <a:rPr lang="en-GB" sz="2000" b="1" kern="1200" dirty="0" smtClean="0">
              <a:solidFill>
                <a:schemeClr val="tx1"/>
              </a:solidFill>
            </a:rPr>
            <a:t> </a:t>
          </a:r>
          <a:r>
            <a:rPr lang="en-GB" sz="2000" b="1" kern="1200" dirty="0" err="1" smtClean="0">
              <a:solidFill>
                <a:schemeClr val="tx1"/>
              </a:solidFill>
            </a:rPr>
            <a:t>Belajar</a:t>
          </a:r>
          <a:r>
            <a:rPr lang="en-GB" sz="2000" b="1" kern="1200" dirty="0" smtClean="0">
              <a:solidFill>
                <a:schemeClr val="tx1"/>
              </a:solidFill>
            </a:rPr>
            <a:t> </a:t>
          </a:r>
          <a:r>
            <a:rPr lang="en-GB" sz="2000" b="1" kern="1200" dirty="0" err="1" smtClean="0">
              <a:solidFill>
                <a:schemeClr val="tx1"/>
              </a:solidFill>
            </a:rPr>
            <a:t>Sumber</a:t>
          </a:r>
          <a:r>
            <a:rPr lang="en-GB" sz="2000" b="1" kern="1200" dirty="0" smtClean="0">
              <a:solidFill>
                <a:schemeClr val="tx1"/>
              </a:solidFill>
            </a:rPr>
            <a:t> </a:t>
          </a:r>
          <a:r>
            <a:rPr lang="en-GB" sz="2000" b="1" kern="1200" dirty="0" err="1" smtClean="0">
              <a:solidFill>
                <a:schemeClr val="tx1"/>
              </a:solidFill>
            </a:rPr>
            <a:t>Daya</a:t>
          </a:r>
          <a:r>
            <a:rPr lang="en-GB" sz="2000" b="1" kern="1200" dirty="0" smtClean="0">
              <a:solidFill>
                <a:schemeClr val="tx1"/>
              </a:solidFill>
            </a:rPr>
            <a:t> </a:t>
          </a:r>
          <a:r>
            <a:rPr lang="en-GB" sz="2000" b="1" kern="1200" dirty="0" err="1" smtClean="0">
              <a:solidFill>
                <a:schemeClr val="tx1"/>
              </a:solidFill>
            </a:rPr>
            <a:t>Manusia</a:t>
          </a:r>
          <a:r>
            <a:rPr lang="en-GB" sz="2000" b="1" kern="1200" dirty="0" smtClean="0">
              <a:solidFill>
                <a:schemeClr val="tx1"/>
              </a:solidFill>
            </a:rPr>
            <a:t> </a:t>
          </a:r>
          <a:r>
            <a:rPr lang="en-GB" sz="2000" b="1" kern="1200" dirty="0" err="1" smtClean="0">
              <a:solidFill>
                <a:schemeClr val="tx1"/>
              </a:solidFill>
            </a:rPr>
            <a:t>Kesehatan</a:t>
          </a:r>
          <a:endParaRPr lang="id-ID" sz="2000" kern="1200" dirty="0">
            <a:solidFill>
              <a:schemeClr val="tx1"/>
            </a:solidFill>
          </a:endParaRPr>
        </a:p>
      </dsp:txBody>
      <dsp:txXfrm>
        <a:off x="549717" y="976097"/>
        <a:ext cx="10398441" cy="455498"/>
      </dsp:txXfrm>
    </dsp:sp>
    <dsp:sp modelId="{B476047E-736E-44AD-AB37-C1F8E1F7BED1}">
      <dsp:nvSpPr>
        <dsp:cNvPr id="0" name=""/>
        <dsp:cNvSpPr/>
      </dsp:nvSpPr>
      <dsp:spPr>
        <a:xfrm>
          <a:off x="0" y="2114032"/>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D83FFE-E3D8-4379-8011-948FB65D493A}">
      <dsp:nvSpPr>
        <dsp:cNvPr id="0" name=""/>
        <dsp:cNvSpPr/>
      </dsp:nvSpPr>
      <dsp:spPr>
        <a:xfrm>
          <a:off x="525076" y="1847946"/>
          <a:ext cx="10447723" cy="618507"/>
        </a:xfrm>
        <a:prstGeom prst="roundRect">
          <a:avLst/>
        </a:prstGeom>
        <a:solidFill>
          <a:srgbClr val="E5D3B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Undang- Undang No.44 tahun 2009 tentang Rumah Sakit</a:t>
          </a:r>
          <a:endParaRPr lang="id-ID" sz="1800" kern="1200" dirty="0">
            <a:solidFill>
              <a:schemeClr val="tx1"/>
            </a:solidFill>
          </a:endParaRPr>
        </a:p>
      </dsp:txBody>
      <dsp:txXfrm>
        <a:off x="555269" y="1878139"/>
        <a:ext cx="10387337" cy="558121"/>
      </dsp:txXfrm>
    </dsp:sp>
    <dsp:sp modelId="{B983C056-BE51-421C-B3D0-E67540A5D865}">
      <dsp:nvSpPr>
        <dsp:cNvPr id="0" name=""/>
        <dsp:cNvSpPr/>
      </dsp:nvSpPr>
      <dsp:spPr>
        <a:xfrm>
          <a:off x="0" y="2886833"/>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87DAA9-9CA7-48E0-8B88-67B2B6F0BDE6}">
      <dsp:nvSpPr>
        <dsp:cNvPr id="0" name=""/>
        <dsp:cNvSpPr/>
      </dsp:nvSpPr>
      <dsp:spPr>
        <a:xfrm>
          <a:off x="525076" y="2666420"/>
          <a:ext cx="10447723" cy="503521"/>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Undang- Undang No.36 Tahun 2014 tentang Tenaga Kesehatan</a:t>
          </a:r>
          <a:endParaRPr lang="id-ID" sz="1800" kern="1200" dirty="0">
            <a:solidFill>
              <a:schemeClr val="tx1"/>
            </a:solidFill>
          </a:endParaRPr>
        </a:p>
      </dsp:txBody>
      <dsp:txXfrm>
        <a:off x="549656" y="2691000"/>
        <a:ext cx="10398563" cy="454361"/>
      </dsp:txXfrm>
    </dsp:sp>
    <dsp:sp modelId="{2F5762E9-6EC5-4F4F-BC67-2D6766DA0190}">
      <dsp:nvSpPr>
        <dsp:cNvPr id="0" name=""/>
        <dsp:cNvSpPr/>
      </dsp:nvSpPr>
      <dsp:spPr>
        <a:xfrm>
          <a:off x="0" y="3657953"/>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4837D9E-AD49-4A61-9F52-B36E16CE4D84}">
      <dsp:nvSpPr>
        <dsp:cNvPr id="0" name=""/>
        <dsp:cNvSpPr/>
      </dsp:nvSpPr>
      <dsp:spPr>
        <a:xfrm>
          <a:off x="522386" y="3407033"/>
          <a:ext cx="10447723" cy="501840"/>
        </a:xfrm>
        <a:prstGeom prst="roundRect">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Undang-Undang No.23 tahun 2014 tentang Pemerintahan Daerah</a:t>
          </a:r>
          <a:endParaRPr lang="id-ID" sz="1800" kern="1200" dirty="0">
            <a:solidFill>
              <a:schemeClr val="tx1"/>
            </a:solidFill>
          </a:endParaRPr>
        </a:p>
      </dsp:txBody>
      <dsp:txXfrm>
        <a:off x="546884" y="3431531"/>
        <a:ext cx="10398727" cy="452844"/>
      </dsp:txXfrm>
    </dsp:sp>
    <dsp:sp modelId="{FFE6B3F4-9491-42E0-878E-F75BBED14520}">
      <dsp:nvSpPr>
        <dsp:cNvPr id="0" name=""/>
        <dsp:cNvSpPr/>
      </dsp:nvSpPr>
      <dsp:spPr>
        <a:xfrm>
          <a:off x="0" y="4429073"/>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5EC3BA-4E04-4DA1-84EE-D6A31B60FF54}">
      <dsp:nvSpPr>
        <dsp:cNvPr id="0" name=""/>
        <dsp:cNvSpPr/>
      </dsp:nvSpPr>
      <dsp:spPr>
        <a:xfrm>
          <a:off x="522386" y="4178153"/>
          <a:ext cx="10447723" cy="501840"/>
        </a:xfrm>
        <a:prstGeom prst="roundRect">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Undang-Undang No.38 tahun 2014 tentang Keperawatan</a:t>
          </a:r>
          <a:endParaRPr lang="id-ID" sz="1800" kern="1200" dirty="0">
            <a:solidFill>
              <a:schemeClr val="tx1"/>
            </a:solidFill>
          </a:endParaRPr>
        </a:p>
      </dsp:txBody>
      <dsp:txXfrm>
        <a:off x="546884" y="4202651"/>
        <a:ext cx="10398727" cy="452844"/>
      </dsp:txXfrm>
    </dsp:sp>
    <dsp:sp modelId="{9EB76B41-6B30-4D3E-87E0-E4915AE82A73}">
      <dsp:nvSpPr>
        <dsp:cNvPr id="0" name=""/>
        <dsp:cNvSpPr/>
      </dsp:nvSpPr>
      <dsp:spPr>
        <a:xfrm>
          <a:off x="0" y="5341280"/>
          <a:ext cx="109728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4611AA-4449-4FA4-A8FC-E374B10D15A5}">
      <dsp:nvSpPr>
        <dsp:cNvPr id="0" name=""/>
        <dsp:cNvSpPr/>
      </dsp:nvSpPr>
      <dsp:spPr>
        <a:xfrm>
          <a:off x="522386" y="4949273"/>
          <a:ext cx="10447723" cy="642927"/>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lvl="0" algn="l" defTabSz="800100">
            <a:lnSpc>
              <a:spcPct val="90000"/>
            </a:lnSpc>
            <a:spcBef>
              <a:spcPct val="0"/>
            </a:spcBef>
            <a:spcAft>
              <a:spcPct val="35000"/>
            </a:spcAft>
          </a:pPr>
          <a:r>
            <a:rPr lang="id-ID" sz="1800" kern="1200" dirty="0" smtClean="0">
              <a:solidFill>
                <a:schemeClr val="tx1"/>
              </a:solidFill>
            </a:rPr>
            <a:t>Peraturan Pemerintah No.103 tahun 2014 tentang Pelayanan Kesehatan Tradisional</a:t>
          </a:r>
          <a:endParaRPr lang="id-ID" sz="1800" kern="1200" dirty="0">
            <a:solidFill>
              <a:schemeClr val="tx1"/>
            </a:solidFill>
          </a:endParaRPr>
        </a:p>
      </dsp:txBody>
      <dsp:txXfrm>
        <a:off x="553771" y="4980658"/>
        <a:ext cx="10384953" cy="580157"/>
      </dsp:txXfrm>
    </dsp:sp>
  </dsp:spTree>
</dsp:drawing>
</file>

<file path=ppt/diagrams/layout1.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999774" cy="341940"/>
          </a:xfrm>
          <a:prstGeom prst="rect">
            <a:avLst/>
          </a:prstGeom>
        </p:spPr>
        <p:txBody>
          <a:bodyPr vert="horz" lIns="62188" tIns="31094" rIns="62188" bIns="31094" rtlCol="0"/>
          <a:lstStyle>
            <a:lvl1pPr algn="l">
              <a:defRPr sz="800"/>
            </a:lvl1pPr>
          </a:lstStyle>
          <a:p>
            <a:endParaRPr lang="en-GB"/>
          </a:p>
        </p:txBody>
      </p:sp>
      <p:sp>
        <p:nvSpPr>
          <p:cNvPr id="3" name="Date Placeholder 2"/>
          <p:cNvSpPr>
            <a:spLocks noGrp="1"/>
          </p:cNvSpPr>
          <p:nvPr>
            <p:ph type="dt" sz="quarter" idx="1"/>
          </p:nvPr>
        </p:nvSpPr>
        <p:spPr>
          <a:xfrm>
            <a:off x="2614021" y="0"/>
            <a:ext cx="1999774" cy="341940"/>
          </a:xfrm>
          <a:prstGeom prst="rect">
            <a:avLst/>
          </a:prstGeom>
        </p:spPr>
        <p:txBody>
          <a:bodyPr vert="horz" lIns="62188" tIns="31094" rIns="62188" bIns="31094" rtlCol="0"/>
          <a:lstStyle>
            <a:lvl1pPr algn="r">
              <a:defRPr sz="800"/>
            </a:lvl1pPr>
          </a:lstStyle>
          <a:p>
            <a:fld id="{624EDB89-B903-4CB5-B3F5-7CEC806D3D84}" type="datetimeFigureOut">
              <a:rPr lang="en-GB" smtClean="0"/>
              <a:pPr/>
              <a:t>04/12/2016</a:t>
            </a:fld>
            <a:endParaRPr lang="en-GB"/>
          </a:p>
        </p:txBody>
      </p:sp>
      <p:sp>
        <p:nvSpPr>
          <p:cNvPr id="4" name="Footer Placeholder 3"/>
          <p:cNvSpPr>
            <a:spLocks noGrp="1"/>
          </p:cNvSpPr>
          <p:nvPr>
            <p:ph type="ftr" sz="quarter" idx="2"/>
          </p:nvPr>
        </p:nvSpPr>
        <p:spPr>
          <a:xfrm>
            <a:off x="0" y="6473198"/>
            <a:ext cx="1999774" cy="341940"/>
          </a:xfrm>
          <a:prstGeom prst="rect">
            <a:avLst/>
          </a:prstGeom>
        </p:spPr>
        <p:txBody>
          <a:bodyPr vert="horz" lIns="62188" tIns="31094" rIns="62188" bIns="31094" rtlCol="0" anchor="b"/>
          <a:lstStyle>
            <a:lvl1pPr algn="l">
              <a:defRPr sz="800"/>
            </a:lvl1pPr>
          </a:lstStyle>
          <a:p>
            <a:endParaRPr lang="en-GB"/>
          </a:p>
        </p:txBody>
      </p:sp>
      <p:sp>
        <p:nvSpPr>
          <p:cNvPr id="5" name="Slide Number Placeholder 4"/>
          <p:cNvSpPr>
            <a:spLocks noGrp="1"/>
          </p:cNvSpPr>
          <p:nvPr>
            <p:ph type="sldNum" sz="quarter" idx="3"/>
          </p:nvPr>
        </p:nvSpPr>
        <p:spPr>
          <a:xfrm>
            <a:off x="2614021" y="6473198"/>
            <a:ext cx="1999774" cy="341940"/>
          </a:xfrm>
          <a:prstGeom prst="rect">
            <a:avLst/>
          </a:prstGeom>
        </p:spPr>
        <p:txBody>
          <a:bodyPr vert="horz" lIns="62188" tIns="31094" rIns="62188" bIns="31094" rtlCol="0" anchor="b"/>
          <a:lstStyle>
            <a:lvl1pPr algn="r">
              <a:defRPr sz="800"/>
            </a:lvl1pPr>
          </a:lstStyle>
          <a:p>
            <a:fld id="{9EFF69AE-8C8E-4158-8D80-92BED3BF9F65}" type="slidenum">
              <a:rPr lang="en-GB" smtClean="0"/>
              <a:pPr/>
              <a:t>‹#›</a:t>
            </a:fld>
            <a:endParaRPr lang="en-GB"/>
          </a:p>
        </p:txBody>
      </p:sp>
    </p:spTree>
    <p:extLst>
      <p:ext uri="{BB962C8B-B14F-4D97-AF65-F5344CB8AC3E}">
        <p14:creationId xmlns:p14="http://schemas.microsoft.com/office/powerpoint/2010/main" val="1433389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999774" cy="341940"/>
          </a:xfrm>
          <a:prstGeom prst="rect">
            <a:avLst/>
          </a:prstGeom>
        </p:spPr>
        <p:txBody>
          <a:bodyPr vert="horz" lIns="62188" tIns="31094" rIns="62188" bIns="31094" rtlCol="0"/>
          <a:lstStyle>
            <a:lvl1pPr algn="l">
              <a:defRPr sz="800"/>
            </a:lvl1pPr>
          </a:lstStyle>
          <a:p>
            <a:endParaRPr lang="en-GB"/>
          </a:p>
        </p:txBody>
      </p:sp>
      <p:sp>
        <p:nvSpPr>
          <p:cNvPr id="3" name="Date Placeholder 2"/>
          <p:cNvSpPr>
            <a:spLocks noGrp="1"/>
          </p:cNvSpPr>
          <p:nvPr>
            <p:ph type="dt" idx="1"/>
          </p:nvPr>
        </p:nvSpPr>
        <p:spPr>
          <a:xfrm>
            <a:off x="2614021" y="0"/>
            <a:ext cx="1999774" cy="341940"/>
          </a:xfrm>
          <a:prstGeom prst="rect">
            <a:avLst/>
          </a:prstGeom>
        </p:spPr>
        <p:txBody>
          <a:bodyPr vert="horz" lIns="62188" tIns="31094" rIns="62188" bIns="31094" rtlCol="0"/>
          <a:lstStyle>
            <a:lvl1pPr algn="r">
              <a:defRPr sz="800"/>
            </a:lvl1pPr>
          </a:lstStyle>
          <a:p>
            <a:fld id="{81565EAF-7B15-47BD-AF4C-64303FC03262}" type="datetimeFigureOut">
              <a:rPr lang="en-GB" smtClean="0"/>
              <a:pPr/>
              <a:t>04/12/2016</a:t>
            </a:fld>
            <a:endParaRPr lang="en-GB"/>
          </a:p>
        </p:txBody>
      </p:sp>
      <p:sp>
        <p:nvSpPr>
          <p:cNvPr id="4" name="Slide Image Placeholder 3"/>
          <p:cNvSpPr>
            <a:spLocks noGrp="1" noRot="1" noChangeAspect="1"/>
          </p:cNvSpPr>
          <p:nvPr>
            <p:ph type="sldImg" idx="2"/>
          </p:nvPr>
        </p:nvSpPr>
        <p:spPr>
          <a:xfrm>
            <a:off x="263525" y="850900"/>
            <a:ext cx="4087813" cy="2300288"/>
          </a:xfrm>
          <a:prstGeom prst="rect">
            <a:avLst/>
          </a:prstGeom>
          <a:noFill/>
          <a:ln w="12700">
            <a:solidFill>
              <a:prstClr val="black"/>
            </a:solidFill>
          </a:ln>
        </p:spPr>
        <p:txBody>
          <a:bodyPr vert="horz" lIns="62188" tIns="31094" rIns="62188" bIns="31094" rtlCol="0" anchor="ctr"/>
          <a:lstStyle/>
          <a:p>
            <a:endParaRPr lang="en-GB"/>
          </a:p>
        </p:txBody>
      </p:sp>
      <p:sp>
        <p:nvSpPr>
          <p:cNvPr id="5" name="Notes Placeholder 4"/>
          <p:cNvSpPr>
            <a:spLocks noGrp="1"/>
          </p:cNvSpPr>
          <p:nvPr>
            <p:ph type="body" sz="quarter" idx="3"/>
          </p:nvPr>
        </p:nvSpPr>
        <p:spPr>
          <a:xfrm>
            <a:off x="461487" y="3279785"/>
            <a:ext cx="3691890" cy="2683461"/>
          </a:xfrm>
          <a:prstGeom prst="rect">
            <a:avLst/>
          </a:prstGeom>
        </p:spPr>
        <p:txBody>
          <a:bodyPr vert="horz" lIns="62188" tIns="31094" rIns="62188" bIns="31094"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473198"/>
            <a:ext cx="1999774" cy="341940"/>
          </a:xfrm>
          <a:prstGeom prst="rect">
            <a:avLst/>
          </a:prstGeom>
        </p:spPr>
        <p:txBody>
          <a:bodyPr vert="horz" lIns="62188" tIns="31094" rIns="62188" bIns="31094" rtlCol="0" anchor="b"/>
          <a:lstStyle>
            <a:lvl1pPr algn="l">
              <a:defRPr sz="800"/>
            </a:lvl1pPr>
          </a:lstStyle>
          <a:p>
            <a:endParaRPr lang="en-GB"/>
          </a:p>
        </p:txBody>
      </p:sp>
      <p:sp>
        <p:nvSpPr>
          <p:cNvPr id="7" name="Slide Number Placeholder 6"/>
          <p:cNvSpPr>
            <a:spLocks noGrp="1"/>
          </p:cNvSpPr>
          <p:nvPr>
            <p:ph type="sldNum" sz="quarter" idx="5"/>
          </p:nvPr>
        </p:nvSpPr>
        <p:spPr>
          <a:xfrm>
            <a:off x="2614021" y="6473198"/>
            <a:ext cx="1999774" cy="341940"/>
          </a:xfrm>
          <a:prstGeom prst="rect">
            <a:avLst/>
          </a:prstGeom>
        </p:spPr>
        <p:txBody>
          <a:bodyPr vert="horz" lIns="62188" tIns="31094" rIns="62188" bIns="31094" rtlCol="0" anchor="b"/>
          <a:lstStyle>
            <a:lvl1pPr algn="r">
              <a:defRPr sz="800"/>
            </a:lvl1pPr>
          </a:lstStyle>
          <a:p>
            <a:fld id="{420D9D3B-914C-443D-9D46-302C13571970}" type="slidenum">
              <a:rPr lang="en-GB" smtClean="0"/>
              <a:pPr/>
              <a:t>‹#›</a:t>
            </a:fld>
            <a:endParaRPr lang="en-GB"/>
          </a:p>
        </p:txBody>
      </p:sp>
    </p:spTree>
    <p:extLst>
      <p:ext uri="{BB962C8B-B14F-4D97-AF65-F5344CB8AC3E}">
        <p14:creationId xmlns:p14="http://schemas.microsoft.com/office/powerpoint/2010/main" val="2605879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20D9D3B-914C-443D-9D46-302C13571970}" type="slidenum">
              <a:rPr lang="en-GB" smtClean="0"/>
              <a:pPr/>
              <a:t>1</a:t>
            </a:fld>
            <a:endParaRPr lang="en-GB"/>
          </a:p>
        </p:txBody>
      </p:sp>
    </p:spTree>
    <p:extLst>
      <p:ext uri="{BB962C8B-B14F-4D97-AF65-F5344CB8AC3E}">
        <p14:creationId xmlns:p14="http://schemas.microsoft.com/office/powerpoint/2010/main" val="1245685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defRPr/>
            </a:pPr>
            <a:fld id="{F84567FD-D5E0-459B-A797-8927F0E90981}" type="slidenum">
              <a:rPr lang="en-US" altLang="en-US" smtClean="0"/>
              <a:pPr>
                <a:spcBef>
                  <a:spcPct val="0"/>
                </a:spcBef>
                <a:defRPr/>
              </a:pPr>
              <a:t>2</a:t>
            </a:fld>
            <a:endParaRPr lang="en-US" altLang="en-US" smtClean="0"/>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Tree>
    <p:extLst>
      <p:ext uri="{BB962C8B-B14F-4D97-AF65-F5344CB8AC3E}">
        <p14:creationId xmlns:p14="http://schemas.microsoft.com/office/powerpoint/2010/main" val="1731241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lgn="just">
              <a:spcBef>
                <a:spcPct val="0"/>
              </a:spcBef>
            </a:pPr>
            <a:endParaRPr lang="id-ID">
              <a:latin typeface="Calibri" charset="0"/>
            </a:endParaRPr>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Book Antiqua" charset="0"/>
                <a:ea typeface="ＭＳ Ｐゴシック" charset="0"/>
              </a:defRPr>
            </a:lvl1pPr>
            <a:lvl2pPr marL="505280" indent="-194339">
              <a:defRPr>
                <a:solidFill>
                  <a:schemeClr val="tx1"/>
                </a:solidFill>
                <a:latin typeface="Book Antiqua" charset="0"/>
                <a:ea typeface="ＭＳ Ｐゴシック" charset="0"/>
              </a:defRPr>
            </a:lvl2pPr>
            <a:lvl3pPr marL="777354" indent="-155471">
              <a:defRPr>
                <a:solidFill>
                  <a:schemeClr val="tx1"/>
                </a:solidFill>
                <a:latin typeface="Book Antiqua" charset="0"/>
                <a:ea typeface="ＭＳ Ｐゴシック" charset="0"/>
              </a:defRPr>
            </a:lvl3pPr>
            <a:lvl4pPr marL="1088296" indent="-155471">
              <a:defRPr>
                <a:solidFill>
                  <a:schemeClr val="tx1"/>
                </a:solidFill>
                <a:latin typeface="Book Antiqua" charset="0"/>
                <a:ea typeface="ＭＳ Ｐゴシック" charset="0"/>
              </a:defRPr>
            </a:lvl4pPr>
            <a:lvl5pPr marL="1399238" indent="-155471">
              <a:defRPr>
                <a:solidFill>
                  <a:schemeClr val="tx1"/>
                </a:solidFill>
                <a:latin typeface="Book Antiqua" charset="0"/>
                <a:ea typeface="ＭＳ Ｐゴシック" charset="0"/>
              </a:defRPr>
            </a:lvl5pPr>
            <a:lvl6pPr marL="1710179" indent="-155471" fontAlgn="base">
              <a:spcBef>
                <a:spcPct val="0"/>
              </a:spcBef>
              <a:spcAft>
                <a:spcPct val="0"/>
              </a:spcAft>
              <a:defRPr>
                <a:solidFill>
                  <a:schemeClr val="tx1"/>
                </a:solidFill>
                <a:latin typeface="Book Antiqua" charset="0"/>
                <a:ea typeface="ＭＳ Ｐゴシック" charset="0"/>
              </a:defRPr>
            </a:lvl6pPr>
            <a:lvl7pPr marL="2021121" indent="-155471" fontAlgn="base">
              <a:spcBef>
                <a:spcPct val="0"/>
              </a:spcBef>
              <a:spcAft>
                <a:spcPct val="0"/>
              </a:spcAft>
              <a:defRPr>
                <a:solidFill>
                  <a:schemeClr val="tx1"/>
                </a:solidFill>
                <a:latin typeface="Book Antiqua" charset="0"/>
                <a:ea typeface="ＭＳ Ｐゴシック" charset="0"/>
              </a:defRPr>
            </a:lvl7pPr>
            <a:lvl8pPr marL="2332063" indent="-155471" fontAlgn="base">
              <a:spcBef>
                <a:spcPct val="0"/>
              </a:spcBef>
              <a:spcAft>
                <a:spcPct val="0"/>
              </a:spcAft>
              <a:defRPr>
                <a:solidFill>
                  <a:schemeClr val="tx1"/>
                </a:solidFill>
                <a:latin typeface="Book Antiqua" charset="0"/>
                <a:ea typeface="ＭＳ Ｐゴシック" charset="0"/>
              </a:defRPr>
            </a:lvl8pPr>
            <a:lvl9pPr marL="2643005" indent="-155471" fontAlgn="base">
              <a:spcBef>
                <a:spcPct val="0"/>
              </a:spcBef>
              <a:spcAft>
                <a:spcPct val="0"/>
              </a:spcAft>
              <a:defRPr>
                <a:solidFill>
                  <a:schemeClr val="tx1"/>
                </a:solidFill>
                <a:latin typeface="Book Antiqua" charset="0"/>
                <a:ea typeface="ＭＳ Ｐゴシック" charset="0"/>
              </a:defRPr>
            </a:lvl9pPr>
          </a:lstStyle>
          <a:p>
            <a:fld id="{BFE69302-092A-7644-967C-61768DEA27A9}" type="slidenum">
              <a:rPr lang="id-ID">
                <a:solidFill>
                  <a:srgbClr val="000000"/>
                </a:solidFill>
                <a:latin typeface="Calibri" charset="0"/>
                <a:ea typeface="MS PGothic" charset="0"/>
                <a:cs typeface="MS PGothic" charset="0"/>
              </a:rPr>
              <a:pPr/>
              <a:t>3</a:t>
            </a:fld>
            <a:endParaRPr lang="id-ID">
              <a:solidFill>
                <a:srgbClr val="000000"/>
              </a:solidFill>
              <a:latin typeface="Calibri" charset="0"/>
              <a:ea typeface="MS PGothic" charset="0"/>
              <a:cs typeface="MS PGothic" charset="0"/>
            </a:endParaRPr>
          </a:p>
        </p:txBody>
      </p:sp>
    </p:spTree>
    <p:extLst>
      <p:ext uri="{BB962C8B-B14F-4D97-AF65-F5344CB8AC3E}">
        <p14:creationId xmlns:p14="http://schemas.microsoft.com/office/powerpoint/2010/main" val="3494775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id-ID" altLang="en-US" dirty="0" smtClean="0"/>
              <a:t>Seperti kita ketahui bersama, ASEAN dibentuk berdasarkan Piagam ASEAN (ASEAN Charter), dengan tujuan diantaranya:</a:t>
            </a:r>
          </a:p>
          <a:p>
            <a:pPr eaLnBrk="1" hangingPunct="1">
              <a:spcBef>
                <a:spcPct val="0"/>
              </a:spcBef>
            </a:pPr>
            <a:endParaRPr lang="id-ID" altLang="en-US" dirty="0" smtClean="0"/>
          </a:p>
          <a:p>
            <a:pPr eaLnBrk="1" hangingPunct="1">
              <a:spcBef>
                <a:spcPct val="0"/>
              </a:spcBef>
            </a:pPr>
            <a:r>
              <a:rPr lang="id-ID" altLang="en-US" dirty="0" smtClean="0"/>
              <a:t>1)Meningkatkan ketahanan kawasan dengan memajukan kerjasama politik, keamanan, ekonomi, dan sosial budaya yang lebih luas</a:t>
            </a:r>
          </a:p>
          <a:p>
            <a:pPr eaLnBrk="1" hangingPunct="1">
              <a:spcBef>
                <a:spcPct val="0"/>
              </a:spcBef>
            </a:pPr>
            <a:r>
              <a:rPr lang="id-ID" altLang="en-US" dirty="0" smtClean="0"/>
              <a:t>2)Mencipatakan pasar tunggal dan basis produksi yang stabil, makmur, sangat kompetitif, dan terintegrasi secara ekonomis melalui fasilitasi yang efektif untuk perdagangan dan investasi, yang didalamnya terdapat arus lalu lintas barang, jasa-jasa dan investasi yang bebas; terfasilitasinya pergearakan pelaku usaha, pekerja profesional, pekerja berbakat dan buruh; dan arus modal yang lebih bebas. </a:t>
            </a:r>
          </a:p>
          <a:p>
            <a:pPr eaLnBrk="1" hangingPunct="1">
              <a:spcBef>
                <a:spcPct val="0"/>
              </a:spcBef>
            </a:pPr>
            <a:endParaRPr lang="id-ID" altLang="en-US" dirty="0" smtClean="0"/>
          </a:p>
          <a:p>
            <a:pPr eaLnBrk="1" hangingPunct="1">
              <a:spcBef>
                <a:spcPct val="0"/>
              </a:spcBef>
            </a:pPr>
            <a:r>
              <a:rPr lang="id-ID" altLang="en-US" dirty="0" smtClean="0"/>
              <a:t>Dengan semboyan ASEAN adalah: “</a:t>
            </a:r>
            <a:r>
              <a:rPr lang="id-ID" altLang="en-US" b="1" dirty="0" smtClean="0"/>
              <a:t>Satu Visi, Satu Identitas, Satu  Masyarakat (</a:t>
            </a:r>
            <a:r>
              <a:rPr lang="id-ID" altLang="en-US" b="1" i="1" dirty="0" smtClean="0"/>
              <a:t>One Vision, One Identity, One Community</a:t>
            </a:r>
            <a:r>
              <a:rPr lang="id-ID" altLang="en-US" b="1" dirty="0" smtClean="0"/>
              <a:t>).</a:t>
            </a:r>
          </a:p>
          <a:p>
            <a:pPr eaLnBrk="1" hangingPunct="1">
              <a:spcBef>
                <a:spcPct val="0"/>
              </a:spcBef>
            </a:pPr>
            <a:endParaRPr lang="id-ID" altLang="en-US" dirty="0" smtClean="0"/>
          </a:p>
          <a:p>
            <a:pPr eaLnBrk="1" hangingPunct="1">
              <a:spcBef>
                <a:spcPct val="0"/>
              </a:spcBef>
            </a:pPr>
            <a:endParaRPr lang="id-ID" altLang="en-US" dirty="0" smtClean="0"/>
          </a:p>
          <a:p>
            <a:pPr eaLnBrk="1" hangingPunct="1">
              <a:spcBef>
                <a:spcPct val="0"/>
              </a:spcBef>
            </a:pPr>
            <a:endParaRPr lang="id-ID" altLang="en-US" dirty="0" smtClean="0"/>
          </a:p>
        </p:txBody>
      </p:sp>
      <p:sp>
        <p:nvSpPr>
          <p:cNvPr id="1024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defRPr/>
            </a:pPr>
            <a:fld id="{FD0016B9-299D-4482-978D-F513FFDD08EE}" type="slidenum">
              <a:rPr lang="id-ID" altLang="en-US" smtClean="0">
                <a:latin typeface="Arial" panose="020B0604020202020204" pitchFamily="34" charset="0"/>
              </a:rPr>
              <a:pPr>
                <a:spcBef>
                  <a:spcPct val="0"/>
                </a:spcBef>
                <a:defRPr/>
              </a:pPr>
              <a:t>5</a:t>
            </a:fld>
            <a:endParaRPr lang="id-ID" altLang="en-US" smtClean="0">
              <a:latin typeface="Arial" panose="020B0604020202020204" pitchFamily="34" charset="0"/>
            </a:endParaRPr>
          </a:p>
        </p:txBody>
      </p:sp>
    </p:spTree>
    <p:extLst>
      <p:ext uri="{BB962C8B-B14F-4D97-AF65-F5344CB8AC3E}">
        <p14:creationId xmlns:p14="http://schemas.microsoft.com/office/powerpoint/2010/main" val="3340595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id-ID" altLang="en-US" smtClean="0"/>
              <a:t>Pada KTT ke-13 ASEAN di Singapura bulan November 2007, negara-negara ASEAN telah menandatangani Piagam ASEAN (</a:t>
            </a:r>
            <a:r>
              <a:rPr lang="id-ID" altLang="en-US" i="1" smtClean="0"/>
              <a:t>ASEAN Charter</a:t>
            </a:r>
            <a:r>
              <a:rPr lang="id-ID" altLang="en-US" smtClean="0"/>
              <a:t>). Piagam ASEAN mengubah ASEAN dari organisasi yang longgar (</a:t>
            </a:r>
            <a:r>
              <a:rPr lang="id-ID" altLang="en-US" i="1" smtClean="0"/>
              <a:t>loose association</a:t>
            </a:r>
            <a:r>
              <a:rPr lang="id-ID" altLang="en-US" smtClean="0"/>
              <a:t>) menjadi </a:t>
            </a:r>
            <a:r>
              <a:rPr lang="en-US" altLang="en-US" smtClean="0"/>
              <a:t>organisasi yang memiliki legal personality </a:t>
            </a:r>
            <a:r>
              <a:rPr lang="id-ID" altLang="en-US" smtClean="0"/>
              <a:t>(subjek hukum) </a:t>
            </a:r>
            <a:r>
              <a:rPr lang="en-US" altLang="en-US" smtClean="0"/>
              <a:t>dan berdasarkan aturan-aturan yang jelas </a:t>
            </a:r>
            <a:r>
              <a:rPr lang="id-ID" altLang="en-US" smtClean="0"/>
              <a:t>yang berdasarkan hukum (</a:t>
            </a:r>
            <a:r>
              <a:rPr lang="id-ID" altLang="en-US" i="1" smtClean="0"/>
              <a:t>rules-based organization</a:t>
            </a:r>
            <a:r>
              <a:rPr lang="id-ID" altLang="en-US" smtClean="0"/>
              <a:t>).</a:t>
            </a:r>
            <a:r>
              <a:rPr lang="en-US" altLang="en-US" smtClean="0"/>
              <a:t> Selain itu, Piagam juga menegaskan bahwa ASEAN harus menjadi </a:t>
            </a:r>
            <a:r>
              <a:rPr lang="en-US" altLang="en-US" i="1" smtClean="0"/>
              <a:t>people-oriented organization</a:t>
            </a:r>
            <a:r>
              <a:rPr lang="en-US" altLang="en-US" smtClean="0"/>
              <a:t>. Piagam ASEAN mengikat negara-negara anggota dalam melaksanakan berbagai perjanjian yang telah disepakati bersama</a:t>
            </a:r>
            <a:r>
              <a:rPr lang="id-ID" altLang="en-US" smtClean="0"/>
              <a:t>. Selanjutnya para Kepala Negara/Kepala Pemerintahan ASEAN bersepakat untuk mempercepat terwujudnya masyarakat ASEAN, yang semula dijadwalkan pada tahun 2020 menjadi tahun 2015, dengan membentuk 3 (tiga pilar Masyarakat ASEAN).</a:t>
            </a:r>
          </a:p>
          <a:p>
            <a:pPr eaLnBrk="1" hangingPunct="1">
              <a:spcBef>
                <a:spcPct val="0"/>
              </a:spcBef>
            </a:pPr>
            <a:endParaRPr lang="id-ID" altLang="en-US" smtClean="0"/>
          </a:p>
          <a:p>
            <a:pPr eaLnBrk="1" hangingPunct="1">
              <a:spcBef>
                <a:spcPct val="0"/>
              </a:spcBef>
            </a:pPr>
            <a:r>
              <a:rPr lang="id-ID" altLang="en-US" smtClean="0"/>
              <a:t>Apabila ASEAN kita ibaratkan sebagai sebuah rumah, maka pilar-pilar kerjasama yang membentuk rumah tersebut adalah penciptaan kerjasama dalam tiga pilar masyarakat yaitu Masyarakat Politik Keamanan ASEAN (</a:t>
            </a:r>
            <a:r>
              <a:rPr lang="id-ID" altLang="en-US" i="1" smtClean="0"/>
              <a:t>ASEAN Political-Security Community</a:t>
            </a:r>
            <a:r>
              <a:rPr lang="id-ID" altLang="en-US" smtClean="0"/>
              <a:t>/APSC), bidang Ekonomi </a:t>
            </a:r>
            <a:r>
              <a:rPr lang="id-ID" altLang="en-US" b="1" u="sng" smtClean="0"/>
              <a:t>(</a:t>
            </a:r>
            <a:r>
              <a:rPr lang="id-ID" altLang="en-US" b="1" i="1" u="sng" smtClean="0"/>
              <a:t>ASEAN Economic Community/AEC</a:t>
            </a:r>
            <a:r>
              <a:rPr lang="id-ID" altLang="en-US" b="1" u="sng" smtClean="0"/>
              <a:t>) atau MASYARAKAT EKONOMI ASEAN </a:t>
            </a:r>
            <a:r>
              <a:rPr lang="id-ID" altLang="en-US" smtClean="0"/>
              <a:t>dan Masyarakat Sosial Budaya ASEAN (</a:t>
            </a:r>
            <a:r>
              <a:rPr lang="id-ID" altLang="en-US" i="1" smtClean="0"/>
              <a:t>ASEAN Socio-Cultural Community</a:t>
            </a:r>
            <a:r>
              <a:rPr lang="id-ID" altLang="en-US" smtClean="0"/>
              <a:t>/ASCC) . Hal ini merupakan upaya untuk memperkecil gap yang ada diantara negara anggota ASEAN sehingga terbentuk suatu kawasan/komunitas yang terintegrasi, terbuka, damai, stabil dan sejahtera pada tahun 2015. </a:t>
            </a:r>
          </a:p>
          <a:p>
            <a:pPr eaLnBrk="1" hangingPunct="1">
              <a:spcBef>
                <a:spcPct val="0"/>
              </a:spcBef>
            </a:pPr>
            <a:endParaRPr lang="id-ID" altLang="en-US" smtClean="0"/>
          </a:p>
          <a:p>
            <a:pPr eaLnBrk="1" hangingPunct="1">
              <a:spcBef>
                <a:spcPct val="0"/>
              </a:spcBef>
            </a:pPr>
            <a:r>
              <a:rPr lang="id-ID" altLang="en-US" smtClean="0"/>
              <a:t>Untuk mencapai terbentuknya Komunitas ASEAN 2015, ASEAN menyusun Cetak Biru (</a:t>
            </a:r>
            <a:r>
              <a:rPr lang="id-ID" altLang="en-US" i="1" smtClean="0"/>
              <a:t>Blue Print</a:t>
            </a:r>
            <a:r>
              <a:rPr lang="id-ID" altLang="en-US" smtClean="0"/>
              <a:t>) dari ketiga pilar tersebut. Cetak Biru Komunitas ASEAN merupakan pedoman arah pembentukan Komunitas ASEAN di tiga pilar. Kerjasama bidang kesehatan yang terkait dengan Cetak Biru ASEAN adalah ASEAN Socio-Cultural Community (ASCC) Blueprint dan ASEAN Economic Community (AEC) Blueprint.   </a:t>
            </a:r>
          </a:p>
          <a:p>
            <a:pPr eaLnBrk="1" hangingPunct="1">
              <a:spcBef>
                <a:spcPct val="0"/>
              </a:spcBef>
            </a:pPr>
            <a:r>
              <a:rPr lang="id-ID" altLang="en-US" smtClean="0"/>
              <a:t> </a:t>
            </a:r>
          </a:p>
          <a:p>
            <a:pPr eaLnBrk="1" hangingPunct="1">
              <a:spcBef>
                <a:spcPct val="0"/>
              </a:spcBef>
            </a:pPr>
            <a:endParaRPr lang="id-ID" altLang="en-US" smtClean="0"/>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E719E43-C752-4216-828B-50996C03650A}" type="slidenum">
              <a:rPr lang="id-ID" altLang="en-US" smtClean="0">
                <a:latin typeface="Arial" panose="020B0604020202020204" pitchFamily="34" charset="0"/>
                <a:ea typeface="SimSun" panose="02010600030101010101" pitchFamily="2" charset="-122"/>
              </a:rPr>
              <a:pPr>
                <a:spcBef>
                  <a:spcPct val="0"/>
                </a:spcBef>
              </a:pPr>
              <a:t>6</a:t>
            </a:fld>
            <a:endParaRPr lang="id-ID" altLang="en-US" smtClean="0">
              <a:latin typeface="Arial" panose="020B0604020202020204" pitchFamily="34" charset="0"/>
              <a:ea typeface="SimSun" panose="02010600030101010101" pitchFamily="2" charset="-122"/>
            </a:endParaRPr>
          </a:p>
        </p:txBody>
      </p:sp>
    </p:spTree>
    <p:extLst>
      <p:ext uri="{BB962C8B-B14F-4D97-AF65-F5344CB8AC3E}">
        <p14:creationId xmlns:p14="http://schemas.microsoft.com/office/powerpoint/2010/main" val="717678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id-ID" altLang="en-US" sz="700" b="1" dirty="0" smtClean="0"/>
              <a:t>Dalam mewujudkan aliran bebas jasa, dikenal 4 (empat) </a:t>
            </a:r>
            <a:r>
              <a:rPr lang="id-ID" altLang="en-US" sz="700" b="1" i="1" dirty="0" smtClean="0"/>
              <a:t>mode of supply </a:t>
            </a:r>
            <a:r>
              <a:rPr lang="id-ID" altLang="en-US" sz="700" b="1" dirty="0" smtClean="0"/>
              <a:t>jasa, termasuk jasa kesehatan, yaitu :</a:t>
            </a:r>
          </a:p>
          <a:p>
            <a:pPr eaLnBrk="1" hangingPunct="1">
              <a:spcBef>
                <a:spcPct val="0"/>
              </a:spcBef>
            </a:pPr>
            <a:endParaRPr lang="id-ID" altLang="en-US" sz="700" b="1" dirty="0" smtClean="0"/>
          </a:p>
          <a:p>
            <a:pPr eaLnBrk="1" hangingPunct="1">
              <a:spcBef>
                <a:spcPct val="0"/>
              </a:spcBef>
            </a:pPr>
            <a:r>
              <a:rPr lang="en-US" altLang="en-US" sz="700" b="1" dirty="0" smtClean="0"/>
              <a:t>Mode 1 (cross-border supply):</a:t>
            </a:r>
            <a:r>
              <a:rPr lang="en-US" altLang="en-US" sz="700" dirty="0" smtClean="0"/>
              <a:t> </a:t>
            </a:r>
            <a:r>
              <a:rPr lang="en-US" altLang="en-US" sz="700" dirty="0" err="1" smtClean="0"/>
              <a:t>pasokan</a:t>
            </a:r>
            <a:r>
              <a:rPr lang="en-US" altLang="en-US" sz="700" dirty="0" smtClean="0"/>
              <a:t> </a:t>
            </a:r>
            <a:r>
              <a:rPr lang="en-US" altLang="en-US" sz="700" dirty="0" err="1" smtClean="0"/>
              <a:t>lintas</a:t>
            </a:r>
            <a:r>
              <a:rPr lang="en-US" altLang="en-US" sz="700" dirty="0" smtClean="0"/>
              <a:t> </a:t>
            </a:r>
            <a:r>
              <a:rPr lang="en-US" altLang="en-US" sz="700" dirty="0" err="1" smtClean="0"/>
              <a:t>batas</a:t>
            </a:r>
            <a:r>
              <a:rPr lang="en-US" altLang="en-US" sz="700" dirty="0" smtClean="0"/>
              <a:t> </a:t>
            </a:r>
            <a:r>
              <a:rPr lang="en-US" altLang="en-US" sz="700" dirty="0" err="1" smtClean="0"/>
              <a:t>jasa</a:t>
            </a:r>
            <a:r>
              <a:rPr lang="id-ID" altLang="en-US" sz="700" dirty="0" smtClean="0"/>
              <a:t>. Contoh: konsumen layanan </a:t>
            </a:r>
            <a:r>
              <a:rPr lang="id-ID" altLang="en-US" sz="700" i="1" dirty="0" smtClean="0"/>
              <a:t>telemedicine</a:t>
            </a:r>
            <a:r>
              <a:rPr lang="id-ID" altLang="en-US" sz="700" dirty="0" smtClean="0"/>
              <a:t> bagi pasien WNI oleh dokter Singapura, atau sebaliknya. </a:t>
            </a:r>
          </a:p>
          <a:p>
            <a:pPr eaLnBrk="1" hangingPunct="1">
              <a:spcBef>
                <a:spcPct val="0"/>
              </a:spcBef>
            </a:pPr>
            <a:r>
              <a:rPr lang="en-US" altLang="en-US" sz="700" b="1" dirty="0" smtClean="0"/>
              <a:t>Mode 2 (consumption abroad):</a:t>
            </a:r>
            <a:r>
              <a:rPr lang="en-US" altLang="en-US" sz="700" dirty="0" smtClean="0"/>
              <a:t> </a:t>
            </a:r>
            <a:r>
              <a:rPr lang="en-US" altLang="en-US" sz="700" dirty="0" err="1" smtClean="0"/>
              <a:t>jasa</a:t>
            </a:r>
            <a:r>
              <a:rPr lang="en-US" altLang="en-US" sz="700" dirty="0" smtClean="0"/>
              <a:t> yang </a:t>
            </a:r>
            <a:r>
              <a:rPr lang="en-US" altLang="en-US" sz="700" dirty="0" err="1" smtClean="0"/>
              <a:t>diberikan</a:t>
            </a:r>
            <a:r>
              <a:rPr lang="en-US" altLang="en-US" sz="700" dirty="0" smtClean="0"/>
              <a:t> </a:t>
            </a:r>
            <a:r>
              <a:rPr lang="en-US" altLang="en-US" sz="700" dirty="0" err="1" smtClean="0"/>
              <a:t>oleh</a:t>
            </a:r>
            <a:r>
              <a:rPr lang="en-US" altLang="en-US" sz="700" dirty="0" smtClean="0"/>
              <a:t> </a:t>
            </a:r>
            <a:r>
              <a:rPr lang="en-US" altLang="en-US" sz="700" dirty="0" err="1" smtClean="0"/>
              <a:t>penyedia</a:t>
            </a:r>
            <a:r>
              <a:rPr lang="en-US" altLang="en-US" sz="700" dirty="0" smtClean="0"/>
              <a:t> </a:t>
            </a:r>
            <a:r>
              <a:rPr lang="en-US" altLang="en-US" sz="700" dirty="0" err="1" smtClean="0"/>
              <a:t>jasa</a:t>
            </a:r>
            <a:r>
              <a:rPr lang="en-US" altLang="en-US" sz="700" dirty="0" smtClean="0"/>
              <a:t> </a:t>
            </a:r>
            <a:r>
              <a:rPr lang="en-US" altLang="en-US" sz="700" dirty="0" err="1" smtClean="0"/>
              <a:t>luar</a:t>
            </a:r>
            <a:r>
              <a:rPr lang="en-US" altLang="en-US" sz="700" dirty="0" smtClean="0"/>
              <a:t> </a:t>
            </a:r>
            <a:r>
              <a:rPr lang="en-US" altLang="en-US" sz="700" dirty="0" err="1" smtClean="0"/>
              <a:t>negeri</a:t>
            </a:r>
            <a:r>
              <a:rPr lang="en-US" altLang="en-US" sz="700" dirty="0" smtClean="0"/>
              <a:t> </a:t>
            </a:r>
            <a:r>
              <a:rPr lang="en-US" altLang="en-US" sz="700" dirty="0" err="1" smtClean="0"/>
              <a:t>kepada</a:t>
            </a:r>
            <a:r>
              <a:rPr lang="en-US" altLang="en-US" sz="700" dirty="0" smtClean="0"/>
              <a:t> </a:t>
            </a:r>
            <a:r>
              <a:rPr lang="en-US" altLang="en-US" sz="700" dirty="0" err="1" smtClean="0"/>
              <a:t>konsumen</a:t>
            </a:r>
            <a:r>
              <a:rPr lang="en-US" altLang="en-US" sz="700" dirty="0" smtClean="0"/>
              <a:t> domestic</a:t>
            </a:r>
            <a:r>
              <a:rPr lang="id-ID" altLang="en-US" sz="700" dirty="0" smtClean="0"/>
              <a:t>, tetapi konsumen domestik ke luar negeri (negara penyedia jasa). Contoh: pasien WNI berobat ke RS Singapura, atau sebaliknya.</a:t>
            </a:r>
          </a:p>
          <a:p>
            <a:pPr eaLnBrk="1" hangingPunct="1">
              <a:spcBef>
                <a:spcPct val="0"/>
              </a:spcBef>
            </a:pPr>
            <a:r>
              <a:rPr lang="en-US" altLang="en-US" sz="700" b="1" dirty="0" smtClean="0"/>
              <a:t>Mode 3 (commercial presence):</a:t>
            </a:r>
            <a:r>
              <a:rPr lang="en-US" altLang="en-US" sz="700" dirty="0" smtClean="0"/>
              <a:t> </a:t>
            </a:r>
            <a:r>
              <a:rPr lang="en-US" altLang="en-US" sz="700" dirty="0" err="1" smtClean="0"/>
              <a:t>jasa</a:t>
            </a:r>
            <a:r>
              <a:rPr lang="en-US" altLang="en-US" sz="700" dirty="0" smtClean="0"/>
              <a:t> yang </a:t>
            </a:r>
            <a:r>
              <a:rPr lang="en-US" altLang="en-US" sz="700" dirty="0" err="1" smtClean="0"/>
              <a:t>diberikan</a:t>
            </a:r>
            <a:r>
              <a:rPr lang="en-US" altLang="en-US" sz="700" dirty="0" smtClean="0"/>
              <a:t> </a:t>
            </a:r>
            <a:r>
              <a:rPr lang="en-US" altLang="en-US" sz="700" dirty="0" err="1" smtClean="0"/>
              <a:t>oleh</a:t>
            </a:r>
            <a:r>
              <a:rPr lang="en-US" altLang="en-US" sz="700" dirty="0" smtClean="0"/>
              <a:t> </a:t>
            </a:r>
            <a:r>
              <a:rPr lang="en-US" altLang="en-US" sz="700" dirty="0" err="1" smtClean="0"/>
              <a:t>penyedia</a:t>
            </a:r>
            <a:r>
              <a:rPr lang="en-US" altLang="en-US" sz="700" dirty="0" smtClean="0"/>
              <a:t> </a:t>
            </a:r>
            <a:r>
              <a:rPr lang="en-US" altLang="en-US" sz="700" dirty="0" err="1" smtClean="0"/>
              <a:t>jasa</a:t>
            </a:r>
            <a:r>
              <a:rPr lang="en-US" altLang="en-US" sz="700" dirty="0" smtClean="0"/>
              <a:t> </a:t>
            </a:r>
            <a:r>
              <a:rPr lang="en-US" altLang="en-US" sz="700" dirty="0" err="1" smtClean="0"/>
              <a:t>luar</a:t>
            </a:r>
            <a:r>
              <a:rPr lang="en-US" altLang="en-US" sz="700" dirty="0" smtClean="0"/>
              <a:t> </a:t>
            </a:r>
            <a:r>
              <a:rPr lang="en-US" altLang="en-US" sz="700" dirty="0" err="1" smtClean="0"/>
              <a:t>negeri</a:t>
            </a:r>
            <a:r>
              <a:rPr lang="en-US" altLang="en-US" sz="700" dirty="0" smtClean="0"/>
              <a:t> </a:t>
            </a:r>
            <a:r>
              <a:rPr lang="en-US" altLang="en-US" sz="700" dirty="0" err="1" smtClean="0"/>
              <a:t>kepada</a:t>
            </a:r>
            <a:r>
              <a:rPr lang="en-US" altLang="en-US" sz="700" dirty="0" smtClean="0"/>
              <a:t> </a:t>
            </a:r>
            <a:r>
              <a:rPr lang="en-US" altLang="en-US" sz="700" dirty="0" err="1" smtClean="0"/>
              <a:t>konsumen</a:t>
            </a:r>
            <a:r>
              <a:rPr lang="en-US" altLang="en-US" sz="700" dirty="0" smtClean="0"/>
              <a:t> </a:t>
            </a:r>
            <a:r>
              <a:rPr lang="id-ID" altLang="en-US" sz="700" dirty="0" smtClean="0"/>
              <a:t>dalam negeri. Contoh: RS Singapura menanamkan modalnya di salah satu RS Indonesia, atau sebaliknya. </a:t>
            </a:r>
          </a:p>
          <a:p>
            <a:pPr eaLnBrk="1" hangingPunct="1">
              <a:spcBef>
                <a:spcPct val="0"/>
              </a:spcBef>
            </a:pPr>
            <a:r>
              <a:rPr lang="en-US" altLang="en-US" sz="700" b="1" dirty="0" smtClean="0"/>
              <a:t>Mode 4 (</a:t>
            </a:r>
            <a:r>
              <a:rPr lang="id-ID" altLang="en-US" sz="700" b="1" dirty="0" smtClean="0"/>
              <a:t>presence</a:t>
            </a:r>
            <a:r>
              <a:rPr lang="en-US" altLang="en-US" sz="700" b="1" dirty="0" smtClean="0"/>
              <a:t> of </a:t>
            </a:r>
            <a:r>
              <a:rPr lang="id-ID" altLang="en-US" sz="700" b="1" dirty="0" smtClean="0"/>
              <a:t>natural persons</a:t>
            </a:r>
            <a:r>
              <a:rPr lang="en-US" altLang="en-US" sz="700" b="1" dirty="0" smtClean="0"/>
              <a:t>): </a:t>
            </a:r>
            <a:r>
              <a:rPr lang="en-US" altLang="en-US" sz="700" dirty="0" err="1" smtClean="0"/>
              <a:t>tenaga</a:t>
            </a:r>
            <a:r>
              <a:rPr lang="en-US" altLang="en-US" sz="700" dirty="0" smtClean="0"/>
              <a:t> </a:t>
            </a:r>
            <a:r>
              <a:rPr lang="en-US" altLang="en-US" sz="700" dirty="0" err="1" smtClean="0"/>
              <a:t>kerja</a:t>
            </a:r>
            <a:r>
              <a:rPr lang="en-US" altLang="en-US" sz="700" dirty="0" smtClean="0"/>
              <a:t> </a:t>
            </a:r>
            <a:r>
              <a:rPr lang="en-US" altLang="en-US" sz="700" dirty="0" err="1" smtClean="0"/>
              <a:t>asing</a:t>
            </a:r>
            <a:r>
              <a:rPr lang="en-US" altLang="en-US" sz="700" dirty="0" smtClean="0"/>
              <a:t> yang </a:t>
            </a:r>
            <a:r>
              <a:rPr lang="en-US" altLang="en-US" sz="700" dirty="0" err="1" smtClean="0"/>
              <a:t>menyediakan</a:t>
            </a:r>
            <a:r>
              <a:rPr lang="en-US" altLang="en-US" sz="700" dirty="0" smtClean="0"/>
              <a:t> </a:t>
            </a:r>
            <a:r>
              <a:rPr lang="id-ID" altLang="en-US" sz="700" dirty="0" smtClean="0"/>
              <a:t>jasa </a:t>
            </a:r>
            <a:r>
              <a:rPr lang="en-US" altLang="en-US" sz="700" dirty="0" err="1" smtClean="0"/>
              <a:t>keahlian</a:t>
            </a:r>
            <a:r>
              <a:rPr lang="en-US" altLang="en-US" sz="700" dirty="0" smtClean="0"/>
              <a:t> </a:t>
            </a:r>
            <a:r>
              <a:rPr lang="en-US" altLang="en-US" sz="700" dirty="0" err="1" smtClean="0"/>
              <a:t>tertentu</a:t>
            </a:r>
            <a:r>
              <a:rPr lang="en-US" altLang="en-US" sz="700" dirty="0" smtClean="0"/>
              <a:t> </a:t>
            </a:r>
            <a:r>
              <a:rPr lang="en-US" altLang="en-US" sz="700" dirty="0" err="1" smtClean="0"/>
              <a:t>dan</a:t>
            </a:r>
            <a:r>
              <a:rPr lang="en-US" altLang="en-US" sz="700" dirty="0" smtClean="0"/>
              <a:t> </a:t>
            </a:r>
            <a:r>
              <a:rPr lang="en-US" altLang="en-US" sz="700" dirty="0" err="1" smtClean="0"/>
              <a:t>datang</a:t>
            </a:r>
            <a:r>
              <a:rPr lang="en-US" altLang="en-US" sz="700" dirty="0" smtClean="0"/>
              <a:t> </a:t>
            </a:r>
            <a:r>
              <a:rPr lang="en-US" altLang="en-US" sz="700" dirty="0" err="1" smtClean="0"/>
              <a:t>ke</a:t>
            </a:r>
            <a:r>
              <a:rPr lang="en-US" altLang="en-US" sz="700" dirty="0" smtClean="0"/>
              <a:t> </a:t>
            </a:r>
            <a:r>
              <a:rPr lang="en-US" altLang="en-US" sz="700" dirty="0" err="1" smtClean="0"/>
              <a:t>negara</a:t>
            </a:r>
            <a:r>
              <a:rPr lang="en-US" altLang="en-US" sz="700" dirty="0" smtClean="0"/>
              <a:t> </a:t>
            </a:r>
            <a:r>
              <a:rPr lang="en-US" altLang="en-US" sz="700" dirty="0" err="1" smtClean="0"/>
              <a:t>konsumen</a:t>
            </a:r>
            <a:r>
              <a:rPr lang="en-US" altLang="en-US" sz="700" dirty="0" smtClean="0"/>
              <a:t>.</a:t>
            </a:r>
            <a:r>
              <a:rPr lang="id-ID" altLang="en-US" sz="700" dirty="0" smtClean="0"/>
              <a:t> Contoh: dokter spesialis Indonesia melakukan raktek kedokteran  di Malaysia, atau sebaliknya.</a:t>
            </a:r>
          </a:p>
          <a:p>
            <a:pPr eaLnBrk="1" hangingPunct="1">
              <a:spcBef>
                <a:spcPct val="0"/>
              </a:spcBef>
            </a:pPr>
            <a:endParaRPr lang="id-ID" altLang="en-US" sz="700" dirty="0" smtClean="0"/>
          </a:p>
          <a:p>
            <a:pPr eaLnBrk="1" hangingPunct="1">
              <a:spcBef>
                <a:spcPct val="0"/>
              </a:spcBef>
            </a:pPr>
            <a:r>
              <a:rPr lang="id-ID" altLang="en-US" sz="700" dirty="0" smtClean="0"/>
              <a:t>Liberalisasi Tenaga Kerja Asing (TKA) terkait dengan Mode 3 dan 4, diatur dalam </a:t>
            </a:r>
            <a:r>
              <a:rPr lang="id-ID" altLang="en-US" sz="700" i="1" dirty="0" smtClean="0"/>
              <a:t>Movement of Natural Person (MNP) Agreement</a:t>
            </a:r>
            <a:r>
              <a:rPr lang="id-ID" altLang="en-US" sz="700" dirty="0" smtClean="0"/>
              <a:t> , sedangkan untuk fasilitasi mobilisasi TKA Mode 4 diatur dalam Mutual Recognition Arrangement (MRA).</a:t>
            </a:r>
          </a:p>
          <a:p>
            <a:pPr eaLnBrk="1" hangingPunct="1">
              <a:spcBef>
                <a:spcPct val="0"/>
              </a:spcBef>
            </a:pPr>
            <a:endParaRPr lang="id-ID" altLang="en-US" sz="700" dirty="0" smtClean="0"/>
          </a:p>
          <a:p>
            <a:pPr eaLnBrk="1" hangingPunct="1">
              <a:spcBef>
                <a:spcPct val="0"/>
              </a:spcBef>
            </a:pPr>
            <a:r>
              <a:rPr lang="id-ID" altLang="en-US" sz="700" dirty="0" smtClean="0"/>
              <a:t>Sampai saat ini, sesuai dengan komitmen AFAS 9, Kementerian Kesehatan (Pemerintah) belum membuka </a:t>
            </a:r>
            <a:r>
              <a:rPr lang="id-ID" altLang="en-US" sz="700" i="1" dirty="0" smtClean="0"/>
              <a:t>(unbound</a:t>
            </a:r>
            <a:r>
              <a:rPr lang="id-ID" altLang="en-US" sz="700" dirty="0" smtClean="0"/>
              <a:t>) untuk Mode 4. Artinya TKWNA ASEAN antara lain dokter dan dokter gigi ASEAN, </a:t>
            </a:r>
            <a:r>
              <a:rPr lang="id-ID" altLang="en-US" sz="700" b="1" dirty="0" smtClean="0"/>
              <a:t>belum diijinkan untuk melakukan praktek kedokteran </a:t>
            </a:r>
            <a:r>
              <a:rPr lang="id-ID" altLang="en-US" sz="700" dirty="0" smtClean="0"/>
              <a:t>di Indonesia. Implementasi MRA untuk jasa dokter/drg/perawat adalah fasilitasi dalam kerangka </a:t>
            </a:r>
            <a:r>
              <a:rPr lang="id-ID" altLang="en-US" sz="700" i="1" dirty="0" smtClean="0"/>
              <a:t>transfer of knowledge</a:t>
            </a:r>
            <a:r>
              <a:rPr lang="id-ID" altLang="en-US" sz="700" dirty="0" smtClean="0"/>
              <a:t> seperti kunjungan ahli (expert visits, diklat, bakti sosial, dan penelitian. </a:t>
            </a:r>
          </a:p>
          <a:p>
            <a:pPr eaLnBrk="1" hangingPunct="1">
              <a:spcBef>
                <a:spcPct val="0"/>
              </a:spcBef>
            </a:pPr>
            <a:endParaRPr lang="id-ID" altLang="en-US" sz="700" dirty="0"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800">
                <a:solidFill>
                  <a:schemeClr val="tx1"/>
                </a:solidFill>
                <a:latin typeface="Calibri" panose="020F0502020204030204" pitchFamily="34" charset="0"/>
              </a:defRPr>
            </a:lvl1pPr>
            <a:lvl2pPr marL="505280" indent="-194339">
              <a:spcBef>
                <a:spcPct val="30000"/>
              </a:spcBef>
              <a:defRPr sz="800">
                <a:solidFill>
                  <a:schemeClr val="tx1"/>
                </a:solidFill>
                <a:latin typeface="Calibri" panose="020F0502020204030204" pitchFamily="34" charset="0"/>
              </a:defRPr>
            </a:lvl2pPr>
            <a:lvl3pPr marL="777354" indent="-155471">
              <a:spcBef>
                <a:spcPct val="30000"/>
              </a:spcBef>
              <a:defRPr sz="800">
                <a:solidFill>
                  <a:schemeClr val="tx1"/>
                </a:solidFill>
                <a:latin typeface="Calibri" panose="020F0502020204030204" pitchFamily="34" charset="0"/>
              </a:defRPr>
            </a:lvl3pPr>
            <a:lvl4pPr marL="1088296" indent="-155471">
              <a:spcBef>
                <a:spcPct val="30000"/>
              </a:spcBef>
              <a:defRPr sz="800">
                <a:solidFill>
                  <a:schemeClr val="tx1"/>
                </a:solidFill>
                <a:latin typeface="Calibri" panose="020F0502020204030204" pitchFamily="34" charset="0"/>
              </a:defRPr>
            </a:lvl4pPr>
            <a:lvl5pPr marL="1399238" indent="-155471">
              <a:spcBef>
                <a:spcPct val="30000"/>
              </a:spcBef>
              <a:defRPr sz="800">
                <a:solidFill>
                  <a:schemeClr val="tx1"/>
                </a:solidFill>
                <a:latin typeface="Calibri" panose="020F0502020204030204" pitchFamily="34" charset="0"/>
              </a:defRPr>
            </a:lvl5pPr>
            <a:lvl6pPr marL="1710179" indent="-155471" eaLnBrk="0" fontAlgn="base" hangingPunct="0">
              <a:spcBef>
                <a:spcPct val="30000"/>
              </a:spcBef>
              <a:spcAft>
                <a:spcPct val="0"/>
              </a:spcAft>
              <a:defRPr sz="800">
                <a:solidFill>
                  <a:schemeClr val="tx1"/>
                </a:solidFill>
                <a:latin typeface="Calibri" panose="020F0502020204030204" pitchFamily="34" charset="0"/>
              </a:defRPr>
            </a:lvl6pPr>
            <a:lvl7pPr marL="2021121" indent="-155471" eaLnBrk="0" fontAlgn="base" hangingPunct="0">
              <a:spcBef>
                <a:spcPct val="30000"/>
              </a:spcBef>
              <a:spcAft>
                <a:spcPct val="0"/>
              </a:spcAft>
              <a:defRPr sz="800">
                <a:solidFill>
                  <a:schemeClr val="tx1"/>
                </a:solidFill>
                <a:latin typeface="Calibri" panose="020F0502020204030204" pitchFamily="34" charset="0"/>
              </a:defRPr>
            </a:lvl7pPr>
            <a:lvl8pPr marL="2332063" indent="-155471" eaLnBrk="0" fontAlgn="base" hangingPunct="0">
              <a:spcBef>
                <a:spcPct val="30000"/>
              </a:spcBef>
              <a:spcAft>
                <a:spcPct val="0"/>
              </a:spcAft>
              <a:defRPr sz="800">
                <a:solidFill>
                  <a:schemeClr val="tx1"/>
                </a:solidFill>
                <a:latin typeface="Calibri" panose="020F0502020204030204" pitchFamily="34" charset="0"/>
              </a:defRPr>
            </a:lvl8pPr>
            <a:lvl9pPr marL="2643005" indent="-155471" eaLnBrk="0" fontAlgn="base" hangingPunct="0">
              <a:spcBef>
                <a:spcPct val="30000"/>
              </a:spcBef>
              <a:spcAft>
                <a:spcPct val="0"/>
              </a:spcAft>
              <a:defRPr sz="800">
                <a:solidFill>
                  <a:schemeClr val="tx1"/>
                </a:solidFill>
                <a:latin typeface="Calibri" panose="020F0502020204030204" pitchFamily="34" charset="0"/>
              </a:defRPr>
            </a:lvl9pPr>
          </a:lstStyle>
          <a:p>
            <a:pPr>
              <a:spcBef>
                <a:spcPct val="0"/>
              </a:spcBef>
            </a:pPr>
            <a:fld id="{D076583D-D91D-45A1-8FF5-4D59A2446338}" type="slidenum">
              <a:rPr lang="id-ID" altLang="en-US" smtClean="0">
                <a:latin typeface="Arial" panose="020B0604020202020204" pitchFamily="34" charset="0"/>
                <a:ea typeface="SimSun" panose="02010600030101010101" pitchFamily="2" charset="-122"/>
              </a:rPr>
              <a:pPr>
                <a:spcBef>
                  <a:spcPct val="0"/>
                </a:spcBef>
              </a:pPr>
              <a:t>9</a:t>
            </a:fld>
            <a:endParaRPr lang="id-ID" altLang="en-US" smtClean="0">
              <a:latin typeface="Arial" panose="020B0604020202020204" pitchFamily="34" charset="0"/>
              <a:ea typeface="SimSun" panose="02010600030101010101" pitchFamily="2" charset="-122"/>
            </a:endParaRPr>
          </a:p>
        </p:txBody>
      </p:sp>
    </p:spTree>
    <p:extLst>
      <p:ext uri="{BB962C8B-B14F-4D97-AF65-F5344CB8AC3E}">
        <p14:creationId xmlns:p14="http://schemas.microsoft.com/office/powerpoint/2010/main" val="1307579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id-ID"/>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Rockwell"/>
                <a:cs typeface="Arial" panose="020B0604020202020204" pitchFamily="34" charset="0"/>
              </a:defRPr>
            </a:lvl1pPr>
            <a:lvl2pPr marL="742950" indent="-285750">
              <a:defRPr>
                <a:solidFill>
                  <a:schemeClr val="tx1"/>
                </a:solidFill>
                <a:latin typeface="Rockwell"/>
                <a:cs typeface="Arial" panose="020B0604020202020204" pitchFamily="34" charset="0"/>
              </a:defRPr>
            </a:lvl2pPr>
            <a:lvl3pPr marL="1143000" indent="-228600">
              <a:defRPr>
                <a:solidFill>
                  <a:schemeClr val="tx1"/>
                </a:solidFill>
                <a:latin typeface="Rockwell"/>
                <a:cs typeface="Arial" panose="020B0604020202020204" pitchFamily="34" charset="0"/>
              </a:defRPr>
            </a:lvl3pPr>
            <a:lvl4pPr marL="1600200" indent="-228600">
              <a:defRPr>
                <a:solidFill>
                  <a:schemeClr val="tx1"/>
                </a:solidFill>
                <a:latin typeface="Rockwell"/>
                <a:cs typeface="Arial" panose="020B0604020202020204" pitchFamily="34" charset="0"/>
              </a:defRPr>
            </a:lvl4pPr>
            <a:lvl5pPr marL="2057400" indent="-228600">
              <a:defRPr>
                <a:solidFill>
                  <a:schemeClr val="tx1"/>
                </a:solidFill>
                <a:latin typeface="Rockwell"/>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Rockwell"/>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Rockwell"/>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Rockwell"/>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Rockwell"/>
                <a:cs typeface="Arial" panose="020B0604020202020204" pitchFamily="34" charset="0"/>
              </a:defRPr>
            </a:lvl9pPr>
          </a:lstStyle>
          <a:p>
            <a:fld id="{4D9EB1CC-B7C8-4CC8-BAC6-B8FE734BF574}" type="slidenum">
              <a:rPr lang="en-GB" altLang="en-US" smtClean="0">
                <a:latin typeface="Calibri" panose="020F0502020204030204" pitchFamily="34" charset="0"/>
              </a:rPr>
              <a:pPr/>
              <a:t>10</a:t>
            </a:fld>
            <a:endParaRPr lang="en-GB" altLang="en-US">
              <a:latin typeface="Calibri" panose="020F0502020204030204" pitchFamily="34" charset="0"/>
            </a:endParaRPr>
          </a:p>
        </p:txBody>
      </p:sp>
    </p:spTree>
    <p:extLst>
      <p:ext uri="{BB962C8B-B14F-4D97-AF65-F5344CB8AC3E}">
        <p14:creationId xmlns:p14="http://schemas.microsoft.com/office/powerpoint/2010/main" val="4184069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GB" altLang="en-US" sz="1100" dirty="0" err="1">
                <a:latin typeface="Arial" panose="020B0604020202020204" pitchFamily="34" charset="0"/>
                <a:cs typeface="Arial" panose="020B0604020202020204" pitchFamily="34" charset="0"/>
              </a:rPr>
              <a:t>Hadirin</a:t>
            </a:r>
            <a:r>
              <a:rPr lang="en-GB" altLang="en-US" sz="1100" dirty="0">
                <a:latin typeface="Arial" panose="020B0604020202020204" pitchFamily="34" charset="0"/>
                <a:cs typeface="Arial" panose="020B0604020202020204" pitchFamily="34" charset="0"/>
              </a:rPr>
              <a:t> yang </a:t>
            </a:r>
            <a:r>
              <a:rPr lang="en-GB" altLang="en-US" sz="1100" dirty="0" err="1">
                <a:latin typeface="Arial" panose="020B0604020202020204" pitchFamily="34" charset="0"/>
                <a:cs typeface="Arial" panose="020B0604020202020204" pitchFamily="34" charset="0"/>
              </a:rPr>
              <a:t>berbahagia</a:t>
            </a:r>
            <a:r>
              <a:rPr lang="en-GB" altLang="en-US" sz="1100" dirty="0">
                <a:latin typeface="Arial" panose="020B0604020202020204" pitchFamily="34" charset="0"/>
                <a:cs typeface="Arial" panose="020B0604020202020204" pitchFamily="34" charset="0"/>
              </a:rPr>
              <a:t>, </a:t>
            </a:r>
          </a:p>
          <a:p>
            <a:pPr algn="just" eaLnBrk="1" hangingPunct="1">
              <a:spcBef>
                <a:spcPct val="0"/>
              </a:spcBef>
            </a:pPr>
            <a:r>
              <a:rPr lang="en-GB" altLang="en-US" sz="1100" dirty="0" err="1">
                <a:latin typeface="Arial" panose="020B0604020202020204" pitchFamily="34" charset="0"/>
                <a:cs typeface="Arial" panose="020B0604020202020204" pitchFamily="34" charset="0"/>
              </a:rPr>
              <a:t>Dalam</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mengimplementasikan</a:t>
            </a:r>
            <a:r>
              <a:rPr lang="en-GB" altLang="en-US" sz="1100" dirty="0">
                <a:latin typeface="Arial" panose="020B0604020202020204" pitchFamily="34" charset="0"/>
                <a:cs typeface="Arial" panose="020B0604020202020204" pitchFamily="34" charset="0"/>
              </a:rPr>
              <a:t> MEA, </a:t>
            </a:r>
            <a:r>
              <a:rPr lang="en-GB" altLang="en-US" sz="1100" dirty="0" err="1">
                <a:latin typeface="Arial" panose="020B0604020202020204" pitchFamily="34" charset="0"/>
                <a:cs typeface="Arial" panose="020B0604020202020204" pitchFamily="34" charset="0"/>
              </a:rPr>
              <a:t>disepakati</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adanya</a:t>
            </a:r>
            <a:r>
              <a:rPr lang="en-GB" altLang="en-US" sz="1100" dirty="0">
                <a:latin typeface="Arial" panose="020B0604020202020204" pitchFamily="34" charset="0"/>
                <a:cs typeface="Arial" panose="020B0604020202020204" pitchFamily="34" charset="0"/>
              </a:rPr>
              <a:t> Mutual Recognition Arrangement </a:t>
            </a:r>
            <a:r>
              <a:rPr lang="en-GB" altLang="en-US" sz="1100" dirty="0" err="1">
                <a:latin typeface="Arial" panose="020B0604020202020204" pitchFamily="34" charset="0"/>
                <a:cs typeface="Arial" panose="020B0604020202020204" pitchFamily="34" charset="0"/>
              </a:rPr>
              <a:t>atau</a:t>
            </a:r>
            <a:r>
              <a:rPr lang="en-GB" altLang="en-US" sz="1100" dirty="0">
                <a:latin typeface="Arial" panose="020B0604020202020204" pitchFamily="34" charset="0"/>
                <a:cs typeface="Arial" panose="020B0604020202020204" pitchFamily="34" charset="0"/>
              </a:rPr>
              <a:t> MRA </a:t>
            </a:r>
            <a:r>
              <a:rPr lang="en-GB" altLang="en-US" sz="1100" dirty="0" err="1">
                <a:latin typeface="Arial" panose="020B0604020202020204" pitchFamily="34" charset="0"/>
                <a:cs typeface="Arial" panose="020B0604020202020204" pitchFamily="34" charset="0"/>
              </a:rPr>
              <a:t>yaitu</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suatu</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prosedur</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dan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mekanisme</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akreditasi</a:t>
            </a:r>
            <a:r>
              <a:rPr lang="en-GB" altLang="en-US" sz="1100" dirty="0">
                <a:latin typeface="Arial" panose="020B0604020202020204" pitchFamily="34" charset="0"/>
                <a:cs typeface="Arial" panose="020B0604020202020204" pitchFamily="34" charset="0"/>
              </a:rPr>
              <a:t>/</a:t>
            </a:r>
            <a:r>
              <a:rPr lang="en-GB" altLang="en-US" sz="1100" dirty="0" err="1">
                <a:latin typeface="Arial" panose="020B0604020202020204" pitchFamily="34" charset="0"/>
                <a:cs typeface="Arial" panose="020B0604020202020204" pitchFamily="34" charset="0"/>
              </a:rPr>
              <a:t>pengakuan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untuk</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mencapai</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kesamaan</a:t>
            </a:r>
            <a:r>
              <a:rPr lang="en-GB" altLang="en-US" sz="1100" dirty="0">
                <a:latin typeface="Arial" panose="020B0604020202020204" pitchFamily="34" charset="0"/>
                <a:cs typeface="Arial" panose="020B0604020202020204" pitchFamily="34" charset="0"/>
              </a:rPr>
              <a:t>/</a:t>
            </a:r>
            <a:r>
              <a:rPr lang="en-GB" altLang="en-US" sz="1100" dirty="0" err="1">
                <a:latin typeface="Arial" panose="020B0604020202020204" pitchFamily="34" charset="0"/>
                <a:cs typeface="Arial" panose="020B0604020202020204" pitchFamily="34" charset="0"/>
              </a:rPr>
              <a:t>kesetaraan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serta</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mengakui</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perbedaan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antar</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negara</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dalam</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hal</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pendidikan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dan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latihan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pengalaman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serta</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persyaratan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lisensi</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untuk</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praktek</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profesi</a:t>
            </a:r>
            <a:r>
              <a:rPr lang="en-GB" altLang="en-US" sz="1100" dirty="0">
                <a:latin typeface="Arial" panose="020B0604020202020204" pitchFamily="34" charset="0"/>
                <a:cs typeface="Arial" panose="020B0604020202020204" pitchFamily="34" charset="0"/>
              </a:rPr>
              <a:t> di ASEAN.</a:t>
            </a:r>
          </a:p>
          <a:p>
            <a:pPr algn="just" eaLnBrk="1" hangingPunct="1">
              <a:spcBef>
                <a:spcPct val="0"/>
              </a:spcBef>
            </a:pPr>
            <a:endParaRPr lang="en-GB" altLang="en-US" sz="1100" dirty="0">
              <a:latin typeface="Arial" panose="020B0604020202020204" pitchFamily="34" charset="0"/>
              <a:cs typeface="Arial" panose="020B0604020202020204" pitchFamily="34" charset="0"/>
            </a:endParaRPr>
          </a:p>
          <a:p>
            <a:pPr algn="just" eaLnBrk="1" hangingPunct="1">
              <a:spcBef>
                <a:spcPct val="0"/>
              </a:spcBef>
            </a:pPr>
            <a:r>
              <a:rPr lang="en-GB" altLang="en-US" sz="1100" dirty="0" err="1">
                <a:latin typeface="Arial" panose="020B0604020202020204" pitchFamily="34" charset="0"/>
                <a:cs typeface="Arial" panose="020B0604020202020204" pitchFamily="34" charset="0"/>
              </a:rPr>
              <a:t>Terdapat</a:t>
            </a:r>
            <a:r>
              <a:rPr lang="en-GB" altLang="en-US" sz="1100" dirty="0">
                <a:latin typeface="Arial" panose="020B0604020202020204" pitchFamily="34" charset="0"/>
                <a:cs typeface="Arial" panose="020B0604020202020204" pitchFamily="34" charset="0"/>
              </a:rPr>
              <a:t> 8 </a:t>
            </a:r>
            <a:r>
              <a:rPr lang="en-GB" altLang="en-US" sz="1100" dirty="0" err="1">
                <a:latin typeface="Arial" panose="020B0604020202020204" pitchFamily="34" charset="0"/>
                <a:cs typeface="Arial" panose="020B0604020202020204" pitchFamily="34" charset="0"/>
              </a:rPr>
              <a:t>jasa</a:t>
            </a:r>
            <a:r>
              <a:rPr lang="en-GB" altLang="en-US" sz="1100" dirty="0">
                <a:latin typeface="Arial" panose="020B0604020202020204" pitchFamily="34" charset="0"/>
                <a:cs typeface="Arial" panose="020B0604020202020204" pitchFamily="34" charset="0"/>
              </a:rPr>
              <a:t> yang di-MRA-</a:t>
            </a:r>
            <a:r>
              <a:rPr lang="en-GB" altLang="en-US" sz="1100" dirty="0" err="1">
                <a:latin typeface="Arial" panose="020B0604020202020204" pitchFamily="34" charset="0"/>
                <a:cs typeface="Arial" panose="020B0604020202020204" pitchFamily="34" charset="0"/>
              </a:rPr>
              <a:t>kan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termasuk</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jasa</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kesehatan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Sampai</a:t>
            </a:r>
            <a:r>
              <a:rPr lang="en-GB" altLang="en-US" sz="1100" dirty="0">
                <a:latin typeface="Arial" panose="020B0604020202020204" pitchFamily="34" charset="0"/>
                <a:cs typeface="Arial" panose="020B0604020202020204" pitchFamily="34" charset="0"/>
              </a:rPr>
              <a:t> saat </a:t>
            </a:r>
            <a:r>
              <a:rPr lang="en-GB" altLang="en-US" sz="1100" dirty="0" err="1">
                <a:latin typeface="Arial" panose="020B0604020202020204" pitchFamily="34" charset="0"/>
                <a:cs typeface="Arial" panose="020B0604020202020204" pitchFamily="34" charset="0"/>
              </a:rPr>
              <a:t>ini</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untuk</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jasa</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kesehatan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terdapat</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tiga</a:t>
            </a:r>
            <a:r>
              <a:rPr lang="en-GB" altLang="en-US" sz="1100" dirty="0">
                <a:latin typeface="Arial" panose="020B0604020202020204" pitchFamily="34" charset="0"/>
                <a:cs typeface="Arial" panose="020B0604020202020204" pitchFamily="34" charset="0"/>
              </a:rPr>
              <a:t> MRA yang </a:t>
            </a:r>
            <a:r>
              <a:rPr lang="en-GB" altLang="en-US" sz="1100" dirty="0" err="1">
                <a:latin typeface="Arial" panose="020B0604020202020204" pitchFamily="34" charset="0"/>
                <a:cs typeface="Arial" panose="020B0604020202020204" pitchFamily="34" charset="0"/>
              </a:rPr>
              <a:t>telah</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ditandatangani</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yaitu</a:t>
            </a:r>
            <a:r>
              <a:rPr lang="en-GB" altLang="en-US" sz="1100" dirty="0">
                <a:latin typeface="Arial" panose="020B0604020202020204" pitchFamily="34" charset="0"/>
                <a:cs typeface="Arial" panose="020B0604020202020204" pitchFamily="34" charset="0"/>
              </a:rPr>
              <a:t> MRA on Nursing Services, MRA on Medical Practitioners, </a:t>
            </a:r>
            <a:r>
              <a:rPr lang="en-GB" altLang="en-US" sz="1100" dirty="0" err="1">
                <a:latin typeface="Arial" panose="020B0604020202020204" pitchFamily="34" charset="0"/>
                <a:cs typeface="Arial" panose="020B0604020202020204" pitchFamily="34" charset="0"/>
              </a:rPr>
              <a:t>dan</a:t>
            </a:r>
            <a:r>
              <a:rPr lang="en-GB" altLang="en-US" sz="1100" dirty="0">
                <a:latin typeface="Arial" panose="020B0604020202020204" pitchFamily="34" charset="0"/>
                <a:cs typeface="Arial" panose="020B0604020202020204" pitchFamily="34" charset="0"/>
              </a:rPr>
              <a:t> MRA on Dental Practitioners. MRA </a:t>
            </a:r>
            <a:r>
              <a:rPr lang="en-GB" altLang="en-US" sz="1100" dirty="0" err="1">
                <a:latin typeface="Arial" panose="020B0604020202020204" pitchFamily="34" charset="0"/>
                <a:cs typeface="Arial" panose="020B0604020202020204" pitchFamily="34" charset="0"/>
              </a:rPr>
              <a:t>untuk</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keperawatan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ditandatangani</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pada</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tahun</a:t>
            </a:r>
            <a:r>
              <a:rPr lang="en-GB" altLang="en-US" sz="1100" dirty="0">
                <a:latin typeface="Arial" panose="020B0604020202020204" pitchFamily="34" charset="0"/>
                <a:cs typeface="Arial" panose="020B0604020202020204" pitchFamily="34" charset="0"/>
              </a:rPr>
              <a:t> 2006, </a:t>
            </a:r>
            <a:r>
              <a:rPr lang="en-GB" altLang="en-US" sz="1100" dirty="0" err="1">
                <a:latin typeface="Arial" panose="020B0604020202020204" pitchFamily="34" charset="0"/>
                <a:cs typeface="Arial" panose="020B0604020202020204" pitchFamily="34" charset="0"/>
              </a:rPr>
              <a:t>sedangkan</a:t>
            </a:r>
            <a:r>
              <a:rPr lang="en-GB" altLang="en-US" sz="1100" dirty="0">
                <a:latin typeface="Arial" panose="020B0604020202020204" pitchFamily="34" charset="0"/>
                <a:cs typeface="Arial" panose="020B0604020202020204" pitchFamily="34" charset="0"/>
              </a:rPr>
              <a:t> MRA </a:t>
            </a:r>
            <a:r>
              <a:rPr lang="en-GB" altLang="en-US" sz="1100" dirty="0" err="1">
                <a:latin typeface="Arial" panose="020B0604020202020204" pitchFamily="34" charset="0"/>
                <a:cs typeface="Arial" panose="020B0604020202020204" pitchFamily="34" charset="0"/>
              </a:rPr>
              <a:t>untuk</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Dokter</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dan</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Dokter</a:t>
            </a:r>
            <a:r>
              <a:rPr lang="en-GB" altLang="en-US" sz="1100" dirty="0">
                <a:latin typeface="Arial" panose="020B0604020202020204" pitchFamily="34" charset="0"/>
                <a:cs typeface="Arial" panose="020B0604020202020204" pitchFamily="34" charset="0"/>
              </a:rPr>
              <a:t> Gigi </a:t>
            </a:r>
            <a:r>
              <a:rPr lang="en-GB" altLang="en-US" sz="1100" dirty="0" err="1">
                <a:latin typeface="Arial" panose="020B0604020202020204" pitchFamily="34" charset="0"/>
                <a:cs typeface="Arial" panose="020B0604020202020204" pitchFamily="34" charset="0"/>
              </a:rPr>
              <a:t>ditandatangani</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pada</a:t>
            </a:r>
            <a:r>
              <a:rPr lang="en-GB" altLang="en-US" sz="1100" dirty="0">
                <a:latin typeface="Arial" panose="020B0604020202020204" pitchFamily="34" charset="0"/>
                <a:cs typeface="Arial" panose="020B0604020202020204" pitchFamily="34" charset="0"/>
              </a:rPr>
              <a:t> </a:t>
            </a:r>
            <a:r>
              <a:rPr lang="en-GB" altLang="en-US" sz="1100" dirty="0" err="1">
                <a:latin typeface="Arial" panose="020B0604020202020204" pitchFamily="34" charset="0"/>
                <a:cs typeface="Arial" panose="020B0604020202020204" pitchFamily="34" charset="0"/>
              </a:rPr>
              <a:t>tahun</a:t>
            </a:r>
            <a:r>
              <a:rPr lang="en-GB" altLang="en-US" sz="1100" dirty="0">
                <a:latin typeface="Arial" panose="020B0604020202020204" pitchFamily="34" charset="0"/>
                <a:cs typeface="Arial" panose="020B0604020202020204" pitchFamily="34" charset="0"/>
              </a:rPr>
              <a:t> 2009. </a:t>
            </a:r>
          </a:p>
          <a:p>
            <a:pPr algn="just" eaLnBrk="1" hangingPunct="1">
              <a:spcBef>
                <a:spcPct val="0"/>
              </a:spcBef>
            </a:pPr>
            <a:r>
              <a:rPr lang="en-GB" altLang="en-US" sz="1100" dirty="0">
                <a:latin typeface="Arial" panose="020B0604020202020204" pitchFamily="34" charset="0"/>
                <a:cs typeface="Arial" panose="020B0604020202020204" pitchFamily="34" charset="0"/>
              </a:rPr>
              <a:t>Slide </a:t>
            </a:r>
            <a:r>
              <a:rPr lang="en-GB" altLang="en-US" sz="1100" dirty="0" err="1">
                <a:latin typeface="Arial" panose="020B0604020202020204" pitchFamily="34" charset="0"/>
                <a:cs typeface="Arial" panose="020B0604020202020204" pitchFamily="34" charset="0"/>
              </a:rPr>
              <a:t>berikutnya</a:t>
            </a:r>
            <a:endParaRPr lang="id-ID" altLang="en-US" sz="1100" dirty="0">
              <a:latin typeface="Arial" panose="020B0604020202020204" pitchFamily="34" charset="0"/>
              <a:cs typeface="Arial" panose="020B0604020202020204" pitchFamily="34" charset="0"/>
            </a:endParaRPr>
          </a:p>
          <a:p>
            <a:pPr eaLnBrk="1" hangingPunct="1">
              <a:spcBef>
                <a:spcPct val="0"/>
              </a:spcBef>
            </a:pPr>
            <a:endParaRPr lang="id-ID" altLang="en-US" sz="1100" dirty="0">
              <a:latin typeface="Arial" panose="020B0604020202020204" pitchFamily="34" charset="0"/>
              <a:cs typeface="Arial" panose="020B0604020202020204" pitchFamily="34" charset="0"/>
            </a:endParaRPr>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0D9A2F5-1A89-4C29-BEBC-0449D1C7C931}" type="slidenum">
              <a:rPr lang="id-ID" altLang="en-US" smtClean="0"/>
              <a:pPr>
                <a:spcBef>
                  <a:spcPct val="0"/>
                </a:spcBef>
              </a:pPr>
              <a:t>11</a:t>
            </a:fld>
            <a:endParaRPr lang="id-ID" altLang="en-US"/>
          </a:p>
        </p:txBody>
      </p:sp>
    </p:spTree>
    <p:extLst>
      <p:ext uri="{BB962C8B-B14F-4D97-AF65-F5344CB8AC3E}">
        <p14:creationId xmlns:p14="http://schemas.microsoft.com/office/powerpoint/2010/main" val="3182264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xfrm>
            <a:off x="349320" y="3708098"/>
            <a:ext cx="3827558" cy="3993245"/>
          </a:xfrm>
        </p:spPr>
        <p:txBody>
          <a:bodyPr/>
          <a:lstStyle/>
          <a:p>
            <a:pPr algn="just">
              <a:spcBef>
                <a:spcPct val="0"/>
              </a:spcBef>
              <a:defRPr/>
            </a:pPr>
            <a:r>
              <a:rPr lang="id-ID" altLang="en-US" sz="700" i="1" dirty="0">
                <a:cs typeface="Calibri" pitchFamily="34" charset="0"/>
              </a:rPr>
              <a:t>Mutual Recognition Arrangement</a:t>
            </a:r>
            <a:r>
              <a:rPr lang="en-US" altLang="en-US" sz="700" i="1" dirty="0">
                <a:cs typeface="Calibri" pitchFamily="34" charset="0"/>
              </a:rPr>
              <a:t> </a:t>
            </a:r>
            <a:r>
              <a:rPr lang="en-US" altLang="en-US" sz="700" dirty="0">
                <a:cs typeface="Calibri" pitchFamily="34" charset="0"/>
              </a:rPr>
              <a:t>(MRA)</a:t>
            </a:r>
            <a:endParaRPr lang="id-ID" altLang="en-US" sz="700" i="1" dirty="0">
              <a:cs typeface="Calibri" pitchFamily="34" charset="0"/>
            </a:endParaRPr>
          </a:p>
          <a:p>
            <a:pPr marL="155471" indent="-155471" algn="just">
              <a:spcBef>
                <a:spcPct val="0"/>
              </a:spcBef>
              <a:buFont typeface="+mj-lt"/>
              <a:buAutoNum type="arabicPeriod"/>
              <a:defRPr/>
            </a:pPr>
            <a:r>
              <a:rPr lang="id-ID" altLang="en-US" sz="700" dirty="0">
                <a:cs typeface="Calibri" pitchFamily="34" charset="0"/>
              </a:rPr>
              <a:t>MRAs </a:t>
            </a:r>
            <a:r>
              <a:rPr lang="id-ID" altLang="en-US" sz="700" i="1" dirty="0">
                <a:cs typeface="Calibri" pitchFamily="34" charset="0"/>
              </a:rPr>
              <a:t>on Nursing Services </a:t>
            </a:r>
            <a:r>
              <a:rPr lang="id-ID" altLang="en-US" sz="700" dirty="0">
                <a:cs typeface="Calibri" pitchFamily="34" charset="0"/>
              </a:rPr>
              <a:t>(Jasa Keperawatan) ditandatangani 2006 di Filipina</a:t>
            </a:r>
          </a:p>
          <a:p>
            <a:pPr marL="155471" indent="-155471" algn="just">
              <a:spcBef>
                <a:spcPct val="0"/>
              </a:spcBef>
              <a:buFont typeface="+mj-lt"/>
              <a:buAutoNum type="arabicPeriod"/>
              <a:defRPr/>
            </a:pPr>
            <a:r>
              <a:rPr lang="id-ID" altLang="en-US" sz="700" dirty="0">
                <a:cs typeface="Calibri" pitchFamily="34" charset="0"/>
              </a:rPr>
              <a:t>MRAs </a:t>
            </a:r>
            <a:r>
              <a:rPr lang="id-ID" altLang="en-US" sz="700" i="1" dirty="0">
                <a:cs typeface="Calibri" pitchFamily="34" charset="0"/>
              </a:rPr>
              <a:t>on Medical Practitioners </a:t>
            </a:r>
            <a:r>
              <a:rPr lang="id-ID" altLang="en-US" sz="700" dirty="0">
                <a:cs typeface="Calibri" pitchFamily="34" charset="0"/>
              </a:rPr>
              <a:t>(Dokter) </a:t>
            </a:r>
            <a:r>
              <a:rPr lang="id-ID" altLang="en-US" sz="700" i="1" dirty="0">
                <a:cs typeface="Calibri" pitchFamily="34" charset="0"/>
              </a:rPr>
              <a:t>and Dental Practitioners </a:t>
            </a:r>
            <a:r>
              <a:rPr lang="id-ID" altLang="en-US" sz="700" dirty="0">
                <a:cs typeface="Calibri" pitchFamily="34" charset="0"/>
              </a:rPr>
              <a:t>(Dokter Gigi) ditandatangani 2009 di Thailand</a:t>
            </a:r>
          </a:p>
          <a:p>
            <a:pPr algn="just">
              <a:spcBef>
                <a:spcPct val="0"/>
              </a:spcBef>
              <a:defRPr/>
            </a:pPr>
            <a:endParaRPr lang="id-ID" altLang="en-US" sz="700" dirty="0">
              <a:cs typeface="Calibri" pitchFamily="34" charset="0"/>
            </a:endParaRPr>
          </a:p>
          <a:p>
            <a:pPr algn="just">
              <a:spcBef>
                <a:spcPct val="0"/>
              </a:spcBef>
              <a:defRPr/>
            </a:pPr>
            <a:r>
              <a:rPr lang="id-ID" altLang="en-US" sz="700" dirty="0">
                <a:cs typeface="Calibri" pitchFamily="34" charset="0"/>
              </a:rPr>
              <a:t>Tahun 2014 , semua yang tergabung di dalam ASEAN </a:t>
            </a:r>
            <a:r>
              <a:rPr lang="id-ID" altLang="en-US" sz="700" i="1" dirty="0">
                <a:cs typeface="Calibri" pitchFamily="34" charset="0"/>
              </a:rPr>
              <a:t>Joint Coordinating Committe </a:t>
            </a:r>
            <a:r>
              <a:rPr lang="id-ID" altLang="en-US" sz="700" dirty="0">
                <a:cs typeface="Calibri" pitchFamily="34" charset="0"/>
              </a:rPr>
              <a:t>sepakat untuk meratifikasi kebijakan mengenai </a:t>
            </a:r>
            <a:r>
              <a:rPr lang="id-ID" altLang="en-US" sz="700" i="1" dirty="0">
                <a:cs typeface="Calibri" pitchFamily="34" charset="0"/>
              </a:rPr>
              <a:t>temporary licensing </a:t>
            </a:r>
            <a:r>
              <a:rPr lang="id-ID" altLang="en-US" sz="700" dirty="0">
                <a:cs typeface="Calibri" pitchFamily="34" charset="0"/>
              </a:rPr>
              <a:t>dan </a:t>
            </a:r>
            <a:r>
              <a:rPr lang="id-ID" altLang="en-US" sz="700" i="1" dirty="0">
                <a:cs typeface="Calibri" pitchFamily="34" charset="0"/>
              </a:rPr>
              <a:t>updating website.</a:t>
            </a:r>
          </a:p>
          <a:p>
            <a:pPr algn="just">
              <a:spcBef>
                <a:spcPct val="0"/>
              </a:spcBef>
              <a:defRPr/>
            </a:pPr>
            <a:r>
              <a:rPr lang="id-ID" altLang="en-US" sz="700" dirty="0">
                <a:cs typeface="Calibri" pitchFamily="34" charset="0"/>
              </a:rPr>
              <a:t>Hasil perundingan terakhir pada bulan Januari 2015 di Kamboja disepakati bahwa masing-masing anggota ASEAN melakukan updating country implementation dan melangkah menuju </a:t>
            </a:r>
            <a:r>
              <a:rPr lang="id-ID" altLang="en-US" sz="700" i="1" dirty="0">
                <a:cs typeface="Calibri" pitchFamily="34" charset="0"/>
              </a:rPr>
              <a:t>adoption of best practises and capacity building</a:t>
            </a:r>
            <a:r>
              <a:rPr lang="id-ID" altLang="en-US" sz="700" dirty="0">
                <a:cs typeface="Calibri" pitchFamily="34" charset="0"/>
              </a:rPr>
              <a:t> sebelum pelaksanaan MEA.</a:t>
            </a:r>
          </a:p>
          <a:p>
            <a:pPr algn="just">
              <a:spcBef>
                <a:spcPct val="0"/>
              </a:spcBef>
              <a:defRPr/>
            </a:pPr>
            <a:endParaRPr lang="id-ID" altLang="en-US" sz="700" dirty="0">
              <a:cs typeface="Calibri" pitchFamily="34" charset="0"/>
            </a:endParaRPr>
          </a:p>
          <a:p>
            <a:pPr algn="just">
              <a:spcBef>
                <a:spcPct val="0"/>
              </a:spcBef>
              <a:defRPr/>
            </a:pPr>
            <a:r>
              <a:rPr lang="id-ID" altLang="en-US" sz="700" dirty="0">
                <a:cs typeface="Calibri" pitchFamily="34" charset="0"/>
              </a:rPr>
              <a:t>Dalam perundingan di tahun 2016, Indonesia telah membangun ASEAN Healthcare Services Website, sebagai wadah untuk berbagi informasi tentang </a:t>
            </a:r>
            <a:r>
              <a:rPr lang="id-ID" altLang="en-US" sz="700" i="1" dirty="0">
                <a:cs typeface="Calibri" pitchFamily="34" charset="0"/>
              </a:rPr>
              <a:t>domestic regulation </a:t>
            </a:r>
            <a:r>
              <a:rPr lang="id-ID" altLang="en-US" sz="700" dirty="0">
                <a:cs typeface="Calibri" pitchFamily="34" charset="0"/>
              </a:rPr>
              <a:t>di setiap negara negara anggota ASEAN</a:t>
            </a:r>
          </a:p>
          <a:p>
            <a:pPr marL="297986" indent="-217012" algn="just">
              <a:spcBef>
                <a:spcPct val="0"/>
              </a:spcBef>
              <a:defRPr/>
            </a:pPr>
            <a:endParaRPr lang="id-ID" altLang="en-US" sz="1000" dirty="0">
              <a:cs typeface="Calibri" pitchFamily="34" charset="0"/>
            </a:endParaRPr>
          </a:p>
          <a:p>
            <a:pPr marL="297986" indent="-217012" algn="just">
              <a:spcBef>
                <a:spcPct val="0"/>
              </a:spcBef>
              <a:defRPr/>
            </a:pPr>
            <a:r>
              <a:rPr lang="id-ID" altLang="en-US" sz="1000" dirty="0">
                <a:cs typeface="Calibri" pitchFamily="34" charset="0"/>
              </a:rPr>
              <a:t>       </a:t>
            </a:r>
          </a:p>
          <a:p>
            <a:pPr marL="297986" indent="-217012" algn="just">
              <a:spcBef>
                <a:spcPct val="0"/>
              </a:spcBef>
              <a:defRPr/>
            </a:pPr>
            <a:endParaRPr lang="id-ID" altLang="id-ID" sz="1000" dirty="0">
              <a:cs typeface="Calibri" pitchFamily="34" charset="0"/>
            </a:endParaRP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800">
                <a:solidFill>
                  <a:schemeClr val="tx1"/>
                </a:solidFill>
                <a:latin typeface="Calibri" panose="020F0502020204030204" pitchFamily="34" charset="0"/>
              </a:defRPr>
            </a:lvl1pPr>
            <a:lvl2pPr marL="505280" indent="-194339">
              <a:spcBef>
                <a:spcPct val="30000"/>
              </a:spcBef>
              <a:defRPr sz="800">
                <a:solidFill>
                  <a:schemeClr val="tx1"/>
                </a:solidFill>
                <a:latin typeface="Calibri" panose="020F0502020204030204" pitchFamily="34" charset="0"/>
              </a:defRPr>
            </a:lvl2pPr>
            <a:lvl3pPr marL="777354" indent="-155471">
              <a:spcBef>
                <a:spcPct val="30000"/>
              </a:spcBef>
              <a:defRPr sz="800">
                <a:solidFill>
                  <a:schemeClr val="tx1"/>
                </a:solidFill>
                <a:latin typeface="Calibri" panose="020F0502020204030204" pitchFamily="34" charset="0"/>
              </a:defRPr>
            </a:lvl3pPr>
            <a:lvl4pPr marL="1088296" indent="-155471">
              <a:spcBef>
                <a:spcPct val="30000"/>
              </a:spcBef>
              <a:defRPr sz="800">
                <a:solidFill>
                  <a:schemeClr val="tx1"/>
                </a:solidFill>
                <a:latin typeface="Calibri" panose="020F0502020204030204" pitchFamily="34" charset="0"/>
              </a:defRPr>
            </a:lvl4pPr>
            <a:lvl5pPr marL="1399238" indent="-155471">
              <a:spcBef>
                <a:spcPct val="30000"/>
              </a:spcBef>
              <a:defRPr sz="800">
                <a:solidFill>
                  <a:schemeClr val="tx1"/>
                </a:solidFill>
                <a:latin typeface="Calibri" panose="020F0502020204030204" pitchFamily="34" charset="0"/>
              </a:defRPr>
            </a:lvl5pPr>
            <a:lvl6pPr marL="1710179" indent="-155471" defTabSz="310942" eaLnBrk="0" fontAlgn="base" hangingPunct="0">
              <a:spcBef>
                <a:spcPct val="30000"/>
              </a:spcBef>
              <a:spcAft>
                <a:spcPct val="0"/>
              </a:spcAft>
              <a:defRPr sz="800">
                <a:solidFill>
                  <a:schemeClr val="tx1"/>
                </a:solidFill>
                <a:latin typeface="Calibri" panose="020F0502020204030204" pitchFamily="34" charset="0"/>
              </a:defRPr>
            </a:lvl6pPr>
            <a:lvl7pPr marL="2021121" indent="-155471" defTabSz="310942" eaLnBrk="0" fontAlgn="base" hangingPunct="0">
              <a:spcBef>
                <a:spcPct val="30000"/>
              </a:spcBef>
              <a:spcAft>
                <a:spcPct val="0"/>
              </a:spcAft>
              <a:defRPr sz="800">
                <a:solidFill>
                  <a:schemeClr val="tx1"/>
                </a:solidFill>
                <a:latin typeface="Calibri" panose="020F0502020204030204" pitchFamily="34" charset="0"/>
              </a:defRPr>
            </a:lvl7pPr>
            <a:lvl8pPr marL="2332063" indent="-155471" defTabSz="310942" eaLnBrk="0" fontAlgn="base" hangingPunct="0">
              <a:spcBef>
                <a:spcPct val="30000"/>
              </a:spcBef>
              <a:spcAft>
                <a:spcPct val="0"/>
              </a:spcAft>
              <a:defRPr sz="800">
                <a:solidFill>
                  <a:schemeClr val="tx1"/>
                </a:solidFill>
                <a:latin typeface="Calibri" panose="020F0502020204030204" pitchFamily="34" charset="0"/>
              </a:defRPr>
            </a:lvl8pPr>
            <a:lvl9pPr marL="2643005" indent="-155471" defTabSz="310942" eaLnBrk="0" fontAlgn="base" hangingPunct="0">
              <a:spcBef>
                <a:spcPct val="30000"/>
              </a:spcBef>
              <a:spcAft>
                <a:spcPct val="0"/>
              </a:spcAft>
              <a:defRPr sz="800">
                <a:solidFill>
                  <a:schemeClr val="tx1"/>
                </a:solidFill>
                <a:latin typeface="Calibri" panose="020F0502020204030204" pitchFamily="34" charset="0"/>
              </a:defRPr>
            </a:lvl9pPr>
          </a:lstStyle>
          <a:p>
            <a:pPr>
              <a:spcBef>
                <a:spcPct val="0"/>
              </a:spcBef>
            </a:pPr>
            <a:fld id="{2A887D7F-6482-4A6D-B713-57B9BBF96218}" type="slidenum">
              <a:rPr lang="fr-CA" altLang="id-ID" smtClean="0">
                <a:ea typeface="MS PGothic" panose="020B0600070205080204" pitchFamily="34" charset="-128"/>
              </a:rPr>
              <a:pPr>
                <a:spcBef>
                  <a:spcPct val="0"/>
                </a:spcBef>
              </a:pPr>
              <a:t>13</a:t>
            </a:fld>
            <a:endParaRPr lang="fr-CA" altLang="id-ID">
              <a:ea typeface="MS PGothic" panose="020B0600070205080204" pitchFamily="34" charset="-128"/>
            </a:endParaRPr>
          </a:p>
        </p:txBody>
      </p:sp>
    </p:spTree>
    <p:extLst>
      <p:ext uri="{BB962C8B-B14F-4D97-AF65-F5344CB8AC3E}">
        <p14:creationId xmlns:p14="http://schemas.microsoft.com/office/powerpoint/2010/main" val="868246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solidFill>
                  <a:srgbClr val="000000"/>
                </a:solidFill>
                <a:ea typeface="MS PGothic" panose="020B0600070205080204" pitchFamily="34" charset="-128"/>
              </a:rPr>
              <a:t>Dalam Meng-implementasi-kan MRA Negara-negara Asean sepakat melakukan 3 prinsip kegiatan :</a:t>
            </a:r>
          </a:p>
          <a:p>
            <a:pPr eaLnBrk="1" hangingPunct="1">
              <a:spcBef>
                <a:spcPct val="0"/>
              </a:spcBef>
            </a:pPr>
            <a:endParaRPr lang="en-US" altLang="en-US" smtClean="0">
              <a:solidFill>
                <a:srgbClr val="000000"/>
              </a:solidFill>
              <a:ea typeface="MS PGothic" panose="020B0600070205080204" pitchFamily="34" charset="-128"/>
            </a:endParaRPr>
          </a:p>
          <a:p>
            <a:pPr eaLnBrk="1" hangingPunct="1">
              <a:spcBef>
                <a:spcPct val="0"/>
              </a:spcBef>
              <a:buFontTx/>
              <a:buAutoNum type="arabicPeriod"/>
            </a:pPr>
            <a:r>
              <a:rPr lang="en-US" altLang="en-US" smtClean="0">
                <a:solidFill>
                  <a:srgbClr val="000000"/>
                </a:solidFill>
                <a:ea typeface="MS PGothic" panose="020B0600070205080204" pitchFamily="34" charset="-128"/>
              </a:rPr>
              <a:t>Melakukan tukar menukar Informasi yang berhubungan dengan tenaga kesehatan di negara masing-2, dengan melakukan publikasi website tentang standard dan prosedur registrasi dan domestic regulation masing-2 negara Asean. Tukar menukar informasi tentang “</a:t>
            </a:r>
            <a:r>
              <a:rPr lang="en-US" altLang="ja-JP" smtClean="0">
                <a:solidFill>
                  <a:srgbClr val="000000"/>
                </a:solidFill>
              </a:rPr>
              <a:t>pengalaman terbaik</a:t>
            </a:r>
            <a:r>
              <a:rPr lang="en-US" altLang="en-US" smtClean="0">
                <a:solidFill>
                  <a:srgbClr val="000000"/>
                </a:solidFill>
                <a:ea typeface="MS PGothic" panose="020B0600070205080204" pitchFamily="34" charset="-128"/>
              </a:rPr>
              <a:t>”</a:t>
            </a:r>
            <a:r>
              <a:rPr lang="en-US" altLang="ja-JP" smtClean="0">
                <a:solidFill>
                  <a:srgbClr val="000000"/>
                </a:solidFill>
              </a:rPr>
              <a:t> dari suatu negara Asean.</a:t>
            </a:r>
          </a:p>
          <a:p>
            <a:pPr eaLnBrk="1" hangingPunct="1">
              <a:spcBef>
                <a:spcPct val="0"/>
              </a:spcBef>
              <a:buFontTx/>
              <a:buAutoNum type="arabicPeriod"/>
            </a:pPr>
            <a:endParaRPr lang="en-US" altLang="en-US" smtClean="0">
              <a:solidFill>
                <a:srgbClr val="000000"/>
              </a:solidFill>
              <a:ea typeface="MS PGothic" panose="020B0600070205080204" pitchFamily="34" charset="-128"/>
            </a:endParaRPr>
          </a:p>
          <a:p>
            <a:pPr eaLnBrk="1" hangingPunct="1">
              <a:spcBef>
                <a:spcPct val="0"/>
              </a:spcBef>
              <a:buFontTx/>
              <a:buAutoNum type="arabicPeriod"/>
            </a:pPr>
            <a:r>
              <a:rPr lang="en-US" altLang="en-US" smtClean="0">
                <a:solidFill>
                  <a:srgbClr val="000000"/>
                </a:solidFill>
                <a:ea typeface="MS PGothic" panose="020B0600070205080204" pitchFamily="34" charset="-128"/>
              </a:rPr>
              <a:t>Memfasilitasi perpindahan/pergerakan para profesional kesehatan; dalam memfasilitasi pergerakan dan perpindahan para profesional diantara negara Asean maka para implementing bodies misalnya KKI akan berperan dalam Registrasi dan melakukan evaluasi terhadap tenaga kesehatan yang akan masuk ke Negara Asean</a:t>
            </a:r>
          </a:p>
          <a:p>
            <a:pPr eaLnBrk="1" hangingPunct="1">
              <a:spcBef>
                <a:spcPct val="0"/>
              </a:spcBef>
              <a:buFontTx/>
              <a:buAutoNum type="arabicPeriod"/>
            </a:pPr>
            <a:endParaRPr lang="en-US" altLang="en-US" smtClean="0">
              <a:solidFill>
                <a:srgbClr val="000000"/>
              </a:solidFill>
              <a:ea typeface="MS PGothic" panose="020B0600070205080204" pitchFamily="34" charset="-128"/>
            </a:endParaRPr>
          </a:p>
          <a:p>
            <a:pPr eaLnBrk="1" hangingPunct="1">
              <a:spcBef>
                <a:spcPct val="0"/>
              </a:spcBef>
              <a:buFontTx/>
              <a:buAutoNum type="arabicPeriod"/>
            </a:pPr>
            <a:r>
              <a:rPr lang="en-US" altLang="en-US" smtClean="0">
                <a:solidFill>
                  <a:srgbClr val="000000"/>
                </a:solidFill>
                <a:ea typeface="MS PGothic" panose="020B0600070205080204" pitchFamily="34" charset="-128"/>
              </a:rPr>
              <a:t>Melakukan peningkatan kapasitas; melalui kunjungan kerja ke masing-2 negara dan menghadiri konfrensi antar negara ASEAN.</a:t>
            </a:r>
          </a:p>
          <a:p>
            <a:endParaRPr lang="id-ID" altLang="en-US" smtClean="0">
              <a:solidFill>
                <a:srgbClr val="000000"/>
              </a:solidFill>
              <a:ea typeface="MS PGothic" panose="020B0600070205080204" pitchFamily="34" charset="-128"/>
            </a:endParaRPr>
          </a:p>
          <a:p>
            <a:pPr eaLnBrk="1" hangingPunct="1">
              <a:spcBef>
                <a:spcPct val="0"/>
              </a:spcBef>
            </a:pPr>
            <a:endParaRPr lang="id-ID"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800">
                <a:solidFill>
                  <a:schemeClr val="tx1"/>
                </a:solidFill>
                <a:latin typeface="Calibri" panose="020F0502020204030204" pitchFamily="34" charset="0"/>
              </a:defRPr>
            </a:lvl1pPr>
            <a:lvl2pPr marL="505280" indent="-194339">
              <a:spcBef>
                <a:spcPct val="30000"/>
              </a:spcBef>
              <a:defRPr sz="800">
                <a:solidFill>
                  <a:schemeClr val="tx1"/>
                </a:solidFill>
                <a:latin typeface="Calibri" panose="020F0502020204030204" pitchFamily="34" charset="0"/>
              </a:defRPr>
            </a:lvl2pPr>
            <a:lvl3pPr marL="777354" indent="-155471">
              <a:spcBef>
                <a:spcPct val="30000"/>
              </a:spcBef>
              <a:defRPr sz="800">
                <a:solidFill>
                  <a:schemeClr val="tx1"/>
                </a:solidFill>
                <a:latin typeface="Calibri" panose="020F0502020204030204" pitchFamily="34" charset="0"/>
              </a:defRPr>
            </a:lvl3pPr>
            <a:lvl4pPr marL="1088296" indent="-155471">
              <a:spcBef>
                <a:spcPct val="30000"/>
              </a:spcBef>
              <a:defRPr sz="800">
                <a:solidFill>
                  <a:schemeClr val="tx1"/>
                </a:solidFill>
                <a:latin typeface="Calibri" panose="020F0502020204030204" pitchFamily="34" charset="0"/>
              </a:defRPr>
            </a:lvl4pPr>
            <a:lvl5pPr marL="1399238" indent="-155471">
              <a:spcBef>
                <a:spcPct val="30000"/>
              </a:spcBef>
              <a:defRPr sz="800">
                <a:solidFill>
                  <a:schemeClr val="tx1"/>
                </a:solidFill>
                <a:latin typeface="Calibri" panose="020F0502020204030204" pitchFamily="34" charset="0"/>
              </a:defRPr>
            </a:lvl5pPr>
            <a:lvl6pPr marL="1710179" indent="-155471" eaLnBrk="0" fontAlgn="base" hangingPunct="0">
              <a:spcBef>
                <a:spcPct val="30000"/>
              </a:spcBef>
              <a:spcAft>
                <a:spcPct val="0"/>
              </a:spcAft>
              <a:defRPr sz="800">
                <a:solidFill>
                  <a:schemeClr val="tx1"/>
                </a:solidFill>
                <a:latin typeface="Calibri" panose="020F0502020204030204" pitchFamily="34" charset="0"/>
              </a:defRPr>
            </a:lvl6pPr>
            <a:lvl7pPr marL="2021121" indent="-155471" eaLnBrk="0" fontAlgn="base" hangingPunct="0">
              <a:spcBef>
                <a:spcPct val="30000"/>
              </a:spcBef>
              <a:spcAft>
                <a:spcPct val="0"/>
              </a:spcAft>
              <a:defRPr sz="800">
                <a:solidFill>
                  <a:schemeClr val="tx1"/>
                </a:solidFill>
                <a:latin typeface="Calibri" panose="020F0502020204030204" pitchFamily="34" charset="0"/>
              </a:defRPr>
            </a:lvl7pPr>
            <a:lvl8pPr marL="2332063" indent="-155471" eaLnBrk="0" fontAlgn="base" hangingPunct="0">
              <a:spcBef>
                <a:spcPct val="30000"/>
              </a:spcBef>
              <a:spcAft>
                <a:spcPct val="0"/>
              </a:spcAft>
              <a:defRPr sz="800">
                <a:solidFill>
                  <a:schemeClr val="tx1"/>
                </a:solidFill>
                <a:latin typeface="Calibri" panose="020F0502020204030204" pitchFamily="34" charset="0"/>
              </a:defRPr>
            </a:lvl8pPr>
            <a:lvl9pPr marL="2643005" indent="-155471" eaLnBrk="0" fontAlgn="base" hangingPunct="0">
              <a:spcBef>
                <a:spcPct val="30000"/>
              </a:spcBef>
              <a:spcAft>
                <a:spcPct val="0"/>
              </a:spcAft>
              <a:defRPr sz="800">
                <a:solidFill>
                  <a:schemeClr val="tx1"/>
                </a:solidFill>
                <a:latin typeface="Calibri" panose="020F0502020204030204" pitchFamily="34" charset="0"/>
              </a:defRPr>
            </a:lvl9pPr>
          </a:lstStyle>
          <a:p>
            <a:pPr>
              <a:spcBef>
                <a:spcPct val="0"/>
              </a:spcBef>
            </a:pPr>
            <a:fld id="{3BCB16BA-81BC-492E-AF23-B7C06F5F2470}" type="slidenum">
              <a:rPr lang="id-ID" altLang="en-US" smtClean="0">
                <a:latin typeface="Arial" panose="020B0604020202020204" pitchFamily="34" charset="0"/>
                <a:ea typeface="SimSun" panose="02010600030101010101" pitchFamily="2" charset="-122"/>
              </a:rPr>
              <a:pPr>
                <a:spcBef>
                  <a:spcPct val="0"/>
                </a:spcBef>
              </a:pPr>
              <a:t>14</a:t>
            </a:fld>
            <a:endParaRPr lang="id-ID" altLang="en-US" smtClean="0">
              <a:latin typeface="Arial" panose="020B0604020202020204" pitchFamily="34" charset="0"/>
              <a:ea typeface="SimSun" panose="02010600030101010101" pitchFamily="2" charset="-122"/>
            </a:endParaRPr>
          </a:p>
        </p:txBody>
      </p:sp>
    </p:spTree>
    <p:extLst>
      <p:ext uri="{BB962C8B-B14F-4D97-AF65-F5344CB8AC3E}">
        <p14:creationId xmlns:p14="http://schemas.microsoft.com/office/powerpoint/2010/main" val="3605713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id-ID" altLang="en-US" sz="1100" baseline="0" dirty="0"/>
              <a:t>Senior Economic Officials Meeting (SEOM) merupakan pertemuan yang dihadiri oleh pejabat pejabat senior dari setiap negara anggota ASEAN yang mana pada pertemuan ini dibagi menjadi 2 (dua) bidang yaitu Coordinating Committee on Services (CCS) dan Coordinataing Committee on implementation of ATIGA (CCA)</a:t>
            </a:r>
          </a:p>
          <a:p>
            <a:pPr eaLnBrk="1" hangingPunct="1">
              <a:spcBef>
                <a:spcPct val="0"/>
              </a:spcBef>
            </a:pPr>
            <a:r>
              <a:rPr lang="id-ID" altLang="en-US" sz="1100" baseline="0" dirty="0"/>
              <a:t>Sampai dengan akhir tahun 2016 Coordinating Committee on Services (CCS) telah melakukan pertemuan yang ke 85 di Vietnam pada bulan September 2016 yang lalu. Hasil pertemuan dalam CCS tersebut dibawa ke tingkat ASEAN Economics Minister Meeting kemudian dibahas dalam ASEAN Economic Community Council sebelum di putuskan dalam ASEAN SUMMIT.</a:t>
            </a:r>
            <a:endParaRPr lang="id-ID" altLang="en-US" sz="1100" dirty="0"/>
          </a:p>
          <a:p>
            <a:pPr eaLnBrk="1" hangingPunct="1">
              <a:spcBef>
                <a:spcPct val="0"/>
              </a:spcBef>
            </a:pPr>
            <a:r>
              <a:rPr lang="id-ID" altLang="en-US" sz="1100" baseline="0" dirty="0"/>
              <a:t>ASEAN SUMMIT merupakan tingkatan tertinggi, pertemuan dalam ASEAN SUMMIT dilaksanakan setiap pertengahan tahun oleh seluruh negara anggota ASEAN dan membahas masalah ekonomi dan perkembangan sosial budaya di negara – negara ASEAN. ASEAN SUMMIT dihadiri oleh seluruh kepala negara anggota ASEAN. </a:t>
            </a:r>
          </a:p>
          <a:p>
            <a:pPr eaLnBrk="1" hangingPunct="1">
              <a:spcBef>
                <a:spcPct val="0"/>
              </a:spcBef>
            </a:pPr>
            <a:r>
              <a:rPr lang="id-ID" altLang="en-US" sz="1100" baseline="0" dirty="0"/>
              <a:t>Slide berikutnya</a:t>
            </a:r>
          </a:p>
        </p:txBody>
      </p:sp>
      <p:sp>
        <p:nvSpPr>
          <p:cNvPr id="15364"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EC5127E-9F2E-470F-86A9-FC4A6B2C790E}" type="slidenum">
              <a:rPr lang="en-US" altLang="en-US">
                <a:latin typeface="Calibri" panose="020F0502020204030204" pitchFamily="34" charset="0"/>
              </a:rPr>
              <a:pPr eaLnBrk="1" hangingPunct="1"/>
              <a:t>16</a:t>
            </a:fld>
            <a:endParaRPr lang="en-US" altLang="en-US">
              <a:latin typeface="Calibri" panose="020F0502020204030204" pitchFamily="34" charset="0"/>
            </a:endParaRPr>
          </a:p>
        </p:txBody>
      </p:sp>
    </p:spTree>
    <p:extLst>
      <p:ext uri="{BB962C8B-B14F-4D97-AF65-F5344CB8AC3E}">
        <p14:creationId xmlns:p14="http://schemas.microsoft.com/office/powerpoint/2010/main" val="3685310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FC194DE9-68D4-4D3C-85A0-E490893F30B1}" type="slidenum">
              <a:rPr lang="en-GB" smtClean="0"/>
              <a:pPr/>
              <a:t>17</a:t>
            </a:fld>
            <a:endParaRPr lang="en-GB"/>
          </a:p>
        </p:txBody>
      </p:sp>
    </p:spTree>
    <p:extLst>
      <p:ext uri="{BB962C8B-B14F-4D97-AF65-F5344CB8AC3E}">
        <p14:creationId xmlns:p14="http://schemas.microsoft.com/office/powerpoint/2010/main" val="13322611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194DE9-68D4-4D3C-85A0-E490893F30B1}" type="slidenum">
              <a:rPr lang="en-GB" smtClean="0"/>
              <a:pPr/>
              <a:t>18</a:t>
            </a:fld>
            <a:endParaRPr lang="en-GB"/>
          </a:p>
        </p:txBody>
      </p:sp>
    </p:spTree>
    <p:extLst>
      <p:ext uri="{BB962C8B-B14F-4D97-AF65-F5344CB8AC3E}">
        <p14:creationId xmlns:p14="http://schemas.microsoft.com/office/powerpoint/2010/main" val="475737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id-ID"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5CDE2BF-33E4-4ACA-AC72-7AB57369391D}" type="slidenum">
              <a:rPr lang="en-US" altLang="en-US">
                <a:latin typeface="Calibri" panose="020F0502020204030204" pitchFamily="34" charset="0"/>
              </a:rPr>
              <a:pPr eaLnBrk="1" hangingPunct="1"/>
              <a:t>19</a:t>
            </a:fld>
            <a:endParaRPr lang="en-US" altLang="en-US">
              <a:latin typeface="Calibri" panose="020F0502020204030204" pitchFamily="34" charset="0"/>
            </a:endParaRPr>
          </a:p>
        </p:txBody>
      </p:sp>
    </p:spTree>
    <p:extLst>
      <p:ext uri="{BB962C8B-B14F-4D97-AF65-F5344CB8AC3E}">
        <p14:creationId xmlns:p14="http://schemas.microsoft.com/office/powerpoint/2010/main" val="115809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id-ID"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91AEDF2-00E4-415A-8C28-90A7E5BC2DB9}" type="slidenum">
              <a:rPr lang="en-US" altLang="en-US">
                <a:latin typeface="Calibri" panose="020F0502020204030204" pitchFamily="34" charset="0"/>
              </a:rPr>
              <a:pPr eaLnBrk="1" hangingPunct="1"/>
              <a:t>20</a:t>
            </a:fld>
            <a:endParaRPr lang="en-US" altLang="en-US">
              <a:latin typeface="Calibri" panose="020F0502020204030204" pitchFamily="34" charset="0"/>
            </a:endParaRPr>
          </a:p>
        </p:txBody>
      </p:sp>
    </p:spTree>
    <p:extLst>
      <p:ext uri="{BB962C8B-B14F-4D97-AF65-F5344CB8AC3E}">
        <p14:creationId xmlns:p14="http://schemas.microsoft.com/office/powerpoint/2010/main" val="3935330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id-ID" altLang="en-US" dirty="0" smtClean="0">
                <a:solidFill>
                  <a:srgbClr val="000000"/>
                </a:solidFill>
                <a:ea typeface="MS PGothic" panose="020B0600070205080204" pitchFamily="34" charset="-128"/>
              </a:rPr>
              <a:t>Masuknya investasi modal asing di Fasyankes, menciptakan beberapa peluang bagi Indonesia meliputi : </a:t>
            </a:r>
          </a:p>
          <a:p>
            <a:pPr eaLnBrk="1" hangingPunct="1"/>
            <a:r>
              <a:rPr lang="id-ID" altLang="en-US" dirty="0" smtClean="0">
                <a:solidFill>
                  <a:srgbClr val="000000"/>
                </a:solidFill>
                <a:ea typeface="MS PGothic" panose="020B0600070205080204" pitchFamily="34" charset="-128"/>
              </a:rPr>
              <a:t>    a. mendorong Fasyankes meningkatkan mutu yankes melalui akreditasi RS berskala internasional</a:t>
            </a:r>
          </a:p>
          <a:p>
            <a:pPr eaLnBrk="1" hangingPunct="1"/>
            <a:r>
              <a:rPr lang="id-ID" altLang="en-US" dirty="0" smtClean="0">
                <a:solidFill>
                  <a:srgbClr val="000000"/>
                </a:solidFill>
                <a:ea typeface="MS PGothic" panose="020B0600070205080204" pitchFamily="34" charset="-128"/>
              </a:rPr>
              <a:t>    b. mendorong  pengembangan ‘</a:t>
            </a:r>
            <a:r>
              <a:rPr lang="id-ID" altLang="ja-JP" i="1" dirty="0" smtClean="0">
                <a:solidFill>
                  <a:srgbClr val="000000"/>
                </a:solidFill>
              </a:rPr>
              <a:t>Medical Tourism</a:t>
            </a:r>
            <a:r>
              <a:rPr lang="id-ID" altLang="ja-JP" dirty="0" smtClean="0">
                <a:solidFill>
                  <a:srgbClr val="000000"/>
                </a:solidFill>
              </a:rPr>
              <a:t> </a:t>
            </a:r>
            <a:r>
              <a:rPr lang="id-ID" altLang="en-US" dirty="0" smtClean="0">
                <a:solidFill>
                  <a:srgbClr val="000000"/>
                </a:solidFill>
                <a:ea typeface="MS PGothic" panose="020B0600070205080204" pitchFamily="34" charset="-128"/>
              </a:rPr>
              <a:t>‘</a:t>
            </a:r>
            <a:r>
              <a:rPr lang="id-ID" altLang="ja-JP" dirty="0" smtClean="0">
                <a:solidFill>
                  <a:srgbClr val="000000"/>
                </a:solidFill>
              </a:rPr>
              <a:t> untuk menarik konsumen dari luar negeri</a:t>
            </a:r>
          </a:p>
          <a:p>
            <a:pPr eaLnBrk="1" hangingPunct="1"/>
            <a:r>
              <a:rPr lang="id-ID" altLang="en-US" dirty="0" smtClean="0">
                <a:solidFill>
                  <a:srgbClr val="000000"/>
                </a:solidFill>
                <a:ea typeface="MS PGothic" panose="020B0600070205080204" pitchFamily="34" charset="-128"/>
              </a:rPr>
              <a:t>2. Tingginya permintaan tenaga kesehatan Indonesia bekerja di luar negeri, menciptakan beberapa peluang bagi Indonesia meliputi :</a:t>
            </a:r>
          </a:p>
          <a:p>
            <a:pPr eaLnBrk="1" hangingPunct="1"/>
            <a:r>
              <a:rPr lang="id-ID" altLang="en-US" dirty="0" smtClean="0">
                <a:solidFill>
                  <a:srgbClr val="000000"/>
                </a:solidFill>
                <a:ea typeface="MS PGothic" panose="020B0600070205080204" pitchFamily="34" charset="-128"/>
              </a:rPr>
              <a:t>    a. mendorong peningkatan kualitas tenaga kesehatan dalam negeri melalui </a:t>
            </a:r>
          </a:p>
          <a:p>
            <a:pPr marL="621883" lvl="1" indent="-310942">
              <a:buFontTx/>
              <a:buChar char="•"/>
            </a:pPr>
            <a:r>
              <a:rPr lang="id-ID" altLang="en-US" dirty="0" smtClean="0">
                <a:solidFill>
                  <a:srgbClr val="000000"/>
                </a:solidFill>
                <a:ea typeface="MS PGothic" panose="020B0600070205080204" pitchFamily="34" charset="-128"/>
              </a:rPr>
              <a:t> Akreditasi Institusi Pendidikan </a:t>
            </a:r>
            <a:endParaRPr lang="id-ID" altLang="en-US" sz="700" dirty="0" smtClean="0">
              <a:solidFill>
                <a:srgbClr val="000000"/>
              </a:solidFill>
              <a:ea typeface="MS PGothic" panose="020B0600070205080204" pitchFamily="34" charset="-128"/>
            </a:endParaRPr>
          </a:p>
          <a:p>
            <a:pPr marL="621883" lvl="1" indent="-310942">
              <a:buFontTx/>
              <a:buChar char="•"/>
            </a:pPr>
            <a:r>
              <a:rPr lang="id-ID" altLang="en-US" dirty="0" smtClean="0">
                <a:solidFill>
                  <a:srgbClr val="000000"/>
                </a:solidFill>
                <a:ea typeface="MS PGothic" panose="020B0600070205080204" pitchFamily="34" charset="-128"/>
              </a:rPr>
              <a:t>Uji Kompetensi di akhir masa studi</a:t>
            </a:r>
            <a:endParaRPr lang="id-ID" altLang="en-US" sz="700" dirty="0" smtClean="0">
              <a:solidFill>
                <a:srgbClr val="000000"/>
              </a:solidFill>
              <a:ea typeface="MS PGothic" panose="020B0600070205080204" pitchFamily="34" charset="-128"/>
            </a:endParaRPr>
          </a:p>
          <a:p>
            <a:pPr marL="621883" lvl="1" indent="-310942">
              <a:buFontTx/>
              <a:buChar char="•"/>
            </a:pPr>
            <a:r>
              <a:rPr lang="id-ID" altLang="en-US" dirty="0" smtClean="0">
                <a:solidFill>
                  <a:srgbClr val="000000"/>
                </a:solidFill>
                <a:ea typeface="MS PGothic" panose="020B0600070205080204" pitchFamily="34" charset="-128"/>
              </a:rPr>
              <a:t>Penyesuaian kurikulum berstandar internasional</a:t>
            </a:r>
          </a:p>
          <a:p>
            <a:pPr marL="621883" lvl="1" indent="-310942">
              <a:buFontTx/>
              <a:buChar char="•"/>
            </a:pPr>
            <a:r>
              <a:rPr lang="id-ID" altLang="en-US" dirty="0" smtClean="0">
                <a:solidFill>
                  <a:srgbClr val="000000"/>
                </a:solidFill>
                <a:ea typeface="MS PGothic" panose="020B0600070205080204" pitchFamily="34" charset="-128"/>
              </a:rPr>
              <a:t>Penyelenggaraan pelatihan keprofesian</a:t>
            </a:r>
          </a:p>
          <a:p>
            <a:pPr marL="621883" lvl="1" indent="-310942">
              <a:buFontTx/>
              <a:buChar char="•"/>
            </a:pPr>
            <a:r>
              <a:rPr lang="id-ID" altLang="en-US" dirty="0" smtClean="0">
                <a:solidFill>
                  <a:srgbClr val="000000"/>
                </a:solidFill>
                <a:ea typeface="MS PGothic" panose="020B0600070205080204" pitchFamily="34" charset="-128"/>
              </a:rPr>
              <a:t>Peningkatan kemampuan berbahasa asing</a:t>
            </a:r>
          </a:p>
          <a:p>
            <a:pPr eaLnBrk="1" hangingPunct="1"/>
            <a:r>
              <a:rPr lang="id-ID" altLang="en-US" dirty="0" smtClean="0">
                <a:solidFill>
                  <a:srgbClr val="000000"/>
                </a:solidFill>
                <a:ea typeface="MS PGothic" panose="020B0600070205080204" pitchFamily="34" charset="-128"/>
              </a:rPr>
              <a:t>    b. Mendorong peran OP/ Kolegium untuk peningkatan kompetensi, meliputi :</a:t>
            </a:r>
          </a:p>
          <a:p>
            <a:pPr marL="621883" lvl="1" indent="-310942" algn="just">
              <a:buFontTx/>
              <a:buChar char="•"/>
            </a:pPr>
            <a:r>
              <a:rPr lang="en-US" altLang="en-US" dirty="0" err="1" smtClean="0">
                <a:solidFill>
                  <a:srgbClr val="000000"/>
                </a:solidFill>
                <a:ea typeface="MS PGothic" panose="020B0600070205080204" pitchFamily="34" charset="-128"/>
              </a:rPr>
              <a:t>Penyelenggaraan</a:t>
            </a:r>
            <a:r>
              <a:rPr lang="en-US" altLang="en-US" dirty="0" smtClean="0">
                <a:solidFill>
                  <a:srgbClr val="000000"/>
                </a:solidFill>
                <a:ea typeface="MS PGothic" panose="020B0600070205080204" pitchFamily="34" charset="-128"/>
              </a:rPr>
              <a:t> </a:t>
            </a:r>
            <a:r>
              <a:rPr lang="en-US" altLang="en-US" dirty="0" err="1" smtClean="0">
                <a:solidFill>
                  <a:srgbClr val="000000"/>
                </a:solidFill>
                <a:ea typeface="MS PGothic" panose="020B0600070205080204" pitchFamily="34" charset="-128"/>
              </a:rPr>
              <a:t>Pendidikan</a:t>
            </a:r>
            <a:r>
              <a:rPr lang="en-US" altLang="en-US" dirty="0" smtClean="0">
                <a:solidFill>
                  <a:srgbClr val="000000"/>
                </a:solidFill>
                <a:ea typeface="MS PGothic" panose="020B0600070205080204" pitchFamily="34" charset="-128"/>
              </a:rPr>
              <a:t> </a:t>
            </a:r>
            <a:r>
              <a:rPr lang="en-US" altLang="en-US" dirty="0" err="1" smtClean="0">
                <a:solidFill>
                  <a:srgbClr val="000000"/>
                </a:solidFill>
                <a:ea typeface="MS PGothic" panose="020B0600070205080204" pitchFamily="34" charset="-128"/>
              </a:rPr>
              <a:t>dan</a:t>
            </a:r>
            <a:r>
              <a:rPr lang="en-US" altLang="en-US" dirty="0" smtClean="0">
                <a:solidFill>
                  <a:srgbClr val="000000"/>
                </a:solidFill>
                <a:ea typeface="MS PGothic" panose="020B0600070205080204" pitchFamily="34" charset="-128"/>
              </a:rPr>
              <a:t> </a:t>
            </a:r>
            <a:r>
              <a:rPr lang="en-US" altLang="en-US" dirty="0" err="1" smtClean="0">
                <a:solidFill>
                  <a:srgbClr val="000000"/>
                </a:solidFill>
                <a:ea typeface="MS PGothic" panose="020B0600070205080204" pitchFamily="34" charset="-128"/>
              </a:rPr>
              <a:t>Pelatihan</a:t>
            </a:r>
            <a:r>
              <a:rPr lang="id-ID" altLang="en-US" dirty="0" smtClean="0">
                <a:solidFill>
                  <a:srgbClr val="000000"/>
                </a:solidFill>
                <a:ea typeface="MS PGothic" panose="020B0600070205080204" pitchFamily="34" charset="-128"/>
              </a:rPr>
              <a:t> melalui </a:t>
            </a:r>
            <a:r>
              <a:rPr lang="id-ID" altLang="en-US" i="1" dirty="0" smtClean="0">
                <a:solidFill>
                  <a:srgbClr val="000000"/>
                </a:solidFill>
                <a:ea typeface="MS PGothic" panose="020B0600070205080204" pitchFamily="34" charset="-128"/>
              </a:rPr>
              <a:t>Conference/workshop</a:t>
            </a:r>
            <a:r>
              <a:rPr lang="id-ID" altLang="en-US" dirty="0" smtClean="0">
                <a:solidFill>
                  <a:srgbClr val="000000"/>
                </a:solidFill>
                <a:ea typeface="MS PGothic" panose="020B0600070205080204" pitchFamily="34" charset="-128"/>
              </a:rPr>
              <a:t> bagi</a:t>
            </a:r>
            <a:r>
              <a:rPr lang="en-US" altLang="en-US" dirty="0" smtClean="0">
                <a:solidFill>
                  <a:srgbClr val="000000"/>
                </a:solidFill>
                <a:ea typeface="MS PGothic" panose="020B0600070205080204" pitchFamily="34" charset="-128"/>
              </a:rPr>
              <a:t> SDM</a:t>
            </a:r>
            <a:r>
              <a:rPr lang="id-ID" altLang="en-US" dirty="0" smtClean="0">
                <a:solidFill>
                  <a:srgbClr val="000000"/>
                </a:solidFill>
                <a:ea typeface="MS PGothic" panose="020B0600070205080204" pitchFamily="34" charset="-128"/>
              </a:rPr>
              <a:t> </a:t>
            </a:r>
            <a:r>
              <a:rPr lang="en-US" altLang="en-US" dirty="0" smtClean="0">
                <a:solidFill>
                  <a:srgbClr val="000000"/>
                </a:solidFill>
                <a:ea typeface="MS PGothic" panose="020B0600070205080204" pitchFamily="34" charset="-128"/>
              </a:rPr>
              <a:t>K</a:t>
            </a:r>
            <a:r>
              <a:rPr lang="id-ID" altLang="en-US" dirty="0" smtClean="0">
                <a:solidFill>
                  <a:srgbClr val="000000"/>
                </a:solidFill>
                <a:ea typeface="MS PGothic" panose="020B0600070205080204" pitchFamily="34" charset="-128"/>
              </a:rPr>
              <a:t>esehatan </a:t>
            </a:r>
          </a:p>
          <a:p>
            <a:pPr marL="621883" lvl="1" indent="-310942" algn="just">
              <a:buFontTx/>
              <a:buChar char="•"/>
            </a:pPr>
            <a:r>
              <a:rPr lang="id-ID" altLang="en-US" dirty="0" smtClean="0">
                <a:solidFill>
                  <a:srgbClr val="000000"/>
                </a:solidFill>
                <a:ea typeface="MS PGothic" panose="020B0600070205080204" pitchFamily="34" charset="-128"/>
              </a:rPr>
              <a:t>CPD Untuk semua jenis tenaga kesehatan</a:t>
            </a:r>
          </a:p>
          <a:p>
            <a:pPr eaLnBrk="1" hangingPunct="1"/>
            <a:endParaRPr lang="id-ID" altLang="en-US" dirty="0" smtClean="0">
              <a:solidFill>
                <a:srgbClr val="000000"/>
              </a:solidFill>
              <a:ea typeface="MS PGothic" panose="020B0600070205080204" pitchFamily="34" charset="-128"/>
            </a:endParaRPr>
          </a:p>
          <a:p>
            <a:pPr eaLnBrk="1" hangingPunct="1"/>
            <a:r>
              <a:rPr lang="id-ID" altLang="en-US" dirty="0" smtClean="0">
                <a:solidFill>
                  <a:srgbClr val="000000"/>
                </a:solidFill>
                <a:ea typeface="MS PGothic" panose="020B0600070205080204" pitchFamily="34" charset="-128"/>
              </a:rPr>
              <a:t>        </a:t>
            </a:r>
          </a:p>
          <a:p>
            <a:pPr eaLnBrk="1" hangingPunct="1"/>
            <a:endParaRPr lang="id-ID" altLang="en-US" dirty="0" smtClean="0">
              <a:solidFill>
                <a:srgbClr val="000000"/>
              </a:solidFill>
              <a:ea typeface="MS PGothic" panose="020B0600070205080204" pitchFamily="34" charset="-128"/>
            </a:endParaRPr>
          </a:p>
          <a:p>
            <a:pPr eaLnBrk="1" hangingPunct="1"/>
            <a:endParaRPr lang="id-ID" altLang="en-US" dirty="0"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800">
                <a:solidFill>
                  <a:schemeClr val="tx1"/>
                </a:solidFill>
                <a:latin typeface="Calibri" panose="020F0502020204030204" pitchFamily="34" charset="0"/>
              </a:defRPr>
            </a:lvl1pPr>
            <a:lvl2pPr marL="505280" indent="-194339">
              <a:spcBef>
                <a:spcPct val="30000"/>
              </a:spcBef>
              <a:defRPr sz="800">
                <a:solidFill>
                  <a:schemeClr val="tx1"/>
                </a:solidFill>
                <a:latin typeface="Calibri" panose="020F0502020204030204" pitchFamily="34" charset="0"/>
              </a:defRPr>
            </a:lvl2pPr>
            <a:lvl3pPr marL="777354" indent="-155471">
              <a:spcBef>
                <a:spcPct val="30000"/>
              </a:spcBef>
              <a:defRPr sz="800">
                <a:solidFill>
                  <a:schemeClr val="tx1"/>
                </a:solidFill>
                <a:latin typeface="Calibri" panose="020F0502020204030204" pitchFamily="34" charset="0"/>
              </a:defRPr>
            </a:lvl3pPr>
            <a:lvl4pPr marL="1088296" indent="-155471">
              <a:spcBef>
                <a:spcPct val="30000"/>
              </a:spcBef>
              <a:defRPr sz="800">
                <a:solidFill>
                  <a:schemeClr val="tx1"/>
                </a:solidFill>
                <a:latin typeface="Calibri" panose="020F0502020204030204" pitchFamily="34" charset="0"/>
              </a:defRPr>
            </a:lvl4pPr>
            <a:lvl5pPr marL="1399238" indent="-155471">
              <a:spcBef>
                <a:spcPct val="30000"/>
              </a:spcBef>
              <a:defRPr sz="800">
                <a:solidFill>
                  <a:schemeClr val="tx1"/>
                </a:solidFill>
                <a:latin typeface="Calibri" panose="020F0502020204030204" pitchFamily="34" charset="0"/>
              </a:defRPr>
            </a:lvl5pPr>
            <a:lvl6pPr marL="1710179" indent="-155471" eaLnBrk="0" fontAlgn="base" hangingPunct="0">
              <a:spcBef>
                <a:spcPct val="30000"/>
              </a:spcBef>
              <a:spcAft>
                <a:spcPct val="0"/>
              </a:spcAft>
              <a:defRPr sz="800">
                <a:solidFill>
                  <a:schemeClr val="tx1"/>
                </a:solidFill>
                <a:latin typeface="Calibri" panose="020F0502020204030204" pitchFamily="34" charset="0"/>
              </a:defRPr>
            </a:lvl6pPr>
            <a:lvl7pPr marL="2021121" indent="-155471" eaLnBrk="0" fontAlgn="base" hangingPunct="0">
              <a:spcBef>
                <a:spcPct val="30000"/>
              </a:spcBef>
              <a:spcAft>
                <a:spcPct val="0"/>
              </a:spcAft>
              <a:defRPr sz="800">
                <a:solidFill>
                  <a:schemeClr val="tx1"/>
                </a:solidFill>
                <a:latin typeface="Calibri" panose="020F0502020204030204" pitchFamily="34" charset="0"/>
              </a:defRPr>
            </a:lvl7pPr>
            <a:lvl8pPr marL="2332063" indent="-155471" eaLnBrk="0" fontAlgn="base" hangingPunct="0">
              <a:spcBef>
                <a:spcPct val="30000"/>
              </a:spcBef>
              <a:spcAft>
                <a:spcPct val="0"/>
              </a:spcAft>
              <a:defRPr sz="800">
                <a:solidFill>
                  <a:schemeClr val="tx1"/>
                </a:solidFill>
                <a:latin typeface="Calibri" panose="020F0502020204030204" pitchFamily="34" charset="0"/>
              </a:defRPr>
            </a:lvl8pPr>
            <a:lvl9pPr marL="2643005" indent="-155471" eaLnBrk="0" fontAlgn="base" hangingPunct="0">
              <a:spcBef>
                <a:spcPct val="30000"/>
              </a:spcBef>
              <a:spcAft>
                <a:spcPct val="0"/>
              </a:spcAft>
              <a:defRPr sz="800">
                <a:solidFill>
                  <a:schemeClr val="tx1"/>
                </a:solidFill>
                <a:latin typeface="Calibri" panose="020F0502020204030204" pitchFamily="34" charset="0"/>
              </a:defRPr>
            </a:lvl9pPr>
          </a:lstStyle>
          <a:p>
            <a:pPr>
              <a:spcBef>
                <a:spcPct val="0"/>
              </a:spcBef>
            </a:pPr>
            <a:fld id="{13A61A15-8C90-46C5-8D2C-379026CEED3E}" type="slidenum">
              <a:rPr lang="id-ID" altLang="en-US" smtClean="0">
                <a:latin typeface="Arial" panose="020B0604020202020204" pitchFamily="34" charset="0"/>
                <a:ea typeface="SimSun" panose="02010600030101010101" pitchFamily="2" charset="-122"/>
              </a:rPr>
              <a:pPr>
                <a:spcBef>
                  <a:spcPct val="0"/>
                </a:spcBef>
              </a:pPr>
              <a:t>24</a:t>
            </a:fld>
            <a:endParaRPr lang="id-ID" altLang="en-US" smtClean="0">
              <a:latin typeface="Arial" panose="020B0604020202020204" pitchFamily="34" charset="0"/>
              <a:ea typeface="SimSun" panose="02010600030101010101" pitchFamily="2" charset="-122"/>
            </a:endParaRPr>
          </a:p>
        </p:txBody>
      </p:sp>
    </p:spTree>
    <p:extLst>
      <p:ext uri="{BB962C8B-B14F-4D97-AF65-F5344CB8AC3E}">
        <p14:creationId xmlns:p14="http://schemas.microsoft.com/office/powerpoint/2010/main" val="2791580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id-ID" altLang="en-US" smtClean="0"/>
          </a:p>
        </p:txBody>
      </p:sp>
      <p:sp>
        <p:nvSpPr>
          <p:cNvPr id="4096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800">
                <a:solidFill>
                  <a:schemeClr val="tx1"/>
                </a:solidFill>
                <a:latin typeface="Calibri" panose="020F0502020204030204" pitchFamily="34" charset="0"/>
              </a:defRPr>
            </a:lvl1pPr>
            <a:lvl2pPr marL="505280" indent="-194339">
              <a:spcBef>
                <a:spcPct val="30000"/>
              </a:spcBef>
              <a:defRPr sz="800">
                <a:solidFill>
                  <a:schemeClr val="tx1"/>
                </a:solidFill>
                <a:latin typeface="Calibri" panose="020F0502020204030204" pitchFamily="34" charset="0"/>
              </a:defRPr>
            </a:lvl2pPr>
            <a:lvl3pPr marL="777354" indent="-155471">
              <a:spcBef>
                <a:spcPct val="30000"/>
              </a:spcBef>
              <a:defRPr sz="800">
                <a:solidFill>
                  <a:schemeClr val="tx1"/>
                </a:solidFill>
                <a:latin typeface="Calibri" panose="020F0502020204030204" pitchFamily="34" charset="0"/>
              </a:defRPr>
            </a:lvl3pPr>
            <a:lvl4pPr marL="1088296" indent="-155471">
              <a:spcBef>
                <a:spcPct val="30000"/>
              </a:spcBef>
              <a:defRPr sz="800">
                <a:solidFill>
                  <a:schemeClr val="tx1"/>
                </a:solidFill>
                <a:latin typeface="Calibri" panose="020F0502020204030204" pitchFamily="34" charset="0"/>
              </a:defRPr>
            </a:lvl4pPr>
            <a:lvl5pPr marL="1399238" indent="-155471">
              <a:spcBef>
                <a:spcPct val="30000"/>
              </a:spcBef>
              <a:defRPr sz="800">
                <a:solidFill>
                  <a:schemeClr val="tx1"/>
                </a:solidFill>
                <a:latin typeface="Calibri" panose="020F0502020204030204" pitchFamily="34" charset="0"/>
              </a:defRPr>
            </a:lvl5pPr>
            <a:lvl6pPr marL="1710179" indent="-155471" eaLnBrk="0" fontAlgn="base" hangingPunct="0">
              <a:spcBef>
                <a:spcPct val="30000"/>
              </a:spcBef>
              <a:spcAft>
                <a:spcPct val="0"/>
              </a:spcAft>
              <a:defRPr sz="800">
                <a:solidFill>
                  <a:schemeClr val="tx1"/>
                </a:solidFill>
                <a:latin typeface="Calibri" panose="020F0502020204030204" pitchFamily="34" charset="0"/>
              </a:defRPr>
            </a:lvl6pPr>
            <a:lvl7pPr marL="2021121" indent="-155471" eaLnBrk="0" fontAlgn="base" hangingPunct="0">
              <a:spcBef>
                <a:spcPct val="30000"/>
              </a:spcBef>
              <a:spcAft>
                <a:spcPct val="0"/>
              </a:spcAft>
              <a:defRPr sz="800">
                <a:solidFill>
                  <a:schemeClr val="tx1"/>
                </a:solidFill>
                <a:latin typeface="Calibri" panose="020F0502020204030204" pitchFamily="34" charset="0"/>
              </a:defRPr>
            </a:lvl7pPr>
            <a:lvl8pPr marL="2332063" indent="-155471" eaLnBrk="0" fontAlgn="base" hangingPunct="0">
              <a:spcBef>
                <a:spcPct val="30000"/>
              </a:spcBef>
              <a:spcAft>
                <a:spcPct val="0"/>
              </a:spcAft>
              <a:defRPr sz="800">
                <a:solidFill>
                  <a:schemeClr val="tx1"/>
                </a:solidFill>
                <a:latin typeface="Calibri" panose="020F0502020204030204" pitchFamily="34" charset="0"/>
              </a:defRPr>
            </a:lvl8pPr>
            <a:lvl9pPr marL="2643005" indent="-155471" eaLnBrk="0" fontAlgn="base" hangingPunct="0">
              <a:spcBef>
                <a:spcPct val="30000"/>
              </a:spcBef>
              <a:spcAft>
                <a:spcPct val="0"/>
              </a:spcAft>
              <a:defRPr sz="800">
                <a:solidFill>
                  <a:schemeClr val="tx1"/>
                </a:solidFill>
                <a:latin typeface="Calibri" panose="020F0502020204030204" pitchFamily="34" charset="0"/>
              </a:defRPr>
            </a:lvl9pPr>
          </a:lstStyle>
          <a:p>
            <a:pPr>
              <a:spcBef>
                <a:spcPct val="0"/>
              </a:spcBef>
              <a:defRPr/>
            </a:pPr>
            <a:fld id="{44CAC230-3C5A-4A63-A2B0-4E9541018348}" type="slidenum">
              <a:rPr lang="en-US" altLang="en-US" smtClean="0">
                <a:latin typeface="Arial" panose="020B0604020202020204" pitchFamily="34" charset="0"/>
              </a:rPr>
              <a:pPr>
                <a:spcBef>
                  <a:spcPct val="0"/>
                </a:spcBef>
                <a:defRPr/>
              </a:pPr>
              <a:t>25</a:t>
            </a:fld>
            <a:endParaRPr lang="en-US" altLang="en-US" smtClean="0">
              <a:latin typeface="Arial" panose="020B0604020202020204" pitchFamily="34" charset="0"/>
            </a:endParaRPr>
          </a:p>
        </p:txBody>
      </p:sp>
    </p:spTree>
    <p:extLst>
      <p:ext uri="{BB962C8B-B14F-4D97-AF65-F5344CB8AC3E}">
        <p14:creationId xmlns:p14="http://schemas.microsoft.com/office/powerpoint/2010/main" val="4931882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4" name="Slide Number Placeholder 3"/>
          <p:cNvSpPr>
            <a:spLocks noGrp="1"/>
          </p:cNvSpPr>
          <p:nvPr>
            <p:ph type="sldNum" sz="quarter" idx="5"/>
          </p:nvPr>
        </p:nvSpPr>
        <p:spPr/>
        <p:txBody>
          <a:bodyPr/>
          <a:lstStyle/>
          <a:p>
            <a:pPr>
              <a:defRPr/>
            </a:pPr>
            <a:fld id="{A0A99DC4-0C36-495B-B934-059721839405}" type="slidenum">
              <a:rPr lang="id-ID" smtClean="0"/>
              <a:pPr>
                <a:defRPr/>
              </a:pPr>
              <a:t>26</a:t>
            </a:fld>
            <a:endParaRPr lang="id-ID"/>
          </a:p>
        </p:txBody>
      </p:sp>
    </p:spTree>
    <p:extLst>
      <p:ext uri="{BB962C8B-B14F-4D97-AF65-F5344CB8AC3E}">
        <p14:creationId xmlns:p14="http://schemas.microsoft.com/office/powerpoint/2010/main" val="5091082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id-ID" altLang="en-US" smtClean="0"/>
              <a:t>Here the number of placement of Indonesia Health Workforce on 2013 by country, total are 1</a:t>
            </a:r>
            <a:r>
              <a:rPr lang="en-US" altLang="en-US" smtClean="0"/>
              <a:t>.</a:t>
            </a:r>
            <a:r>
              <a:rPr lang="id-ID" altLang="en-US" smtClean="0"/>
              <a:t>226 persons. The biggest number was nurse, almost 94,7 % or 1,161 persons.</a:t>
            </a:r>
          </a:p>
          <a:p>
            <a:endParaRPr lang="id-ID" altLang="en-US" smtClean="0"/>
          </a:p>
        </p:txBody>
      </p:sp>
      <p:sp>
        <p:nvSpPr>
          <p:cNvPr id="4" name="Slide Number Placeholder 3"/>
          <p:cNvSpPr>
            <a:spLocks noGrp="1"/>
          </p:cNvSpPr>
          <p:nvPr>
            <p:ph type="sldNum" sz="quarter" idx="5"/>
          </p:nvPr>
        </p:nvSpPr>
        <p:spPr/>
        <p:txBody>
          <a:bodyPr/>
          <a:lstStyle/>
          <a:p>
            <a:pPr>
              <a:defRPr/>
            </a:pPr>
            <a:fld id="{F4BD9E89-2E75-4D30-8E9F-8E2918F93B8C}" type="slidenum">
              <a:rPr lang="id-ID" smtClean="0"/>
              <a:pPr>
                <a:defRPr/>
              </a:pPr>
              <a:t>27</a:t>
            </a:fld>
            <a:endParaRPr lang="id-ID"/>
          </a:p>
        </p:txBody>
      </p:sp>
    </p:spTree>
    <p:extLst>
      <p:ext uri="{BB962C8B-B14F-4D97-AF65-F5344CB8AC3E}">
        <p14:creationId xmlns:p14="http://schemas.microsoft.com/office/powerpoint/2010/main" val="26531746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id-ID" altLang="en-US" smtClean="0"/>
              <a:t>How about on 2014?  </a:t>
            </a:r>
          </a:p>
          <a:p>
            <a:pPr eaLnBrk="1" hangingPunct="1">
              <a:spcBef>
                <a:spcPct val="0"/>
              </a:spcBef>
            </a:pPr>
            <a:r>
              <a:rPr lang="id-ID" altLang="en-US" smtClean="0"/>
              <a:t>The number of placement of Indonesia Health Workforce on 2014 by country, total are 952 persons. The biggest number still nurse, almost 78,6 % or 748 persons.</a:t>
            </a:r>
          </a:p>
          <a:p>
            <a:endParaRPr lang="id-ID" altLang="en-US" smtClean="0"/>
          </a:p>
        </p:txBody>
      </p:sp>
      <p:sp>
        <p:nvSpPr>
          <p:cNvPr id="4" name="Slide Number Placeholder 3"/>
          <p:cNvSpPr>
            <a:spLocks noGrp="1"/>
          </p:cNvSpPr>
          <p:nvPr>
            <p:ph type="sldNum" sz="quarter" idx="5"/>
          </p:nvPr>
        </p:nvSpPr>
        <p:spPr/>
        <p:txBody>
          <a:bodyPr/>
          <a:lstStyle/>
          <a:p>
            <a:pPr>
              <a:defRPr/>
            </a:pPr>
            <a:fld id="{430A8281-3016-4B01-8E01-A7670FDDF8C3}" type="slidenum">
              <a:rPr lang="id-ID" smtClean="0"/>
              <a:pPr>
                <a:defRPr/>
              </a:pPr>
              <a:t>28</a:t>
            </a:fld>
            <a:endParaRPr lang="id-ID"/>
          </a:p>
        </p:txBody>
      </p:sp>
    </p:spTree>
    <p:extLst>
      <p:ext uri="{BB962C8B-B14F-4D97-AF65-F5344CB8AC3E}">
        <p14:creationId xmlns:p14="http://schemas.microsoft.com/office/powerpoint/2010/main" val="21039011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lgn="just" fontAlgn="auto">
              <a:spcBef>
                <a:spcPts val="0"/>
              </a:spcBef>
              <a:buFont typeface="+mj-lt"/>
              <a:buNone/>
              <a:defRPr/>
            </a:pPr>
            <a:r>
              <a:rPr lang="en-US" sz="1400" dirty="0" err="1" smtClean="0"/>
              <a:t>Kegiatan-kegiatan</a:t>
            </a:r>
            <a:r>
              <a:rPr lang="en-US" sz="1400" dirty="0" smtClean="0"/>
              <a:t>  </a:t>
            </a:r>
            <a:r>
              <a:rPr lang="en-US" sz="1400" dirty="0" err="1" smtClean="0"/>
              <a:t>tenaga</a:t>
            </a:r>
            <a:r>
              <a:rPr lang="en-US" sz="1400" dirty="0" smtClean="0"/>
              <a:t> </a:t>
            </a:r>
            <a:r>
              <a:rPr lang="en-US" sz="1400" dirty="0" err="1" smtClean="0"/>
              <a:t>asing</a:t>
            </a:r>
            <a:r>
              <a:rPr lang="en-US" sz="1400" dirty="0" smtClean="0"/>
              <a:t> </a:t>
            </a:r>
            <a:r>
              <a:rPr lang="en-US" sz="1400" dirty="0" err="1" smtClean="0"/>
              <a:t>bersifat</a:t>
            </a:r>
            <a:r>
              <a:rPr lang="en-US" sz="1400" dirty="0" smtClean="0"/>
              <a:t> </a:t>
            </a:r>
            <a:r>
              <a:rPr lang="en-US" sz="1400" dirty="0" err="1" smtClean="0"/>
              <a:t>temporer</a:t>
            </a:r>
            <a:r>
              <a:rPr lang="en-US" sz="1400" dirty="0" smtClean="0"/>
              <a:t> </a:t>
            </a:r>
            <a:r>
              <a:rPr lang="en-US" sz="1400" dirty="0" err="1" smtClean="0"/>
              <a:t>dalam</a:t>
            </a:r>
            <a:r>
              <a:rPr lang="en-US" sz="1400" dirty="0" smtClean="0"/>
              <a:t> </a:t>
            </a:r>
            <a:r>
              <a:rPr lang="en-US" sz="1400" dirty="0" err="1" smtClean="0"/>
              <a:t>rangka</a:t>
            </a:r>
            <a:r>
              <a:rPr lang="en-US" sz="1400" dirty="0" smtClean="0"/>
              <a:t> </a:t>
            </a:r>
            <a:r>
              <a:rPr lang="en-US" sz="1400" i="1" dirty="0" smtClean="0"/>
              <a:t>transfer of knowledge</a:t>
            </a:r>
            <a:r>
              <a:rPr lang="en-US" sz="1400" dirty="0" smtClean="0"/>
              <a:t>. </a:t>
            </a:r>
            <a:r>
              <a:rPr lang="en-US" sz="1400" dirty="0" err="1" smtClean="0"/>
              <a:t>Kegiatan</a:t>
            </a:r>
            <a:r>
              <a:rPr lang="en-US" sz="1400" dirty="0" smtClean="0"/>
              <a:t> </a:t>
            </a:r>
            <a:r>
              <a:rPr lang="en-US" sz="1400" dirty="0" err="1" smtClean="0"/>
              <a:t>tersebut</a:t>
            </a:r>
            <a:r>
              <a:rPr lang="en-US" sz="1400" dirty="0" smtClean="0"/>
              <a:t> </a:t>
            </a:r>
            <a:r>
              <a:rPr lang="en-US" sz="1400" dirty="0" err="1" smtClean="0"/>
              <a:t>antara</a:t>
            </a:r>
            <a:r>
              <a:rPr lang="en-US" sz="1400" dirty="0" smtClean="0"/>
              <a:t> lain:</a:t>
            </a:r>
          </a:p>
          <a:p>
            <a:pPr marL="285750" indent="-285750" algn="just" fontAlgn="auto">
              <a:spcBef>
                <a:spcPts val="0"/>
              </a:spcBef>
              <a:buFont typeface="Arial" panose="020B0604020202020204" pitchFamily="34" charset="0"/>
              <a:buChar char="•"/>
              <a:defRPr/>
            </a:pPr>
            <a:r>
              <a:rPr lang="en-US" sz="1400" dirty="0" err="1" smtClean="0"/>
              <a:t>Kunjungan</a:t>
            </a:r>
            <a:r>
              <a:rPr lang="en-US" sz="1400" dirty="0" smtClean="0"/>
              <a:t> </a:t>
            </a:r>
            <a:r>
              <a:rPr lang="en-US" sz="1400" dirty="0" err="1" smtClean="0"/>
              <a:t>Tenaga</a:t>
            </a:r>
            <a:r>
              <a:rPr lang="en-US" sz="1400" dirty="0" smtClean="0"/>
              <a:t> </a:t>
            </a:r>
            <a:r>
              <a:rPr lang="en-US" sz="1400" dirty="0" err="1" smtClean="0"/>
              <a:t>Ahli</a:t>
            </a:r>
            <a:r>
              <a:rPr lang="en-US" sz="1400" dirty="0" smtClean="0"/>
              <a:t> (</a:t>
            </a:r>
            <a:r>
              <a:rPr lang="id-ID" sz="1400" i="1" dirty="0" smtClean="0"/>
              <a:t>Expert Visit</a:t>
            </a:r>
            <a:r>
              <a:rPr lang="en-US" sz="1400" i="1" dirty="0" smtClean="0"/>
              <a:t>)</a:t>
            </a:r>
            <a:r>
              <a:rPr lang="id-ID" sz="1400" i="1" dirty="0" smtClean="0"/>
              <a:t> </a:t>
            </a:r>
            <a:endParaRPr lang="id-ID" sz="1400" i="1" dirty="0"/>
          </a:p>
          <a:p>
            <a:pPr marL="285750" lvl="1" indent="-285750" algn="just" fontAlgn="auto">
              <a:spcBef>
                <a:spcPts val="0"/>
              </a:spcBef>
              <a:buFont typeface="Arial" panose="020B0604020202020204" pitchFamily="34" charset="0"/>
              <a:buChar char="•"/>
              <a:defRPr/>
            </a:pPr>
            <a:r>
              <a:rPr lang="en-US" sz="1400" dirty="0" err="1"/>
              <a:t>Pendidikan</a:t>
            </a:r>
            <a:r>
              <a:rPr lang="en-US" sz="1400" dirty="0"/>
              <a:t> </a:t>
            </a:r>
            <a:r>
              <a:rPr lang="id-ID" sz="1400" dirty="0" smtClean="0"/>
              <a:t>dan </a:t>
            </a:r>
            <a:r>
              <a:rPr lang="en-US" sz="1400" dirty="0" smtClean="0"/>
              <a:t> </a:t>
            </a:r>
            <a:r>
              <a:rPr lang="en-US" sz="1400" dirty="0" err="1"/>
              <a:t>pelatihan</a:t>
            </a:r>
            <a:r>
              <a:rPr lang="id-ID" sz="1400" dirty="0"/>
              <a:t> (</a:t>
            </a:r>
            <a:r>
              <a:rPr lang="id-ID" sz="1400" i="1" dirty="0"/>
              <a:t>Capacity Building</a:t>
            </a:r>
            <a:r>
              <a:rPr lang="id-ID" sz="1400" dirty="0"/>
              <a:t>)</a:t>
            </a:r>
            <a:r>
              <a:rPr lang="en-US" sz="1400" dirty="0"/>
              <a:t> </a:t>
            </a:r>
          </a:p>
          <a:p>
            <a:pPr marL="285750" lvl="1" indent="-285750" algn="just" fontAlgn="auto">
              <a:spcBef>
                <a:spcPts val="0"/>
              </a:spcBef>
              <a:buFont typeface="Arial" panose="020B0604020202020204" pitchFamily="34" charset="0"/>
              <a:buChar char="•"/>
              <a:defRPr/>
            </a:pPr>
            <a:r>
              <a:rPr lang="id-ID" sz="1400" dirty="0" smtClean="0"/>
              <a:t>Bakti Sosial/</a:t>
            </a:r>
            <a:r>
              <a:rPr lang="id-ID" sz="1400" i="1" dirty="0" smtClean="0"/>
              <a:t>Humanitarian  </a:t>
            </a:r>
            <a:r>
              <a:rPr lang="id-ID" sz="1400" i="1" dirty="0"/>
              <a:t>Mission</a:t>
            </a:r>
          </a:p>
          <a:p>
            <a:pPr marL="285750" lvl="1" indent="-285750" algn="just" fontAlgn="auto">
              <a:spcBef>
                <a:spcPts val="0"/>
              </a:spcBef>
              <a:buFont typeface="Arial" panose="020B0604020202020204" pitchFamily="34" charset="0"/>
              <a:buChar char="•"/>
              <a:defRPr/>
            </a:pPr>
            <a:r>
              <a:rPr lang="en-US" sz="1400" i="1" dirty="0" err="1" smtClean="0"/>
              <a:t>Penelitian</a:t>
            </a:r>
            <a:r>
              <a:rPr lang="en-US" sz="1400" i="1" dirty="0" smtClean="0"/>
              <a:t> (</a:t>
            </a:r>
            <a:r>
              <a:rPr lang="id-ID" sz="1400" i="1" dirty="0" smtClean="0"/>
              <a:t>Research</a:t>
            </a:r>
            <a:r>
              <a:rPr lang="en-US" sz="1400" i="1" dirty="0" smtClean="0"/>
              <a:t>)</a:t>
            </a:r>
            <a:endParaRPr lang="id-ID" sz="1400" i="1" dirty="0"/>
          </a:p>
          <a:p>
            <a:pPr algn="just" fontAlgn="auto">
              <a:spcBef>
                <a:spcPts val="0"/>
              </a:spcBef>
              <a:defRPr/>
            </a:pPr>
            <a:endParaRPr lang="id-ID" sz="1400" dirty="0"/>
          </a:p>
        </p:txBody>
      </p:sp>
      <p:sp>
        <p:nvSpPr>
          <p:cNvPr id="2560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defRPr/>
            </a:pPr>
            <a:fld id="{0C5767EE-CE7D-4586-882A-C4244D2786C0}" type="slidenum">
              <a:rPr lang="id-ID" altLang="en-US"/>
              <a:pPr>
                <a:defRPr/>
              </a:pPr>
              <a:t>29</a:t>
            </a:fld>
            <a:endParaRPr lang="id-ID" altLang="en-US"/>
          </a:p>
        </p:txBody>
      </p:sp>
    </p:spTree>
    <p:extLst>
      <p:ext uri="{BB962C8B-B14F-4D97-AF65-F5344CB8AC3E}">
        <p14:creationId xmlns:p14="http://schemas.microsoft.com/office/powerpoint/2010/main" val="26358577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id-ID" altLang="en-US" smtClean="0"/>
              <a:t>In preview slide we see about placement of Indonesia Nurse on Abroad, now in this slide we can see how about foreign health workforce activity in Indonesia.</a:t>
            </a:r>
          </a:p>
          <a:p>
            <a:r>
              <a:rPr lang="en-US" altLang="en-US" smtClean="0"/>
              <a:t>A</a:t>
            </a:r>
            <a:r>
              <a:rPr lang="id-ID" altLang="en-US" smtClean="0"/>
              <a:t>ll of the activity in the context of  transfer of knowledge.</a:t>
            </a:r>
          </a:p>
          <a:p>
            <a:r>
              <a:rPr lang="id-ID" altLang="en-US" smtClean="0"/>
              <a:t> </a:t>
            </a:r>
            <a:endParaRPr lang="en-US" altLang="en-US" smtClean="0"/>
          </a:p>
          <a:p>
            <a:endParaRPr lang="en-US" altLang="en-US" smtClean="0"/>
          </a:p>
          <a:p>
            <a:r>
              <a:rPr lang="id-ID" altLang="en-US" smtClean="0"/>
              <a:t>And if we see by country from 2013 until 2014, Japan have the biggest number of foreign health workforce who is doing the activity in Indonesia. It is 79 persons of Japanese.</a:t>
            </a:r>
          </a:p>
        </p:txBody>
      </p:sp>
      <p:sp>
        <p:nvSpPr>
          <p:cNvPr id="4" name="Slide Number Placeholder 3"/>
          <p:cNvSpPr>
            <a:spLocks noGrp="1"/>
          </p:cNvSpPr>
          <p:nvPr>
            <p:ph type="sldNum" sz="quarter" idx="5"/>
          </p:nvPr>
        </p:nvSpPr>
        <p:spPr/>
        <p:txBody>
          <a:bodyPr/>
          <a:lstStyle/>
          <a:p>
            <a:pPr>
              <a:defRPr/>
            </a:pPr>
            <a:fld id="{D4548099-294D-49E4-AA40-5920BAA64071}" type="slidenum">
              <a:rPr lang="id-ID" smtClean="0"/>
              <a:pPr>
                <a:defRPr/>
              </a:pPr>
              <a:t>30</a:t>
            </a:fld>
            <a:endParaRPr lang="id-ID"/>
          </a:p>
        </p:txBody>
      </p:sp>
    </p:spTree>
    <p:extLst>
      <p:ext uri="{BB962C8B-B14F-4D97-AF65-F5344CB8AC3E}">
        <p14:creationId xmlns:p14="http://schemas.microsoft.com/office/powerpoint/2010/main" val="10869071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id-ID" altLang="en-US" smtClean="0"/>
              <a:t>Beberapa permohonan pendayagunaan TKWNA berasala dari negara-negara anggita ASEAN.</a:t>
            </a:r>
          </a:p>
          <a:p>
            <a:r>
              <a:rPr lang="id-ID" altLang="en-US" smtClean="0"/>
              <a:t>Kegiatan pendayagunaan TKWNA antara lain dalam rangka : bakti sosial kesehatan, pembicara seminar.</a:t>
            </a:r>
          </a:p>
        </p:txBody>
      </p:sp>
      <p:sp>
        <p:nvSpPr>
          <p:cNvPr id="4" name="Slide Number Placeholder 3"/>
          <p:cNvSpPr>
            <a:spLocks noGrp="1"/>
          </p:cNvSpPr>
          <p:nvPr>
            <p:ph type="sldNum" sz="quarter" idx="5"/>
          </p:nvPr>
        </p:nvSpPr>
        <p:spPr/>
        <p:txBody>
          <a:bodyPr/>
          <a:lstStyle/>
          <a:p>
            <a:pPr>
              <a:defRPr/>
            </a:pPr>
            <a:fld id="{2D29F179-769E-4A43-8260-FE09A0BCF9C9}" type="slidenum">
              <a:rPr lang="id-ID" smtClean="0"/>
              <a:pPr>
                <a:defRPr/>
              </a:pPr>
              <a:t>31</a:t>
            </a:fld>
            <a:endParaRPr lang="id-ID"/>
          </a:p>
        </p:txBody>
      </p:sp>
    </p:spTree>
    <p:extLst>
      <p:ext uri="{BB962C8B-B14F-4D97-AF65-F5344CB8AC3E}">
        <p14:creationId xmlns:p14="http://schemas.microsoft.com/office/powerpoint/2010/main" val="41859120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txBox="1">
            <a:spLocks noGrp="1" noChangeArrowheads="1"/>
          </p:cNvSpPr>
          <p:nvPr/>
        </p:nvSpPr>
        <p:spPr bwMode="auto">
          <a:xfrm>
            <a:off x="2614022" y="6473200"/>
            <a:ext cx="1999774" cy="34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475" tIns="31238" rIns="62475" bIns="31238"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47E8CB97-DA99-420B-B524-01ADF3B0B6B8}" type="slidenum">
              <a:rPr lang="en-US" altLang="en-US">
                <a:latin typeface="Arial" panose="020B0604020202020204" pitchFamily="34" charset="0"/>
              </a:rPr>
              <a:pPr algn="r" eaLnBrk="1" hangingPunct="1">
                <a:spcBef>
                  <a:spcPct val="0"/>
                </a:spcBef>
              </a:pPr>
              <a:t>42</a:t>
            </a:fld>
            <a:endParaRPr lang="en-US" altLang="en-US">
              <a:latin typeface="Arial" panose="020B0604020202020204" pitchFamily="34" charset="0"/>
            </a:endParaRPr>
          </a:p>
        </p:txBody>
      </p:sp>
      <p:sp>
        <p:nvSpPr>
          <p:cNvPr id="96259" name="Rectangle 2"/>
          <p:cNvSpPr>
            <a:spLocks noGrp="1" noRot="1" noChangeAspect="1" noChangeArrowheads="1" noTextEdit="1"/>
          </p:cNvSpPr>
          <p:nvPr>
            <p:ph type="sldImg"/>
          </p:nvPr>
        </p:nvSpPr>
        <p:spPr bwMode="auto">
          <a:xfrm>
            <a:off x="39688" y="511175"/>
            <a:ext cx="4540250" cy="25542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0122" tIns="30061" rIns="60122" bIns="30061" numCol="1" anchor="t" anchorCtr="0" compatLnSpc="1">
            <a:prstTxWarp prst="textNoShape">
              <a:avLst/>
            </a:prstTxWarp>
          </a:bodyPr>
          <a:lstStyle/>
          <a:p>
            <a:pPr eaLnBrk="1" hangingPunct="1">
              <a:spcBef>
                <a:spcPct val="0"/>
              </a:spcBef>
            </a:pPr>
            <a:endParaRPr lang="id-ID" altLang="en-US" dirty="0" smtClean="0">
              <a:latin typeface="Arial" panose="020B0604020202020204" pitchFamily="34" charset="0"/>
            </a:endParaRPr>
          </a:p>
        </p:txBody>
      </p:sp>
    </p:spTree>
    <p:extLst>
      <p:ext uri="{BB962C8B-B14F-4D97-AF65-F5344CB8AC3E}">
        <p14:creationId xmlns:p14="http://schemas.microsoft.com/office/powerpoint/2010/main" val="32351374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id-ID" altLang="en-US" smtClean="0"/>
          </a:p>
        </p:txBody>
      </p:sp>
      <p:sp>
        <p:nvSpPr>
          <p:cNvPr id="6861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defRPr/>
            </a:pPr>
            <a:fld id="{B18BCD7D-F55D-408E-B6C1-CF60181C8D8C}" type="slidenum">
              <a:rPr lang="id-ID" altLang="en-US" smtClean="0">
                <a:latin typeface="Arial" panose="020B0604020202020204" pitchFamily="34" charset="0"/>
              </a:rPr>
              <a:pPr>
                <a:spcBef>
                  <a:spcPct val="0"/>
                </a:spcBef>
                <a:defRPr/>
              </a:pPr>
              <a:t>43</a:t>
            </a:fld>
            <a:endParaRPr lang="id-ID" altLang="en-US" smtClean="0">
              <a:latin typeface="Arial" panose="020B0604020202020204" pitchFamily="34" charset="0"/>
            </a:endParaRPr>
          </a:p>
        </p:txBody>
      </p:sp>
    </p:spTree>
    <p:extLst>
      <p:ext uri="{BB962C8B-B14F-4D97-AF65-F5344CB8AC3E}">
        <p14:creationId xmlns:p14="http://schemas.microsoft.com/office/powerpoint/2010/main" val="33848194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xfrm>
            <a:off x="257175" y="844550"/>
            <a:ext cx="4059238" cy="22844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xfrm>
            <a:off x="711553" y="3213049"/>
            <a:ext cx="3151163" cy="304462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a:endParaRPr lang="id-ID" altLang="id-ID" sz="1000" dirty="0" smtClean="0"/>
          </a:p>
        </p:txBody>
      </p:sp>
      <p:sp>
        <p:nvSpPr>
          <p:cNvPr id="35844" name="Slide Number Placeholder 3"/>
          <p:cNvSpPr>
            <a:spLocks noGrp="1"/>
          </p:cNvSpPr>
          <p:nvPr>
            <p:ph type="sldNum" sz="quarter" idx="5"/>
          </p:nvPr>
        </p:nvSpPr>
        <p:spPr bwMode="auto">
          <a:xfrm>
            <a:off x="2439612" y="6088165"/>
            <a:ext cx="1480284" cy="34009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charset="0"/>
                <a:cs typeface="Arial" charset="0"/>
              </a:defRPr>
            </a:lvl1pPr>
            <a:lvl2pPr marL="505280" indent="-194339">
              <a:defRPr b="1">
                <a:solidFill>
                  <a:schemeClr val="tx1"/>
                </a:solidFill>
                <a:latin typeface="Arial" charset="0"/>
                <a:cs typeface="Arial" charset="0"/>
              </a:defRPr>
            </a:lvl2pPr>
            <a:lvl3pPr marL="777354" indent="-155471">
              <a:defRPr b="1">
                <a:solidFill>
                  <a:schemeClr val="tx1"/>
                </a:solidFill>
                <a:latin typeface="Arial" charset="0"/>
                <a:cs typeface="Arial" charset="0"/>
              </a:defRPr>
            </a:lvl3pPr>
            <a:lvl4pPr marL="1088296" indent="-155471">
              <a:defRPr b="1">
                <a:solidFill>
                  <a:schemeClr val="tx1"/>
                </a:solidFill>
                <a:latin typeface="Arial" charset="0"/>
                <a:cs typeface="Arial" charset="0"/>
              </a:defRPr>
            </a:lvl4pPr>
            <a:lvl5pPr marL="1399238" indent="-155471">
              <a:defRPr b="1">
                <a:solidFill>
                  <a:schemeClr val="tx1"/>
                </a:solidFill>
                <a:latin typeface="Arial" charset="0"/>
                <a:cs typeface="Arial" charset="0"/>
              </a:defRPr>
            </a:lvl5pPr>
            <a:lvl6pPr marL="1710179" indent="-155471" eaLnBrk="0" fontAlgn="base" hangingPunct="0">
              <a:spcBef>
                <a:spcPct val="0"/>
              </a:spcBef>
              <a:spcAft>
                <a:spcPct val="0"/>
              </a:spcAft>
              <a:defRPr b="1">
                <a:solidFill>
                  <a:schemeClr val="tx1"/>
                </a:solidFill>
                <a:latin typeface="Arial" charset="0"/>
                <a:cs typeface="Arial" charset="0"/>
              </a:defRPr>
            </a:lvl6pPr>
            <a:lvl7pPr marL="2021121" indent="-155471" eaLnBrk="0" fontAlgn="base" hangingPunct="0">
              <a:spcBef>
                <a:spcPct val="0"/>
              </a:spcBef>
              <a:spcAft>
                <a:spcPct val="0"/>
              </a:spcAft>
              <a:defRPr b="1">
                <a:solidFill>
                  <a:schemeClr val="tx1"/>
                </a:solidFill>
                <a:latin typeface="Arial" charset="0"/>
                <a:cs typeface="Arial" charset="0"/>
              </a:defRPr>
            </a:lvl7pPr>
            <a:lvl8pPr marL="2332063" indent="-155471" eaLnBrk="0" fontAlgn="base" hangingPunct="0">
              <a:spcBef>
                <a:spcPct val="0"/>
              </a:spcBef>
              <a:spcAft>
                <a:spcPct val="0"/>
              </a:spcAft>
              <a:defRPr b="1">
                <a:solidFill>
                  <a:schemeClr val="tx1"/>
                </a:solidFill>
                <a:latin typeface="Arial" charset="0"/>
                <a:cs typeface="Arial" charset="0"/>
              </a:defRPr>
            </a:lvl8pPr>
            <a:lvl9pPr marL="2643005" indent="-155471" eaLnBrk="0" fontAlgn="base" hangingPunct="0">
              <a:spcBef>
                <a:spcPct val="0"/>
              </a:spcBef>
              <a:spcAft>
                <a:spcPct val="0"/>
              </a:spcAft>
              <a:defRPr b="1">
                <a:solidFill>
                  <a:schemeClr val="tx1"/>
                </a:solidFill>
                <a:latin typeface="Arial" charset="0"/>
                <a:cs typeface="Arial" charset="0"/>
              </a:defRPr>
            </a:lvl9pPr>
          </a:lstStyle>
          <a:p>
            <a:pPr>
              <a:buFontTx/>
              <a:buNone/>
            </a:pPr>
            <a:fld id="{FCF41076-DFE9-463C-9E27-01CAA56F828E}" type="slidenum">
              <a:rPr lang="en-US" altLang="id-ID" b="0" smtClean="0"/>
              <a:pPr>
                <a:buFontTx/>
                <a:buNone/>
              </a:pPr>
              <a:t>44</a:t>
            </a:fld>
            <a:endParaRPr lang="en-US" altLang="id-ID" b="0" smtClean="0"/>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3870618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77500" lnSpcReduction="20000"/>
          </a:bodyPr>
          <a:lstStyle/>
          <a:p>
            <a:pPr marL="385763" indent="-385763" eaLnBrk="1" hangingPunct="1">
              <a:buFont typeface="+mj-lt"/>
              <a:buNone/>
              <a:defRPr/>
            </a:pPr>
            <a:r>
              <a:rPr lang="id-ID" i="1" dirty="0" smtClean="0"/>
              <a:t>Karakteristik MEA terdiri atas 4 aspek yaitu:</a:t>
            </a:r>
          </a:p>
          <a:p>
            <a:pPr marL="385763" indent="-385763" eaLnBrk="1" hangingPunct="1">
              <a:buFont typeface="+mj-lt"/>
              <a:buAutoNum type="arabicPeriod"/>
              <a:defRPr/>
            </a:pPr>
            <a:r>
              <a:rPr lang="id-ID" i="1" dirty="0" smtClean="0"/>
              <a:t>A single market and production base</a:t>
            </a:r>
            <a:r>
              <a:rPr lang="id-ID" dirty="0" smtClean="0"/>
              <a:t>:</a:t>
            </a:r>
            <a:r>
              <a:rPr lang="en-US" dirty="0" smtClean="0"/>
              <a:t> </a:t>
            </a:r>
            <a:r>
              <a:rPr lang="en-US" b="1" dirty="0" smtClean="0">
                <a:solidFill>
                  <a:srgbClr val="FF0000"/>
                </a:solidFill>
              </a:rPr>
              <a:t>ASEAN </a:t>
            </a:r>
            <a:r>
              <a:rPr lang="en-US" b="1" dirty="0" err="1" smtClean="0">
                <a:solidFill>
                  <a:srgbClr val="FF0000"/>
                </a:solidFill>
              </a:rPr>
              <a:t>sebagai</a:t>
            </a:r>
            <a:r>
              <a:rPr lang="en-US" b="1" dirty="0" smtClean="0">
                <a:solidFill>
                  <a:srgbClr val="FF0000"/>
                </a:solidFill>
              </a:rPr>
              <a:t> </a:t>
            </a:r>
            <a:r>
              <a:rPr lang="en-US" b="1" dirty="0" err="1" smtClean="0">
                <a:solidFill>
                  <a:srgbClr val="FF0000"/>
                </a:solidFill>
              </a:rPr>
              <a:t>pasar</a:t>
            </a:r>
            <a:r>
              <a:rPr lang="en-US" b="1" dirty="0" smtClean="0">
                <a:solidFill>
                  <a:srgbClr val="FF0000"/>
                </a:solidFill>
              </a:rPr>
              <a:t> </a:t>
            </a:r>
            <a:r>
              <a:rPr lang="en-US" b="1" dirty="0" err="1" smtClean="0">
                <a:solidFill>
                  <a:srgbClr val="FF0000"/>
                </a:solidFill>
              </a:rPr>
              <a:t>tunggal</a:t>
            </a:r>
            <a:r>
              <a:rPr lang="en-US" b="1" dirty="0" smtClean="0">
                <a:solidFill>
                  <a:srgbClr val="FF0000"/>
                </a:solidFill>
              </a:rPr>
              <a:t> </a:t>
            </a:r>
            <a:r>
              <a:rPr lang="en-US" b="1" dirty="0" err="1" smtClean="0">
                <a:solidFill>
                  <a:srgbClr val="FF0000"/>
                </a:solidFill>
              </a:rPr>
              <a:t>dan</a:t>
            </a:r>
            <a:r>
              <a:rPr lang="en-US" b="1" dirty="0" smtClean="0">
                <a:solidFill>
                  <a:srgbClr val="FF0000"/>
                </a:solidFill>
              </a:rPr>
              <a:t> basis </a:t>
            </a:r>
            <a:r>
              <a:rPr lang="en-US" b="1" dirty="0" err="1" smtClean="0">
                <a:solidFill>
                  <a:srgbClr val="FF0000"/>
                </a:solidFill>
              </a:rPr>
              <a:t>produksi</a:t>
            </a:r>
            <a:r>
              <a:rPr lang="id-ID" b="1" dirty="0" smtClean="0">
                <a:solidFill>
                  <a:srgbClr val="FF0000"/>
                </a:solidFill>
              </a:rPr>
              <a:t>, </a:t>
            </a:r>
            <a:r>
              <a:rPr lang="id-ID" dirty="0" smtClean="0">
                <a:solidFill>
                  <a:srgbClr val="FF0000"/>
                </a:solidFill>
              </a:rPr>
              <a:t>yang ditandai dengan </a:t>
            </a:r>
            <a:r>
              <a:rPr lang="en-US" b="1" dirty="0" smtClean="0">
                <a:solidFill>
                  <a:srgbClr val="FF0000"/>
                </a:solidFill>
              </a:rPr>
              <a:t> </a:t>
            </a:r>
            <a:r>
              <a:rPr lang="en-US" dirty="0" err="1" smtClean="0"/>
              <a:t>aliran</a:t>
            </a:r>
            <a:r>
              <a:rPr lang="en-US" dirty="0" smtClean="0"/>
              <a:t> </a:t>
            </a:r>
            <a:r>
              <a:rPr lang="en-US" dirty="0" err="1" smtClean="0"/>
              <a:t>bebas</a:t>
            </a:r>
            <a:r>
              <a:rPr lang="en-US" dirty="0" smtClean="0"/>
              <a:t> </a:t>
            </a:r>
            <a:r>
              <a:rPr lang="en-US" dirty="0" err="1" smtClean="0"/>
              <a:t>barang</a:t>
            </a:r>
            <a:r>
              <a:rPr lang="en-US" dirty="0" smtClean="0"/>
              <a:t>, </a:t>
            </a:r>
            <a:r>
              <a:rPr lang="en-US" dirty="0" err="1" smtClean="0"/>
              <a:t>jasa</a:t>
            </a:r>
            <a:r>
              <a:rPr lang="en-US" dirty="0" smtClean="0"/>
              <a:t>, </a:t>
            </a:r>
            <a:r>
              <a:rPr lang="en-US" dirty="0" err="1" smtClean="0"/>
              <a:t>investasi</a:t>
            </a:r>
            <a:r>
              <a:rPr lang="en-US" dirty="0" smtClean="0"/>
              <a:t>, </a:t>
            </a:r>
            <a:r>
              <a:rPr lang="en-US" dirty="0" err="1" smtClean="0"/>
              <a:t>tenaga</a:t>
            </a:r>
            <a:r>
              <a:rPr lang="en-US" dirty="0" smtClean="0"/>
              <a:t> </a:t>
            </a:r>
            <a:r>
              <a:rPr lang="en-US" dirty="0" err="1" smtClean="0"/>
              <a:t>kerja</a:t>
            </a:r>
            <a:r>
              <a:rPr lang="en-US" dirty="0" smtClean="0"/>
              <a:t> </a:t>
            </a:r>
            <a:r>
              <a:rPr lang="en-US" dirty="0" err="1" smtClean="0"/>
              <a:t>terdidik</a:t>
            </a:r>
            <a:r>
              <a:rPr lang="en-US" dirty="0" smtClean="0"/>
              <a:t> </a:t>
            </a:r>
            <a:r>
              <a:rPr lang="en-US" dirty="0" err="1" smtClean="0"/>
              <a:t>dan</a:t>
            </a:r>
            <a:r>
              <a:rPr lang="en-US" dirty="0" smtClean="0"/>
              <a:t> </a:t>
            </a:r>
            <a:r>
              <a:rPr lang="en-US" dirty="0" err="1" smtClean="0"/>
              <a:t>aliran</a:t>
            </a:r>
            <a:r>
              <a:rPr lang="en-US" dirty="0" smtClean="0"/>
              <a:t> modal yang </a:t>
            </a:r>
            <a:r>
              <a:rPr lang="en-US" dirty="0" err="1" smtClean="0"/>
              <a:t>lebih</a:t>
            </a:r>
            <a:r>
              <a:rPr lang="en-US" dirty="0" smtClean="0"/>
              <a:t> </a:t>
            </a:r>
            <a:r>
              <a:rPr lang="en-US" dirty="0" err="1" smtClean="0"/>
              <a:t>bebas</a:t>
            </a:r>
            <a:r>
              <a:rPr lang="en-US" dirty="0" smtClean="0"/>
              <a:t>; </a:t>
            </a:r>
          </a:p>
          <a:p>
            <a:pPr marL="385763" indent="-385763" eaLnBrk="1" hangingPunct="1">
              <a:buFont typeface="+mj-lt"/>
              <a:buAutoNum type="arabicPeriod"/>
              <a:defRPr/>
            </a:pPr>
            <a:endParaRPr lang="en-US" dirty="0" smtClean="0"/>
          </a:p>
          <a:p>
            <a:pPr marL="385763" indent="-385763" eaLnBrk="1" hangingPunct="1">
              <a:buFont typeface="+mj-lt"/>
              <a:buAutoNum type="arabicPeriod"/>
              <a:defRPr/>
            </a:pPr>
            <a:r>
              <a:rPr lang="id-ID" i="1" dirty="0" smtClean="0"/>
              <a:t>A highly</a:t>
            </a:r>
            <a:r>
              <a:rPr lang="id-ID" dirty="0" smtClean="0"/>
              <a:t> </a:t>
            </a:r>
            <a:r>
              <a:rPr lang="id-ID" i="1" dirty="0" smtClean="0"/>
              <a:t>competitive economic region</a:t>
            </a:r>
            <a:r>
              <a:rPr lang="id-ID" dirty="0" smtClean="0"/>
              <a:t>:</a:t>
            </a:r>
            <a:r>
              <a:rPr lang="en-US" dirty="0" smtClean="0"/>
              <a:t> </a:t>
            </a:r>
            <a:r>
              <a:rPr lang="en-US" dirty="0" smtClean="0">
                <a:solidFill>
                  <a:srgbClr val="FF0000"/>
                </a:solidFill>
              </a:rPr>
              <a:t>ASEAN </a:t>
            </a:r>
            <a:r>
              <a:rPr lang="en-US" dirty="0" err="1" smtClean="0">
                <a:solidFill>
                  <a:srgbClr val="FF0000"/>
                </a:solidFill>
              </a:rPr>
              <a:t>sebagai</a:t>
            </a:r>
            <a:r>
              <a:rPr lang="en-US" dirty="0" smtClean="0">
                <a:solidFill>
                  <a:srgbClr val="FF0000"/>
                </a:solidFill>
              </a:rPr>
              <a:t> </a:t>
            </a:r>
            <a:r>
              <a:rPr lang="en-US" dirty="0" err="1" smtClean="0">
                <a:solidFill>
                  <a:srgbClr val="FF0000"/>
                </a:solidFill>
              </a:rPr>
              <a:t>kawasan</a:t>
            </a:r>
            <a:r>
              <a:rPr lang="en-US" dirty="0" smtClean="0">
                <a:solidFill>
                  <a:srgbClr val="FF0000"/>
                </a:solidFill>
              </a:rPr>
              <a:t> </a:t>
            </a:r>
            <a:r>
              <a:rPr lang="id-ID" dirty="0" smtClean="0">
                <a:solidFill>
                  <a:srgbClr val="FF0000"/>
                </a:solidFill>
              </a:rPr>
              <a:t>ekonomi </a:t>
            </a:r>
            <a:r>
              <a:rPr lang="en-US" dirty="0" smtClean="0">
                <a:solidFill>
                  <a:srgbClr val="FF0000"/>
                </a:solidFill>
              </a:rPr>
              <a:t>yang</a:t>
            </a:r>
            <a:r>
              <a:rPr lang="id-ID" dirty="0" smtClean="0">
                <a:solidFill>
                  <a:srgbClr val="FF0000"/>
                </a:solidFill>
              </a:rPr>
              <a:t> kompetitif, dengan mengatur kebijakan persaingan usaha,</a:t>
            </a:r>
            <a:r>
              <a:rPr lang="en-US" dirty="0" smtClean="0"/>
              <a:t> </a:t>
            </a:r>
            <a:r>
              <a:rPr lang="en-US" dirty="0" err="1" smtClean="0"/>
              <a:t>perlindungan</a:t>
            </a:r>
            <a:r>
              <a:rPr lang="en-US" dirty="0" smtClean="0"/>
              <a:t> </a:t>
            </a:r>
            <a:r>
              <a:rPr lang="en-US" dirty="0" err="1" smtClean="0"/>
              <a:t>konsumen</a:t>
            </a:r>
            <a:r>
              <a:rPr lang="en-US" dirty="0" smtClean="0"/>
              <a:t>, </a:t>
            </a:r>
            <a:r>
              <a:rPr lang="en-US" dirty="0" err="1" smtClean="0"/>
              <a:t>hak</a:t>
            </a:r>
            <a:r>
              <a:rPr lang="en-US" dirty="0" smtClean="0"/>
              <a:t> </a:t>
            </a:r>
            <a:r>
              <a:rPr lang="en-US" dirty="0" err="1" smtClean="0"/>
              <a:t>atas</a:t>
            </a:r>
            <a:r>
              <a:rPr lang="en-US" dirty="0" smtClean="0"/>
              <a:t> </a:t>
            </a:r>
            <a:r>
              <a:rPr lang="en-US" dirty="0" err="1" smtClean="0"/>
              <a:t>kekayaan</a:t>
            </a:r>
            <a:r>
              <a:rPr lang="en-US" dirty="0" smtClean="0"/>
              <a:t> </a:t>
            </a:r>
            <a:r>
              <a:rPr lang="en-US" dirty="0" err="1" smtClean="0"/>
              <a:t>intelektual</a:t>
            </a:r>
            <a:r>
              <a:rPr lang="en-US" dirty="0" smtClean="0"/>
              <a:t>, </a:t>
            </a:r>
            <a:r>
              <a:rPr lang="en-US" dirty="0" err="1" smtClean="0"/>
              <a:t>pengembangan</a:t>
            </a:r>
            <a:r>
              <a:rPr lang="en-US" dirty="0" smtClean="0"/>
              <a:t> </a:t>
            </a:r>
            <a:r>
              <a:rPr lang="en-US" dirty="0" err="1" smtClean="0"/>
              <a:t>infrastruktur</a:t>
            </a:r>
            <a:r>
              <a:rPr lang="en-US" dirty="0" smtClean="0"/>
              <a:t>, </a:t>
            </a:r>
            <a:r>
              <a:rPr lang="en-US" dirty="0" err="1" smtClean="0"/>
              <a:t>perpajakan</a:t>
            </a:r>
            <a:r>
              <a:rPr lang="en-US" dirty="0" smtClean="0"/>
              <a:t>, </a:t>
            </a:r>
            <a:r>
              <a:rPr lang="en-US" dirty="0" err="1" smtClean="0"/>
              <a:t>dan</a:t>
            </a:r>
            <a:r>
              <a:rPr lang="en-US" dirty="0" smtClean="0"/>
              <a:t> e-</a:t>
            </a:r>
            <a:r>
              <a:rPr lang="en-US" dirty="0" err="1" smtClean="0"/>
              <a:t>commer</a:t>
            </a:r>
            <a:r>
              <a:rPr lang="id-ID" dirty="0" smtClean="0"/>
              <a:t>c</a:t>
            </a:r>
            <a:r>
              <a:rPr lang="en-US" dirty="0" smtClean="0"/>
              <a:t>e;</a:t>
            </a:r>
          </a:p>
          <a:p>
            <a:pPr marL="385763" indent="-385763" eaLnBrk="1" hangingPunct="1">
              <a:buFont typeface="+mj-lt"/>
              <a:buAutoNum type="arabicPeriod"/>
              <a:defRPr/>
            </a:pPr>
            <a:endParaRPr lang="en-US" dirty="0" smtClean="0"/>
          </a:p>
          <a:p>
            <a:pPr marL="385763" indent="-385763" eaLnBrk="1" hangingPunct="1">
              <a:buFont typeface="+mj-lt"/>
              <a:buAutoNum type="arabicPeriod"/>
              <a:defRPr/>
            </a:pPr>
            <a:r>
              <a:rPr lang="id-ID" i="1" dirty="0" smtClean="0"/>
              <a:t>A region of equitable economic development</a:t>
            </a:r>
            <a:r>
              <a:rPr lang="id-ID" dirty="0" smtClean="0"/>
              <a:t>:</a:t>
            </a:r>
            <a:r>
              <a:rPr lang="en-US" dirty="0" smtClean="0"/>
              <a:t> </a:t>
            </a:r>
            <a:r>
              <a:rPr lang="en-US" dirty="0" smtClean="0">
                <a:solidFill>
                  <a:srgbClr val="FF0000"/>
                </a:solidFill>
              </a:rPr>
              <a:t>ASEAN </a:t>
            </a:r>
            <a:r>
              <a:rPr lang="en-US" dirty="0" err="1" smtClean="0">
                <a:solidFill>
                  <a:srgbClr val="FF0000"/>
                </a:solidFill>
              </a:rPr>
              <a:t>sebagai</a:t>
            </a:r>
            <a:r>
              <a:rPr lang="en-US" dirty="0" smtClean="0">
                <a:solidFill>
                  <a:srgbClr val="FF0000"/>
                </a:solidFill>
              </a:rPr>
              <a:t> </a:t>
            </a:r>
            <a:r>
              <a:rPr lang="en-US" dirty="0" err="1" smtClean="0">
                <a:solidFill>
                  <a:srgbClr val="FF0000"/>
                </a:solidFill>
              </a:rPr>
              <a:t>kawasan</a:t>
            </a:r>
            <a:r>
              <a:rPr lang="en-US" dirty="0" smtClean="0">
                <a:solidFill>
                  <a:srgbClr val="FF0000"/>
                </a:solidFill>
              </a:rPr>
              <a:t> </a:t>
            </a:r>
            <a:r>
              <a:rPr lang="en-US" dirty="0" err="1" smtClean="0">
                <a:solidFill>
                  <a:srgbClr val="FF0000"/>
                </a:solidFill>
              </a:rPr>
              <a:t>dengan</a:t>
            </a:r>
            <a:r>
              <a:rPr lang="en-US" dirty="0" smtClean="0">
                <a:solidFill>
                  <a:srgbClr val="FF0000"/>
                </a:solidFill>
              </a:rPr>
              <a:t> </a:t>
            </a:r>
            <a:r>
              <a:rPr lang="en-US" dirty="0" err="1" smtClean="0">
                <a:solidFill>
                  <a:srgbClr val="FF0000"/>
                </a:solidFill>
              </a:rPr>
              <a:t>pe</a:t>
            </a:r>
            <a:r>
              <a:rPr lang="id-ID" dirty="0" smtClean="0">
                <a:solidFill>
                  <a:srgbClr val="FF0000"/>
                </a:solidFill>
              </a:rPr>
              <a:t>mbangunan</a:t>
            </a:r>
            <a:r>
              <a:rPr lang="en-US" dirty="0" smtClean="0">
                <a:solidFill>
                  <a:srgbClr val="FF0000"/>
                </a:solidFill>
              </a:rPr>
              <a:t> </a:t>
            </a:r>
            <a:r>
              <a:rPr lang="en-US" dirty="0" err="1" smtClean="0">
                <a:solidFill>
                  <a:srgbClr val="FF0000"/>
                </a:solidFill>
              </a:rPr>
              <a:t>ekonomi</a:t>
            </a:r>
            <a:r>
              <a:rPr lang="en-US" dirty="0" smtClean="0">
                <a:solidFill>
                  <a:srgbClr val="FF0000"/>
                </a:solidFill>
              </a:rPr>
              <a:t> yang </a:t>
            </a:r>
            <a:r>
              <a:rPr lang="id-ID" dirty="0" smtClean="0">
                <a:solidFill>
                  <a:srgbClr val="FF0000"/>
                </a:solidFill>
              </a:rPr>
              <a:t>setara, melalui kebijakan bersama dalam pengembangan Usaha Kecil dan Menegah (UKM), dan </a:t>
            </a:r>
            <a:r>
              <a:rPr lang="en-US" dirty="0" err="1" smtClean="0"/>
              <a:t>prakarsa</a:t>
            </a:r>
            <a:r>
              <a:rPr lang="en-US" dirty="0" smtClean="0"/>
              <a:t> </a:t>
            </a:r>
            <a:r>
              <a:rPr lang="en-US" dirty="0" err="1" smtClean="0"/>
              <a:t>integrasi</a:t>
            </a:r>
            <a:r>
              <a:rPr lang="en-US" dirty="0" smtClean="0"/>
              <a:t> ASEAN </a:t>
            </a:r>
            <a:r>
              <a:rPr lang="id-ID" dirty="0" smtClean="0"/>
              <a:t>sehingga mengurangi gap pembangunan bagi</a:t>
            </a:r>
            <a:r>
              <a:rPr lang="en-US" dirty="0" smtClean="0"/>
              <a:t> Negara Cambodia, Myanmar, Laos, </a:t>
            </a:r>
            <a:r>
              <a:rPr lang="en-US" dirty="0" err="1" smtClean="0"/>
              <a:t>dan</a:t>
            </a:r>
            <a:r>
              <a:rPr lang="en-US" dirty="0" smtClean="0"/>
              <a:t> Vietnam</a:t>
            </a:r>
            <a:r>
              <a:rPr lang="id-ID" dirty="0" smtClean="0"/>
              <a:t> (CLMV)</a:t>
            </a:r>
            <a:r>
              <a:rPr lang="en-US" dirty="0" smtClean="0"/>
              <a:t>; </a:t>
            </a:r>
          </a:p>
          <a:p>
            <a:pPr marL="385763" indent="-385763" eaLnBrk="1" hangingPunct="1">
              <a:buFont typeface="+mj-lt"/>
              <a:buAutoNum type="arabicPeriod"/>
              <a:defRPr/>
            </a:pPr>
            <a:endParaRPr lang="en-US" dirty="0" smtClean="0"/>
          </a:p>
          <a:p>
            <a:pPr marL="385763" indent="-385763" eaLnBrk="1" hangingPunct="1">
              <a:buFont typeface="+mj-lt"/>
              <a:buAutoNum type="arabicPeriod"/>
              <a:defRPr/>
            </a:pPr>
            <a:r>
              <a:rPr lang="id-ID" i="1" dirty="0" smtClean="0"/>
              <a:t>Fully integrated into the global economy</a:t>
            </a:r>
            <a:r>
              <a:rPr lang="id-ID" dirty="0" smtClean="0"/>
              <a:t>:</a:t>
            </a:r>
            <a:r>
              <a:rPr lang="en-US" dirty="0" smtClean="0"/>
              <a:t> </a:t>
            </a:r>
            <a:r>
              <a:rPr lang="en-US" dirty="0" smtClean="0">
                <a:solidFill>
                  <a:srgbClr val="FF0000"/>
                </a:solidFill>
              </a:rPr>
              <a:t>ASEAN </a:t>
            </a:r>
            <a:r>
              <a:rPr lang="en-US" dirty="0" err="1" smtClean="0">
                <a:solidFill>
                  <a:srgbClr val="FF0000"/>
                </a:solidFill>
              </a:rPr>
              <a:t>sebagai</a:t>
            </a:r>
            <a:r>
              <a:rPr lang="en-US" dirty="0" smtClean="0">
                <a:solidFill>
                  <a:srgbClr val="FF0000"/>
                </a:solidFill>
              </a:rPr>
              <a:t> </a:t>
            </a:r>
            <a:r>
              <a:rPr lang="en-US" dirty="0" err="1" smtClean="0">
                <a:solidFill>
                  <a:srgbClr val="FF0000"/>
                </a:solidFill>
              </a:rPr>
              <a:t>kawasan</a:t>
            </a:r>
            <a:r>
              <a:rPr lang="en-US" dirty="0" smtClean="0">
                <a:solidFill>
                  <a:srgbClr val="FF0000"/>
                </a:solidFill>
              </a:rPr>
              <a:t> yang </a:t>
            </a:r>
            <a:r>
              <a:rPr lang="en-US" dirty="0" err="1" smtClean="0">
                <a:solidFill>
                  <a:srgbClr val="FF0000"/>
                </a:solidFill>
              </a:rPr>
              <a:t>terintegrasi</a:t>
            </a:r>
            <a:r>
              <a:rPr lang="en-US" dirty="0" smtClean="0">
                <a:solidFill>
                  <a:srgbClr val="FF0000"/>
                </a:solidFill>
              </a:rPr>
              <a:t> </a:t>
            </a:r>
            <a:r>
              <a:rPr lang="id-ID" dirty="0" smtClean="0">
                <a:solidFill>
                  <a:srgbClr val="FF0000"/>
                </a:solidFill>
              </a:rPr>
              <a:t>kedalam </a:t>
            </a:r>
            <a:r>
              <a:rPr lang="en-US" dirty="0" err="1" smtClean="0">
                <a:solidFill>
                  <a:srgbClr val="FF0000"/>
                </a:solidFill>
              </a:rPr>
              <a:t>ekonomi</a:t>
            </a:r>
            <a:r>
              <a:rPr lang="en-US" dirty="0" smtClean="0">
                <a:solidFill>
                  <a:srgbClr val="FF0000"/>
                </a:solidFill>
              </a:rPr>
              <a:t> global</a:t>
            </a:r>
            <a:r>
              <a:rPr lang="id-ID" dirty="0" smtClean="0">
                <a:solidFill>
                  <a:srgbClr val="FF0000"/>
                </a:solidFill>
              </a:rPr>
              <a:t>, melalui dua </a:t>
            </a:r>
            <a:r>
              <a:rPr lang="en-US" dirty="0" err="1" smtClean="0"/>
              <a:t>pe</a:t>
            </a:r>
            <a:r>
              <a:rPr lang="id-ID" dirty="0" smtClean="0"/>
              <a:t>n</a:t>
            </a:r>
            <a:r>
              <a:rPr lang="en-US" dirty="0" err="1" smtClean="0"/>
              <a:t>dekatan</a:t>
            </a:r>
            <a:r>
              <a:rPr lang="id-ID" dirty="0" smtClean="0"/>
              <a:t> utama yaitu pendekatan terpadu terhadap hubungan ekonomi eksternal, dan partisipasi yang meningkat dalam jaringan pasokan global</a:t>
            </a:r>
            <a:endParaRPr lang="en-US" dirty="0" smtClean="0"/>
          </a:p>
          <a:p>
            <a:pPr eaLnBrk="1" hangingPunct="1">
              <a:defRPr/>
            </a:pPr>
            <a:endParaRPr lang="id-ID" dirty="0"/>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77F80EA7-E306-4310-9689-A5A4157B251F}" type="slidenum">
              <a:rPr lang="id-ID" smtClean="0">
                <a:latin typeface="Calibri" pitchFamily="34" charset="0"/>
                <a:ea typeface="ＭＳ Ｐゴシック" pitchFamily="34" charset="-128"/>
              </a:rPr>
              <a:pPr eaLnBrk="1" hangingPunct="1"/>
              <a:t>70</a:t>
            </a:fld>
            <a:endParaRPr lang="id-ID" smtClean="0">
              <a:latin typeface="Calibri" pitchFamily="34" charset="0"/>
              <a:ea typeface="ＭＳ Ｐゴシック" pitchFamily="34" charset="-128"/>
            </a:endParaRPr>
          </a:p>
        </p:txBody>
      </p:sp>
    </p:spTree>
    <p:extLst>
      <p:ext uri="{BB962C8B-B14F-4D97-AF65-F5344CB8AC3E}">
        <p14:creationId xmlns:p14="http://schemas.microsoft.com/office/powerpoint/2010/main" val="21745281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55000" lnSpcReduction="20000"/>
          </a:bodyPr>
          <a:lstStyle/>
          <a:p>
            <a:pPr eaLnBrk="1" hangingPunct="1">
              <a:defRPr/>
            </a:pPr>
            <a:r>
              <a:rPr lang="id-ID" dirty="0" smtClean="0"/>
              <a:t>Untuk mencapai pasar tunggal dan basis produksi menuju Masyarakat Ekonomi ASEAN (MEA) 2015, disepakati beberapa program dan kegiatan sebagai berikut:</a:t>
            </a:r>
          </a:p>
          <a:p>
            <a:pPr marL="228600" indent="-228600" eaLnBrk="1" hangingPunct="1">
              <a:buFont typeface="+mj-lt"/>
              <a:buAutoNum type="arabicPeriod"/>
              <a:defRPr/>
            </a:pPr>
            <a:r>
              <a:rPr lang="id-ID" dirty="0" smtClean="0"/>
              <a:t>Aliran bebas barang (</a:t>
            </a:r>
            <a:r>
              <a:rPr lang="id-ID" i="1" dirty="0" smtClean="0"/>
              <a:t>Free flow of goods</a:t>
            </a:r>
            <a:r>
              <a:rPr lang="id-ID" dirty="0" smtClean="0"/>
              <a:t>); melalui penghapusan tarif, penghapusan hambatan non-tarif, ketentuan asal barang, fasilitasi perdagangan, Integrasi Kepabeanan, ASEAN </a:t>
            </a:r>
            <a:r>
              <a:rPr lang="id-ID" i="1" dirty="0" smtClean="0"/>
              <a:t>Single Window</a:t>
            </a:r>
            <a:r>
              <a:rPr lang="id-ID" dirty="0" smtClean="0"/>
              <a:t> , Standar dan Hambatan Teknis Perdagangan. Beberapa barang sektor kesehatan yang terkait, telah dan atau  sedang dalam proses harmonisasi antara lain obat-obatan, kosmetika, pengobatan tradisional  dan suplemen kesehatan, serta alat medis.     </a:t>
            </a:r>
          </a:p>
          <a:p>
            <a:pPr marL="228600" indent="-228600" eaLnBrk="1" hangingPunct="1">
              <a:buFont typeface="+mj-lt"/>
              <a:buAutoNum type="arabicPeriod"/>
              <a:defRPr/>
            </a:pPr>
            <a:r>
              <a:rPr lang="id-ID" dirty="0" smtClean="0"/>
              <a:t>Aliran bebas sektor jasa (</a:t>
            </a:r>
            <a:r>
              <a:rPr lang="id-ID" i="1" dirty="0" smtClean="0"/>
              <a:t>Free flow of services</a:t>
            </a:r>
            <a:r>
              <a:rPr lang="id-ID" dirty="0" smtClean="0"/>
              <a:t>). Hal ini diartikan tidak ada hambatan pada akses pasar (market access) dan perlakuan nasional (national treatment) bagi para pemasok jasa ASEAN dalam penyediaan jasanya secara lintas negara di kawasan sesuai dengan aturan domestik di setiap Negara anggota. Mekanisme penjadwalan pengurangan hambatan jasa yaitu hambatan pada akses pasar (market access) dan perlakuan nasional, diatur dalam ASEAN Framework Agreement on Services (AFAS). Saat ini kita telah memasuki periode AFAS 10 (tahun 2014-2015), artinya Pemerintah telah memberikan komitmen pada AFAS 9, termasuk diantaranya jasa kesehatan. </a:t>
            </a:r>
          </a:p>
          <a:p>
            <a:pPr marL="228600" indent="-228600" eaLnBrk="1" hangingPunct="1">
              <a:buFont typeface="+mj-lt"/>
              <a:buAutoNum type="arabicPeriod"/>
              <a:defRPr/>
            </a:pPr>
            <a:r>
              <a:rPr lang="id-ID" dirty="0" smtClean="0"/>
              <a:t>Aliran bebas investasi (</a:t>
            </a:r>
            <a:r>
              <a:rPr lang="id-ID" i="1" dirty="0" smtClean="0"/>
              <a:t>Free flow of investment</a:t>
            </a:r>
            <a:r>
              <a:rPr lang="id-ID" dirty="0" smtClean="0"/>
              <a:t>); dengan mengembangkan tata aturan investasi yang bebas dan terbuka untuk meningkatkan daya saing ASEAN, dan Aliran modal yang lebih bebas (</a:t>
            </a:r>
            <a:r>
              <a:rPr lang="id-ID" i="1" dirty="0" smtClean="0"/>
              <a:t>Free flow of capital</a:t>
            </a:r>
            <a:r>
              <a:rPr lang="id-ID" dirty="0" smtClean="0"/>
              <a:t>).  Sektor jasa kesehatan sesuai dengan komitmen di AFAS 9, telah terbuka untuk Penanaman Modal Asing (PMA) dari negara ASEAN.  </a:t>
            </a:r>
          </a:p>
          <a:p>
            <a:pPr marL="228600" indent="-228600" eaLnBrk="1" hangingPunct="1">
              <a:buFont typeface="+mj-lt"/>
              <a:buAutoNum type="arabicPeriod"/>
              <a:defRPr/>
            </a:pPr>
            <a:r>
              <a:rPr lang="id-ID" dirty="0" smtClean="0"/>
              <a:t>Aliran bebas lalu lintas tenaga kerja terampil (</a:t>
            </a:r>
            <a:r>
              <a:rPr lang="id-ID" i="1" dirty="0" smtClean="0"/>
              <a:t>Free flow of skilled labour</a:t>
            </a:r>
            <a:r>
              <a:rPr lang="id-ID" dirty="0" smtClean="0"/>
              <a:t>). Komitmen terkait dengan pengakuan terhadap kualifikasi para profesional diatur dalam </a:t>
            </a:r>
            <a:r>
              <a:rPr lang="id-ID" i="1" dirty="0" smtClean="0"/>
              <a:t>Mutual Recognition Arrangement </a:t>
            </a:r>
            <a:r>
              <a:rPr lang="id-ID" dirty="0" smtClean="0"/>
              <a:t>(MRA) dan Movement of Natural Person (MNP) agreement.  </a:t>
            </a:r>
          </a:p>
          <a:p>
            <a:pPr marL="228600" indent="-228600" eaLnBrk="1" hangingPunct="1">
              <a:buFont typeface="+mj-lt"/>
              <a:buAutoNum type="arabicPeriod"/>
              <a:defRPr/>
            </a:pPr>
            <a:r>
              <a:rPr lang="id-ID" dirty="0" smtClean="0"/>
              <a:t>Sektor Integrasi Prioritas (</a:t>
            </a:r>
            <a:r>
              <a:rPr lang="id-ID" i="1" dirty="0" smtClean="0"/>
              <a:t>Priority Integration Sectors/PIS</a:t>
            </a:r>
            <a:r>
              <a:rPr lang="id-ID" dirty="0" smtClean="0"/>
              <a:t>). Terdapat lima sektor PIS, salah satu diantaranya adalah jasa kesehatan. </a:t>
            </a:r>
          </a:p>
          <a:p>
            <a:pPr marL="228600" indent="-228600" eaLnBrk="1" hangingPunct="1">
              <a:buFont typeface="+mj-lt"/>
              <a:buAutoNum type="arabicPeriod"/>
              <a:defRPr/>
            </a:pPr>
            <a:endParaRPr lang="id-ID" dirty="0" smtClean="0"/>
          </a:p>
          <a:p>
            <a:pPr marL="228600" indent="-228600" eaLnBrk="1" hangingPunct="1">
              <a:buFont typeface="+mj-lt"/>
              <a:buAutoNum type="arabicPeriod"/>
              <a:defRPr/>
            </a:pPr>
            <a:endParaRPr lang="id-ID" dirty="0" smtClean="0"/>
          </a:p>
          <a:p>
            <a:pPr marL="228600" indent="-228600" eaLnBrk="1" hangingPunct="1">
              <a:buFont typeface="+mj-lt"/>
              <a:buAutoNum type="arabicPeriod"/>
              <a:defRPr/>
            </a:pPr>
            <a:endParaRPr lang="id-ID" dirty="0" smtClean="0"/>
          </a:p>
          <a:p>
            <a:pPr marL="228600" indent="-228600" eaLnBrk="1" hangingPunct="1">
              <a:buFont typeface="+mj-lt"/>
              <a:buAutoNum type="arabicPeriod"/>
              <a:defRPr/>
            </a:pPr>
            <a:endParaRPr lang="id-ID" dirty="0" smtClean="0"/>
          </a:p>
          <a:p>
            <a:pPr marL="228600" indent="-228600" eaLnBrk="1" hangingPunct="1">
              <a:buFont typeface="+mj-lt"/>
              <a:buAutoNum type="arabicPeriod"/>
              <a:defRPr/>
            </a:pPr>
            <a:endParaRPr lang="id-ID" dirty="0"/>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EB8A920-1DEE-45C6-A530-577A720FDBFD}" type="slidenum">
              <a:rPr lang="id-ID" smtClean="0">
                <a:latin typeface="Calibri" pitchFamily="34" charset="0"/>
                <a:ea typeface="ＭＳ Ｐゴシック" pitchFamily="34" charset="-128"/>
              </a:rPr>
              <a:pPr eaLnBrk="1" hangingPunct="1"/>
              <a:t>71</a:t>
            </a:fld>
            <a:endParaRPr lang="id-ID" smtClean="0">
              <a:latin typeface="Calibri" pitchFamily="34" charset="0"/>
              <a:ea typeface="ＭＳ Ｐゴシック" pitchFamily="34" charset="-128"/>
            </a:endParaRPr>
          </a:p>
        </p:txBody>
      </p:sp>
    </p:spTree>
    <p:extLst>
      <p:ext uri="{BB962C8B-B14F-4D97-AF65-F5344CB8AC3E}">
        <p14:creationId xmlns:p14="http://schemas.microsoft.com/office/powerpoint/2010/main" val="24472341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4B859D8C-9BAE-4967-BE0B-86A18CC03BAD}" type="slidenum">
              <a:rPr lang="en-GB" smtClean="0"/>
              <a:pPr/>
              <a:t>72</a:t>
            </a:fld>
            <a:endParaRPr lang="en-GB"/>
          </a:p>
        </p:txBody>
      </p:sp>
    </p:spTree>
    <p:extLst>
      <p:ext uri="{BB962C8B-B14F-4D97-AF65-F5344CB8AC3E}">
        <p14:creationId xmlns:p14="http://schemas.microsoft.com/office/powerpoint/2010/main" val="16064197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4B859D8C-9BAE-4967-BE0B-86A18CC03BAD}" type="slidenum">
              <a:rPr lang="en-GB" smtClean="0"/>
              <a:pPr/>
              <a:t>73</a:t>
            </a:fld>
            <a:endParaRPr lang="en-GB"/>
          </a:p>
        </p:txBody>
      </p:sp>
    </p:spTree>
    <p:extLst>
      <p:ext uri="{BB962C8B-B14F-4D97-AF65-F5344CB8AC3E}">
        <p14:creationId xmlns:p14="http://schemas.microsoft.com/office/powerpoint/2010/main" val="21114007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4B859D8C-9BAE-4967-BE0B-86A18CC03BAD}" type="slidenum">
              <a:rPr lang="en-GB" smtClean="0"/>
              <a:pPr/>
              <a:t>74</a:t>
            </a:fld>
            <a:endParaRPr lang="en-GB"/>
          </a:p>
        </p:txBody>
      </p:sp>
    </p:spTree>
    <p:extLst>
      <p:ext uri="{BB962C8B-B14F-4D97-AF65-F5344CB8AC3E}">
        <p14:creationId xmlns:p14="http://schemas.microsoft.com/office/powerpoint/2010/main" val="22146480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xfrm>
            <a:off x="257175" y="844550"/>
            <a:ext cx="4059238" cy="22844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xfrm>
            <a:off x="711553" y="3213049"/>
            <a:ext cx="3151163" cy="304462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a:endParaRPr lang="id-ID" altLang="id-ID" sz="1000" dirty="0" smtClean="0"/>
          </a:p>
        </p:txBody>
      </p:sp>
      <p:sp>
        <p:nvSpPr>
          <p:cNvPr id="35844" name="Slide Number Placeholder 3"/>
          <p:cNvSpPr>
            <a:spLocks noGrp="1"/>
          </p:cNvSpPr>
          <p:nvPr>
            <p:ph type="sldNum" sz="quarter" idx="5"/>
          </p:nvPr>
        </p:nvSpPr>
        <p:spPr bwMode="auto">
          <a:xfrm>
            <a:off x="2439612" y="6088165"/>
            <a:ext cx="1480284" cy="34009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charset="0"/>
                <a:cs typeface="Arial" charset="0"/>
              </a:defRPr>
            </a:lvl1pPr>
            <a:lvl2pPr marL="505280" indent="-194339">
              <a:defRPr b="1">
                <a:solidFill>
                  <a:schemeClr val="tx1"/>
                </a:solidFill>
                <a:latin typeface="Arial" charset="0"/>
                <a:cs typeface="Arial" charset="0"/>
              </a:defRPr>
            </a:lvl2pPr>
            <a:lvl3pPr marL="777354" indent="-155471">
              <a:defRPr b="1">
                <a:solidFill>
                  <a:schemeClr val="tx1"/>
                </a:solidFill>
                <a:latin typeface="Arial" charset="0"/>
                <a:cs typeface="Arial" charset="0"/>
              </a:defRPr>
            </a:lvl3pPr>
            <a:lvl4pPr marL="1088296" indent="-155471">
              <a:defRPr b="1">
                <a:solidFill>
                  <a:schemeClr val="tx1"/>
                </a:solidFill>
                <a:latin typeface="Arial" charset="0"/>
                <a:cs typeface="Arial" charset="0"/>
              </a:defRPr>
            </a:lvl4pPr>
            <a:lvl5pPr marL="1399238" indent="-155471">
              <a:defRPr b="1">
                <a:solidFill>
                  <a:schemeClr val="tx1"/>
                </a:solidFill>
                <a:latin typeface="Arial" charset="0"/>
                <a:cs typeface="Arial" charset="0"/>
              </a:defRPr>
            </a:lvl5pPr>
            <a:lvl6pPr marL="1710179" indent="-155471" eaLnBrk="0" fontAlgn="base" hangingPunct="0">
              <a:spcBef>
                <a:spcPct val="0"/>
              </a:spcBef>
              <a:spcAft>
                <a:spcPct val="0"/>
              </a:spcAft>
              <a:defRPr b="1">
                <a:solidFill>
                  <a:schemeClr val="tx1"/>
                </a:solidFill>
                <a:latin typeface="Arial" charset="0"/>
                <a:cs typeface="Arial" charset="0"/>
              </a:defRPr>
            </a:lvl6pPr>
            <a:lvl7pPr marL="2021121" indent="-155471" eaLnBrk="0" fontAlgn="base" hangingPunct="0">
              <a:spcBef>
                <a:spcPct val="0"/>
              </a:spcBef>
              <a:spcAft>
                <a:spcPct val="0"/>
              </a:spcAft>
              <a:defRPr b="1">
                <a:solidFill>
                  <a:schemeClr val="tx1"/>
                </a:solidFill>
                <a:latin typeface="Arial" charset="0"/>
                <a:cs typeface="Arial" charset="0"/>
              </a:defRPr>
            </a:lvl7pPr>
            <a:lvl8pPr marL="2332063" indent="-155471" eaLnBrk="0" fontAlgn="base" hangingPunct="0">
              <a:spcBef>
                <a:spcPct val="0"/>
              </a:spcBef>
              <a:spcAft>
                <a:spcPct val="0"/>
              </a:spcAft>
              <a:defRPr b="1">
                <a:solidFill>
                  <a:schemeClr val="tx1"/>
                </a:solidFill>
                <a:latin typeface="Arial" charset="0"/>
                <a:cs typeface="Arial" charset="0"/>
              </a:defRPr>
            </a:lvl8pPr>
            <a:lvl9pPr marL="2643005" indent="-155471" eaLnBrk="0" fontAlgn="base" hangingPunct="0">
              <a:spcBef>
                <a:spcPct val="0"/>
              </a:spcBef>
              <a:spcAft>
                <a:spcPct val="0"/>
              </a:spcAft>
              <a:defRPr b="1">
                <a:solidFill>
                  <a:schemeClr val="tx1"/>
                </a:solidFill>
                <a:latin typeface="Arial" charset="0"/>
                <a:cs typeface="Arial" charset="0"/>
              </a:defRPr>
            </a:lvl9pPr>
          </a:lstStyle>
          <a:p>
            <a:pPr>
              <a:buFontTx/>
              <a:buNone/>
            </a:pPr>
            <a:fld id="{FCF41076-DFE9-463C-9E27-01CAA56F828E}" type="slidenum">
              <a:rPr lang="en-US" altLang="id-ID" b="0" smtClean="0"/>
              <a:pPr>
                <a:buFontTx/>
                <a:buNone/>
              </a:pPr>
              <a:t>75</a:t>
            </a:fld>
            <a:endParaRPr lang="en-US" altLang="id-ID" b="0" smtClean="0"/>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1764259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9640440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71658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63937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14238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20508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21928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8549308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45713961"/>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62588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25041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pPr/>
              <a:t>12/4/2016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95555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and Text">
    <p:spTree>
      <p:nvGrpSpPr>
        <p:cNvPr id="1" name=""/>
        <p:cNvGrpSpPr/>
        <p:nvPr/>
      </p:nvGrpSpPr>
      <p:grpSpPr>
        <a:xfrm>
          <a:off x="0" y="0"/>
          <a:ext cx="0" cy="0"/>
          <a:chOff x="0" y="0"/>
          <a:chExt cx="0" cy="0"/>
        </a:xfrm>
      </p:grpSpPr>
      <p:sp>
        <p:nvSpPr>
          <p:cNvPr id="7" name="Rectangle 7"/>
          <p:cNvSpPr>
            <a:spLocks noGrp="1"/>
          </p:cNvSpPr>
          <p:nvPr>
            <p:ph type="body" idx="1"/>
          </p:nvPr>
        </p:nvSpPr>
        <p:spPr>
          <a:xfrm>
            <a:off x="232624" y="1600200"/>
            <a:ext cx="11624016" cy="4853136"/>
          </a:xfrm>
        </p:spPr>
        <p:txBody>
          <a:bodyPr/>
          <a:lstStyle>
            <a:lvl1pPr>
              <a:defRPr sz="1800">
                <a:latin typeface="Calibri" pitchFamily="34" charset="0"/>
                <a:cs typeface="Calibri" pitchFamily="34" charset="0"/>
              </a:defRPr>
            </a:lvl1pPr>
            <a:lvl2pPr>
              <a:defRPr sz="1800">
                <a:latin typeface="Calibri" pitchFamily="34" charset="0"/>
                <a:cs typeface="Calibri" pitchFamily="34" charset="0"/>
              </a:defRPr>
            </a:lvl2pPr>
            <a:lvl3pPr>
              <a:defRPr sz="1800">
                <a:latin typeface="Calibri" pitchFamily="34" charset="0"/>
                <a:cs typeface="Calibri" pitchFamily="34" charset="0"/>
              </a:defRPr>
            </a:lvl3pPr>
            <a:lvl4pPr>
              <a:defRPr sz="1800">
                <a:latin typeface="Calibri" pitchFamily="34" charset="0"/>
                <a:cs typeface="Calibri" pitchFamily="34" charset="0"/>
              </a:defRPr>
            </a:lvl4pPr>
            <a:lvl5pPr>
              <a:defRPr sz="1800">
                <a:latin typeface="Calibri" pitchFamily="34" charset="0"/>
                <a:cs typeface="Calibri"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 name="Title 8"/>
          <p:cNvSpPr>
            <a:spLocks noGrp="1"/>
          </p:cNvSpPr>
          <p:nvPr>
            <p:ph type="title"/>
          </p:nvPr>
        </p:nvSpPr>
        <p:spPr>
          <a:xfrm>
            <a:off x="1667347" y="53752"/>
            <a:ext cx="9915052" cy="1143000"/>
          </a:xfrm>
          <a:prstGeom prst="rect">
            <a:avLst/>
          </a:prstGeom>
        </p:spPr>
        <p:txBody>
          <a:bodyPr>
            <a:normAutofit/>
          </a:bodyPr>
          <a:lstStyle>
            <a:lvl1pPr>
              <a:defRPr b="1">
                <a:latin typeface="Calibri" pitchFamily="34" charset="0"/>
                <a:cs typeface="Calibri" pitchFamily="34" charset="0"/>
              </a:defRPr>
            </a:lvl1pPr>
          </a:lstStyle>
          <a:p>
            <a:r>
              <a:rPr lang="en-US" smtClean="0"/>
              <a:t>Click to edit Master title style</a:t>
            </a:r>
            <a:endParaRPr lang="en-US"/>
          </a:p>
        </p:txBody>
      </p:sp>
      <p:sp>
        <p:nvSpPr>
          <p:cNvPr id="4" name="Slide Number Placeholder 9"/>
          <p:cNvSpPr>
            <a:spLocks noGrp="1"/>
          </p:cNvSpPr>
          <p:nvPr>
            <p:ph type="sldNum" sz="quarter" idx="10"/>
          </p:nvPr>
        </p:nvSpPr>
        <p:spPr>
          <a:xfrm>
            <a:off x="11561234" y="6546850"/>
            <a:ext cx="590551" cy="268288"/>
          </a:xfrm>
        </p:spPr>
        <p:txBody>
          <a:bodyPr/>
          <a:lstStyle>
            <a:lvl1pPr>
              <a:defRPr>
                <a:solidFill>
                  <a:srgbClr val="000000"/>
                </a:solidFill>
              </a:defRPr>
            </a:lvl1pPr>
          </a:lstStyle>
          <a:p>
            <a:fld id="{B74C7863-7A8E-4A40-BC5D-AEAB3EED094E}" type="slidenum">
              <a:rPr lang="id-ID"/>
              <a:pPr/>
              <a:t>‹#›</a:t>
            </a:fld>
            <a:endParaRPr lang="id-ID"/>
          </a:p>
        </p:txBody>
      </p:sp>
    </p:spTree>
    <p:extLst>
      <p:ext uri="{BB962C8B-B14F-4D97-AF65-F5344CB8AC3E}">
        <p14:creationId xmlns:p14="http://schemas.microsoft.com/office/powerpoint/2010/main" val="3369947006"/>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0"/>
            <a:ext cx="10972800" cy="4533900"/>
          </a:xfrm>
        </p:spPr>
        <p:txBody>
          <a:bodyPr rtlCol="0">
            <a:normAutofit/>
          </a:bodyPr>
          <a:lstStyle/>
          <a:p>
            <a:pPr lvl="0"/>
            <a:endParaRPr lang="en-US" noProof="0" dirty="0" smtClean="0">
              <a:sym typeface="Calibri" panose="020F0502020204030204" pitchFamily="34" charset="0"/>
            </a:endParaRPr>
          </a:p>
        </p:txBody>
      </p:sp>
      <p:sp>
        <p:nvSpPr>
          <p:cNvPr id="4" name="Slide Number Placeholder 3"/>
          <p:cNvSpPr>
            <a:spLocks noGrp="1"/>
          </p:cNvSpPr>
          <p:nvPr>
            <p:ph type="sldNum" sz="quarter" idx="10"/>
          </p:nvPr>
        </p:nvSpPr>
        <p:spPr>
          <a:xfrm>
            <a:off x="8737600" y="6243638"/>
            <a:ext cx="2844800" cy="457200"/>
          </a:xfrm>
        </p:spPr>
        <p:txBody>
          <a:bodyPr/>
          <a:lstStyle>
            <a:lvl1pPr>
              <a:defRPr/>
            </a:lvl1pPr>
          </a:lstStyle>
          <a:p>
            <a:pPr>
              <a:defRPr/>
            </a:pPr>
            <a:fld id="{902A73E0-3030-4032-84AF-A43ECE832AB5}" type="slidenum">
              <a:rPr lang="en-US" altLang="en-US"/>
              <a:pPr>
                <a:defRPr/>
              </a:pPr>
              <a:t>‹#›</a:t>
            </a:fld>
            <a:endParaRPr lang="en-US" altLang="en-US"/>
          </a:p>
        </p:txBody>
      </p:sp>
      <p:sp>
        <p:nvSpPr>
          <p:cNvPr id="5" name="Date Placeholder 4"/>
          <p:cNvSpPr>
            <a:spLocks noGrp="1"/>
          </p:cNvSpPr>
          <p:nvPr>
            <p:ph type="dt" sz="half" idx="11"/>
          </p:nvPr>
        </p:nvSpPr>
        <p:spPr>
          <a:xfrm>
            <a:off x="609600" y="6243638"/>
            <a:ext cx="2844800" cy="457200"/>
          </a:xfrm>
        </p:spPr>
        <p:txBody>
          <a:bodyPr/>
          <a:lstStyle>
            <a:lvl1pPr>
              <a:defRPr/>
            </a:lvl1pPr>
          </a:lstStyle>
          <a:p>
            <a:pPr>
              <a:defRPr/>
            </a:pPr>
            <a:fld id="{BDDC1937-5158-4E59-8852-49011DC57EBC}" type="datetimeFigureOut">
              <a:rPr lang="en-US"/>
              <a:pPr>
                <a:defRPr/>
              </a:pPr>
              <a:t>12/4/2016</a:t>
            </a:fld>
            <a:endParaRPr lang="en-US" dirty="0"/>
          </a:p>
        </p:txBody>
      </p:sp>
      <p:sp>
        <p:nvSpPr>
          <p:cNvPr id="6" name="Footer Placeholder 5"/>
          <p:cNvSpPr>
            <a:spLocks noGrp="1"/>
          </p:cNvSpPr>
          <p:nvPr>
            <p:ph type="ftr" sz="quarter" idx="12"/>
          </p:nvPr>
        </p:nvSpPr>
        <p:spPr>
          <a:xfrm>
            <a:off x="4165600" y="6243638"/>
            <a:ext cx="3860800" cy="457200"/>
          </a:xfrm>
        </p:spPr>
        <p:txBody>
          <a:bodyPr/>
          <a:lstStyle>
            <a:lvl1pPr>
              <a:defRPr/>
            </a:lvl1pPr>
          </a:lstStyle>
          <a:p>
            <a:pPr>
              <a:defRPr/>
            </a:pPr>
            <a:endParaRPr lang="en-US"/>
          </a:p>
        </p:txBody>
      </p:sp>
    </p:spTree>
    <p:extLst>
      <p:ext uri="{BB962C8B-B14F-4D97-AF65-F5344CB8AC3E}">
        <p14:creationId xmlns:p14="http://schemas.microsoft.com/office/powerpoint/2010/main" val="3175997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12/4/2016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0250033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oos.fatimah@yahoo.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5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6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7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7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7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7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31115" y="995042"/>
            <a:ext cx="11277600" cy="1524000"/>
          </a:xfrm>
        </p:spPr>
        <p:txBody>
          <a:bodyPr>
            <a:noAutofit/>
          </a:bodyPr>
          <a:lstStyle/>
          <a:p>
            <a:r>
              <a:rPr lang="en-GB" sz="4400" b="1" dirty="0" smtClean="0">
                <a:latin typeface="Century Gothic" panose="020B0502020202020204" pitchFamily="34" charset="0"/>
              </a:rPr>
              <a:t>TANTANGAN TENAGA KESEHATAN</a:t>
            </a:r>
            <a:br>
              <a:rPr lang="en-GB" sz="4400" b="1" dirty="0" smtClean="0">
                <a:latin typeface="Century Gothic" panose="020B0502020202020204" pitchFamily="34" charset="0"/>
              </a:rPr>
            </a:br>
            <a:r>
              <a:rPr lang="en-GB" sz="4400" b="1" dirty="0" smtClean="0">
                <a:latin typeface="Century Gothic" panose="020B0502020202020204" pitchFamily="34" charset="0"/>
              </a:rPr>
              <a:t>MENGHADAPI </a:t>
            </a:r>
            <a:br>
              <a:rPr lang="en-GB" sz="4400" b="1" dirty="0" smtClean="0">
                <a:latin typeface="Century Gothic" panose="020B0502020202020204" pitchFamily="34" charset="0"/>
              </a:rPr>
            </a:br>
            <a:r>
              <a:rPr lang="en-GB" sz="4400" b="1" dirty="0" smtClean="0">
                <a:latin typeface="Century Gothic" panose="020B0502020202020204" pitchFamily="34" charset="0"/>
              </a:rPr>
              <a:t>MASYARAKAT EKONOMI ASEAN</a:t>
            </a:r>
            <a:endParaRPr lang="en-GB" sz="4400" b="1" cap="none" dirty="0">
              <a:latin typeface="Century Gothic" panose="020B0502020202020204" pitchFamily="34" charset="0"/>
            </a:endParaRPr>
          </a:p>
        </p:txBody>
      </p:sp>
      <p:pic>
        <p:nvPicPr>
          <p:cNvPr id="6" name="Content Placeholder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4697834"/>
            <a:ext cx="12192000" cy="2160166"/>
          </a:xfrm>
          <a:prstGeom prst="rect">
            <a:avLst/>
          </a:prstGeom>
        </p:spPr>
      </p:pic>
      <p:sp>
        <p:nvSpPr>
          <p:cNvPr id="4" name="Title 1"/>
          <p:cNvSpPr txBox="1">
            <a:spLocks/>
          </p:cNvSpPr>
          <p:nvPr/>
        </p:nvSpPr>
        <p:spPr>
          <a:xfrm>
            <a:off x="457200" y="3222886"/>
            <a:ext cx="11277600" cy="1335830"/>
          </a:xfrm>
          <a:prstGeom prst="rect">
            <a:avLst/>
          </a:prstGeom>
        </p:spPr>
        <p:txBody>
          <a:bodyPr vert="horz" lIns="91440" tIns="45720" rIns="91440" bIns="45720" rtlCol="0" anchor="b">
            <a:normAutofit fontScale="90000" lnSpcReduction="20000"/>
          </a:bodyPr>
          <a:lstStyle>
            <a:lvl1pPr algn="ctr" defTabSz="914400" rtl="0" eaLnBrk="1" latinLnBrk="0" hangingPunct="1">
              <a:lnSpc>
                <a:spcPct val="90000"/>
              </a:lnSpc>
              <a:spcBef>
                <a:spcPct val="0"/>
              </a:spcBef>
              <a:buNone/>
              <a:defRPr sz="4800" kern="1200" cap="all" baseline="0">
                <a:solidFill>
                  <a:schemeClr val="tx1"/>
                </a:solidFill>
                <a:effectLst/>
                <a:latin typeface="+mj-lt"/>
                <a:ea typeface="+mj-ea"/>
                <a:cs typeface="+mj-cs"/>
              </a:defRPr>
            </a:lvl1pPr>
          </a:lstStyle>
          <a:p>
            <a:r>
              <a:rPr lang="en-GB" sz="2000" b="1" dirty="0" smtClean="0">
                <a:solidFill>
                  <a:schemeClr val="accent4">
                    <a:lumMod val="50000"/>
                  </a:schemeClr>
                </a:solidFill>
              </a:rPr>
              <a:t>DISAMPAIKAN OLEH :</a:t>
            </a:r>
          </a:p>
          <a:p>
            <a:endParaRPr lang="en-GB" sz="2000" b="1" dirty="0" smtClean="0">
              <a:solidFill>
                <a:schemeClr val="accent4">
                  <a:lumMod val="50000"/>
                </a:schemeClr>
              </a:solidFill>
            </a:endParaRPr>
          </a:p>
          <a:p>
            <a:r>
              <a:rPr lang="en-GB" sz="2000" b="1" dirty="0" smtClean="0"/>
              <a:t>DRA. OOS FATIMAH ROSYATI M.KES </a:t>
            </a:r>
          </a:p>
          <a:p>
            <a:r>
              <a:rPr lang="en-GB" sz="2000" b="1" dirty="0" smtClean="0"/>
              <a:t>KEPALA PUSAT PERENCANAAN DAN PENDAYAGUNAAN SDM KESEHATAN</a:t>
            </a:r>
          </a:p>
          <a:p>
            <a:endParaRPr lang="en-GB" sz="2000" b="1" dirty="0" smtClean="0">
              <a:solidFill>
                <a:schemeClr val="accent4">
                  <a:lumMod val="50000"/>
                </a:schemeClr>
              </a:solidFill>
            </a:endParaRPr>
          </a:p>
          <a:p>
            <a:r>
              <a:rPr lang="en-GB" sz="2000" b="1" dirty="0" smtClean="0">
                <a:solidFill>
                  <a:schemeClr val="accent4">
                    <a:lumMod val="50000"/>
                  </a:schemeClr>
                </a:solidFill>
              </a:rPr>
              <a:t>PALANGKARAYA, 3 DESEMBER 2016</a:t>
            </a:r>
            <a:endParaRPr lang="en-GB" sz="2000" b="1" cap="none" dirty="0">
              <a:solidFill>
                <a:schemeClr val="accent4">
                  <a:lumMod val="50000"/>
                </a:schemeClr>
              </a:solidFill>
              <a:latin typeface="Arial Black" pitchFamily="34" charset="0"/>
            </a:endParaRPr>
          </a:p>
        </p:txBody>
      </p:sp>
    </p:spTree>
    <p:extLst>
      <p:ext uri="{BB962C8B-B14F-4D97-AF65-F5344CB8AC3E}">
        <p14:creationId xmlns:p14="http://schemas.microsoft.com/office/powerpoint/2010/main" val="414898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753979" y="292102"/>
            <a:ext cx="10684042" cy="927098"/>
          </a:xfrm>
          <a:solidFill>
            <a:schemeClr val="accent2">
              <a:lumMod val="40000"/>
              <a:lumOff val="60000"/>
            </a:schemeClr>
          </a:solidFill>
          <a:ln>
            <a:solidFill>
              <a:schemeClr val="tx2">
                <a:lumMod val="85000"/>
                <a:lumOff val="15000"/>
              </a:schemeClr>
            </a:solidFill>
          </a:ln>
        </p:spPr>
        <p:txBody>
          <a:bodyPr>
            <a:normAutofit fontScale="90000"/>
          </a:bodyPr>
          <a:lstStyle/>
          <a:p>
            <a:pPr algn="ctr">
              <a:defRPr/>
            </a:pPr>
            <a:r>
              <a:rPr lang="en-US" altLang="en-US" b="1" dirty="0" smtClean="0">
                <a:solidFill>
                  <a:srgbClr val="FF3300"/>
                </a:solidFill>
              </a:rPr>
              <a:t>    </a:t>
            </a:r>
            <a:br>
              <a:rPr lang="en-US" altLang="en-US" b="1" dirty="0" smtClean="0">
                <a:solidFill>
                  <a:srgbClr val="FF3300"/>
                </a:solidFill>
              </a:rPr>
            </a:br>
            <a:r>
              <a:rPr lang="en-US" altLang="en-US" b="1" dirty="0" smtClean="0">
                <a:solidFill>
                  <a:srgbClr val="FF3300"/>
                </a:solidFill>
              </a:rPr>
              <a:t/>
            </a:r>
            <a:br>
              <a:rPr lang="en-US" altLang="en-US" b="1" dirty="0" smtClean="0">
                <a:solidFill>
                  <a:srgbClr val="FF3300"/>
                </a:solidFill>
              </a:rPr>
            </a:br>
            <a:r>
              <a:rPr lang="en-US" altLang="en-US" sz="2400" b="1" dirty="0"/>
              <a:t>DRA. OOS FATIMAH ROSYATI M.KES</a:t>
            </a:r>
            <a:br>
              <a:rPr lang="en-US" altLang="en-US" sz="2400" b="1" dirty="0"/>
            </a:br>
            <a:r>
              <a:rPr lang="en-US" altLang="en-US" sz="2400" b="1" dirty="0"/>
              <a:t>          HP. 081 22 0125 62 / </a:t>
            </a:r>
            <a:r>
              <a:rPr lang="en-US" altLang="en-US" sz="2400" b="1" dirty="0">
                <a:hlinkClick r:id="rId3"/>
              </a:rPr>
              <a:t>oos.fatimah@yahoo.com</a:t>
            </a:r>
            <a:r>
              <a:rPr lang="en-US" altLang="en-US" sz="2400" b="1" dirty="0"/>
              <a:t/>
            </a:r>
            <a:br>
              <a:rPr lang="en-US" altLang="en-US" sz="2400" b="1" dirty="0"/>
            </a:br>
            <a:r>
              <a:rPr lang="en-US" altLang="en-US" sz="2400" b="1" dirty="0"/>
              <a:t>            </a:t>
            </a:r>
            <a:r>
              <a:rPr lang="en-US" altLang="en-US" sz="2000" b="1" dirty="0" err="1" smtClean="0"/>
              <a:t>Kepala</a:t>
            </a:r>
            <a:r>
              <a:rPr lang="en-US" altLang="en-US" sz="2000" b="1" dirty="0" smtClean="0"/>
              <a:t> </a:t>
            </a:r>
            <a:r>
              <a:rPr lang="en-US" altLang="en-US" sz="2000" b="1" dirty="0" err="1" smtClean="0"/>
              <a:t>Pusat</a:t>
            </a:r>
            <a:r>
              <a:rPr lang="en-US" altLang="en-US" sz="2000" b="1" dirty="0" smtClean="0"/>
              <a:t> </a:t>
            </a:r>
            <a:r>
              <a:rPr lang="en-US" altLang="en-US" sz="2000" b="1" dirty="0" err="1" smtClean="0"/>
              <a:t>Perencanaan</a:t>
            </a:r>
            <a:r>
              <a:rPr lang="en-US" altLang="en-US" sz="2000" b="1" dirty="0" smtClean="0"/>
              <a:t> </a:t>
            </a:r>
            <a:r>
              <a:rPr lang="en-US" altLang="en-US" sz="2000" b="1" dirty="0" err="1" smtClean="0"/>
              <a:t>dan</a:t>
            </a:r>
            <a:r>
              <a:rPr lang="en-US" altLang="en-US" sz="2000" b="1" dirty="0" smtClean="0"/>
              <a:t> </a:t>
            </a:r>
            <a:r>
              <a:rPr lang="en-US" altLang="en-US" sz="2000" b="1" dirty="0" err="1" smtClean="0"/>
              <a:t>pendayagunaan</a:t>
            </a:r>
            <a:r>
              <a:rPr lang="en-US" altLang="en-US" sz="2000" b="1" dirty="0" smtClean="0"/>
              <a:t> SDMK  BPPSDM </a:t>
            </a:r>
            <a:r>
              <a:rPr lang="en-US" altLang="en-US" sz="2000" b="1" dirty="0" err="1"/>
              <a:t>Kes</a:t>
            </a:r>
            <a:r>
              <a:rPr lang="en-US" altLang="en-US" sz="2000" b="1" dirty="0"/>
              <a:t> </a:t>
            </a:r>
            <a:r>
              <a:rPr lang="en-US" altLang="en-US" sz="2000" b="1" dirty="0" err="1"/>
              <a:t>Kemenkes</a:t>
            </a:r>
            <a:r>
              <a:rPr lang="en-US" altLang="en-US" sz="2000" b="1" dirty="0"/>
              <a:t> RI</a:t>
            </a:r>
            <a:br>
              <a:rPr lang="en-US" altLang="en-US" sz="2000" b="1" dirty="0"/>
            </a:br>
            <a:r>
              <a:rPr lang="en-US" altLang="en-US" sz="2000" b="1" dirty="0">
                <a:solidFill>
                  <a:schemeClr val="bg1"/>
                </a:solidFill>
              </a:rPr>
              <a:t/>
            </a:r>
            <a:br>
              <a:rPr lang="en-US" altLang="en-US" sz="2000" b="1" dirty="0">
                <a:solidFill>
                  <a:schemeClr val="bg1"/>
                </a:solidFill>
              </a:rPr>
            </a:br>
            <a:r>
              <a:rPr lang="en-US" altLang="en-US" sz="2400" b="1" dirty="0">
                <a:solidFill>
                  <a:srgbClr val="FF0000"/>
                </a:solidFill>
              </a:rPr>
              <a:t/>
            </a:r>
            <a:br>
              <a:rPr lang="en-US" altLang="en-US" sz="2400" b="1" dirty="0">
                <a:solidFill>
                  <a:srgbClr val="FF0000"/>
                </a:solidFill>
              </a:rPr>
            </a:br>
            <a:r>
              <a:rPr lang="en-US" altLang="en-US" sz="2400" b="1" dirty="0">
                <a:solidFill>
                  <a:srgbClr val="FF0000"/>
                </a:solidFill>
              </a:rPr>
              <a:t/>
            </a:r>
            <a:br>
              <a:rPr lang="en-US" altLang="en-US" sz="2400" b="1" dirty="0">
                <a:solidFill>
                  <a:srgbClr val="FF0000"/>
                </a:solidFill>
              </a:rPr>
            </a:br>
            <a:endParaRPr lang="en-US" altLang="en-US" sz="2400" b="1" dirty="0">
              <a:solidFill>
                <a:srgbClr val="FF0000"/>
              </a:solidFill>
            </a:endParaRPr>
          </a:p>
        </p:txBody>
      </p:sp>
      <p:sp>
        <p:nvSpPr>
          <p:cNvPr id="3075" name="Rectangle 3"/>
          <p:cNvSpPr>
            <a:spLocks noGrp="1" noChangeArrowheads="1"/>
          </p:cNvSpPr>
          <p:nvPr>
            <p:ph type="body" idx="1"/>
          </p:nvPr>
        </p:nvSpPr>
        <p:spPr>
          <a:xfrm>
            <a:off x="753979" y="1427746"/>
            <a:ext cx="10684042" cy="5430253"/>
          </a:xfrm>
          <a:solidFill>
            <a:schemeClr val="accent4">
              <a:lumMod val="20000"/>
              <a:lumOff val="80000"/>
            </a:schemeClr>
          </a:solidFill>
        </p:spPr>
        <p:txBody>
          <a:bodyPr>
            <a:normAutofit fontScale="85000" lnSpcReduction="10000"/>
          </a:bodyPr>
          <a:lstStyle/>
          <a:p>
            <a:pPr marL="0" indent="0">
              <a:lnSpc>
                <a:spcPct val="80000"/>
              </a:lnSpc>
              <a:buNone/>
              <a:defRPr/>
            </a:pPr>
            <a:r>
              <a:rPr lang="en-US" sz="1800" b="1" dirty="0" smtClean="0">
                <a:solidFill>
                  <a:srgbClr val="FF0000"/>
                </a:solidFill>
              </a:rPr>
              <a:t>PENDIDIKAN </a:t>
            </a:r>
            <a:r>
              <a:rPr lang="en-US" sz="1800" b="1" dirty="0">
                <a:solidFill>
                  <a:srgbClr val="FF0000"/>
                </a:solidFill>
              </a:rPr>
              <a:t>:</a:t>
            </a:r>
          </a:p>
          <a:p>
            <a:pPr>
              <a:lnSpc>
                <a:spcPct val="80000"/>
              </a:lnSpc>
              <a:defRPr/>
            </a:pPr>
            <a:r>
              <a:rPr lang="en-US" sz="1800" b="1" dirty="0"/>
              <a:t>S-1 </a:t>
            </a:r>
            <a:r>
              <a:rPr lang="en-US" sz="1800" b="1" dirty="0" err="1"/>
              <a:t>Biologi</a:t>
            </a:r>
            <a:r>
              <a:rPr lang="en-US" sz="1800" b="1" dirty="0"/>
              <a:t> - </a:t>
            </a:r>
            <a:r>
              <a:rPr lang="en-US" sz="1800" b="1" dirty="0" err="1"/>
              <a:t>Institut</a:t>
            </a:r>
            <a:r>
              <a:rPr lang="en-US" sz="1800" b="1" dirty="0"/>
              <a:t> </a:t>
            </a:r>
            <a:r>
              <a:rPr lang="en-US" sz="1800" b="1" dirty="0" err="1"/>
              <a:t>Teknologi</a:t>
            </a:r>
            <a:r>
              <a:rPr lang="en-US" sz="1800" b="1" dirty="0"/>
              <a:t> Bandung (ITB)  - 1988</a:t>
            </a:r>
          </a:p>
          <a:p>
            <a:pPr>
              <a:lnSpc>
                <a:spcPct val="80000"/>
              </a:lnSpc>
              <a:defRPr/>
            </a:pPr>
            <a:r>
              <a:rPr lang="en-US" sz="1800" b="1" i="1" dirty="0"/>
              <a:t>Medical Lab Technology</a:t>
            </a:r>
            <a:r>
              <a:rPr lang="en-US" sz="1800" b="1" dirty="0"/>
              <a:t> (MLT)- Lambton College Canada - 1991</a:t>
            </a:r>
          </a:p>
          <a:p>
            <a:pPr>
              <a:lnSpc>
                <a:spcPct val="80000"/>
              </a:lnSpc>
              <a:defRPr/>
            </a:pPr>
            <a:r>
              <a:rPr lang="en-US" sz="1800" b="1" dirty="0"/>
              <a:t>S-2 </a:t>
            </a:r>
            <a:r>
              <a:rPr lang="en-US" sz="1800" b="1" dirty="0" err="1"/>
              <a:t>Ilmu</a:t>
            </a:r>
            <a:r>
              <a:rPr lang="en-US" sz="1800" b="1" dirty="0"/>
              <a:t> </a:t>
            </a:r>
            <a:r>
              <a:rPr lang="en-US" sz="1800" b="1" dirty="0" err="1"/>
              <a:t>Kedokteran</a:t>
            </a:r>
            <a:r>
              <a:rPr lang="en-US" sz="1800" b="1" dirty="0"/>
              <a:t> </a:t>
            </a:r>
            <a:r>
              <a:rPr lang="en-US" sz="1800" b="1" dirty="0" err="1"/>
              <a:t>Dasar</a:t>
            </a:r>
            <a:r>
              <a:rPr lang="en-US" sz="1800" b="1" dirty="0"/>
              <a:t> – UNPAD – 1998</a:t>
            </a:r>
          </a:p>
          <a:p>
            <a:pPr>
              <a:lnSpc>
                <a:spcPct val="80000"/>
              </a:lnSpc>
              <a:defRPr/>
            </a:pPr>
            <a:r>
              <a:rPr lang="en-US" sz="1800" b="1" dirty="0" err="1"/>
              <a:t>Jenjang</a:t>
            </a:r>
            <a:r>
              <a:rPr lang="en-US" sz="1800" b="1" dirty="0"/>
              <a:t> </a:t>
            </a:r>
            <a:r>
              <a:rPr lang="en-US" sz="1800" b="1" dirty="0" err="1"/>
              <a:t>Karir</a:t>
            </a:r>
            <a:r>
              <a:rPr lang="en-US" sz="1800" b="1" dirty="0"/>
              <a:t> </a:t>
            </a:r>
            <a:r>
              <a:rPr lang="en-US" sz="1800" b="1" dirty="0" err="1"/>
              <a:t>Perawat</a:t>
            </a:r>
            <a:r>
              <a:rPr lang="en-US" sz="1800" b="1" dirty="0"/>
              <a:t>, JICA – </a:t>
            </a:r>
            <a:r>
              <a:rPr lang="en-US" sz="1800" b="1" dirty="0" err="1"/>
              <a:t>Jepang</a:t>
            </a:r>
            <a:r>
              <a:rPr lang="en-US" sz="1800" b="1" dirty="0"/>
              <a:t> - 2012</a:t>
            </a:r>
          </a:p>
          <a:p>
            <a:pPr>
              <a:lnSpc>
                <a:spcPct val="80000"/>
              </a:lnSpc>
              <a:defRPr/>
            </a:pPr>
            <a:endParaRPr lang="en-US" sz="1800" b="1" dirty="0"/>
          </a:p>
          <a:p>
            <a:pPr marL="0" indent="0">
              <a:lnSpc>
                <a:spcPct val="80000"/>
              </a:lnSpc>
              <a:buNone/>
              <a:defRPr/>
            </a:pPr>
            <a:r>
              <a:rPr lang="en-US" sz="1800" b="1" dirty="0">
                <a:solidFill>
                  <a:srgbClr val="FF0000"/>
                </a:solidFill>
              </a:rPr>
              <a:t>PENGALAMAN KERJA :</a:t>
            </a:r>
          </a:p>
          <a:p>
            <a:pPr>
              <a:lnSpc>
                <a:spcPct val="120000"/>
              </a:lnSpc>
              <a:spcBef>
                <a:spcPts val="0"/>
              </a:spcBef>
              <a:defRPr/>
            </a:pPr>
            <a:r>
              <a:rPr lang="en-US" sz="1800" b="1" dirty="0" err="1">
                <a:solidFill>
                  <a:srgbClr val="0000CC"/>
                </a:solidFill>
              </a:rPr>
              <a:t>Pembantu</a:t>
            </a:r>
            <a:r>
              <a:rPr lang="en-US" sz="1800" b="1" dirty="0">
                <a:solidFill>
                  <a:srgbClr val="0000CC"/>
                </a:solidFill>
              </a:rPr>
              <a:t> </a:t>
            </a:r>
            <a:r>
              <a:rPr lang="en-US" sz="1800" b="1" dirty="0" err="1">
                <a:solidFill>
                  <a:srgbClr val="0000CC"/>
                </a:solidFill>
              </a:rPr>
              <a:t>Direktur</a:t>
            </a:r>
            <a:r>
              <a:rPr lang="en-US" sz="1800" b="1" dirty="0">
                <a:solidFill>
                  <a:srgbClr val="0000CC"/>
                </a:solidFill>
              </a:rPr>
              <a:t> I </a:t>
            </a:r>
            <a:r>
              <a:rPr lang="en-US" sz="1800" b="1" dirty="0" err="1">
                <a:solidFill>
                  <a:srgbClr val="0000CC"/>
                </a:solidFill>
              </a:rPr>
              <a:t>Poltekkes</a:t>
            </a:r>
            <a:r>
              <a:rPr lang="en-US" sz="1800" b="1" dirty="0">
                <a:solidFill>
                  <a:srgbClr val="0000CC"/>
                </a:solidFill>
              </a:rPr>
              <a:t> </a:t>
            </a:r>
            <a:r>
              <a:rPr lang="en-US" sz="1800" b="1" dirty="0" err="1">
                <a:solidFill>
                  <a:srgbClr val="0000CC"/>
                </a:solidFill>
              </a:rPr>
              <a:t>Kemenkes</a:t>
            </a:r>
            <a:r>
              <a:rPr lang="en-US" sz="1800" b="1" dirty="0">
                <a:solidFill>
                  <a:srgbClr val="0000CC"/>
                </a:solidFill>
              </a:rPr>
              <a:t>  Bandung; 2002 – 2010</a:t>
            </a:r>
          </a:p>
          <a:p>
            <a:pPr>
              <a:lnSpc>
                <a:spcPct val="120000"/>
              </a:lnSpc>
              <a:spcBef>
                <a:spcPts val="0"/>
              </a:spcBef>
              <a:defRPr/>
            </a:pPr>
            <a:r>
              <a:rPr lang="en-US" sz="1800" b="1" dirty="0" err="1">
                <a:solidFill>
                  <a:srgbClr val="0000CC"/>
                </a:solidFill>
              </a:rPr>
              <a:t>Pembantu</a:t>
            </a:r>
            <a:r>
              <a:rPr lang="en-US" sz="1800" b="1" dirty="0">
                <a:solidFill>
                  <a:srgbClr val="0000CC"/>
                </a:solidFill>
              </a:rPr>
              <a:t> </a:t>
            </a:r>
            <a:r>
              <a:rPr lang="en-US" sz="1800" b="1" dirty="0" err="1">
                <a:solidFill>
                  <a:srgbClr val="0000CC"/>
                </a:solidFill>
              </a:rPr>
              <a:t>Direktur</a:t>
            </a:r>
            <a:r>
              <a:rPr lang="en-US" sz="1800" b="1" dirty="0">
                <a:solidFill>
                  <a:srgbClr val="0000CC"/>
                </a:solidFill>
              </a:rPr>
              <a:t> II </a:t>
            </a:r>
            <a:r>
              <a:rPr lang="en-US" sz="1800" b="1" dirty="0" err="1">
                <a:solidFill>
                  <a:srgbClr val="0000CC"/>
                </a:solidFill>
              </a:rPr>
              <a:t>Poltekkes</a:t>
            </a:r>
            <a:r>
              <a:rPr lang="en-US" sz="1800" b="1" dirty="0">
                <a:solidFill>
                  <a:srgbClr val="0000CC"/>
                </a:solidFill>
              </a:rPr>
              <a:t> </a:t>
            </a:r>
            <a:r>
              <a:rPr lang="en-US" sz="1800" b="1" dirty="0" err="1">
                <a:solidFill>
                  <a:srgbClr val="0000CC"/>
                </a:solidFill>
              </a:rPr>
              <a:t>kemenkes</a:t>
            </a:r>
            <a:r>
              <a:rPr lang="en-US" sz="1800" b="1" dirty="0">
                <a:solidFill>
                  <a:srgbClr val="0000CC"/>
                </a:solidFill>
              </a:rPr>
              <a:t> Bandung;  2010 – 2012</a:t>
            </a:r>
          </a:p>
          <a:p>
            <a:pPr>
              <a:lnSpc>
                <a:spcPct val="120000"/>
              </a:lnSpc>
              <a:spcBef>
                <a:spcPts val="0"/>
              </a:spcBef>
              <a:defRPr/>
            </a:pPr>
            <a:r>
              <a:rPr lang="en-US" sz="1800" b="1" i="1" dirty="0">
                <a:solidFill>
                  <a:srgbClr val="0000CC"/>
                </a:solidFill>
              </a:rPr>
              <a:t>Management Representative</a:t>
            </a:r>
            <a:r>
              <a:rPr lang="en-US" sz="1800" b="1" dirty="0">
                <a:solidFill>
                  <a:srgbClr val="0000CC"/>
                </a:solidFill>
              </a:rPr>
              <a:t> (MR) ISO 9001:2008 </a:t>
            </a:r>
            <a:r>
              <a:rPr lang="en-US" sz="1800" b="1" dirty="0" err="1">
                <a:solidFill>
                  <a:srgbClr val="0000CC"/>
                </a:solidFill>
              </a:rPr>
              <a:t>Poltekkes</a:t>
            </a:r>
            <a:r>
              <a:rPr lang="en-US" sz="1800" b="1" dirty="0">
                <a:solidFill>
                  <a:srgbClr val="0000CC"/>
                </a:solidFill>
              </a:rPr>
              <a:t> </a:t>
            </a:r>
            <a:r>
              <a:rPr lang="en-US" sz="1800" b="1" dirty="0" err="1">
                <a:solidFill>
                  <a:srgbClr val="0000CC"/>
                </a:solidFill>
              </a:rPr>
              <a:t>Kemenkes</a:t>
            </a:r>
            <a:r>
              <a:rPr lang="en-US" sz="1800" b="1" dirty="0">
                <a:solidFill>
                  <a:srgbClr val="0000CC"/>
                </a:solidFill>
              </a:rPr>
              <a:t> Bandung; 2008 - 2012</a:t>
            </a:r>
          </a:p>
          <a:p>
            <a:pPr>
              <a:lnSpc>
                <a:spcPct val="120000"/>
              </a:lnSpc>
              <a:spcBef>
                <a:spcPts val="0"/>
              </a:spcBef>
              <a:defRPr/>
            </a:pPr>
            <a:r>
              <a:rPr lang="en-US" sz="1800" b="1" dirty="0">
                <a:solidFill>
                  <a:srgbClr val="0000CC"/>
                </a:solidFill>
              </a:rPr>
              <a:t>Auditor Internal ISO 9001:2008 ;  2008-2012 </a:t>
            </a:r>
          </a:p>
          <a:p>
            <a:pPr>
              <a:lnSpc>
                <a:spcPct val="120000"/>
              </a:lnSpc>
              <a:spcBef>
                <a:spcPts val="0"/>
              </a:spcBef>
              <a:defRPr/>
            </a:pPr>
            <a:r>
              <a:rPr lang="en-US" sz="1800" b="1" dirty="0" err="1">
                <a:solidFill>
                  <a:srgbClr val="0000CC"/>
                </a:solidFill>
              </a:rPr>
              <a:t>Kepala</a:t>
            </a:r>
            <a:r>
              <a:rPr lang="en-US" sz="1800" b="1" dirty="0">
                <a:solidFill>
                  <a:srgbClr val="0000CC"/>
                </a:solidFill>
              </a:rPr>
              <a:t> </a:t>
            </a:r>
            <a:r>
              <a:rPr lang="en-US" sz="1800" b="1" dirty="0" err="1">
                <a:solidFill>
                  <a:srgbClr val="0000CC"/>
                </a:solidFill>
              </a:rPr>
              <a:t>Bidang</a:t>
            </a:r>
            <a:r>
              <a:rPr lang="en-US" sz="1800" b="1" dirty="0">
                <a:solidFill>
                  <a:srgbClr val="0000CC"/>
                </a:solidFill>
              </a:rPr>
              <a:t> </a:t>
            </a:r>
            <a:r>
              <a:rPr lang="en-US" sz="1800" b="1" dirty="0" err="1">
                <a:solidFill>
                  <a:srgbClr val="0000CC"/>
                </a:solidFill>
              </a:rPr>
              <a:t>Sertifikasi</a:t>
            </a:r>
            <a:r>
              <a:rPr lang="en-US" sz="1800" b="1" dirty="0">
                <a:solidFill>
                  <a:srgbClr val="0000CC"/>
                </a:solidFill>
              </a:rPr>
              <a:t> LSP </a:t>
            </a:r>
            <a:r>
              <a:rPr lang="en-US" sz="1800" b="1" dirty="0" err="1">
                <a:solidFill>
                  <a:srgbClr val="0000CC"/>
                </a:solidFill>
              </a:rPr>
              <a:t>Tenaga</a:t>
            </a:r>
            <a:r>
              <a:rPr lang="en-US" sz="1800" b="1" dirty="0">
                <a:solidFill>
                  <a:srgbClr val="0000CC"/>
                </a:solidFill>
              </a:rPr>
              <a:t> </a:t>
            </a:r>
            <a:r>
              <a:rPr lang="en-US" sz="1800" b="1" dirty="0" err="1">
                <a:solidFill>
                  <a:srgbClr val="0000CC"/>
                </a:solidFill>
              </a:rPr>
              <a:t>Laboratorium</a:t>
            </a:r>
            <a:r>
              <a:rPr lang="en-US" sz="1800" b="1" dirty="0">
                <a:solidFill>
                  <a:srgbClr val="0000CC"/>
                </a:solidFill>
              </a:rPr>
              <a:t> </a:t>
            </a:r>
            <a:r>
              <a:rPr lang="en-US" sz="1800" b="1" dirty="0" err="1">
                <a:solidFill>
                  <a:srgbClr val="0000CC"/>
                </a:solidFill>
              </a:rPr>
              <a:t>Penguji</a:t>
            </a:r>
            <a:r>
              <a:rPr lang="en-US" sz="1800" b="1" dirty="0">
                <a:solidFill>
                  <a:srgbClr val="0000CC"/>
                </a:solidFill>
              </a:rPr>
              <a:t> (</a:t>
            </a:r>
            <a:r>
              <a:rPr lang="en-US" sz="1800" b="1" dirty="0" err="1">
                <a:solidFill>
                  <a:srgbClr val="0000CC"/>
                </a:solidFill>
              </a:rPr>
              <a:t>Telapi</a:t>
            </a:r>
            <a:r>
              <a:rPr lang="en-US" sz="1800" b="1" dirty="0">
                <a:solidFill>
                  <a:srgbClr val="0000CC"/>
                </a:solidFill>
              </a:rPr>
              <a:t>);  2007 -2012   </a:t>
            </a:r>
          </a:p>
          <a:p>
            <a:pPr>
              <a:lnSpc>
                <a:spcPct val="120000"/>
              </a:lnSpc>
              <a:spcBef>
                <a:spcPts val="0"/>
              </a:spcBef>
              <a:defRPr/>
            </a:pPr>
            <a:r>
              <a:rPr lang="en-US" sz="1800" b="1" dirty="0" err="1">
                <a:solidFill>
                  <a:srgbClr val="0000CC"/>
                </a:solidFill>
              </a:rPr>
              <a:t>Asesor</a:t>
            </a:r>
            <a:r>
              <a:rPr lang="en-US" sz="1800" b="1" dirty="0">
                <a:solidFill>
                  <a:srgbClr val="0000CC"/>
                </a:solidFill>
              </a:rPr>
              <a:t> </a:t>
            </a:r>
            <a:r>
              <a:rPr lang="en-US" sz="1800" b="1" dirty="0" err="1">
                <a:solidFill>
                  <a:srgbClr val="0000CC"/>
                </a:solidFill>
              </a:rPr>
              <a:t>Kompetensi</a:t>
            </a:r>
            <a:r>
              <a:rPr lang="en-US" sz="1800" b="1" dirty="0">
                <a:solidFill>
                  <a:srgbClr val="0000CC"/>
                </a:solidFill>
              </a:rPr>
              <a:t>;  2002 - </a:t>
            </a:r>
            <a:r>
              <a:rPr lang="en-US" sz="1800" b="1" dirty="0" err="1">
                <a:solidFill>
                  <a:srgbClr val="0000CC"/>
                </a:solidFill>
              </a:rPr>
              <a:t>sekarang</a:t>
            </a:r>
            <a:endParaRPr lang="en-US" sz="1800" b="1" dirty="0">
              <a:solidFill>
                <a:srgbClr val="0000CC"/>
              </a:solidFill>
            </a:endParaRPr>
          </a:p>
          <a:p>
            <a:pPr>
              <a:lnSpc>
                <a:spcPct val="120000"/>
              </a:lnSpc>
              <a:spcBef>
                <a:spcPts val="0"/>
              </a:spcBef>
              <a:defRPr/>
            </a:pPr>
            <a:r>
              <a:rPr lang="en-US" sz="1800" b="1" dirty="0" smtClean="0">
                <a:solidFill>
                  <a:srgbClr val="0000CC"/>
                </a:solidFill>
              </a:rPr>
              <a:t>Master </a:t>
            </a:r>
            <a:r>
              <a:rPr lang="en-US" sz="1800" b="1" dirty="0" err="1">
                <a:solidFill>
                  <a:srgbClr val="0000CC"/>
                </a:solidFill>
              </a:rPr>
              <a:t>Asesor</a:t>
            </a:r>
            <a:r>
              <a:rPr lang="en-US" sz="1800" b="1" dirty="0">
                <a:solidFill>
                  <a:srgbClr val="0000CC"/>
                </a:solidFill>
              </a:rPr>
              <a:t> BNSP; 2006 - </a:t>
            </a:r>
            <a:r>
              <a:rPr lang="en-US" sz="1800" b="1" dirty="0" err="1">
                <a:solidFill>
                  <a:srgbClr val="0000CC"/>
                </a:solidFill>
              </a:rPr>
              <a:t>sekarang</a:t>
            </a:r>
            <a:endParaRPr lang="en-US" sz="1800" b="1" dirty="0">
              <a:solidFill>
                <a:srgbClr val="0000CC"/>
              </a:solidFill>
            </a:endParaRPr>
          </a:p>
          <a:p>
            <a:pPr>
              <a:lnSpc>
                <a:spcPct val="120000"/>
              </a:lnSpc>
              <a:spcBef>
                <a:spcPts val="0"/>
              </a:spcBef>
              <a:defRPr/>
            </a:pPr>
            <a:r>
              <a:rPr lang="en-US" sz="1800" b="1" dirty="0" err="1">
                <a:solidFill>
                  <a:srgbClr val="0000CC"/>
                </a:solidFill>
              </a:rPr>
              <a:t>Kepala</a:t>
            </a:r>
            <a:r>
              <a:rPr lang="en-US" sz="1800" b="1" dirty="0">
                <a:solidFill>
                  <a:srgbClr val="0000CC"/>
                </a:solidFill>
              </a:rPr>
              <a:t> </a:t>
            </a:r>
            <a:r>
              <a:rPr lang="en-US" sz="1800" b="1" dirty="0" err="1">
                <a:solidFill>
                  <a:srgbClr val="0000CC"/>
                </a:solidFill>
              </a:rPr>
              <a:t>Bidang</a:t>
            </a:r>
            <a:r>
              <a:rPr lang="en-US" sz="1800" b="1" dirty="0">
                <a:solidFill>
                  <a:srgbClr val="0000CC"/>
                </a:solidFill>
              </a:rPr>
              <a:t> </a:t>
            </a:r>
            <a:r>
              <a:rPr lang="en-US" sz="1800" b="1" dirty="0" err="1">
                <a:solidFill>
                  <a:srgbClr val="0000CC"/>
                </a:solidFill>
              </a:rPr>
              <a:t>Pendidikan</a:t>
            </a:r>
            <a:r>
              <a:rPr lang="en-US" sz="1800" b="1" dirty="0">
                <a:solidFill>
                  <a:srgbClr val="0000CC"/>
                </a:solidFill>
              </a:rPr>
              <a:t> </a:t>
            </a:r>
            <a:r>
              <a:rPr lang="en-US" sz="1800" b="1" dirty="0" err="1">
                <a:solidFill>
                  <a:srgbClr val="0000CC"/>
                </a:solidFill>
              </a:rPr>
              <a:t>dan</a:t>
            </a:r>
            <a:r>
              <a:rPr lang="en-US" sz="1800" b="1" dirty="0">
                <a:solidFill>
                  <a:srgbClr val="0000CC"/>
                </a:solidFill>
              </a:rPr>
              <a:t> </a:t>
            </a:r>
            <a:r>
              <a:rPr lang="en-US" sz="1800" b="1" dirty="0" err="1">
                <a:solidFill>
                  <a:srgbClr val="0000CC"/>
                </a:solidFill>
              </a:rPr>
              <a:t>Pelatihan</a:t>
            </a:r>
            <a:r>
              <a:rPr lang="en-US" sz="1800" b="1" dirty="0">
                <a:solidFill>
                  <a:srgbClr val="0000CC"/>
                </a:solidFill>
              </a:rPr>
              <a:t> Tenaga </a:t>
            </a:r>
            <a:r>
              <a:rPr lang="en-US" sz="1800" b="1" dirty="0" err="1">
                <a:solidFill>
                  <a:srgbClr val="0000CC"/>
                </a:solidFill>
              </a:rPr>
              <a:t>Kesehatan</a:t>
            </a:r>
            <a:r>
              <a:rPr lang="en-US" sz="1800" b="1" dirty="0">
                <a:solidFill>
                  <a:srgbClr val="0000CC"/>
                </a:solidFill>
              </a:rPr>
              <a:t> </a:t>
            </a:r>
            <a:r>
              <a:rPr lang="en-US" sz="1800" b="1" dirty="0" smtClean="0">
                <a:solidFill>
                  <a:srgbClr val="0000CC"/>
                </a:solidFill>
              </a:rPr>
              <a:t> - </a:t>
            </a:r>
            <a:r>
              <a:rPr lang="en-US" sz="1800" b="1" dirty="0" err="1" smtClean="0">
                <a:solidFill>
                  <a:srgbClr val="0000CC"/>
                </a:solidFill>
              </a:rPr>
              <a:t>Pusdiklatnakes</a:t>
            </a:r>
            <a:r>
              <a:rPr lang="en-US" sz="1800" b="1" dirty="0" smtClean="0">
                <a:solidFill>
                  <a:srgbClr val="0000CC"/>
                </a:solidFill>
              </a:rPr>
              <a:t> </a:t>
            </a:r>
            <a:r>
              <a:rPr lang="en-US" sz="1800" b="1" dirty="0" err="1">
                <a:solidFill>
                  <a:srgbClr val="0000CC"/>
                </a:solidFill>
              </a:rPr>
              <a:t>Badan</a:t>
            </a:r>
            <a:r>
              <a:rPr lang="en-US" sz="1800" b="1" dirty="0">
                <a:solidFill>
                  <a:srgbClr val="0000CC"/>
                </a:solidFill>
              </a:rPr>
              <a:t> PPSDM </a:t>
            </a:r>
            <a:r>
              <a:rPr lang="en-US" sz="1800" b="1" dirty="0" err="1">
                <a:solidFill>
                  <a:srgbClr val="0000CC"/>
                </a:solidFill>
              </a:rPr>
              <a:t>Kesehatan</a:t>
            </a:r>
            <a:r>
              <a:rPr lang="en-US" sz="1800" b="1" dirty="0">
                <a:solidFill>
                  <a:srgbClr val="0000CC"/>
                </a:solidFill>
              </a:rPr>
              <a:t>;  2012 – 2015</a:t>
            </a:r>
          </a:p>
          <a:p>
            <a:pPr>
              <a:lnSpc>
                <a:spcPct val="120000"/>
              </a:lnSpc>
              <a:spcBef>
                <a:spcPts val="0"/>
              </a:spcBef>
              <a:defRPr/>
            </a:pPr>
            <a:r>
              <a:rPr lang="en-US" sz="1800" b="1" dirty="0" err="1">
                <a:solidFill>
                  <a:srgbClr val="0000CC"/>
                </a:solidFill>
              </a:rPr>
              <a:t>Kepala</a:t>
            </a:r>
            <a:r>
              <a:rPr lang="en-US" sz="1800" b="1" dirty="0">
                <a:solidFill>
                  <a:srgbClr val="0000CC"/>
                </a:solidFill>
              </a:rPr>
              <a:t> </a:t>
            </a:r>
            <a:r>
              <a:rPr lang="en-US" sz="1800" b="1" dirty="0" err="1">
                <a:solidFill>
                  <a:srgbClr val="0000CC"/>
                </a:solidFill>
              </a:rPr>
              <a:t>Bidang</a:t>
            </a:r>
            <a:r>
              <a:rPr lang="en-US" sz="1800" b="1" dirty="0">
                <a:solidFill>
                  <a:srgbClr val="0000CC"/>
                </a:solidFill>
              </a:rPr>
              <a:t> </a:t>
            </a:r>
            <a:r>
              <a:rPr lang="en-US" sz="1800" b="1" dirty="0" err="1">
                <a:solidFill>
                  <a:srgbClr val="0000CC"/>
                </a:solidFill>
              </a:rPr>
              <a:t>Pendayagunaan</a:t>
            </a:r>
            <a:r>
              <a:rPr lang="en-US" sz="1800" b="1" dirty="0">
                <a:solidFill>
                  <a:srgbClr val="0000CC"/>
                </a:solidFill>
              </a:rPr>
              <a:t> SDM </a:t>
            </a:r>
            <a:r>
              <a:rPr lang="en-US" sz="1800" b="1" dirty="0" err="1">
                <a:solidFill>
                  <a:srgbClr val="0000CC"/>
                </a:solidFill>
              </a:rPr>
              <a:t>Kesehatan</a:t>
            </a:r>
            <a:r>
              <a:rPr lang="en-US" sz="1800" b="1" dirty="0">
                <a:solidFill>
                  <a:srgbClr val="0000CC"/>
                </a:solidFill>
              </a:rPr>
              <a:t> </a:t>
            </a:r>
            <a:r>
              <a:rPr lang="en-US" sz="1800" b="1" dirty="0" err="1">
                <a:solidFill>
                  <a:srgbClr val="0000CC"/>
                </a:solidFill>
              </a:rPr>
              <a:t>Luar</a:t>
            </a:r>
            <a:r>
              <a:rPr lang="en-US" sz="1800" b="1" dirty="0">
                <a:solidFill>
                  <a:srgbClr val="0000CC"/>
                </a:solidFill>
              </a:rPr>
              <a:t> </a:t>
            </a:r>
            <a:r>
              <a:rPr lang="en-US" sz="1800" b="1" dirty="0" err="1">
                <a:solidFill>
                  <a:srgbClr val="0000CC"/>
                </a:solidFill>
              </a:rPr>
              <a:t>Negeri</a:t>
            </a:r>
            <a:r>
              <a:rPr lang="en-US" sz="1800" b="1" dirty="0">
                <a:solidFill>
                  <a:srgbClr val="0000CC"/>
                </a:solidFill>
              </a:rPr>
              <a:t> </a:t>
            </a:r>
            <a:r>
              <a:rPr lang="en-US" sz="1800" b="1" dirty="0" smtClean="0">
                <a:solidFill>
                  <a:srgbClr val="0000CC"/>
                </a:solidFill>
              </a:rPr>
              <a:t> - </a:t>
            </a:r>
            <a:r>
              <a:rPr lang="en-US" sz="1800" b="1" dirty="0" err="1" smtClean="0">
                <a:solidFill>
                  <a:srgbClr val="0000CC"/>
                </a:solidFill>
              </a:rPr>
              <a:t>Pusrengunakes</a:t>
            </a:r>
            <a:r>
              <a:rPr lang="en-US" sz="1800" b="1" dirty="0" smtClean="0">
                <a:solidFill>
                  <a:srgbClr val="0000CC"/>
                </a:solidFill>
              </a:rPr>
              <a:t> </a:t>
            </a:r>
            <a:r>
              <a:rPr lang="en-US" sz="1800" b="1" dirty="0" err="1">
                <a:solidFill>
                  <a:srgbClr val="0000CC"/>
                </a:solidFill>
              </a:rPr>
              <a:t>Badan</a:t>
            </a:r>
            <a:r>
              <a:rPr lang="en-US" sz="1800" b="1" dirty="0">
                <a:solidFill>
                  <a:srgbClr val="0000CC"/>
                </a:solidFill>
              </a:rPr>
              <a:t> PPSDM </a:t>
            </a:r>
            <a:r>
              <a:rPr lang="en-US" sz="1800" b="1" dirty="0" err="1">
                <a:solidFill>
                  <a:srgbClr val="0000CC"/>
                </a:solidFill>
              </a:rPr>
              <a:t>Kesehatan</a:t>
            </a:r>
            <a:r>
              <a:rPr lang="en-US" sz="1800" b="1" dirty="0">
                <a:solidFill>
                  <a:srgbClr val="0000CC"/>
                </a:solidFill>
              </a:rPr>
              <a:t> ; Feb 2015 </a:t>
            </a:r>
            <a:r>
              <a:rPr lang="en-US" sz="1800" b="1" dirty="0" smtClean="0">
                <a:solidFill>
                  <a:srgbClr val="0000CC"/>
                </a:solidFill>
              </a:rPr>
              <a:t>– 2016</a:t>
            </a:r>
          </a:p>
          <a:p>
            <a:pPr>
              <a:lnSpc>
                <a:spcPct val="120000"/>
              </a:lnSpc>
              <a:spcBef>
                <a:spcPts val="0"/>
              </a:spcBef>
              <a:defRPr/>
            </a:pPr>
            <a:r>
              <a:rPr lang="en-US" sz="1800" b="1" dirty="0" err="1" smtClean="0">
                <a:solidFill>
                  <a:srgbClr val="0000CC"/>
                </a:solidFill>
              </a:rPr>
              <a:t>Kepala</a:t>
            </a:r>
            <a:r>
              <a:rPr lang="en-US" sz="1800" b="1" dirty="0" smtClean="0">
                <a:solidFill>
                  <a:srgbClr val="0000CC"/>
                </a:solidFill>
              </a:rPr>
              <a:t> </a:t>
            </a:r>
            <a:r>
              <a:rPr lang="en-US" sz="1800" b="1" dirty="0" err="1" smtClean="0">
                <a:solidFill>
                  <a:srgbClr val="0000CC"/>
                </a:solidFill>
              </a:rPr>
              <a:t>Bidang</a:t>
            </a:r>
            <a:r>
              <a:rPr lang="en-US" sz="1800" b="1" dirty="0" smtClean="0">
                <a:solidFill>
                  <a:srgbClr val="0000CC"/>
                </a:solidFill>
              </a:rPr>
              <a:t> </a:t>
            </a:r>
            <a:r>
              <a:rPr lang="en-US" sz="1800" b="1" dirty="0" err="1" smtClean="0">
                <a:solidFill>
                  <a:srgbClr val="0000CC"/>
                </a:solidFill>
              </a:rPr>
              <a:t>Pengembangan</a:t>
            </a:r>
            <a:r>
              <a:rPr lang="en-US" sz="1800" b="1" dirty="0" smtClean="0">
                <a:solidFill>
                  <a:srgbClr val="0000CC"/>
                </a:solidFill>
              </a:rPr>
              <a:t> </a:t>
            </a:r>
            <a:r>
              <a:rPr lang="en-US" sz="1800" b="1" dirty="0" err="1" smtClean="0">
                <a:solidFill>
                  <a:srgbClr val="0000CC"/>
                </a:solidFill>
              </a:rPr>
              <a:t>Pelatihan</a:t>
            </a:r>
            <a:r>
              <a:rPr lang="en-US" sz="1800" b="1" dirty="0" smtClean="0">
                <a:solidFill>
                  <a:srgbClr val="0000CC"/>
                </a:solidFill>
              </a:rPr>
              <a:t> – </a:t>
            </a:r>
            <a:r>
              <a:rPr lang="en-US" sz="1800" b="1" dirty="0" err="1" smtClean="0">
                <a:solidFill>
                  <a:srgbClr val="0000CC"/>
                </a:solidFill>
              </a:rPr>
              <a:t>Pusat</a:t>
            </a:r>
            <a:r>
              <a:rPr lang="en-US" sz="1800" b="1" dirty="0" smtClean="0">
                <a:solidFill>
                  <a:srgbClr val="0000CC"/>
                </a:solidFill>
              </a:rPr>
              <a:t> </a:t>
            </a:r>
            <a:r>
              <a:rPr lang="en-US" sz="1800" b="1" dirty="0" err="1" smtClean="0">
                <a:solidFill>
                  <a:srgbClr val="0000CC"/>
                </a:solidFill>
              </a:rPr>
              <a:t>Pelatihan</a:t>
            </a:r>
            <a:r>
              <a:rPr lang="en-US" sz="1800" b="1" dirty="0" smtClean="0">
                <a:solidFill>
                  <a:srgbClr val="0000CC"/>
                </a:solidFill>
              </a:rPr>
              <a:t> SDMK </a:t>
            </a:r>
            <a:r>
              <a:rPr lang="en-US" sz="1800" b="1" dirty="0" err="1" smtClean="0">
                <a:solidFill>
                  <a:srgbClr val="0000CC"/>
                </a:solidFill>
              </a:rPr>
              <a:t>Badan</a:t>
            </a:r>
            <a:r>
              <a:rPr lang="en-US" sz="1800" b="1" dirty="0" smtClean="0">
                <a:solidFill>
                  <a:srgbClr val="0000CC"/>
                </a:solidFill>
              </a:rPr>
              <a:t> PPSDM </a:t>
            </a:r>
            <a:r>
              <a:rPr lang="en-US" sz="1800" b="1" dirty="0" err="1" smtClean="0">
                <a:solidFill>
                  <a:srgbClr val="0000CC"/>
                </a:solidFill>
              </a:rPr>
              <a:t>Kesehatan</a:t>
            </a:r>
            <a:r>
              <a:rPr lang="en-US" sz="1800" b="1" dirty="0" smtClean="0">
                <a:solidFill>
                  <a:srgbClr val="0000CC"/>
                </a:solidFill>
              </a:rPr>
              <a:t> 2016</a:t>
            </a:r>
          </a:p>
          <a:p>
            <a:pPr>
              <a:lnSpc>
                <a:spcPct val="120000"/>
              </a:lnSpc>
              <a:spcBef>
                <a:spcPts val="0"/>
              </a:spcBef>
              <a:defRPr/>
            </a:pPr>
            <a:r>
              <a:rPr lang="en-US" sz="1800" b="1" dirty="0" err="1" smtClean="0">
                <a:solidFill>
                  <a:srgbClr val="0000CC"/>
                </a:solidFill>
              </a:rPr>
              <a:t>Kepala</a:t>
            </a:r>
            <a:r>
              <a:rPr lang="en-US" sz="1800" b="1" dirty="0" smtClean="0">
                <a:solidFill>
                  <a:srgbClr val="0000CC"/>
                </a:solidFill>
              </a:rPr>
              <a:t> </a:t>
            </a:r>
            <a:r>
              <a:rPr lang="en-US" sz="1800" b="1" dirty="0" err="1" smtClean="0">
                <a:solidFill>
                  <a:srgbClr val="0000CC"/>
                </a:solidFill>
              </a:rPr>
              <a:t>Pusat</a:t>
            </a:r>
            <a:r>
              <a:rPr lang="en-US" sz="1800" b="1" dirty="0" smtClean="0">
                <a:solidFill>
                  <a:srgbClr val="0000CC"/>
                </a:solidFill>
              </a:rPr>
              <a:t> </a:t>
            </a:r>
            <a:r>
              <a:rPr lang="en-US" sz="1800" b="1" dirty="0" err="1" smtClean="0">
                <a:solidFill>
                  <a:srgbClr val="0000CC"/>
                </a:solidFill>
              </a:rPr>
              <a:t>Perencanaan</a:t>
            </a:r>
            <a:r>
              <a:rPr lang="en-US" sz="1800" b="1" dirty="0" smtClean="0">
                <a:solidFill>
                  <a:srgbClr val="0000CC"/>
                </a:solidFill>
              </a:rPr>
              <a:t> </a:t>
            </a:r>
            <a:r>
              <a:rPr lang="en-US" sz="1800" b="1" dirty="0" err="1" smtClean="0">
                <a:solidFill>
                  <a:srgbClr val="0000CC"/>
                </a:solidFill>
              </a:rPr>
              <a:t>dan</a:t>
            </a:r>
            <a:r>
              <a:rPr lang="en-US" sz="1800" b="1" dirty="0" smtClean="0">
                <a:solidFill>
                  <a:srgbClr val="0000CC"/>
                </a:solidFill>
              </a:rPr>
              <a:t> </a:t>
            </a:r>
            <a:r>
              <a:rPr lang="en-US" sz="1800" b="1" dirty="0" err="1" smtClean="0">
                <a:solidFill>
                  <a:srgbClr val="0000CC"/>
                </a:solidFill>
              </a:rPr>
              <a:t>Pendayagunaan</a:t>
            </a:r>
            <a:r>
              <a:rPr lang="en-US" sz="1800" b="1" dirty="0" smtClean="0">
                <a:solidFill>
                  <a:srgbClr val="0000CC"/>
                </a:solidFill>
              </a:rPr>
              <a:t> SDMK – </a:t>
            </a:r>
            <a:r>
              <a:rPr lang="en-US" sz="1800" b="1" dirty="0" err="1" smtClean="0">
                <a:solidFill>
                  <a:srgbClr val="0000CC"/>
                </a:solidFill>
              </a:rPr>
              <a:t>Badan</a:t>
            </a:r>
            <a:r>
              <a:rPr lang="en-US" sz="1800" b="1" dirty="0" smtClean="0">
                <a:solidFill>
                  <a:srgbClr val="0000CC"/>
                </a:solidFill>
              </a:rPr>
              <a:t> PPSDM </a:t>
            </a:r>
            <a:r>
              <a:rPr lang="en-US" sz="1800" b="1" dirty="0" err="1" smtClean="0">
                <a:solidFill>
                  <a:srgbClr val="0000CC"/>
                </a:solidFill>
              </a:rPr>
              <a:t>Kesehatan</a:t>
            </a:r>
            <a:r>
              <a:rPr lang="en-US" sz="1800" b="1" dirty="0" smtClean="0">
                <a:solidFill>
                  <a:srgbClr val="0000CC"/>
                </a:solidFill>
              </a:rPr>
              <a:t> 2016 - </a:t>
            </a:r>
            <a:r>
              <a:rPr lang="en-US" sz="1800" b="1" dirty="0" err="1" smtClean="0">
                <a:solidFill>
                  <a:srgbClr val="0000CC"/>
                </a:solidFill>
              </a:rPr>
              <a:t>Sekarang</a:t>
            </a:r>
            <a:r>
              <a:rPr lang="en-US" sz="1800" b="1" dirty="0" smtClean="0">
                <a:solidFill>
                  <a:srgbClr val="0000CC"/>
                </a:solidFill>
              </a:rPr>
              <a:t>                                               </a:t>
            </a:r>
            <a:endParaRPr lang="en-US" sz="1800" b="1" dirty="0">
              <a:solidFill>
                <a:srgbClr val="0000CC"/>
              </a:solidFill>
            </a:endParaRPr>
          </a:p>
          <a:p>
            <a:pPr>
              <a:lnSpc>
                <a:spcPct val="120000"/>
              </a:lnSpc>
              <a:spcBef>
                <a:spcPts val="0"/>
              </a:spcBef>
              <a:buNone/>
              <a:defRPr/>
            </a:pPr>
            <a:r>
              <a:rPr lang="en-US" b="1" dirty="0">
                <a:solidFill>
                  <a:srgbClr val="0000CC"/>
                </a:solidFill>
              </a:rPr>
              <a:t>                        </a:t>
            </a:r>
          </a:p>
        </p:txBody>
      </p:sp>
    </p:spTree>
    <p:extLst>
      <p:ext uri="{BB962C8B-B14F-4D97-AF65-F5344CB8AC3E}">
        <p14:creationId xmlns:p14="http://schemas.microsoft.com/office/powerpoint/2010/main" val="428672476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Placeholder 1"/>
          <p:cNvSpPr>
            <a:spLocks noGrp="1"/>
          </p:cNvSpPr>
          <p:nvPr>
            <p:ph type="body" idx="1"/>
          </p:nvPr>
        </p:nvSpPr>
        <p:spPr/>
        <p:txBody>
          <a:bodyPr/>
          <a:lstStyle/>
          <a:p>
            <a:pPr>
              <a:buFont typeface="Arial" charset="0"/>
              <a:buChar char="•"/>
            </a:pPr>
            <a:endParaRPr lang="en-US">
              <a:latin typeface="Calibri" charset="0"/>
              <a:cs typeface="Calibri" charset="0"/>
            </a:endParaRPr>
          </a:p>
        </p:txBody>
      </p:sp>
      <p:sp>
        <p:nvSpPr>
          <p:cNvPr id="14339" name="Title 3"/>
          <p:cNvSpPr>
            <a:spLocks noGrp="1"/>
          </p:cNvSpPr>
          <p:nvPr>
            <p:ph type="title"/>
          </p:nvPr>
        </p:nvSpPr>
        <p:spPr>
          <a:xfrm>
            <a:off x="2774950" y="53976"/>
            <a:ext cx="7435850" cy="1071563"/>
          </a:xfrm>
        </p:spPr>
        <p:txBody>
          <a:bodyPr/>
          <a:lstStyle/>
          <a:p>
            <a:pPr algn="ctr"/>
            <a:r>
              <a:rPr lang="en-US" sz="4000" dirty="0">
                <a:latin typeface="Book Antiqua" charset="0"/>
                <a:cs typeface="Calibri" charset="0"/>
              </a:rPr>
              <a:t>SISTEMATIKA</a:t>
            </a:r>
            <a:endParaRPr lang="id-ID" sz="4000" dirty="0">
              <a:latin typeface="Book Antiqua" charset="0"/>
              <a:cs typeface="Calibri" charset="0"/>
            </a:endParaRPr>
          </a:p>
        </p:txBody>
      </p:sp>
      <p:sp>
        <p:nvSpPr>
          <p:cNvPr id="14340"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Book Antiqua" charset="0"/>
                <a:ea typeface="ＭＳ Ｐゴシック" charset="0"/>
              </a:defRPr>
            </a:lvl1pPr>
            <a:lvl2pPr marL="742950" indent="-285750">
              <a:defRPr>
                <a:solidFill>
                  <a:schemeClr val="tx1"/>
                </a:solidFill>
                <a:latin typeface="Book Antiqua" charset="0"/>
                <a:ea typeface="ＭＳ Ｐゴシック" charset="0"/>
              </a:defRPr>
            </a:lvl2pPr>
            <a:lvl3pPr marL="1143000" indent="-228600">
              <a:defRPr>
                <a:solidFill>
                  <a:schemeClr val="tx1"/>
                </a:solidFill>
                <a:latin typeface="Book Antiqua" charset="0"/>
                <a:ea typeface="ＭＳ Ｐゴシック" charset="0"/>
              </a:defRPr>
            </a:lvl3pPr>
            <a:lvl4pPr marL="1600200" indent="-228600">
              <a:defRPr>
                <a:solidFill>
                  <a:schemeClr val="tx1"/>
                </a:solidFill>
                <a:latin typeface="Book Antiqua" charset="0"/>
                <a:ea typeface="ＭＳ Ｐゴシック" charset="0"/>
              </a:defRPr>
            </a:lvl4pPr>
            <a:lvl5pPr marL="2057400" indent="-228600">
              <a:defRPr>
                <a:solidFill>
                  <a:schemeClr val="tx1"/>
                </a:solidFill>
                <a:latin typeface="Book Antiqua" charset="0"/>
                <a:ea typeface="ＭＳ Ｐゴシック" charset="0"/>
              </a:defRPr>
            </a:lvl5pPr>
            <a:lvl6pPr marL="2514600" indent="-228600" fontAlgn="base">
              <a:spcBef>
                <a:spcPct val="0"/>
              </a:spcBef>
              <a:spcAft>
                <a:spcPct val="0"/>
              </a:spcAft>
              <a:defRPr>
                <a:solidFill>
                  <a:schemeClr val="tx1"/>
                </a:solidFill>
                <a:latin typeface="Book Antiqua" charset="0"/>
                <a:ea typeface="ＭＳ Ｐゴシック" charset="0"/>
              </a:defRPr>
            </a:lvl6pPr>
            <a:lvl7pPr marL="2971800" indent="-228600" fontAlgn="base">
              <a:spcBef>
                <a:spcPct val="0"/>
              </a:spcBef>
              <a:spcAft>
                <a:spcPct val="0"/>
              </a:spcAft>
              <a:defRPr>
                <a:solidFill>
                  <a:schemeClr val="tx1"/>
                </a:solidFill>
                <a:latin typeface="Book Antiqua" charset="0"/>
                <a:ea typeface="ＭＳ Ｐゴシック" charset="0"/>
              </a:defRPr>
            </a:lvl7pPr>
            <a:lvl8pPr marL="3429000" indent="-228600" fontAlgn="base">
              <a:spcBef>
                <a:spcPct val="0"/>
              </a:spcBef>
              <a:spcAft>
                <a:spcPct val="0"/>
              </a:spcAft>
              <a:defRPr>
                <a:solidFill>
                  <a:schemeClr val="tx1"/>
                </a:solidFill>
                <a:latin typeface="Book Antiqua" charset="0"/>
                <a:ea typeface="ＭＳ Ｐゴシック" charset="0"/>
              </a:defRPr>
            </a:lvl8pPr>
            <a:lvl9pPr marL="3886200" indent="-228600" fontAlgn="base">
              <a:spcBef>
                <a:spcPct val="0"/>
              </a:spcBef>
              <a:spcAft>
                <a:spcPct val="0"/>
              </a:spcAft>
              <a:defRPr>
                <a:solidFill>
                  <a:schemeClr val="tx1"/>
                </a:solidFill>
                <a:latin typeface="Book Antiqua" charset="0"/>
                <a:ea typeface="ＭＳ Ｐゴシック" charset="0"/>
              </a:defRPr>
            </a:lvl9pPr>
          </a:lstStyle>
          <a:p>
            <a:fld id="{A22AC5B7-10D1-BB44-8B0D-E5BD6172929B}" type="slidenum">
              <a:rPr lang="id-ID">
                <a:solidFill>
                  <a:srgbClr val="000000"/>
                </a:solidFill>
                <a:latin typeface="Calibri" charset="0"/>
                <a:ea typeface="MS PGothic" charset="0"/>
                <a:cs typeface="MS PGothic" charset="0"/>
              </a:rPr>
              <a:pPr/>
              <a:t>3</a:t>
            </a:fld>
            <a:endParaRPr lang="id-ID">
              <a:solidFill>
                <a:srgbClr val="000000"/>
              </a:solidFill>
              <a:latin typeface="Calibri" charset="0"/>
              <a:ea typeface="MS PGothic" charset="0"/>
              <a:cs typeface="MS PGothic" charset="0"/>
            </a:endParaRPr>
          </a:p>
        </p:txBody>
      </p:sp>
      <p:graphicFrame>
        <p:nvGraphicFramePr>
          <p:cNvPr id="6" name="Diagram 5"/>
          <p:cNvGraphicFramePr/>
          <p:nvPr>
            <p:extLst>
              <p:ext uri="{D42A27DB-BD31-4B8C-83A1-F6EECF244321}">
                <p14:modId xmlns:p14="http://schemas.microsoft.com/office/powerpoint/2010/main" val="1306289565"/>
              </p:ext>
            </p:extLst>
          </p:nvPr>
        </p:nvGraphicFramePr>
        <p:xfrm>
          <a:off x="-465667" y="1219201"/>
          <a:ext cx="12826363" cy="50203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342" name="Text Box 63"/>
          <p:cNvSpPr txBox="1">
            <a:spLocks noChangeArrowheads="1"/>
          </p:cNvSpPr>
          <p:nvPr/>
        </p:nvSpPr>
        <p:spPr bwMode="gray">
          <a:xfrm>
            <a:off x="1748443" y="1340861"/>
            <a:ext cx="44435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Book Antiqua" charset="0"/>
                <a:ea typeface="ＭＳ Ｐゴシック" charset="0"/>
              </a:defRPr>
            </a:lvl1pPr>
            <a:lvl2pPr marL="742950" indent="-285750">
              <a:defRPr>
                <a:solidFill>
                  <a:schemeClr val="tx1"/>
                </a:solidFill>
                <a:latin typeface="Book Antiqua" charset="0"/>
                <a:ea typeface="ＭＳ Ｐゴシック" charset="0"/>
              </a:defRPr>
            </a:lvl2pPr>
            <a:lvl3pPr marL="1143000" indent="-228600">
              <a:defRPr>
                <a:solidFill>
                  <a:schemeClr val="tx1"/>
                </a:solidFill>
                <a:latin typeface="Book Antiqua" charset="0"/>
                <a:ea typeface="ＭＳ Ｐゴシック" charset="0"/>
              </a:defRPr>
            </a:lvl3pPr>
            <a:lvl4pPr marL="1600200" indent="-228600">
              <a:defRPr>
                <a:solidFill>
                  <a:schemeClr val="tx1"/>
                </a:solidFill>
                <a:latin typeface="Book Antiqua" charset="0"/>
                <a:ea typeface="ＭＳ Ｐゴシック" charset="0"/>
              </a:defRPr>
            </a:lvl4pPr>
            <a:lvl5pPr marL="2057400" indent="-228600">
              <a:defRPr>
                <a:solidFill>
                  <a:schemeClr val="tx1"/>
                </a:solidFill>
                <a:latin typeface="Book Antiqua" charset="0"/>
                <a:ea typeface="ＭＳ Ｐゴシック" charset="0"/>
              </a:defRPr>
            </a:lvl5pPr>
            <a:lvl6pPr marL="2514600" indent="-228600" fontAlgn="base">
              <a:spcBef>
                <a:spcPct val="0"/>
              </a:spcBef>
              <a:spcAft>
                <a:spcPct val="0"/>
              </a:spcAft>
              <a:defRPr>
                <a:solidFill>
                  <a:schemeClr val="tx1"/>
                </a:solidFill>
                <a:latin typeface="Book Antiqua" charset="0"/>
                <a:ea typeface="ＭＳ Ｐゴシック" charset="0"/>
              </a:defRPr>
            </a:lvl6pPr>
            <a:lvl7pPr marL="2971800" indent="-228600" fontAlgn="base">
              <a:spcBef>
                <a:spcPct val="0"/>
              </a:spcBef>
              <a:spcAft>
                <a:spcPct val="0"/>
              </a:spcAft>
              <a:defRPr>
                <a:solidFill>
                  <a:schemeClr val="tx1"/>
                </a:solidFill>
                <a:latin typeface="Book Antiqua" charset="0"/>
                <a:ea typeface="ＭＳ Ｐゴシック" charset="0"/>
              </a:defRPr>
            </a:lvl7pPr>
            <a:lvl8pPr marL="3429000" indent="-228600" fontAlgn="base">
              <a:spcBef>
                <a:spcPct val="0"/>
              </a:spcBef>
              <a:spcAft>
                <a:spcPct val="0"/>
              </a:spcAft>
              <a:defRPr>
                <a:solidFill>
                  <a:schemeClr val="tx1"/>
                </a:solidFill>
                <a:latin typeface="Book Antiqua" charset="0"/>
                <a:ea typeface="ＭＳ Ｐゴシック" charset="0"/>
              </a:defRPr>
            </a:lvl8pPr>
            <a:lvl9pPr marL="3886200" indent="-228600" fontAlgn="base">
              <a:spcBef>
                <a:spcPct val="0"/>
              </a:spcBef>
              <a:spcAft>
                <a:spcPct val="0"/>
              </a:spcAft>
              <a:defRPr>
                <a:solidFill>
                  <a:schemeClr val="tx1"/>
                </a:solidFill>
                <a:latin typeface="Book Antiqua" charset="0"/>
                <a:ea typeface="ＭＳ Ｐゴシック" charset="0"/>
              </a:defRPr>
            </a:lvl9pPr>
          </a:lstStyle>
          <a:p>
            <a:pPr eaLnBrk="1" hangingPunct="1"/>
            <a:r>
              <a:rPr lang="en-US" sz="4000" b="1" dirty="0">
                <a:latin typeface="Calibri" charset="0"/>
                <a:ea typeface="MS PGothic" charset="0"/>
                <a:cs typeface="MS PGothic" charset="0"/>
              </a:rPr>
              <a:t>1</a:t>
            </a:r>
          </a:p>
        </p:txBody>
      </p:sp>
      <p:sp>
        <p:nvSpPr>
          <p:cNvPr id="14344" name="Text Box 63"/>
          <p:cNvSpPr txBox="1">
            <a:spLocks noChangeArrowheads="1"/>
          </p:cNvSpPr>
          <p:nvPr/>
        </p:nvSpPr>
        <p:spPr bwMode="gray">
          <a:xfrm>
            <a:off x="1724631" y="2691162"/>
            <a:ext cx="4064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Book Antiqua" charset="0"/>
                <a:ea typeface="ＭＳ Ｐゴシック" charset="0"/>
              </a:defRPr>
            </a:lvl1pPr>
            <a:lvl2pPr marL="742950" indent="-285750">
              <a:defRPr>
                <a:solidFill>
                  <a:schemeClr val="tx1"/>
                </a:solidFill>
                <a:latin typeface="Book Antiqua" charset="0"/>
                <a:ea typeface="ＭＳ Ｐゴシック" charset="0"/>
              </a:defRPr>
            </a:lvl2pPr>
            <a:lvl3pPr marL="1143000" indent="-228600">
              <a:defRPr>
                <a:solidFill>
                  <a:schemeClr val="tx1"/>
                </a:solidFill>
                <a:latin typeface="Book Antiqua" charset="0"/>
                <a:ea typeface="ＭＳ Ｐゴシック" charset="0"/>
              </a:defRPr>
            </a:lvl3pPr>
            <a:lvl4pPr marL="1600200" indent="-228600">
              <a:defRPr>
                <a:solidFill>
                  <a:schemeClr val="tx1"/>
                </a:solidFill>
                <a:latin typeface="Book Antiqua" charset="0"/>
                <a:ea typeface="ＭＳ Ｐゴシック" charset="0"/>
              </a:defRPr>
            </a:lvl4pPr>
            <a:lvl5pPr marL="2057400" indent="-228600">
              <a:defRPr>
                <a:solidFill>
                  <a:schemeClr val="tx1"/>
                </a:solidFill>
                <a:latin typeface="Book Antiqua" charset="0"/>
                <a:ea typeface="ＭＳ Ｐゴシック" charset="0"/>
              </a:defRPr>
            </a:lvl5pPr>
            <a:lvl6pPr marL="2514600" indent="-228600" fontAlgn="base">
              <a:spcBef>
                <a:spcPct val="0"/>
              </a:spcBef>
              <a:spcAft>
                <a:spcPct val="0"/>
              </a:spcAft>
              <a:defRPr>
                <a:solidFill>
                  <a:schemeClr val="tx1"/>
                </a:solidFill>
                <a:latin typeface="Book Antiqua" charset="0"/>
                <a:ea typeface="ＭＳ Ｐゴシック" charset="0"/>
              </a:defRPr>
            </a:lvl6pPr>
            <a:lvl7pPr marL="2971800" indent="-228600" fontAlgn="base">
              <a:spcBef>
                <a:spcPct val="0"/>
              </a:spcBef>
              <a:spcAft>
                <a:spcPct val="0"/>
              </a:spcAft>
              <a:defRPr>
                <a:solidFill>
                  <a:schemeClr val="tx1"/>
                </a:solidFill>
                <a:latin typeface="Book Antiqua" charset="0"/>
                <a:ea typeface="ＭＳ Ｐゴシック" charset="0"/>
              </a:defRPr>
            </a:lvl7pPr>
            <a:lvl8pPr marL="3429000" indent="-228600" fontAlgn="base">
              <a:spcBef>
                <a:spcPct val="0"/>
              </a:spcBef>
              <a:spcAft>
                <a:spcPct val="0"/>
              </a:spcAft>
              <a:defRPr>
                <a:solidFill>
                  <a:schemeClr val="tx1"/>
                </a:solidFill>
                <a:latin typeface="Book Antiqua" charset="0"/>
                <a:ea typeface="ＭＳ Ｐゴシック" charset="0"/>
              </a:defRPr>
            </a:lvl8pPr>
            <a:lvl9pPr marL="3886200" indent="-228600" fontAlgn="base">
              <a:spcBef>
                <a:spcPct val="0"/>
              </a:spcBef>
              <a:spcAft>
                <a:spcPct val="0"/>
              </a:spcAft>
              <a:defRPr>
                <a:solidFill>
                  <a:schemeClr val="tx1"/>
                </a:solidFill>
                <a:latin typeface="Book Antiqua" charset="0"/>
                <a:ea typeface="ＭＳ Ｐゴシック" charset="0"/>
              </a:defRPr>
            </a:lvl9pPr>
          </a:lstStyle>
          <a:p>
            <a:pPr eaLnBrk="1" hangingPunct="1"/>
            <a:r>
              <a:rPr lang="en-US" sz="4000" b="1" dirty="0">
                <a:latin typeface="Calibri" charset="0"/>
                <a:ea typeface="MS PGothic" charset="0"/>
                <a:cs typeface="MS PGothic" charset="0"/>
              </a:rPr>
              <a:t>2</a:t>
            </a:r>
          </a:p>
        </p:txBody>
      </p:sp>
      <p:sp>
        <p:nvSpPr>
          <p:cNvPr id="14346" name="Text Box 63"/>
          <p:cNvSpPr txBox="1">
            <a:spLocks noChangeArrowheads="1"/>
          </p:cNvSpPr>
          <p:nvPr/>
        </p:nvSpPr>
        <p:spPr bwMode="gray">
          <a:xfrm>
            <a:off x="1748443" y="4026768"/>
            <a:ext cx="3825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Book Antiqua" charset="0"/>
                <a:ea typeface="ＭＳ Ｐゴシック" charset="0"/>
              </a:defRPr>
            </a:lvl1pPr>
            <a:lvl2pPr marL="742950" indent="-285750">
              <a:defRPr>
                <a:solidFill>
                  <a:schemeClr val="tx1"/>
                </a:solidFill>
                <a:latin typeface="Book Antiqua" charset="0"/>
                <a:ea typeface="ＭＳ Ｐゴシック" charset="0"/>
              </a:defRPr>
            </a:lvl2pPr>
            <a:lvl3pPr marL="1143000" indent="-228600">
              <a:defRPr>
                <a:solidFill>
                  <a:schemeClr val="tx1"/>
                </a:solidFill>
                <a:latin typeface="Book Antiqua" charset="0"/>
                <a:ea typeface="ＭＳ Ｐゴシック" charset="0"/>
              </a:defRPr>
            </a:lvl3pPr>
            <a:lvl4pPr marL="1600200" indent="-228600">
              <a:defRPr>
                <a:solidFill>
                  <a:schemeClr val="tx1"/>
                </a:solidFill>
                <a:latin typeface="Book Antiqua" charset="0"/>
                <a:ea typeface="ＭＳ Ｐゴシック" charset="0"/>
              </a:defRPr>
            </a:lvl4pPr>
            <a:lvl5pPr marL="2057400" indent="-228600">
              <a:defRPr>
                <a:solidFill>
                  <a:schemeClr val="tx1"/>
                </a:solidFill>
                <a:latin typeface="Book Antiqua" charset="0"/>
                <a:ea typeface="ＭＳ Ｐゴシック" charset="0"/>
              </a:defRPr>
            </a:lvl5pPr>
            <a:lvl6pPr marL="2514600" indent="-228600" fontAlgn="base">
              <a:spcBef>
                <a:spcPct val="0"/>
              </a:spcBef>
              <a:spcAft>
                <a:spcPct val="0"/>
              </a:spcAft>
              <a:defRPr>
                <a:solidFill>
                  <a:schemeClr val="tx1"/>
                </a:solidFill>
                <a:latin typeface="Book Antiqua" charset="0"/>
                <a:ea typeface="ＭＳ Ｐゴシック" charset="0"/>
              </a:defRPr>
            </a:lvl6pPr>
            <a:lvl7pPr marL="2971800" indent="-228600" fontAlgn="base">
              <a:spcBef>
                <a:spcPct val="0"/>
              </a:spcBef>
              <a:spcAft>
                <a:spcPct val="0"/>
              </a:spcAft>
              <a:defRPr>
                <a:solidFill>
                  <a:schemeClr val="tx1"/>
                </a:solidFill>
                <a:latin typeface="Book Antiqua" charset="0"/>
                <a:ea typeface="ＭＳ Ｐゴシック" charset="0"/>
              </a:defRPr>
            </a:lvl7pPr>
            <a:lvl8pPr marL="3429000" indent="-228600" fontAlgn="base">
              <a:spcBef>
                <a:spcPct val="0"/>
              </a:spcBef>
              <a:spcAft>
                <a:spcPct val="0"/>
              </a:spcAft>
              <a:defRPr>
                <a:solidFill>
                  <a:schemeClr val="tx1"/>
                </a:solidFill>
                <a:latin typeface="Book Antiqua" charset="0"/>
                <a:ea typeface="ＭＳ Ｐゴシック" charset="0"/>
              </a:defRPr>
            </a:lvl8pPr>
            <a:lvl9pPr marL="3886200" indent="-228600" fontAlgn="base">
              <a:spcBef>
                <a:spcPct val="0"/>
              </a:spcBef>
              <a:spcAft>
                <a:spcPct val="0"/>
              </a:spcAft>
              <a:defRPr>
                <a:solidFill>
                  <a:schemeClr val="tx1"/>
                </a:solidFill>
                <a:latin typeface="Book Antiqua" charset="0"/>
                <a:ea typeface="ＭＳ Ｐゴシック" charset="0"/>
              </a:defRPr>
            </a:lvl9pPr>
          </a:lstStyle>
          <a:p>
            <a:pPr eaLnBrk="1" hangingPunct="1"/>
            <a:r>
              <a:rPr lang="en-US" sz="4000" b="1" dirty="0" smtClean="0">
                <a:latin typeface="Calibri" charset="0"/>
                <a:ea typeface="MS PGothic" charset="0"/>
                <a:cs typeface="MS PGothic" charset="0"/>
              </a:rPr>
              <a:t>3</a:t>
            </a:r>
            <a:endParaRPr lang="en-US" sz="4000" b="1" dirty="0">
              <a:latin typeface="Calibri" charset="0"/>
              <a:ea typeface="MS PGothic" charset="0"/>
              <a:cs typeface="MS PGothic" charset="0"/>
            </a:endParaRPr>
          </a:p>
        </p:txBody>
      </p:sp>
      <p:sp>
        <p:nvSpPr>
          <p:cNvPr id="9" name="Text Box 63"/>
          <p:cNvSpPr txBox="1">
            <a:spLocks noChangeArrowheads="1"/>
          </p:cNvSpPr>
          <p:nvPr/>
        </p:nvSpPr>
        <p:spPr bwMode="gray">
          <a:xfrm>
            <a:off x="1724631" y="5362374"/>
            <a:ext cx="3825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Book Antiqua" charset="0"/>
                <a:ea typeface="ＭＳ Ｐゴシック" charset="0"/>
              </a:defRPr>
            </a:lvl1pPr>
            <a:lvl2pPr marL="742950" indent="-285750">
              <a:defRPr>
                <a:solidFill>
                  <a:schemeClr val="tx1"/>
                </a:solidFill>
                <a:latin typeface="Book Antiqua" charset="0"/>
                <a:ea typeface="ＭＳ Ｐゴシック" charset="0"/>
              </a:defRPr>
            </a:lvl2pPr>
            <a:lvl3pPr marL="1143000" indent="-228600">
              <a:defRPr>
                <a:solidFill>
                  <a:schemeClr val="tx1"/>
                </a:solidFill>
                <a:latin typeface="Book Antiqua" charset="0"/>
                <a:ea typeface="ＭＳ Ｐゴシック" charset="0"/>
              </a:defRPr>
            </a:lvl3pPr>
            <a:lvl4pPr marL="1600200" indent="-228600">
              <a:defRPr>
                <a:solidFill>
                  <a:schemeClr val="tx1"/>
                </a:solidFill>
                <a:latin typeface="Book Antiqua" charset="0"/>
                <a:ea typeface="ＭＳ Ｐゴシック" charset="0"/>
              </a:defRPr>
            </a:lvl4pPr>
            <a:lvl5pPr marL="2057400" indent="-228600">
              <a:defRPr>
                <a:solidFill>
                  <a:schemeClr val="tx1"/>
                </a:solidFill>
                <a:latin typeface="Book Antiqua" charset="0"/>
                <a:ea typeface="ＭＳ Ｐゴシック" charset="0"/>
              </a:defRPr>
            </a:lvl5pPr>
            <a:lvl6pPr marL="2514600" indent="-228600" fontAlgn="base">
              <a:spcBef>
                <a:spcPct val="0"/>
              </a:spcBef>
              <a:spcAft>
                <a:spcPct val="0"/>
              </a:spcAft>
              <a:defRPr>
                <a:solidFill>
                  <a:schemeClr val="tx1"/>
                </a:solidFill>
                <a:latin typeface="Book Antiqua" charset="0"/>
                <a:ea typeface="ＭＳ Ｐゴシック" charset="0"/>
              </a:defRPr>
            </a:lvl6pPr>
            <a:lvl7pPr marL="2971800" indent="-228600" fontAlgn="base">
              <a:spcBef>
                <a:spcPct val="0"/>
              </a:spcBef>
              <a:spcAft>
                <a:spcPct val="0"/>
              </a:spcAft>
              <a:defRPr>
                <a:solidFill>
                  <a:schemeClr val="tx1"/>
                </a:solidFill>
                <a:latin typeface="Book Antiqua" charset="0"/>
                <a:ea typeface="ＭＳ Ｐゴシック" charset="0"/>
              </a:defRPr>
            </a:lvl7pPr>
            <a:lvl8pPr marL="3429000" indent="-228600" fontAlgn="base">
              <a:spcBef>
                <a:spcPct val="0"/>
              </a:spcBef>
              <a:spcAft>
                <a:spcPct val="0"/>
              </a:spcAft>
              <a:defRPr>
                <a:solidFill>
                  <a:schemeClr val="tx1"/>
                </a:solidFill>
                <a:latin typeface="Book Antiqua" charset="0"/>
                <a:ea typeface="ＭＳ Ｐゴシック" charset="0"/>
              </a:defRPr>
            </a:lvl8pPr>
            <a:lvl9pPr marL="3886200" indent="-228600" fontAlgn="base">
              <a:spcBef>
                <a:spcPct val="0"/>
              </a:spcBef>
              <a:spcAft>
                <a:spcPct val="0"/>
              </a:spcAft>
              <a:defRPr>
                <a:solidFill>
                  <a:schemeClr val="tx1"/>
                </a:solidFill>
                <a:latin typeface="Book Antiqua" charset="0"/>
                <a:ea typeface="ＭＳ Ｐゴシック" charset="0"/>
              </a:defRPr>
            </a:lvl9pPr>
          </a:lstStyle>
          <a:p>
            <a:pPr eaLnBrk="1" hangingPunct="1"/>
            <a:r>
              <a:rPr lang="en-US" sz="4000" b="1" dirty="0" smtClean="0">
                <a:latin typeface="Calibri" charset="0"/>
                <a:ea typeface="MS PGothic" charset="0"/>
                <a:cs typeface="MS PGothic" charset="0"/>
              </a:rPr>
              <a:t>4</a:t>
            </a:r>
            <a:endParaRPr lang="en-US" sz="4000" b="1" dirty="0">
              <a:latin typeface="Calibri" charset="0"/>
              <a:ea typeface="MS PGothic" charset="0"/>
              <a:cs typeface="MS PGothic" charset="0"/>
            </a:endParaRPr>
          </a:p>
        </p:txBody>
      </p:sp>
    </p:spTree>
    <p:extLst>
      <p:ext uri="{BB962C8B-B14F-4D97-AF65-F5344CB8AC3E}">
        <p14:creationId xmlns:p14="http://schemas.microsoft.com/office/powerpoint/2010/main" val="2076214787"/>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3"/>
          <p:cNvSpPr>
            <a:spLocks noGrp="1"/>
          </p:cNvSpPr>
          <p:nvPr>
            <p:ph type="title"/>
          </p:nvPr>
        </p:nvSpPr>
        <p:spPr>
          <a:xfrm>
            <a:off x="1032388" y="2544367"/>
            <a:ext cx="9394980" cy="1479846"/>
          </a:xfrm>
          <a:solidFill>
            <a:schemeClr val="accent5">
              <a:lumMod val="60000"/>
              <a:lumOff val="40000"/>
            </a:schemeClr>
          </a:solidFill>
        </p:spPr>
        <p:txBody>
          <a:bodyPr anchor="ctr">
            <a:normAutofit fontScale="90000"/>
          </a:bodyPr>
          <a:lstStyle/>
          <a:p>
            <a:r>
              <a:rPr lang="en-US" altLang="en-US" sz="5400" b="1" dirty="0"/>
              <a:t>1</a:t>
            </a:r>
            <a:r>
              <a:rPr lang="en-US" altLang="en-US" sz="5400" b="1" dirty="0" smtClean="0"/>
              <a:t>. </a:t>
            </a:r>
            <a:r>
              <a:rPr lang="en-US" altLang="en-US" sz="5400" b="1" dirty="0" err="1" smtClean="0"/>
              <a:t>Masyarakat</a:t>
            </a:r>
            <a:r>
              <a:rPr lang="en-US" altLang="en-US" sz="5400" b="1" dirty="0" smtClean="0"/>
              <a:t> </a:t>
            </a:r>
            <a:r>
              <a:rPr lang="en-US" altLang="en-US" sz="5400" b="1" dirty="0" err="1" smtClean="0"/>
              <a:t>Ekonomi</a:t>
            </a:r>
            <a:r>
              <a:rPr lang="en-US" altLang="en-US" sz="5400" b="1" dirty="0" smtClean="0"/>
              <a:t> </a:t>
            </a:r>
            <a:r>
              <a:rPr lang="en-US" altLang="en-US" sz="5400" b="1" dirty="0" err="1" smtClean="0"/>
              <a:t>Asean</a:t>
            </a:r>
            <a:r>
              <a:rPr lang="en-US" altLang="en-US" sz="5400" b="1" dirty="0" smtClean="0"/>
              <a:t> (MEA) </a:t>
            </a:r>
            <a:endParaRPr lang="id-ID" altLang="en-US" sz="5400" b="1" dirty="0"/>
          </a:p>
        </p:txBody>
      </p:sp>
      <p:pic>
        <p:nvPicPr>
          <p:cNvPr id="6" name="Picture 2" descr="Hasil gambar untuk AEC"/>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2831" y="477488"/>
            <a:ext cx="3111155" cy="15694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img.docstoccdn.com/thumb/orig/157007255.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49130" y="4710420"/>
            <a:ext cx="5931018" cy="1791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0300538"/>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981200" y="274638"/>
            <a:ext cx="8229600" cy="1930400"/>
          </a:xfrm>
        </p:spPr>
        <p:txBody>
          <a:bodyPr/>
          <a:lstStyle/>
          <a:p>
            <a:pPr eaLnBrk="1" hangingPunct="1"/>
            <a:r>
              <a:rPr lang="id-ID" altLang="en-US" sz="6000"/>
              <a:t>ASEAN</a:t>
            </a:r>
            <a:br>
              <a:rPr lang="id-ID" altLang="en-US" sz="6000"/>
            </a:br>
            <a:endParaRPr lang="id-ID" altLang="en-US" sz="6000"/>
          </a:p>
        </p:txBody>
      </p:sp>
      <p:pic>
        <p:nvPicPr>
          <p:cNvPr id="28675"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27189" y="1268413"/>
            <a:ext cx="89376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102351" y="1403350"/>
            <a:ext cx="4462463"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1"/>
          <p:cNvSpPr>
            <a:spLocks noChangeArrowheads="1"/>
          </p:cNvSpPr>
          <p:nvPr/>
        </p:nvSpPr>
        <p:spPr bwMode="auto">
          <a:xfrm>
            <a:off x="1631950" y="6156325"/>
            <a:ext cx="4572000" cy="5857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spcBef>
                <a:spcPct val="0"/>
              </a:spcBef>
              <a:buFontTx/>
              <a:buNone/>
            </a:pPr>
            <a:r>
              <a:rPr lang="id-ID" altLang="en-US" sz="1600" b="1" i="1">
                <a:latin typeface="Arial" panose="020B0604020202020204" pitchFamily="34" charset="0"/>
              </a:rPr>
              <a:t>“Satu Visi, Satu Identitas, Satu Komunitas (One Vision, One Identity, One Community).</a:t>
            </a:r>
            <a:r>
              <a:rPr lang="en-US" altLang="en-US" sz="1600">
                <a:latin typeface="Arial" panose="020B0604020202020204" pitchFamily="34" charset="0"/>
              </a:rPr>
              <a:t>          </a:t>
            </a:r>
          </a:p>
        </p:txBody>
      </p:sp>
    </p:spTree>
    <p:extLst>
      <p:ext uri="{BB962C8B-B14F-4D97-AF65-F5344CB8AC3E}">
        <p14:creationId xmlns:p14="http://schemas.microsoft.com/office/powerpoint/2010/main" val="13680305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981201" y="388938"/>
            <a:ext cx="8226425" cy="639762"/>
          </a:xfrm>
          <a:prstGeom prst="rect">
            <a:avLst/>
          </a:prstGeom>
          <a:noFill/>
          <a:ln w="9525">
            <a:noFill/>
            <a:miter lim="800000"/>
            <a:headEnd/>
            <a:tailEnd/>
          </a:ln>
        </p:spPr>
        <p:txBody>
          <a:bodyPr lIns="0" tIns="0" rIns="0" bIns="0" anchor="ctr"/>
          <a:lstStyle/>
          <a:p>
            <a:pPr marL="0" lvl="2" algn="ctr">
              <a:tabLst>
                <a:tab pos="457200" algn="l"/>
              </a:tabLst>
              <a:defRPr/>
            </a:pPr>
            <a:r>
              <a:rPr lang="id-ID" sz="3600" b="1" dirty="0">
                <a:latin typeface="+mj-lt"/>
              </a:rPr>
              <a:t>BANGUNAN KERJASAMA ASEAN </a:t>
            </a:r>
            <a:endParaRPr lang="en-US" sz="3600" b="1" dirty="0">
              <a:latin typeface="+mj-lt"/>
            </a:endParaRPr>
          </a:p>
        </p:txBody>
      </p:sp>
      <p:sp>
        <p:nvSpPr>
          <p:cNvPr id="5" name="Rectangle 7"/>
          <p:cNvSpPr>
            <a:spLocks noChangeArrowheads="1"/>
          </p:cNvSpPr>
          <p:nvPr/>
        </p:nvSpPr>
        <p:spPr bwMode="auto">
          <a:xfrm>
            <a:off x="2255839" y="1095376"/>
            <a:ext cx="7680325" cy="136525"/>
          </a:xfrm>
          <a:prstGeom prst="rect">
            <a:avLst/>
          </a:prstGeom>
          <a:gradFill rotWithShape="1">
            <a:gsLst>
              <a:gs pos="0">
                <a:srgbClr val="FF3300"/>
              </a:gs>
              <a:gs pos="100000">
                <a:srgbClr val="FFFF00"/>
              </a:gs>
            </a:gsLst>
            <a:lin ang="5400000" scaled="1"/>
          </a:gradFill>
          <a:ln w="9525">
            <a:noFill/>
            <a:miter lim="800000"/>
            <a:headEnd/>
            <a:tailEnd/>
          </a:ln>
          <a:effectLst/>
        </p:spPr>
        <p:txBody>
          <a:bodyPr lIns="0" tIns="0" rIns="0" bIns="0" anchor="ctr"/>
          <a:lstStyle/>
          <a:p>
            <a:pPr algn="ctr">
              <a:defRPr/>
            </a:pPr>
            <a:endParaRPr lang="en-US" sz="1400" dirty="0">
              <a:solidFill>
                <a:schemeClr val="hlink"/>
              </a:solidFill>
              <a:effectLst>
                <a:outerShdw blurRad="38100" dist="38100" dir="2700000" algn="tl">
                  <a:srgbClr val="000000"/>
                </a:outerShdw>
              </a:effectLst>
              <a:latin typeface="Arial Narrow" pitchFamily="34" charset="0"/>
            </a:endParaRPr>
          </a:p>
        </p:txBody>
      </p:sp>
      <p:sp>
        <p:nvSpPr>
          <p:cNvPr id="6" name="Rectangle 5"/>
          <p:cNvSpPr>
            <a:spLocks noChangeArrowheads="1"/>
          </p:cNvSpPr>
          <p:nvPr/>
        </p:nvSpPr>
        <p:spPr bwMode="auto">
          <a:xfrm>
            <a:off x="1981200" y="1368426"/>
            <a:ext cx="8229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en-US" altLang="en-US" sz="1800" b="1" i="1">
                <a:solidFill>
                  <a:srgbClr val="FF0000"/>
                </a:solidFill>
                <a:latin typeface="Arial" panose="020B0604020202020204" pitchFamily="34" charset="0"/>
                <a:cs typeface="Arial" panose="020B0604020202020204" pitchFamily="34" charset="0"/>
              </a:rPr>
              <a:t>If the ASEAN Community were a house:</a:t>
            </a:r>
          </a:p>
        </p:txBody>
      </p:sp>
      <p:grpSp>
        <p:nvGrpSpPr>
          <p:cNvPr id="30725" name="Group 28"/>
          <p:cNvGrpSpPr>
            <a:grpSpLocks/>
          </p:cNvGrpSpPr>
          <p:nvPr/>
        </p:nvGrpSpPr>
        <p:grpSpPr bwMode="auto">
          <a:xfrm>
            <a:off x="1828801" y="1828801"/>
            <a:ext cx="8124825" cy="4100513"/>
            <a:chOff x="304800" y="1828800"/>
            <a:chExt cx="8595360" cy="4709160"/>
          </a:xfrm>
        </p:grpSpPr>
        <p:grpSp>
          <p:nvGrpSpPr>
            <p:cNvPr id="8" name="Group 22"/>
            <p:cNvGrpSpPr/>
            <p:nvPr/>
          </p:nvGrpSpPr>
          <p:grpSpPr>
            <a:xfrm>
              <a:off x="304800" y="1828800"/>
              <a:ext cx="8595360" cy="1097280"/>
              <a:chOff x="640080" y="1463040"/>
              <a:chExt cx="7863840" cy="1097280"/>
            </a:xfrm>
            <a:gradFill>
              <a:gsLst>
                <a:gs pos="0">
                  <a:srgbClr val="5E9EFF"/>
                </a:gs>
                <a:gs pos="39999">
                  <a:srgbClr val="85C2FF"/>
                </a:gs>
                <a:gs pos="70000">
                  <a:srgbClr val="C4D6EB"/>
                </a:gs>
                <a:gs pos="100000">
                  <a:srgbClr val="FFEBFA"/>
                </a:gs>
              </a:gsLst>
              <a:lin ang="2700000" scaled="0"/>
            </a:gradFill>
          </p:grpSpPr>
          <p:sp>
            <p:nvSpPr>
              <p:cNvPr id="21" name="Isosceles Triangle 20"/>
              <p:cNvSpPr/>
              <p:nvPr/>
            </p:nvSpPr>
            <p:spPr bwMode="auto">
              <a:xfrm>
                <a:off x="640080" y="1463040"/>
                <a:ext cx="7863840" cy="1097280"/>
              </a:xfrm>
              <a:prstGeom prst="triangle">
                <a:avLst/>
              </a:prstGeom>
              <a:grpFill/>
              <a:ln w="9525" cap="flat" cmpd="sng" algn="ctr">
                <a:noFill/>
                <a:prstDash val="solid"/>
                <a:round/>
                <a:headEnd type="none" w="med" len="med"/>
                <a:tailEnd type="none" w="med" len="med"/>
              </a:ln>
              <a:effectLst/>
            </p:spPr>
            <p:txBody>
              <a:bodyPr/>
              <a:lstStyle/>
              <a:p>
                <a:pPr>
                  <a:tabLst>
                    <a:tab pos="457200" algn="l"/>
                  </a:tabLst>
                  <a:defRPr/>
                </a:pPr>
                <a:endParaRPr lang="en-US">
                  <a:effectLst>
                    <a:outerShdw blurRad="38100" dist="38100" dir="2700000" algn="tl">
                      <a:srgbClr val="000000">
                        <a:alpha val="43137"/>
                      </a:srgbClr>
                    </a:outerShdw>
                  </a:effectLst>
                </a:endParaRPr>
              </a:p>
            </p:txBody>
          </p:sp>
          <p:sp>
            <p:nvSpPr>
              <p:cNvPr id="22" name="Rectangle 4"/>
              <p:cNvSpPr>
                <a:spLocks noChangeArrowheads="1"/>
              </p:cNvSpPr>
              <p:nvPr/>
            </p:nvSpPr>
            <p:spPr bwMode="auto">
              <a:xfrm>
                <a:off x="2410446" y="1969671"/>
                <a:ext cx="1422184" cy="548641"/>
              </a:xfrm>
              <a:prstGeom prst="rect">
                <a:avLst/>
              </a:prstGeom>
              <a:noFill/>
              <a:ln w="9525">
                <a:noFill/>
                <a:miter lim="800000"/>
                <a:headEnd/>
                <a:tailEnd/>
              </a:ln>
              <a:effectLst/>
            </p:spPr>
            <p:txBody>
              <a:bodyPr lIns="0" tIns="0" rIns="0" bIns="0" anchor="ctr"/>
              <a:lstStyle/>
              <a:p>
                <a:pPr algn="ctr">
                  <a:tabLst>
                    <a:tab pos="457200" algn="l"/>
                  </a:tabLst>
                  <a:defRPr/>
                </a:pPr>
                <a:r>
                  <a:rPr lang="en-US" sz="3600" b="1" dirty="0">
                    <a:solidFill>
                      <a:srgbClr val="002060"/>
                    </a:solidFill>
                    <a:effectLst>
                      <a:outerShdw blurRad="38100" dist="38100" dir="2700000" algn="tl">
                        <a:srgbClr val="000000"/>
                      </a:outerShdw>
                    </a:effectLst>
                    <a:latin typeface="Arial Narrow" pitchFamily="34" charset="0"/>
                  </a:rPr>
                  <a:t>ASEAN:</a:t>
                </a:r>
                <a:endParaRPr lang="en-US" b="1" dirty="0">
                  <a:solidFill>
                    <a:srgbClr val="002060"/>
                  </a:solidFill>
                  <a:effectLst>
                    <a:outerShdw blurRad="38100" dist="38100" dir="2700000" algn="tl">
                      <a:srgbClr val="000000"/>
                    </a:outerShdw>
                  </a:effectLst>
                  <a:latin typeface="Arial Narrow" pitchFamily="34" charset="0"/>
                </a:endParaRPr>
              </a:p>
            </p:txBody>
          </p:sp>
          <p:sp>
            <p:nvSpPr>
              <p:cNvPr id="23" name="Rectangle 4"/>
              <p:cNvSpPr>
                <a:spLocks noChangeArrowheads="1"/>
              </p:cNvSpPr>
              <p:nvPr/>
            </p:nvSpPr>
            <p:spPr bwMode="auto">
              <a:xfrm>
                <a:off x="3933870" y="2061111"/>
                <a:ext cx="3929328" cy="457200"/>
              </a:xfrm>
              <a:prstGeom prst="rect">
                <a:avLst/>
              </a:prstGeom>
              <a:noFill/>
              <a:ln w="9525">
                <a:noFill/>
                <a:miter lim="800000"/>
                <a:headEnd/>
                <a:tailEnd/>
              </a:ln>
              <a:effectLst/>
            </p:spPr>
            <p:txBody>
              <a:bodyPr lIns="0" tIns="0" rIns="0" bIns="0"/>
              <a:lstStyle/>
              <a:p>
                <a:pPr>
                  <a:tabLst>
                    <a:tab pos="457200" algn="l"/>
                  </a:tabLst>
                  <a:defRPr/>
                </a:pPr>
                <a:r>
                  <a:rPr lang="en-US" sz="2200" b="1" dirty="0">
                    <a:solidFill>
                      <a:srgbClr val="0070C0"/>
                    </a:solidFill>
                    <a:effectLst>
                      <a:outerShdw blurRad="38100" dist="38100" dir="2700000" algn="tl">
                        <a:srgbClr val="000000">
                          <a:alpha val="43137"/>
                        </a:srgbClr>
                      </a:outerShdw>
                    </a:effectLst>
                    <a:latin typeface="Arial Narrow" pitchFamily="34" charset="0"/>
                  </a:rPr>
                  <a:t>a people-oriented </a:t>
                </a:r>
                <a:r>
                  <a:rPr lang="id-ID" sz="2200" b="1" dirty="0">
                    <a:solidFill>
                      <a:srgbClr val="0070C0"/>
                    </a:solidFill>
                    <a:effectLst>
                      <a:outerShdw blurRad="38100" dist="38100" dir="2700000" algn="tl">
                        <a:srgbClr val="000000">
                          <a:alpha val="43137"/>
                        </a:srgbClr>
                      </a:outerShdw>
                    </a:effectLst>
                    <a:latin typeface="Arial Narrow" pitchFamily="34" charset="0"/>
                  </a:rPr>
                  <a:t>organization</a:t>
                </a:r>
                <a:endParaRPr lang="en-US" sz="2200" b="1" dirty="0">
                  <a:solidFill>
                    <a:srgbClr val="0070C0"/>
                  </a:solidFill>
                  <a:effectLst>
                    <a:outerShdw blurRad="38100" dist="38100" dir="2700000" algn="tl">
                      <a:srgbClr val="000000">
                        <a:alpha val="43137"/>
                      </a:srgbClr>
                    </a:outerShdw>
                  </a:effectLst>
                  <a:latin typeface="Arial Narrow" pitchFamily="34" charset="0"/>
                </a:endParaRPr>
              </a:p>
            </p:txBody>
          </p:sp>
        </p:grpSp>
        <p:grpSp>
          <p:nvGrpSpPr>
            <p:cNvPr id="30728" name="Group 39"/>
            <p:cNvGrpSpPr>
              <a:grpSpLocks/>
            </p:cNvGrpSpPr>
            <p:nvPr/>
          </p:nvGrpSpPr>
          <p:grpSpPr bwMode="auto">
            <a:xfrm>
              <a:off x="396240" y="5988685"/>
              <a:ext cx="8503920" cy="549275"/>
              <a:chOff x="411480" y="6080760"/>
              <a:chExt cx="8321040" cy="548640"/>
            </a:xfrm>
          </p:grpSpPr>
          <p:sp>
            <p:nvSpPr>
              <p:cNvPr id="19" name="Rectangle 7"/>
              <p:cNvSpPr>
                <a:spLocks noChangeArrowheads="1"/>
              </p:cNvSpPr>
              <p:nvPr/>
            </p:nvSpPr>
            <p:spPr bwMode="auto">
              <a:xfrm>
                <a:off x="456759" y="6126797"/>
                <a:ext cx="8229748" cy="457077"/>
              </a:xfrm>
              <a:prstGeom prst="rect">
                <a:avLst/>
              </a:prstGeom>
              <a:gradFill rotWithShape="0">
                <a:gsLst>
                  <a:gs pos="0">
                    <a:srgbClr val="5E9EFF"/>
                  </a:gs>
                  <a:gs pos="39999">
                    <a:srgbClr val="85C2FF"/>
                  </a:gs>
                  <a:gs pos="70000">
                    <a:srgbClr val="C4D6EB"/>
                  </a:gs>
                  <a:gs pos="100000">
                    <a:srgbClr val="FFEBFA"/>
                  </a:gs>
                </a:gsLst>
                <a:lin ang="2700000"/>
              </a:gradFill>
              <a:ln w="9525">
                <a:noFill/>
                <a:miter lim="800000"/>
                <a:headEnd/>
                <a:tailEnd/>
              </a:ln>
            </p:spPr>
            <p:txBody>
              <a:bodyPr lIns="0" tIns="0" rIns="0" bIns="0" anchor="ctr"/>
              <a:lstStyle/>
              <a:p>
                <a:pPr algn="ctr">
                  <a:tabLst>
                    <a:tab pos="457200" algn="l"/>
                  </a:tabLst>
                  <a:defRPr/>
                </a:pPr>
                <a:r>
                  <a:rPr lang="en-US" sz="2800" b="1" dirty="0">
                    <a:solidFill>
                      <a:srgbClr val="002060"/>
                    </a:solidFill>
                    <a:effectLst>
                      <a:outerShdw blurRad="38100" dist="38100" dir="2700000" algn="tl">
                        <a:srgbClr val="000000">
                          <a:alpha val="43137"/>
                        </a:srgbClr>
                      </a:outerShdw>
                    </a:effectLst>
                    <a:latin typeface="Arial Narrow" pitchFamily="34" charset="0"/>
                  </a:rPr>
                  <a:t>Narrowing the Development G</a:t>
                </a:r>
                <a:r>
                  <a:rPr lang="id-ID" sz="2800" b="1" dirty="0">
                    <a:solidFill>
                      <a:srgbClr val="002060"/>
                    </a:solidFill>
                    <a:effectLst>
                      <a:outerShdw blurRad="38100" dist="38100" dir="2700000" algn="tl">
                        <a:srgbClr val="000000">
                          <a:alpha val="43137"/>
                        </a:srgbClr>
                      </a:outerShdw>
                    </a:effectLst>
                    <a:latin typeface="Arial Narrow" pitchFamily="34" charset="0"/>
                  </a:rPr>
                  <a:t>ap</a:t>
                </a:r>
                <a:r>
                  <a:rPr lang="en-US" sz="2800" b="1" dirty="0">
                    <a:solidFill>
                      <a:srgbClr val="002060"/>
                    </a:solidFill>
                    <a:effectLst>
                      <a:outerShdw blurRad="38100" dist="38100" dir="2700000" algn="tl">
                        <a:srgbClr val="000000">
                          <a:alpha val="43137"/>
                        </a:srgbClr>
                      </a:outerShdw>
                    </a:effectLst>
                    <a:latin typeface="Arial Narrow" pitchFamily="34" charset="0"/>
                  </a:rPr>
                  <a:t> (NDG)</a:t>
                </a:r>
              </a:p>
            </p:txBody>
          </p:sp>
          <p:sp>
            <p:nvSpPr>
              <p:cNvPr id="30739" name="Rectangle 3"/>
              <p:cNvSpPr>
                <a:spLocks noChangeArrowheads="1"/>
              </p:cNvSpPr>
              <p:nvPr/>
            </p:nvSpPr>
            <p:spPr bwMode="auto">
              <a:xfrm>
                <a:off x="411480" y="6080760"/>
                <a:ext cx="8321040" cy="548640"/>
              </a:xfrm>
              <a:prstGeom prst="rect">
                <a:avLst/>
              </a:prstGeom>
              <a:noFill/>
              <a:ln w="19050">
                <a:solidFill>
                  <a:srgbClr val="00FFCC"/>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endParaRPr lang="id-ID" altLang="en-US" sz="2800" i="1">
                  <a:solidFill>
                    <a:srgbClr val="FFC000"/>
                  </a:solidFill>
                  <a:latin typeface="Arial Narrow" panose="020B0606020202030204" pitchFamily="34" charset="0"/>
                  <a:cs typeface="Arial" panose="020B0604020202020204" pitchFamily="34" charset="0"/>
                </a:endParaRPr>
              </a:p>
            </p:txBody>
          </p:sp>
        </p:grpSp>
        <p:grpSp>
          <p:nvGrpSpPr>
            <p:cNvPr id="30729" name="Group 107"/>
            <p:cNvGrpSpPr>
              <a:grpSpLocks/>
            </p:cNvGrpSpPr>
            <p:nvPr/>
          </p:nvGrpSpPr>
          <p:grpSpPr bwMode="auto">
            <a:xfrm>
              <a:off x="579120" y="3017520"/>
              <a:ext cx="2651760" cy="2926080"/>
              <a:chOff x="594360" y="2606040"/>
              <a:chExt cx="2560320" cy="3383280"/>
            </a:xfrm>
          </p:grpSpPr>
          <p:sp>
            <p:nvSpPr>
              <p:cNvPr id="17" name="Rectangle 3"/>
              <p:cNvSpPr>
                <a:spLocks noChangeArrowheads="1"/>
              </p:cNvSpPr>
              <p:nvPr/>
            </p:nvSpPr>
            <p:spPr bwMode="auto">
              <a:xfrm>
                <a:off x="640080" y="2651760"/>
                <a:ext cx="2468880" cy="3292167"/>
              </a:xfrm>
              <a:prstGeom prst="rect">
                <a:avLst/>
              </a:prstGeom>
              <a:solidFill>
                <a:schemeClr val="tx1">
                  <a:lumMod val="40000"/>
                  <a:lumOff val="60000"/>
                </a:schemeClr>
              </a:solidFill>
              <a:ln w="9525">
                <a:noFill/>
                <a:miter lim="800000"/>
                <a:headEnd/>
                <a:tailEnd/>
              </a:ln>
              <a:scene3d>
                <a:camera prst="orthographicFront">
                  <a:rot lat="0" lon="0" rev="0"/>
                </a:camera>
                <a:lightRig rig="threePt" dir="t"/>
              </a:scene3d>
            </p:spPr>
            <p:txBody>
              <a:bodyPr lIns="0" tIns="0" rIns="0" bIns="0" anchor="ctr"/>
              <a:lstStyle/>
              <a:p>
                <a:pPr algn="ctr">
                  <a:tabLst>
                    <a:tab pos="457200" algn="l"/>
                  </a:tabLst>
                  <a:defRPr/>
                </a:pPr>
                <a:endParaRPr lang="en-US" sz="2000" dirty="0">
                  <a:solidFill>
                    <a:srgbClr val="002060"/>
                  </a:solidFill>
                  <a:latin typeface="Arial Narrow" pitchFamily="34" charset="0"/>
                </a:endParaRPr>
              </a:p>
            </p:txBody>
          </p:sp>
          <p:sp>
            <p:nvSpPr>
              <p:cNvPr id="30737" name="Rectangle 3"/>
              <p:cNvSpPr>
                <a:spLocks noChangeArrowheads="1"/>
              </p:cNvSpPr>
              <p:nvPr/>
            </p:nvSpPr>
            <p:spPr bwMode="auto">
              <a:xfrm>
                <a:off x="594360" y="2606040"/>
                <a:ext cx="2560320" cy="3383280"/>
              </a:xfrm>
              <a:prstGeom prst="rect">
                <a:avLst/>
              </a:prstGeom>
              <a:noFill/>
              <a:ln w="19050">
                <a:solidFill>
                  <a:srgbClr val="00FFCC"/>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endParaRPr lang="id-ID" altLang="en-US" sz="2800" i="1">
                  <a:solidFill>
                    <a:srgbClr val="FFC000"/>
                  </a:solidFill>
                  <a:latin typeface="Arial Narrow" panose="020B0606020202030204" pitchFamily="34" charset="0"/>
                  <a:cs typeface="Arial" panose="020B0604020202020204" pitchFamily="34" charset="0"/>
                </a:endParaRPr>
              </a:p>
            </p:txBody>
          </p:sp>
        </p:grpSp>
        <p:sp>
          <p:nvSpPr>
            <p:cNvPr id="11" name="Rectangle 2"/>
            <p:cNvSpPr>
              <a:spLocks noChangeArrowheads="1"/>
            </p:cNvSpPr>
            <p:nvPr/>
          </p:nvSpPr>
          <p:spPr bwMode="auto">
            <a:xfrm>
              <a:off x="731377" y="3566249"/>
              <a:ext cx="2285715" cy="2103899"/>
            </a:xfrm>
            <a:prstGeom prst="rect">
              <a:avLst/>
            </a:prstGeom>
            <a:noFill/>
            <a:ln w="9525">
              <a:noFill/>
              <a:miter lim="800000"/>
              <a:headEnd/>
              <a:tailEnd/>
            </a:ln>
          </p:spPr>
          <p:txBody>
            <a:bodyPr lIns="0" tIns="0" rIns="0" bIns="0" anchor="ctr"/>
            <a:lstStyle/>
            <a:p>
              <a:pPr marL="0" lvl="2" algn="ctr">
                <a:tabLst>
                  <a:tab pos="457200" algn="l"/>
                </a:tabLst>
                <a:defRPr/>
              </a:pPr>
              <a:r>
                <a:rPr lang="en-US" b="1" dirty="0">
                  <a:solidFill>
                    <a:schemeClr val="bg1"/>
                  </a:solidFill>
                  <a:effectLst>
                    <a:outerShdw blurRad="38100" dist="38100" dir="2700000" algn="tl">
                      <a:srgbClr val="000000">
                        <a:alpha val="43137"/>
                      </a:srgbClr>
                    </a:outerShdw>
                  </a:effectLst>
                  <a:latin typeface="Arial Narrow" pitchFamily="34" charset="0"/>
                  <a:cs typeface="Arial" panose="020B0604020202020204" pitchFamily="34" charset="0"/>
                </a:rPr>
                <a:t>ASEAN </a:t>
              </a:r>
            </a:p>
            <a:p>
              <a:pPr marL="0" lvl="2" algn="ctr">
                <a:tabLst>
                  <a:tab pos="457200" algn="l"/>
                </a:tabLst>
                <a:defRPr/>
              </a:pPr>
              <a:r>
                <a:rPr lang="en-US" b="1" dirty="0">
                  <a:solidFill>
                    <a:schemeClr val="bg1"/>
                  </a:solidFill>
                  <a:effectLst>
                    <a:outerShdw blurRad="38100" dist="38100" dir="2700000" algn="tl">
                      <a:srgbClr val="000000">
                        <a:alpha val="43137"/>
                      </a:srgbClr>
                    </a:outerShdw>
                  </a:effectLst>
                  <a:latin typeface="Arial Narrow" pitchFamily="34" charset="0"/>
                  <a:cs typeface="Arial" panose="020B0604020202020204" pitchFamily="34" charset="0"/>
                </a:rPr>
                <a:t>Political-Security</a:t>
              </a:r>
            </a:p>
            <a:p>
              <a:pPr marL="0" lvl="2" algn="ctr">
                <a:tabLst>
                  <a:tab pos="457200" algn="l"/>
                </a:tabLst>
                <a:defRPr/>
              </a:pPr>
              <a:r>
                <a:rPr lang="en-US" b="1" dirty="0">
                  <a:solidFill>
                    <a:srgbClr val="002060"/>
                  </a:solidFill>
                  <a:effectLst>
                    <a:outerShdw blurRad="38100" dist="38100" dir="2700000" algn="tl">
                      <a:srgbClr val="000000">
                        <a:alpha val="43137"/>
                      </a:srgbClr>
                    </a:outerShdw>
                  </a:effectLst>
                  <a:latin typeface="Arial Narrow" pitchFamily="34" charset="0"/>
                  <a:cs typeface="Arial" panose="020B0604020202020204" pitchFamily="34" charset="0"/>
                </a:rPr>
                <a:t>Community</a:t>
              </a:r>
            </a:p>
            <a:p>
              <a:pPr marL="0" lvl="2" algn="ctr">
                <a:tabLst>
                  <a:tab pos="457200" algn="l"/>
                </a:tabLst>
                <a:defRPr/>
              </a:pPr>
              <a:r>
                <a:rPr lang="en-US" b="1" dirty="0">
                  <a:solidFill>
                    <a:srgbClr val="002060"/>
                  </a:solidFill>
                  <a:effectLst>
                    <a:outerShdw blurRad="38100" dist="38100" dir="2700000" algn="tl">
                      <a:srgbClr val="000000">
                        <a:alpha val="43137"/>
                      </a:srgbClr>
                    </a:outerShdw>
                  </a:effectLst>
                  <a:latin typeface="Arial Narrow" pitchFamily="34" charset="0"/>
                  <a:cs typeface="Arial" panose="020B0604020202020204" pitchFamily="34" charset="0"/>
                </a:rPr>
                <a:t>(APSC)</a:t>
              </a:r>
            </a:p>
          </p:txBody>
        </p:sp>
        <p:grpSp>
          <p:nvGrpSpPr>
            <p:cNvPr id="30731" name="Group 108"/>
            <p:cNvGrpSpPr>
              <a:grpSpLocks/>
            </p:cNvGrpSpPr>
            <p:nvPr/>
          </p:nvGrpSpPr>
          <p:grpSpPr bwMode="auto">
            <a:xfrm>
              <a:off x="3322320" y="3017520"/>
              <a:ext cx="2651760" cy="2926080"/>
              <a:chOff x="3310128" y="2606040"/>
              <a:chExt cx="2560320" cy="3383280"/>
            </a:xfrm>
          </p:grpSpPr>
          <p:sp>
            <p:nvSpPr>
              <p:cNvPr id="30734" name="Rectangle 3"/>
              <p:cNvSpPr>
                <a:spLocks noChangeArrowheads="1"/>
              </p:cNvSpPr>
              <p:nvPr/>
            </p:nvSpPr>
            <p:spPr bwMode="auto">
              <a:xfrm>
                <a:off x="3310128" y="2606040"/>
                <a:ext cx="2560320" cy="3383280"/>
              </a:xfrm>
              <a:prstGeom prst="rect">
                <a:avLst/>
              </a:prstGeom>
              <a:solidFill>
                <a:srgbClr val="FFFFFF"/>
              </a:solidFill>
              <a:ln w="19050">
                <a:solidFill>
                  <a:srgbClr val="00FFCC"/>
                </a:solidFill>
                <a:miter lim="800000"/>
                <a:headEnd/>
                <a:tailEnd/>
              </a:ln>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endParaRPr lang="id-ID" altLang="en-US" sz="2800" i="1">
                  <a:solidFill>
                    <a:srgbClr val="FFC000"/>
                  </a:solidFill>
                  <a:latin typeface="Arial Narrow" panose="020B0606020202030204" pitchFamily="34" charset="0"/>
                  <a:cs typeface="Arial" panose="020B0604020202020204" pitchFamily="34" charset="0"/>
                </a:endParaRPr>
              </a:p>
            </p:txBody>
          </p:sp>
          <p:sp>
            <p:nvSpPr>
              <p:cNvPr id="16" name="Rectangle 3"/>
              <p:cNvSpPr>
                <a:spLocks noChangeArrowheads="1"/>
              </p:cNvSpPr>
              <p:nvPr/>
            </p:nvSpPr>
            <p:spPr bwMode="auto">
              <a:xfrm>
                <a:off x="3352800" y="2651760"/>
                <a:ext cx="2468880" cy="3292167"/>
              </a:xfrm>
              <a:prstGeom prst="rect">
                <a:avLst/>
              </a:prstGeom>
              <a:solidFill>
                <a:srgbClr val="FFFF00"/>
              </a:solidFill>
              <a:ln w="9525">
                <a:noFill/>
                <a:miter lim="800000"/>
                <a:headEnd/>
                <a:tailEnd/>
              </a:ln>
              <a:scene3d>
                <a:camera prst="orthographicFront">
                  <a:rot lat="0" lon="0" rev="0"/>
                </a:camera>
                <a:lightRig rig="threePt" dir="t"/>
              </a:scene3d>
            </p:spPr>
            <p:txBody>
              <a:bodyPr lIns="0" tIns="0" rIns="0" bIns="0" anchor="ctr"/>
              <a:lstStyle/>
              <a:p>
                <a:pPr algn="ctr">
                  <a:tabLst>
                    <a:tab pos="457200" algn="l"/>
                  </a:tabLst>
                  <a:defRPr/>
                </a:pPr>
                <a:endParaRPr lang="en-US" sz="2000" dirty="0">
                  <a:solidFill>
                    <a:srgbClr val="002060"/>
                  </a:solidFill>
                  <a:latin typeface="Arial Narrow" pitchFamily="34" charset="0"/>
                </a:endParaRPr>
              </a:p>
            </p:txBody>
          </p:sp>
        </p:grpSp>
        <p:sp>
          <p:nvSpPr>
            <p:cNvPr id="30732" name="Rectangle 2"/>
            <p:cNvSpPr>
              <a:spLocks noChangeArrowheads="1"/>
            </p:cNvSpPr>
            <p:nvPr/>
          </p:nvSpPr>
          <p:spPr bwMode="auto">
            <a:xfrm>
              <a:off x="3428553" y="3233329"/>
              <a:ext cx="2285715" cy="2561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marL="342900" indent="-342900">
                <a:spcBef>
                  <a:spcPct val="20000"/>
                </a:spcBef>
                <a:buFont typeface="Arial" panose="020B0604020202020204" pitchFamily="34" charset="0"/>
                <a:buChar char="•"/>
                <a:tabLst>
                  <a:tab pos="457200" algn="l"/>
                </a:tabLst>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tabLst>
                  <a:tab pos="457200" algn="l"/>
                </a:tabLst>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a:spcBef>
                  <a:spcPct val="20000"/>
                </a:spcBef>
                <a:buFont typeface="Arial" panose="020B0604020202020204" pitchFamily="34" charset="0"/>
                <a:buChar char="•"/>
                <a:tabLst>
                  <a:tab pos="457200" algn="l"/>
                </a:tabLst>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marL="0" lvl="2" algn="ctr">
                <a:spcBef>
                  <a:spcPct val="0"/>
                </a:spcBef>
                <a:buNone/>
              </a:pPr>
              <a:r>
                <a:rPr lang="en-US" altLang="en-US" sz="2200" b="1" dirty="0">
                  <a:latin typeface="Arial Narrow" panose="020B0606020202030204" pitchFamily="34" charset="0"/>
                  <a:cs typeface="Arial" panose="020B0604020202020204" pitchFamily="34" charset="0"/>
                </a:rPr>
                <a:t>ASEAN </a:t>
              </a:r>
            </a:p>
            <a:p>
              <a:pPr marL="0" lvl="2" algn="ctr">
                <a:spcBef>
                  <a:spcPct val="0"/>
                </a:spcBef>
                <a:buNone/>
              </a:pPr>
              <a:r>
                <a:rPr lang="en-US" altLang="en-US" sz="2200" b="1" dirty="0">
                  <a:latin typeface="Arial Narrow" panose="020B0606020202030204" pitchFamily="34" charset="0"/>
                  <a:cs typeface="Arial" panose="020B0604020202020204" pitchFamily="34" charset="0"/>
                </a:rPr>
                <a:t>Economic</a:t>
              </a:r>
            </a:p>
            <a:p>
              <a:pPr marL="0" lvl="2" algn="ctr">
                <a:spcBef>
                  <a:spcPct val="0"/>
                </a:spcBef>
                <a:buNone/>
              </a:pPr>
              <a:r>
                <a:rPr lang="en-US" altLang="en-US" sz="2200" b="1" dirty="0">
                  <a:latin typeface="Arial Narrow" panose="020B0606020202030204" pitchFamily="34" charset="0"/>
                  <a:cs typeface="Arial" panose="020B0604020202020204" pitchFamily="34" charset="0"/>
                </a:rPr>
                <a:t>Community</a:t>
              </a:r>
            </a:p>
            <a:p>
              <a:pPr marL="0" lvl="2" algn="ctr">
                <a:spcBef>
                  <a:spcPct val="0"/>
                </a:spcBef>
                <a:buNone/>
              </a:pPr>
              <a:r>
                <a:rPr lang="en-US" altLang="en-US" sz="2200" b="1" dirty="0">
                  <a:latin typeface="Arial Narrow" panose="020B0606020202030204" pitchFamily="34" charset="0"/>
                  <a:cs typeface="Arial" panose="020B0604020202020204" pitchFamily="34" charset="0"/>
                </a:rPr>
                <a:t>(AEC) </a:t>
              </a:r>
              <a:r>
                <a:rPr lang="id-ID" altLang="en-US" sz="2200" b="1" dirty="0">
                  <a:latin typeface="Arial Narrow" panose="020B0606020202030204" pitchFamily="34" charset="0"/>
                  <a:cs typeface="Arial" panose="020B0604020202020204" pitchFamily="34" charset="0"/>
                </a:rPr>
                <a:t>/</a:t>
              </a:r>
              <a:r>
                <a:rPr lang="en-US" altLang="en-US" sz="2200" b="1" dirty="0">
                  <a:latin typeface="Arial Narrow" panose="020B0606020202030204" pitchFamily="34" charset="0"/>
                  <a:cs typeface="Arial" panose="020B0604020202020204" pitchFamily="34" charset="0"/>
                </a:rPr>
                <a:t> </a:t>
              </a:r>
              <a:r>
                <a:rPr lang="id-ID" altLang="en-US" sz="2200" b="1" dirty="0">
                  <a:latin typeface="Arial Narrow" panose="020B0606020202030204" pitchFamily="34" charset="0"/>
                  <a:cs typeface="Arial" panose="020B0604020202020204" pitchFamily="34" charset="0"/>
                </a:rPr>
                <a:t>Masyarakat Ekonomi ASEAN</a:t>
              </a:r>
              <a:r>
                <a:rPr lang="en-US" altLang="en-US" sz="2200" b="1" dirty="0">
                  <a:latin typeface="Arial Narrow" panose="020B0606020202030204" pitchFamily="34" charset="0"/>
                  <a:cs typeface="Arial" panose="020B0604020202020204" pitchFamily="34" charset="0"/>
                </a:rPr>
                <a:t> (MEA)</a:t>
              </a:r>
            </a:p>
          </p:txBody>
        </p:sp>
        <p:sp>
          <p:nvSpPr>
            <p:cNvPr id="14" name="Rectangle 2"/>
            <p:cNvSpPr>
              <a:spLocks noChangeArrowheads="1"/>
            </p:cNvSpPr>
            <p:nvPr/>
          </p:nvSpPr>
          <p:spPr bwMode="auto">
            <a:xfrm>
              <a:off x="6051834" y="3017484"/>
              <a:ext cx="2651832" cy="2926133"/>
            </a:xfrm>
            <a:prstGeom prst="rect">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lvl="2" algn="ctr">
                <a:tabLst>
                  <a:tab pos="457200" algn="l"/>
                </a:tabLst>
                <a:defRPr/>
              </a:pPr>
              <a:r>
                <a:rPr lang="en-US" b="1" dirty="0">
                  <a:solidFill>
                    <a:schemeClr val="bg1"/>
                  </a:solidFill>
                  <a:latin typeface="Arial Narrow" pitchFamily="34" charset="0"/>
                </a:rPr>
                <a:t>ASEAN </a:t>
              </a:r>
            </a:p>
            <a:p>
              <a:pPr marL="0" lvl="2" algn="ctr">
                <a:tabLst>
                  <a:tab pos="457200" algn="l"/>
                </a:tabLst>
                <a:defRPr/>
              </a:pPr>
              <a:r>
                <a:rPr lang="en-US" b="1" dirty="0">
                  <a:solidFill>
                    <a:schemeClr val="bg1"/>
                  </a:solidFill>
                  <a:latin typeface="Arial Narrow" pitchFamily="34" charset="0"/>
                </a:rPr>
                <a:t>Socio-Cultural</a:t>
              </a:r>
            </a:p>
            <a:p>
              <a:pPr marL="0" lvl="2" algn="ctr">
                <a:tabLst>
                  <a:tab pos="457200" algn="l"/>
                </a:tabLst>
                <a:defRPr/>
              </a:pPr>
              <a:r>
                <a:rPr lang="en-US" b="1" dirty="0">
                  <a:solidFill>
                    <a:schemeClr val="bg1"/>
                  </a:solidFill>
                  <a:latin typeface="Arial Narrow" pitchFamily="34" charset="0"/>
                </a:rPr>
                <a:t>Community</a:t>
              </a:r>
            </a:p>
            <a:p>
              <a:pPr marL="0" lvl="2" algn="ctr">
                <a:tabLst>
                  <a:tab pos="457200" algn="l"/>
                </a:tabLst>
                <a:defRPr/>
              </a:pPr>
              <a:r>
                <a:rPr lang="en-US" b="1" dirty="0">
                  <a:solidFill>
                    <a:schemeClr val="tx1"/>
                  </a:solidFill>
                  <a:latin typeface="Arial Narrow" pitchFamily="34" charset="0"/>
                </a:rPr>
                <a:t>(ASCC)</a:t>
              </a:r>
            </a:p>
          </p:txBody>
        </p:sp>
      </p:grpSp>
      <p:sp>
        <p:nvSpPr>
          <p:cNvPr id="30726" name="TextBox 23"/>
          <p:cNvSpPr txBox="1">
            <a:spLocks noChangeArrowheads="1"/>
          </p:cNvSpPr>
          <p:nvPr/>
        </p:nvSpPr>
        <p:spPr bwMode="auto">
          <a:xfrm>
            <a:off x="2862264" y="6124576"/>
            <a:ext cx="64293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id-ID" altLang="en-US" sz="2400" b="1">
                <a:ea typeface="MS PGothic" panose="020B0600070205080204" pitchFamily="34" charset="-128"/>
                <a:cs typeface="Arial" panose="020B0604020202020204" pitchFamily="34" charset="0"/>
              </a:rPr>
              <a:t>Start into implementation on 31 December 2015</a:t>
            </a:r>
            <a:endParaRPr lang="id-ID" altLang="en-US" sz="2400">
              <a:ea typeface="MS PGothic" panose="020B0600070205080204" pitchFamily="34" charset="-128"/>
              <a:cs typeface="Arial" panose="020B0604020202020204" pitchFamily="34" charset="0"/>
            </a:endParaRPr>
          </a:p>
        </p:txBody>
      </p:sp>
      <p:sp>
        <p:nvSpPr>
          <p:cNvPr id="2" name="Rectangle 1"/>
          <p:cNvSpPr/>
          <p:nvPr/>
        </p:nvSpPr>
        <p:spPr>
          <a:xfrm>
            <a:off x="8277727" y="1292800"/>
            <a:ext cx="3505020" cy="9210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en-US" sz="1600" b="1" dirty="0">
                <a:solidFill>
                  <a:schemeClr val="tx1"/>
                </a:solidFill>
              </a:rPr>
              <a:t>MEA : </a:t>
            </a:r>
            <a:r>
              <a:rPr lang="en-US" altLang="en-US" sz="1600" b="1" dirty="0">
                <a:solidFill>
                  <a:schemeClr val="tx1"/>
                </a:solidFill>
                <a:sym typeface="Wingdings" panose="05000000000000000000" pitchFamily="2" charset="2"/>
              </a:rPr>
              <a:t>Salah </a:t>
            </a:r>
            <a:r>
              <a:rPr lang="en-US" altLang="en-US" sz="1600" b="1" dirty="0" err="1">
                <a:solidFill>
                  <a:schemeClr val="tx1"/>
                </a:solidFill>
                <a:sym typeface="Wingdings" panose="05000000000000000000" pitchFamily="2" charset="2"/>
              </a:rPr>
              <a:t>satu</a:t>
            </a:r>
            <a:r>
              <a:rPr lang="en-US" altLang="en-US" sz="1600" b="1" dirty="0">
                <a:solidFill>
                  <a:schemeClr val="tx1"/>
                </a:solidFill>
                <a:sym typeface="Wingdings" panose="05000000000000000000" pitchFamily="2" charset="2"/>
              </a:rPr>
              <a:t> </a:t>
            </a:r>
            <a:r>
              <a:rPr lang="en-US" altLang="en-US" sz="1600" b="1" dirty="0" err="1">
                <a:solidFill>
                  <a:schemeClr val="tx1"/>
                </a:solidFill>
                <a:sym typeface="Wingdings" panose="05000000000000000000" pitchFamily="2" charset="2"/>
              </a:rPr>
              <a:t>bentuk</a:t>
            </a:r>
            <a:r>
              <a:rPr lang="en-US" altLang="en-US" sz="1600" b="1" dirty="0">
                <a:solidFill>
                  <a:schemeClr val="tx1"/>
                </a:solidFill>
                <a:sym typeface="Wingdings" panose="05000000000000000000" pitchFamily="2" charset="2"/>
              </a:rPr>
              <a:t> </a:t>
            </a:r>
            <a:r>
              <a:rPr lang="en-US" altLang="en-US" sz="1600" b="1" dirty="0" err="1">
                <a:solidFill>
                  <a:schemeClr val="tx1"/>
                </a:solidFill>
                <a:sym typeface="Wingdings" panose="05000000000000000000" pitchFamily="2" charset="2"/>
              </a:rPr>
              <a:t>komunitas</a:t>
            </a:r>
            <a:r>
              <a:rPr lang="en-US" altLang="en-US" sz="1600" b="1" dirty="0">
                <a:solidFill>
                  <a:schemeClr val="tx1"/>
                </a:solidFill>
                <a:sym typeface="Wingdings" panose="05000000000000000000" pitchFamily="2" charset="2"/>
              </a:rPr>
              <a:t> </a:t>
            </a:r>
            <a:r>
              <a:rPr lang="en-US" altLang="en-US" sz="1600" b="1" dirty="0" err="1">
                <a:solidFill>
                  <a:schemeClr val="tx1"/>
                </a:solidFill>
                <a:sym typeface="Wingdings" panose="05000000000000000000" pitchFamily="2" charset="2"/>
              </a:rPr>
              <a:t>sebagai</a:t>
            </a:r>
            <a:r>
              <a:rPr lang="en-US" altLang="en-US" sz="1600" b="1" dirty="0">
                <a:solidFill>
                  <a:schemeClr val="tx1"/>
                </a:solidFill>
                <a:sym typeface="Wingdings" panose="05000000000000000000" pitchFamily="2" charset="2"/>
              </a:rPr>
              <a:t>  </a:t>
            </a:r>
            <a:r>
              <a:rPr lang="en-US" altLang="en-US" sz="1600" b="1" dirty="0" err="1">
                <a:solidFill>
                  <a:schemeClr val="tx1"/>
                </a:solidFill>
                <a:sym typeface="Wingdings" panose="05000000000000000000" pitchFamily="2" charset="2"/>
              </a:rPr>
              <a:t>perwujudan</a:t>
            </a:r>
            <a:r>
              <a:rPr lang="en-US" altLang="en-US" sz="1600" b="1" dirty="0">
                <a:solidFill>
                  <a:schemeClr val="tx1"/>
                </a:solidFill>
                <a:sym typeface="Wingdings" panose="05000000000000000000" pitchFamily="2" charset="2"/>
              </a:rPr>
              <a:t> </a:t>
            </a:r>
            <a:r>
              <a:rPr lang="en-US" altLang="en-US" sz="1600" b="1" dirty="0" err="1">
                <a:solidFill>
                  <a:schemeClr val="tx1"/>
                </a:solidFill>
                <a:sym typeface="Wingdings" panose="05000000000000000000" pitchFamily="2" charset="2"/>
              </a:rPr>
              <a:t>kerjasama</a:t>
            </a:r>
            <a:r>
              <a:rPr lang="en-US" altLang="en-US" sz="1600" b="1" dirty="0">
                <a:solidFill>
                  <a:schemeClr val="tx1"/>
                </a:solidFill>
                <a:sym typeface="Wingdings" panose="05000000000000000000" pitchFamily="2" charset="2"/>
              </a:rPr>
              <a:t> ASEAN </a:t>
            </a:r>
            <a:r>
              <a:rPr lang="en-US" altLang="en-US" sz="1600" b="1" dirty="0" err="1">
                <a:solidFill>
                  <a:schemeClr val="tx1"/>
                </a:solidFill>
                <a:sym typeface="Wingdings" panose="05000000000000000000" pitchFamily="2" charset="2"/>
              </a:rPr>
              <a:t>dalam</a:t>
            </a:r>
            <a:r>
              <a:rPr lang="en-US" altLang="en-US" sz="1600" b="1" dirty="0">
                <a:solidFill>
                  <a:schemeClr val="tx1"/>
                </a:solidFill>
                <a:sym typeface="Wingdings" panose="05000000000000000000" pitchFamily="2" charset="2"/>
              </a:rPr>
              <a:t>  </a:t>
            </a:r>
            <a:r>
              <a:rPr lang="en-US" altLang="en-US" sz="1600" b="1" dirty="0" err="1" smtClean="0">
                <a:solidFill>
                  <a:schemeClr val="tx1"/>
                </a:solidFill>
                <a:sym typeface="Wingdings" panose="05000000000000000000" pitchFamily="2" charset="2"/>
              </a:rPr>
              <a:t>bidang</a:t>
            </a:r>
            <a:r>
              <a:rPr lang="en-US" altLang="en-US" sz="1600" b="1" dirty="0" smtClean="0">
                <a:solidFill>
                  <a:schemeClr val="tx1"/>
                </a:solidFill>
                <a:sym typeface="Wingdings" panose="05000000000000000000" pitchFamily="2" charset="2"/>
              </a:rPr>
              <a:t> </a:t>
            </a:r>
            <a:r>
              <a:rPr lang="en-US" altLang="en-US" sz="1600" b="1" dirty="0" err="1">
                <a:solidFill>
                  <a:schemeClr val="tx1"/>
                </a:solidFill>
                <a:sym typeface="Wingdings" panose="05000000000000000000" pitchFamily="2" charset="2"/>
              </a:rPr>
              <a:t>Ekonomi</a:t>
            </a:r>
            <a:endParaRPr lang="en-US" altLang="en-US" sz="1600" b="1" dirty="0">
              <a:solidFill>
                <a:schemeClr val="tx1"/>
              </a:solidFill>
              <a:sym typeface="Wingdings" panose="05000000000000000000" pitchFamily="2" charset="2"/>
            </a:endParaRPr>
          </a:p>
        </p:txBody>
      </p:sp>
    </p:spTree>
    <p:extLst>
      <p:ext uri="{BB962C8B-B14F-4D97-AF65-F5344CB8AC3E}">
        <p14:creationId xmlns:p14="http://schemas.microsoft.com/office/powerpoint/2010/main" val="17011434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right)">
                                      <p:cBhvr>
                                        <p:cTn id="10" dur="5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404813"/>
            <a:ext cx="7886700" cy="863600"/>
          </a:xfrm>
        </p:spPr>
        <p:txBody>
          <a:bodyPr>
            <a:normAutofit fontScale="90000"/>
          </a:bodyPr>
          <a:lstStyle/>
          <a:p>
            <a:pPr lvl="2">
              <a:tabLst>
                <a:tab pos="457200" algn="l"/>
              </a:tabLst>
              <a:defRPr/>
            </a:pPr>
            <a:r>
              <a:rPr lang="en-US" sz="4000" b="1" dirty="0">
                <a:solidFill>
                  <a:srgbClr val="FF0000"/>
                </a:solidFill>
                <a:effectLst>
                  <a:outerShdw blurRad="38100" dist="38100" dir="2700000" algn="tl">
                    <a:srgbClr val="000000">
                      <a:alpha val="43137"/>
                    </a:srgbClr>
                  </a:outerShdw>
                </a:effectLst>
                <a:cs typeface="Arial" pitchFamily="34" charset="0"/>
              </a:rPr>
              <a:t/>
            </a:r>
            <a:br>
              <a:rPr lang="en-US" sz="4000" b="1" dirty="0">
                <a:solidFill>
                  <a:srgbClr val="FF0000"/>
                </a:solidFill>
                <a:effectLst>
                  <a:outerShdw blurRad="38100" dist="38100" dir="2700000" algn="tl">
                    <a:srgbClr val="000000">
                      <a:alpha val="43137"/>
                    </a:srgbClr>
                  </a:outerShdw>
                </a:effectLst>
                <a:cs typeface="Arial" pitchFamily="34" charset="0"/>
              </a:rPr>
            </a:br>
            <a:r>
              <a:rPr lang="en-US" sz="3600" b="1" dirty="0">
                <a:solidFill>
                  <a:srgbClr val="FF0000"/>
                </a:solidFill>
                <a:effectLst>
                  <a:outerShdw blurRad="38100" dist="38100" dir="2700000" algn="tl">
                    <a:srgbClr val="000000">
                      <a:alpha val="43137"/>
                    </a:srgbClr>
                  </a:outerShdw>
                </a:effectLst>
                <a:cs typeface="Arial" pitchFamily="34" charset="0"/>
              </a:rPr>
              <a:t>ASEAN Economic Community (AEC)  </a:t>
            </a:r>
            <a:r>
              <a:rPr lang="id-ID" sz="3600" b="1" dirty="0">
                <a:solidFill>
                  <a:srgbClr val="FF0000"/>
                </a:solidFill>
                <a:effectLst>
                  <a:outerShdw blurRad="38100" dist="38100" dir="2700000" algn="tl">
                    <a:srgbClr val="000000">
                      <a:alpha val="43137"/>
                    </a:srgbClr>
                  </a:outerShdw>
                </a:effectLst>
                <a:cs typeface="Arial" pitchFamily="34" charset="0"/>
              </a:rPr>
              <a:t>/</a:t>
            </a:r>
            <a:r>
              <a:rPr lang="en-US" sz="3600" b="1" dirty="0">
                <a:solidFill>
                  <a:srgbClr val="FF0000"/>
                </a:solidFill>
                <a:effectLst>
                  <a:outerShdw blurRad="38100" dist="38100" dir="2700000" algn="tl">
                    <a:srgbClr val="000000">
                      <a:alpha val="43137"/>
                    </a:srgbClr>
                  </a:outerShdw>
                </a:effectLst>
                <a:cs typeface="Arial" pitchFamily="34" charset="0"/>
              </a:rPr>
              <a:t> </a:t>
            </a:r>
            <a:r>
              <a:rPr lang="id-ID" sz="3600" b="1" dirty="0">
                <a:solidFill>
                  <a:srgbClr val="FF0000"/>
                </a:solidFill>
                <a:effectLst>
                  <a:outerShdw blurRad="38100" dist="38100" dir="2700000" algn="tl">
                    <a:srgbClr val="000000">
                      <a:alpha val="43137"/>
                    </a:srgbClr>
                  </a:outerShdw>
                </a:effectLst>
                <a:cs typeface="Arial" pitchFamily="34" charset="0"/>
              </a:rPr>
              <a:t>Masyarakat Ekonomi ASEAN</a:t>
            </a:r>
            <a:r>
              <a:rPr lang="en-US" sz="3600" b="1" dirty="0">
                <a:solidFill>
                  <a:srgbClr val="FF0000"/>
                </a:solidFill>
                <a:effectLst>
                  <a:outerShdw blurRad="38100" dist="38100" dir="2700000" algn="tl">
                    <a:srgbClr val="000000">
                      <a:alpha val="43137"/>
                    </a:srgbClr>
                  </a:outerShdw>
                </a:effectLst>
                <a:cs typeface="Arial" pitchFamily="34" charset="0"/>
              </a:rPr>
              <a:t> (MEA)</a:t>
            </a:r>
            <a:br>
              <a:rPr lang="en-US" sz="3600" b="1" dirty="0">
                <a:solidFill>
                  <a:srgbClr val="FF0000"/>
                </a:solidFill>
                <a:effectLst>
                  <a:outerShdw blurRad="38100" dist="38100" dir="2700000" algn="tl">
                    <a:srgbClr val="000000">
                      <a:alpha val="43137"/>
                    </a:srgbClr>
                  </a:outerShdw>
                </a:effectLst>
                <a:cs typeface="Arial" pitchFamily="34" charset="0"/>
              </a:rPr>
            </a:br>
            <a:r>
              <a:rPr lang="en-US" b="1" dirty="0" smtClean="0"/>
              <a:t> </a:t>
            </a:r>
            <a:endParaRPr lang="en-US" b="1" dirty="0"/>
          </a:p>
        </p:txBody>
      </p:sp>
      <p:sp>
        <p:nvSpPr>
          <p:cNvPr id="3" name="Content Placeholder 2"/>
          <p:cNvSpPr>
            <a:spLocks noGrp="1"/>
          </p:cNvSpPr>
          <p:nvPr>
            <p:ph idx="1"/>
          </p:nvPr>
        </p:nvSpPr>
        <p:spPr>
          <a:xfrm>
            <a:off x="2152651" y="1628775"/>
            <a:ext cx="8120063" cy="4895850"/>
          </a:xfrm>
        </p:spPr>
        <p:txBody>
          <a:bodyPr>
            <a:normAutofit fontScale="92500" lnSpcReduction="10000"/>
          </a:bodyPr>
          <a:lstStyle/>
          <a:p>
            <a:pPr>
              <a:defRPr/>
            </a:pPr>
            <a:r>
              <a:rPr lang="en-US" dirty="0"/>
              <a:t>MEA  </a:t>
            </a:r>
            <a:r>
              <a:rPr lang="en-US" dirty="0">
                <a:sym typeface="Wingdings" panose="05000000000000000000" pitchFamily="2" charset="2"/>
              </a:rPr>
              <a:t> Salah </a:t>
            </a:r>
            <a:r>
              <a:rPr lang="en-US" dirty="0" err="1">
                <a:sym typeface="Wingdings" panose="05000000000000000000" pitchFamily="2" charset="2"/>
              </a:rPr>
              <a:t>satu</a:t>
            </a:r>
            <a:r>
              <a:rPr lang="en-US" dirty="0">
                <a:sym typeface="Wingdings" panose="05000000000000000000" pitchFamily="2" charset="2"/>
              </a:rPr>
              <a:t> </a:t>
            </a:r>
            <a:r>
              <a:rPr lang="en-US" dirty="0" err="1">
                <a:sym typeface="Wingdings" panose="05000000000000000000" pitchFamily="2" charset="2"/>
              </a:rPr>
              <a:t>bentuk</a:t>
            </a:r>
            <a:r>
              <a:rPr lang="en-US" dirty="0">
                <a:sym typeface="Wingdings" panose="05000000000000000000" pitchFamily="2" charset="2"/>
              </a:rPr>
              <a:t> </a:t>
            </a:r>
            <a:r>
              <a:rPr lang="en-US" dirty="0" err="1">
                <a:sym typeface="Wingdings" panose="05000000000000000000" pitchFamily="2" charset="2"/>
              </a:rPr>
              <a:t>komunitas</a:t>
            </a:r>
            <a:r>
              <a:rPr lang="en-US" dirty="0">
                <a:sym typeface="Wingdings" panose="05000000000000000000" pitchFamily="2" charset="2"/>
              </a:rPr>
              <a:t> </a:t>
            </a:r>
            <a:r>
              <a:rPr lang="en-US" dirty="0" err="1">
                <a:sym typeface="Wingdings" panose="05000000000000000000" pitchFamily="2" charset="2"/>
              </a:rPr>
              <a:t>sebagai</a:t>
            </a:r>
            <a:r>
              <a:rPr lang="en-US" dirty="0">
                <a:sym typeface="Wingdings" panose="05000000000000000000" pitchFamily="2" charset="2"/>
              </a:rPr>
              <a:t> </a:t>
            </a:r>
            <a:r>
              <a:rPr lang="en-US" dirty="0" err="1">
                <a:sym typeface="Wingdings" panose="05000000000000000000" pitchFamily="2" charset="2"/>
              </a:rPr>
              <a:t>perwujudan</a:t>
            </a:r>
            <a:r>
              <a:rPr lang="en-US" dirty="0">
                <a:sym typeface="Wingdings" panose="05000000000000000000" pitchFamily="2" charset="2"/>
              </a:rPr>
              <a:t> </a:t>
            </a:r>
            <a:r>
              <a:rPr lang="en-US" dirty="0" err="1">
                <a:sym typeface="Wingdings" panose="05000000000000000000" pitchFamily="2" charset="2"/>
              </a:rPr>
              <a:t>kerjasama</a:t>
            </a:r>
            <a:r>
              <a:rPr lang="en-US" dirty="0">
                <a:sym typeface="Wingdings" panose="05000000000000000000" pitchFamily="2" charset="2"/>
              </a:rPr>
              <a:t> ASEAN </a:t>
            </a:r>
            <a:r>
              <a:rPr lang="en-US" dirty="0" err="1">
                <a:sym typeface="Wingdings" panose="05000000000000000000" pitchFamily="2" charset="2"/>
              </a:rPr>
              <a:t>dalam</a:t>
            </a:r>
            <a:r>
              <a:rPr lang="en-US" dirty="0">
                <a:sym typeface="Wingdings" panose="05000000000000000000" pitchFamily="2" charset="2"/>
              </a:rPr>
              <a:t> </a:t>
            </a:r>
            <a:r>
              <a:rPr lang="en-US" dirty="0" err="1">
                <a:sym typeface="Wingdings" panose="05000000000000000000" pitchFamily="2" charset="2"/>
              </a:rPr>
              <a:t>bidang</a:t>
            </a:r>
            <a:r>
              <a:rPr lang="en-US" dirty="0">
                <a:sym typeface="Wingdings" panose="05000000000000000000" pitchFamily="2" charset="2"/>
              </a:rPr>
              <a:t> </a:t>
            </a:r>
            <a:r>
              <a:rPr lang="en-US" dirty="0" err="1">
                <a:sym typeface="Wingdings" panose="05000000000000000000" pitchFamily="2" charset="2"/>
              </a:rPr>
              <a:t>Ekonomi</a:t>
            </a:r>
            <a:endParaRPr lang="en-US" dirty="0">
              <a:sym typeface="Wingdings" panose="05000000000000000000" pitchFamily="2" charset="2"/>
            </a:endParaRPr>
          </a:p>
          <a:p>
            <a:pPr>
              <a:defRPr/>
            </a:pPr>
            <a:endParaRPr lang="en-US" dirty="0"/>
          </a:p>
          <a:p>
            <a:pPr>
              <a:defRPr/>
            </a:pPr>
            <a:r>
              <a:rPr lang="en-US" dirty="0" err="1"/>
              <a:t>Ditetapkan</a:t>
            </a:r>
            <a:r>
              <a:rPr lang="en-US" dirty="0"/>
              <a:t> </a:t>
            </a:r>
            <a:r>
              <a:rPr lang="en-US" dirty="0" err="1"/>
              <a:t>pada</a:t>
            </a:r>
            <a:r>
              <a:rPr lang="en-US" dirty="0"/>
              <a:t> KTT ASEAN </a:t>
            </a:r>
            <a:r>
              <a:rPr lang="en-US" dirty="0" err="1"/>
              <a:t>ke</a:t>
            </a:r>
            <a:r>
              <a:rPr lang="en-US" dirty="0"/>
              <a:t> 12 di Cebu Filipina , </a:t>
            </a:r>
            <a:r>
              <a:rPr lang="en-US" dirty="0" err="1"/>
              <a:t>tahun</a:t>
            </a:r>
            <a:r>
              <a:rPr lang="en-US" dirty="0"/>
              <a:t> 2007</a:t>
            </a:r>
          </a:p>
          <a:p>
            <a:pPr>
              <a:defRPr/>
            </a:pPr>
            <a:endParaRPr lang="en-US" dirty="0"/>
          </a:p>
          <a:p>
            <a:pPr>
              <a:defRPr/>
            </a:pPr>
            <a:r>
              <a:rPr lang="en-US" dirty="0"/>
              <a:t>MEA </a:t>
            </a:r>
            <a:r>
              <a:rPr lang="en-US" dirty="0" err="1"/>
              <a:t>dimulai</a:t>
            </a:r>
            <a:r>
              <a:rPr lang="en-US" dirty="0"/>
              <a:t>  31 </a:t>
            </a:r>
            <a:r>
              <a:rPr lang="en-US" dirty="0" err="1"/>
              <a:t>Desember</a:t>
            </a:r>
            <a:r>
              <a:rPr lang="en-US" dirty="0"/>
              <a:t> 2015</a:t>
            </a:r>
          </a:p>
          <a:p>
            <a:pPr>
              <a:defRPr/>
            </a:pPr>
            <a:endParaRPr lang="en-US" dirty="0"/>
          </a:p>
          <a:p>
            <a:pPr>
              <a:defRPr/>
            </a:pPr>
            <a:r>
              <a:rPr lang="id-ID" b="1" dirty="0"/>
              <a:t>Pengembangan kerjasama ekonomi di ASEAN</a:t>
            </a:r>
            <a:r>
              <a:rPr lang="en-US" b="1" dirty="0"/>
              <a:t> / </a:t>
            </a:r>
          </a:p>
          <a:p>
            <a:pPr marL="0" indent="0">
              <a:buNone/>
              <a:defRPr/>
            </a:pPr>
            <a:r>
              <a:rPr lang="en-US" b="1" dirty="0"/>
              <a:t>    MEA,</a:t>
            </a:r>
            <a:r>
              <a:rPr lang="id-ID" b="1" dirty="0"/>
              <a:t> dilakukan dalam kerangka perjanjian </a:t>
            </a:r>
            <a:r>
              <a:rPr lang="en-US" b="1" dirty="0"/>
              <a:t> </a:t>
            </a:r>
          </a:p>
          <a:p>
            <a:pPr marL="0" indent="0">
              <a:buNone/>
              <a:defRPr/>
            </a:pPr>
            <a:r>
              <a:rPr lang="en-US" b="1" i="1" dirty="0"/>
              <a:t>    </a:t>
            </a:r>
            <a:r>
              <a:rPr lang="id-ID" b="1" i="1" dirty="0"/>
              <a:t>ASEAN </a:t>
            </a:r>
            <a:r>
              <a:rPr lang="en-US" b="1" i="1" dirty="0"/>
              <a:t> </a:t>
            </a:r>
            <a:r>
              <a:rPr lang="id-ID" b="1" i="1" dirty="0"/>
              <a:t>Free Trade Area</a:t>
            </a:r>
            <a:r>
              <a:rPr lang="id-ID" b="1" dirty="0"/>
              <a:t> (AFTA)</a:t>
            </a:r>
          </a:p>
          <a:p>
            <a:pPr>
              <a:defRPr/>
            </a:pPr>
            <a:endParaRPr lang="en-US" dirty="0"/>
          </a:p>
          <a:p>
            <a:pPr>
              <a:defRPr/>
            </a:pPr>
            <a:endParaRPr lang="en-US" dirty="0"/>
          </a:p>
        </p:txBody>
      </p:sp>
    </p:spTree>
    <p:extLst>
      <p:ext uri="{BB962C8B-B14F-4D97-AF65-F5344CB8AC3E}">
        <p14:creationId xmlns:p14="http://schemas.microsoft.com/office/powerpoint/2010/main" val="2351854695"/>
      </p:ext>
    </p:extLst>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19536" y="3196"/>
            <a:ext cx="8229600" cy="490066"/>
          </a:xfrm>
        </p:spPr>
        <p:txBody>
          <a:bodyPr>
            <a:normAutofit fontScale="90000"/>
          </a:bodyPr>
          <a:lstStyle/>
          <a:p>
            <a:pPr algn="ctr"/>
            <a:r>
              <a:rPr lang="id-ID" b="1" dirty="0" smtClean="0">
                <a:solidFill>
                  <a:srgbClr val="FF0000"/>
                </a:solidFill>
              </a:rPr>
              <a:t>PERKEMBANGAN MEA</a:t>
            </a:r>
            <a:endParaRPr lang="id-ID" b="1" dirty="0">
              <a:solidFill>
                <a:srgbClr val="FF0000"/>
              </a:solidFill>
            </a:endParaRPr>
          </a:p>
        </p:txBody>
      </p:sp>
      <p:sp>
        <p:nvSpPr>
          <p:cNvPr id="5" name="Content Placeholder 4"/>
          <p:cNvSpPr>
            <a:spLocks noGrp="1"/>
          </p:cNvSpPr>
          <p:nvPr>
            <p:ph idx="1"/>
          </p:nvPr>
        </p:nvSpPr>
        <p:spPr>
          <a:xfrm>
            <a:off x="1981200" y="692696"/>
            <a:ext cx="8003232" cy="5832648"/>
          </a:xfrm>
        </p:spPr>
        <p:txBody>
          <a:bodyPr/>
          <a:lstStyle/>
          <a:p>
            <a:pPr marL="0" indent="0" algn="ctr">
              <a:buNone/>
            </a:pPr>
            <a:r>
              <a:rPr lang="en-US" dirty="0" smtClean="0"/>
              <a:t> </a:t>
            </a:r>
            <a:r>
              <a:rPr lang="en-US" dirty="0"/>
              <a:t>KERJASAMA </a:t>
            </a:r>
            <a:r>
              <a:rPr lang="id-ID" dirty="0"/>
              <a:t>ASEAN</a:t>
            </a:r>
          </a:p>
        </p:txBody>
      </p:sp>
      <p:cxnSp>
        <p:nvCxnSpPr>
          <p:cNvPr id="7" name="Straight Arrow Connector 6"/>
          <p:cNvCxnSpPr/>
          <p:nvPr/>
        </p:nvCxnSpPr>
        <p:spPr>
          <a:xfrm flipH="1">
            <a:off x="4079776" y="1196752"/>
            <a:ext cx="1656184" cy="21602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6384032" y="1196752"/>
            <a:ext cx="1512168" cy="21602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927648" y="1556792"/>
            <a:ext cx="1728192" cy="369332"/>
          </a:xfrm>
          <a:prstGeom prst="rect">
            <a:avLst/>
          </a:prstGeom>
          <a:noFill/>
        </p:spPr>
        <p:txBody>
          <a:bodyPr wrap="square" rtlCol="0">
            <a:spAutoFit/>
          </a:bodyPr>
          <a:lstStyle/>
          <a:p>
            <a:endParaRPr lang="id-ID" dirty="0"/>
          </a:p>
        </p:txBody>
      </p:sp>
      <p:sp>
        <p:nvSpPr>
          <p:cNvPr id="15" name="TextBox 14"/>
          <p:cNvSpPr txBox="1"/>
          <p:nvPr/>
        </p:nvSpPr>
        <p:spPr>
          <a:xfrm>
            <a:off x="3080048" y="1709192"/>
            <a:ext cx="1728192" cy="369332"/>
          </a:xfrm>
          <a:prstGeom prst="rect">
            <a:avLst/>
          </a:prstGeom>
          <a:noFill/>
        </p:spPr>
        <p:txBody>
          <a:bodyPr wrap="square" rtlCol="0">
            <a:spAutoFit/>
          </a:bodyPr>
          <a:lstStyle/>
          <a:p>
            <a:endParaRPr lang="id-ID" dirty="0"/>
          </a:p>
        </p:txBody>
      </p:sp>
      <p:sp>
        <p:nvSpPr>
          <p:cNvPr id="16" name="TextBox 15"/>
          <p:cNvSpPr txBox="1"/>
          <p:nvPr/>
        </p:nvSpPr>
        <p:spPr>
          <a:xfrm>
            <a:off x="2351585" y="1481035"/>
            <a:ext cx="2324963" cy="307777"/>
          </a:xfrm>
          <a:prstGeom prst="rect">
            <a:avLst/>
          </a:prstGeom>
          <a:noFill/>
        </p:spPr>
        <p:txBody>
          <a:bodyPr wrap="square" rtlCol="0">
            <a:spAutoFit/>
          </a:bodyPr>
          <a:lstStyle/>
          <a:p>
            <a:pPr algn="ctr"/>
            <a:r>
              <a:rPr lang="id-ID" sz="1400" dirty="0"/>
              <a:t>Bidang  Politik - Keamanan</a:t>
            </a:r>
          </a:p>
        </p:txBody>
      </p:sp>
      <p:sp>
        <p:nvSpPr>
          <p:cNvPr id="17" name="TextBox 16"/>
          <p:cNvSpPr txBox="1"/>
          <p:nvPr/>
        </p:nvSpPr>
        <p:spPr>
          <a:xfrm>
            <a:off x="4907868" y="1498293"/>
            <a:ext cx="2016224" cy="307777"/>
          </a:xfrm>
          <a:prstGeom prst="rect">
            <a:avLst/>
          </a:prstGeom>
          <a:noFill/>
        </p:spPr>
        <p:txBody>
          <a:bodyPr wrap="square" rtlCol="0">
            <a:spAutoFit/>
          </a:bodyPr>
          <a:lstStyle/>
          <a:p>
            <a:pPr algn="ctr"/>
            <a:r>
              <a:rPr lang="id-ID" sz="1400" dirty="0"/>
              <a:t>Bidang Ekonomi</a:t>
            </a:r>
          </a:p>
        </p:txBody>
      </p:sp>
      <p:sp>
        <p:nvSpPr>
          <p:cNvPr id="18" name="TextBox 17"/>
          <p:cNvSpPr txBox="1"/>
          <p:nvPr/>
        </p:nvSpPr>
        <p:spPr>
          <a:xfrm>
            <a:off x="7176120" y="1519248"/>
            <a:ext cx="1728192" cy="307777"/>
          </a:xfrm>
          <a:prstGeom prst="rect">
            <a:avLst/>
          </a:prstGeom>
          <a:noFill/>
        </p:spPr>
        <p:txBody>
          <a:bodyPr wrap="square" rtlCol="0">
            <a:spAutoFit/>
          </a:bodyPr>
          <a:lstStyle/>
          <a:p>
            <a:pPr algn="ctr"/>
            <a:r>
              <a:rPr lang="id-ID" sz="1400" dirty="0"/>
              <a:t>Bidang Sosial Budaya</a:t>
            </a:r>
          </a:p>
        </p:txBody>
      </p:sp>
      <p:sp>
        <p:nvSpPr>
          <p:cNvPr id="19" name="Rectangle 18"/>
          <p:cNvSpPr/>
          <p:nvPr/>
        </p:nvSpPr>
        <p:spPr>
          <a:xfrm>
            <a:off x="7176120" y="1498293"/>
            <a:ext cx="1728192" cy="36627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 name="Rectangle 19"/>
          <p:cNvSpPr/>
          <p:nvPr/>
        </p:nvSpPr>
        <p:spPr>
          <a:xfrm>
            <a:off x="2351585" y="1481035"/>
            <a:ext cx="2304255" cy="37194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3" name="Down Arrow 22"/>
          <p:cNvSpPr/>
          <p:nvPr/>
        </p:nvSpPr>
        <p:spPr>
          <a:xfrm>
            <a:off x="5807968" y="1926124"/>
            <a:ext cx="216024" cy="2787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4" name="Down Arrow 23"/>
          <p:cNvSpPr/>
          <p:nvPr/>
        </p:nvSpPr>
        <p:spPr>
          <a:xfrm>
            <a:off x="5852356" y="1172925"/>
            <a:ext cx="171636" cy="29749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2" name="TextBox 21"/>
          <p:cNvSpPr txBox="1"/>
          <p:nvPr/>
        </p:nvSpPr>
        <p:spPr>
          <a:xfrm>
            <a:off x="4921677" y="2237750"/>
            <a:ext cx="2016224" cy="307777"/>
          </a:xfrm>
          <a:prstGeom prst="rect">
            <a:avLst/>
          </a:prstGeom>
          <a:noFill/>
        </p:spPr>
        <p:txBody>
          <a:bodyPr wrap="square" rtlCol="0">
            <a:spAutoFit/>
          </a:bodyPr>
          <a:lstStyle/>
          <a:p>
            <a:pPr algn="ctr"/>
            <a:r>
              <a:rPr lang="id-ID" sz="1400" dirty="0"/>
              <a:t>MEA</a:t>
            </a:r>
          </a:p>
        </p:txBody>
      </p:sp>
      <p:sp>
        <p:nvSpPr>
          <p:cNvPr id="26" name="Down Arrow 25"/>
          <p:cNvSpPr/>
          <p:nvPr/>
        </p:nvSpPr>
        <p:spPr>
          <a:xfrm>
            <a:off x="5823750" y="2604954"/>
            <a:ext cx="174594" cy="2787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7" name="Rectangle 26"/>
          <p:cNvSpPr/>
          <p:nvPr/>
        </p:nvSpPr>
        <p:spPr>
          <a:xfrm>
            <a:off x="3647728" y="2878361"/>
            <a:ext cx="4464496" cy="366277"/>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636135" y="3553064"/>
            <a:ext cx="4464495" cy="366277"/>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Down Arrow 28"/>
          <p:cNvSpPr/>
          <p:nvPr/>
        </p:nvSpPr>
        <p:spPr>
          <a:xfrm>
            <a:off x="5812900" y="3244637"/>
            <a:ext cx="150921" cy="2787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p:cNvSpPr txBox="1"/>
          <p:nvPr/>
        </p:nvSpPr>
        <p:spPr>
          <a:xfrm>
            <a:off x="3647728" y="3543189"/>
            <a:ext cx="4464496" cy="307777"/>
          </a:xfrm>
          <a:prstGeom prst="rect">
            <a:avLst/>
          </a:prstGeom>
          <a:noFill/>
        </p:spPr>
        <p:txBody>
          <a:bodyPr wrap="square" rtlCol="0">
            <a:spAutoFit/>
          </a:bodyPr>
          <a:lstStyle/>
          <a:p>
            <a:pPr algn="ctr"/>
            <a:r>
              <a:rPr lang="id-ID" sz="1400" dirty="0"/>
              <a:t>Elemen: Aliran bebas sektor jasa (free flow of services)</a:t>
            </a:r>
          </a:p>
        </p:txBody>
      </p:sp>
      <p:sp>
        <p:nvSpPr>
          <p:cNvPr id="2" name="TextBox 1"/>
          <p:cNvSpPr txBox="1"/>
          <p:nvPr/>
        </p:nvSpPr>
        <p:spPr>
          <a:xfrm>
            <a:off x="3647728" y="2883695"/>
            <a:ext cx="4464496" cy="307777"/>
          </a:xfrm>
          <a:prstGeom prst="rect">
            <a:avLst/>
          </a:prstGeom>
          <a:noFill/>
        </p:spPr>
        <p:txBody>
          <a:bodyPr wrap="square" rtlCol="0">
            <a:spAutoFit/>
          </a:bodyPr>
          <a:lstStyle/>
          <a:p>
            <a:pPr algn="ctr"/>
            <a:r>
              <a:rPr lang="id-ID" sz="1400" dirty="0"/>
              <a:t>Karakteristik: Pasar Tunggal &amp; Basis Produksi</a:t>
            </a:r>
          </a:p>
        </p:txBody>
      </p:sp>
      <p:cxnSp>
        <p:nvCxnSpPr>
          <p:cNvPr id="8" name="Straight Arrow Connector 7"/>
          <p:cNvCxnSpPr/>
          <p:nvPr/>
        </p:nvCxnSpPr>
        <p:spPr>
          <a:xfrm flipH="1">
            <a:off x="3647728" y="4005064"/>
            <a:ext cx="1872208" cy="50405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6312025" y="4005064"/>
            <a:ext cx="1800199" cy="50405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2423592" y="4600129"/>
            <a:ext cx="1800201" cy="307777"/>
          </a:xfrm>
          <a:prstGeom prst="rect">
            <a:avLst/>
          </a:prstGeom>
          <a:noFill/>
        </p:spPr>
        <p:txBody>
          <a:bodyPr wrap="square" rtlCol="0">
            <a:spAutoFit/>
          </a:bodyPr>
          <a:lstStyle/>
          <a:p>
            <a:pPr algn="ctr"/>
            <a:r>
              <a:rPr lang="id-ID" sz="1400" dirty="0"/>
              <a:t>Mode 3</a:t>
            </a:r>
          </a:p>
        </p:txBody>
      </p:sp>
      <p:sp>
        <p:nvSpPr>
          <p:cNvPr id="34" name="TextBox 33"/>
          <p:cNvSpPr txBox="1"/>
          <p:nvPr/>
        </p:nvSpPr>
        <p:spPr>
          <a:xfrm>
            <a:off x="7212123" y="4651816"/>
            <a:ext cx="1764198" cy="307777"/>
          </a:xfrm>
          <a:prstGeom prst="rect">
            <a:avLst/>
          </a:prstGeom>
          <a:solidFill>
            <a:srgbClr val="FFFF00"/>
          </a:solidFill>
        </p:spPr>
        <p:txBody>
          <a:bodyPr wrap="square" rtlCol="0">
            <a:spAutoFit/>
          </a:bodyPr>
          <a:lstStyle/>
          <a:p>
            <a:pPr algn="ctr"/>
            <a:r>
              <a:rPr lang="id-ID" sz="1400" dirty="0"/>
              <a:t>Mode 4</a:t>
            </a:r>
          </a:p>
        </p:txBody>
      </p:sp>
      <p:sp>
        <p:nvSpPr>
          <p:cNvPr id="35" name="Rectangle 34"/>
          <p:cNvSpPr/>
          <p:nvPr/>
        </p:nvSpPr>
        <p:spPr>
          <a:xfrm>
            <a:off x="2423592" y="4587646"/>
            <a:ext cx="1800200" cy="37194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6" name="Rectangle 35"/>
          <p:cNvSpPr/>
          <p:nvPr/>
        </p:nvSpPr>
        <p:spPr>
          <a:xfrm>
            <a:off x="7176120" y="4601061"/>
            <a:ext cx="1800201" cy="37194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1" name="TextBox 50"/>
          <p:cNvSpPr txBox="1"/>
          <p:nvPr/>
        </p:nvSpPr>
        <p:spPr>
          <a:xfrm>
            <a:off x="2473464" y="5473910"/>
            <a:ext cx="1368153" cy="830997"/>
          </a:xfrm>
          <a:prstGeom prst="rect">
            <a:avLst/>
          </a:prstGeom>
          <a:noFill/>
        </p:spPr>
        <p:txBody>
          <a:bodyPr wrap="square" rtlCol="0">
            <a:spAutoFit/>
          </a:bodyPr>
          <a:lstStyle/>
          <a:p>
            <a:pPr algn="ctr"/>
            <a:r>
              <a:rPr lang="id-ID" sz="1600" dirty="0"/>
              <a:t>M</a:t>
            </a:r>
            <a:r>
              <a:rPr lang="en-US" sz="1600" dirty="0" err="1"/>
              <a:t>ovement</a:t>
            </a:r>
            <a:r>
              <a:rPr lang="en-US" sz="1600" dirty="0"/>
              <a:t> of Natural Person (MNP)  </a:t>
            </a:r>
            <a:endParaRPr lang="id-ID" sz="1600" dirty="0"/>
          </a:p>
        </p:txBody>
      </p:sp>
      <p:sp>
        <p:nvSpPr>
          <p:cNvPr id="52" name="TextBox 51"/>
          <p:cNvSpPr txBox="1"/>
          <p:nvPr/>
        </p:nvSpPr>
        <p:spPr>
          <a:xfrm>
            <a:off x="5085668" y="5457256"/>
            <a:ext cx="1476164" cy="1292662"/>
          </a:xfrm>
          <a:prstGeom prst="rect">
            <a:avLst/>
          </a:prstGeom>
          <a:noFill/>
        </p:spPr>
        <p:txBody>
          <a:bodyPr wrap="square" rtlCol="0">
            <a:spAutoFit/>
          </a:bodyPr>
          <a:lstStyle/>
          <a:p>
            <a:r>
              <a:rPr lang="id-ID" dirty="0"/>
              <a:t>       </a:t>
            </a:r>
            <a:r>
              <a:rPr lang="id-ID" u="sng" dirty="0"/>
              <a:t>AFAS</a:t>
            </a:r>
          </a:p>
          <a:p>
            <a:pPr marL="177800" indent="-177800">
              <a:buFontTx/>
              <a:buChar char="-"/>
            </a:pPr>
            <a:r>
              <a:rPr lang="id-ID" sz="1400" dirty="0"/>
              <a:t>AFAS 8</a:t>
            </a:r>
          </a:p>
          <a:p>
            <a:pPr marL="177800" indent="-177800">
              <a:buFontTx/>
              <a:buChar char="-"/>
            </a:pPr>
            <a:r>
              <a:rPr lang="id-ID" sz="1400" dirty="0"/>
              <a:t>AFAS 9</a:t>
            </a:r>
          </a:p>
          <a:p>
            <a:pPr marL="177800" indent="-177800">
              <a:buFontTx/>
              <a:buChar char="-"/>
            </a:pPr>
            <a:r>
              <a:rPr lang="id-ID" sz="1400" dirty="0"/>
              <a:t>AFAS 10/ATISA</a:t>
            </a:r>
          </a:p>
          <a:p>
            <a:pPr marL="285750" indent="-285750" algn="ctr">
              <a:buFontTx/>
              <a:buChar char="-"/>
            </a:pPr>
            <a:endParaRPr lang="id-ID" dirty="0"/>
          </a:p>
        </p:txBody>
      </p:sp>
      <p:sp>
        <p:nvSpPr>
          <p:cNvPr id="53" name="TextBox 52"/>
          <p:cNvSpPr txBox="1"/>
          <p:nvPr/>
        </p:nvSpPr>
        <p:spPr>
          <a:xfrm>
            <a:off x="7187468" y="5487306"/>
            <a:ext cx="1800199" cy="1015663"/>
          </a:xfrm>
          <a:prstGeom prst="rect">
            <a:avLst/>
          </a:prstGeom>
          <a:solidFill>
            <a:srgbClr val="FFFF00"/>
          </a:solidFill>
        </p:spPr>
        <p:txBody>
          <a:bodyPr wrap="square" rtlCol="0">
            <a:spAutoFit/>
          </a:bodyPr>
          <a:lstStyle/>
          <a:p>
            <a:pPr algn="ctr"/>
            <a:r>
              <a:rPr lang="id-ID" dirty="0"/>
              <a:t>MRA</a:t>
            </a:r>
          </a:p>
          <a:p>
            <a:pPr marL="88900" indent="-88900">
              <a:buFontTx/>
              <a:buChar char="-"/>
            </a:pPr>
            <a:r>
              <a:rPr lang="id-ID" sz="1400" dirty="0"/>
              <a:t>Nursing  Services</a:t>
            </a:r>
          </a:p>
          <a:p>
            <a:pPr marL="88900" indent="-88900">
              <a:buFontTx/>
              <a:buChar char="-"/>
            </a:pPr>
            <a:r>
              <a:rPr lang="id-ID" sz="1400" dirty="0"/>
              <a:t>Medical Practitioner</a:t>
            </a:r>
          </a:p>
          <a:p>
            <a:pPr marL="88900" indent="-88900">
              <a:buFontTx/>
              <a:buChar char="-"/>
            </a:pPr>
            <a:r>
              <a:rPr lang="id-ID" sz="1400" dirty="0"/>
              <a:t>Dental Practitioner</a:t>
            </a:r>
          </a:p>
        </p:txBody>
      </p:sp>
      <p:sp>
        <p:nvSpPr>
          <p:cNvPr id="54" name="Rectangle 53"/>
          <p:cNvSpPr/>
          <p:nvPr/>
        </p:nvSpPr>
        <p:spPr>
          <a:xfrm>
            <a:off x="4921677" y="5487304"/>
            <a:ext cx="1728192" cy="1038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5" name="Rectangle 54"/>
          <p:cNvSpPr/>
          <p:nvPr/>
        </p:nvSpPr>
        <p:spPr>
          <a:xfrm>
            <a:off x="7176121" y="5454044"/>
            <a:ext cx="1800201" cy="11433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6" name="Rectangle 55"/>
          <p:cNvSpPr/>
          <p:nvPr/>
        </p:nvSpPr>
        <p:spPr>
          <a:xfrm>
            <a:off x="2423592" y="5487306"/>
            <a:ext cx="1800200" cy="103803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7" name="Down Arrow 56"/>
          <p:cNvSpPr/>
          <p:nvPr/>
        </p:nvSpPr>
        <p:spPr>
          <a:xfrm>
            <a:off x="3098031" y="5090148"/>
            <a:ext cx="216024" cy="2787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8" name="Down Arrow 57"/>
          <p:cNvSpPr/>
          <p:nvPr/>
        </p:nvSpPr>
        <p:spPr>
          <a:xfrm>
            <a:off x="7932204" y="5090148"/>
            <a:ext cx="216024" cy="2787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9" name="Down Arrow 58"/>
          <p:cNvSpPr/>
          <p:nvPr/>
        </p:nvSpPr>
        <p:spPr>
          <a:xfrm>
            <a:off x="5696507" y="4907905"/>
            <a:ext cx="219473" cy="5373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Rectangle 24"/>
          <p:cNvSpPr/>
          <p:nvPr/>
        </p:nvSpPr>
        <p:spPr>
          <a:xfrm>
            <a:off x="5051884" y="2238678"/>
            <a:ext cx="1728192" cy="366277"/>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0" name="Left-Right Arrow 59"/>
          <p:cNvSpPr/>
          <p:nvPr/>
        </p:nvSpPr>
        <p:spPr>
          <a:xfrm>
            <a:off x="4583832" y="4651815"/>
            <a:ext cx="2340260" cy="20955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1" name="TextBox 60"/>
          <p:cNvSpPr txBox="1"/>
          <p:nvPr/>
        </p:nvSpPr>
        <p:spPr>
          <a:xfrm>
            <a:off x="5051884" y="2237750"/>
            <a:ext cx="1728192" cy="367205"/>
          </a:xfrm>
          <a:prstGeom prst="rect">
            <a:avLst/>
          </a:prstGeom>
          <a:solidFill>
            <a:srgbClr val="FFFF00"/>
          </a:solidFill>
        </p:spPr>
        <p:txBody>
          <a:bodyPr wrap="square" rtlCol="0">
            <a:spAutoFit/>
          </a:bodyPr>
          <a:lstStyle/>
          <a:p>
            <a:pPr algn="ctr"/>
            <a:r>
              <a:rPr lang="id-ID" dirty="0"/>
              <a:t>MEA</a:t>
            </a:r>
          </a:p>
        </p:txBody>
      </p:sp>
      <p:sp>
        <p:nvSpPr>
          <p:cNvPr id="21" name="Rectangle 20"/>
          <p:cNvSpPr/>
          <p:nvPr/>
        </p:nvSpPr>
        <p:spPr>
          <a:xfrm>
            <a:off x="5051884" y="1498293"/>
            <a:ext cx="1728192" cy="36627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2" name="TextBox 61"/>
          <p:cNvSpPr txBox="1"/>
          <p:nvPr/>
        </p:nvSpPr>
        <p:spPr>
          <a:xfrm>
            <a:off x="5085668" y="1475492"/>
            <a:ext cx="1694408" cy="369332"/>
          </a:xfrm>
          <a:prstGeom prst="rect">
            <a:avLst/>
          </a:prstGeom>
          <a:solidFill>
            <a:srgbClr val="92D050"/>
          </a:solidFill>
        </p:spPr>
        <p:txBody>
          <a:bodyPr wrap="square" rtlCol="0">
            <a:spAutoFit/>
          </a:bodyPr>
          <a:lstStyle/>
          <a:p>
            <a:pPr algn="ctr"/>
            <a:r>
              <a:rPr lang="id-ID" dirty="0"/>
              <a:t>Bidang Ekonomi</a:t>
            </a:r>
          </a:p>
        </p:txBody>
      </p:sp>
    </p:spTree>
    <p:extLst>
      <p:ext uri="{BB962C8B-B14F-4D97-AF65-F5344CB8AC3E}">
        <p14:creationId xmlns:p14="http://schemas.microsoft.com/office/powerpoint/2010/main" val="26239630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925971" y="266890"/>
            <a:ext cx="8229600" cy="874712"/>
          </a:xfrm>
        </p:spPr>
        <p:txBody>
          <a:bodyPr>
            <a:normAutofit fontScale="90000"/>
          </a:bodyPr>
          <a:lstStyle/>
          <a:p>
            <a:pPr algn="ctr" defTabSz="457200"/>
            <a:r>
              <a:rPr lang="id-ID" altLang="en-US" sz="2400" b="1" dirty="0"/>
              <a:t> </a:t>
            </a:r>
            <a:r>
              <a:rPr lang="id-ID" altLang="en-US" b="1" dirty="0">
                <a:solidFill>
                  <a:srgbClr val="C00000"/>
                </a:solidFill>
              </a:rPr>
              <a:t>4 </a:t>
            </a:r>
            <a:r>
              <a:rPr lang="en-US" altLang="en-US" b="1" dirty="0">
                <a:solidFill>
                  <a:srgbClr val="C00000"/>
                </a:solidFill>
              </a:rPr>
              <a:t>MODE OF SUPPLY </a:t>
            </a:r>
            <a:br>
              <a:rPr lang="en-US" altLang="en-US" b="1" dirty="0">
                <a:solidFill>
                  <a:srgbClr val="C00000"/>
                </a:solidFill>
              </a:rPr>
            </a:br>
            <a:r>
              <a:rPr lang="en-US" altLang="en-US" sz="4000" b="1" dirty="0">
                <a:solidFill>
                  <a:srgbClr val="C00000"/>
                </a:solidFill>
              </a:rPr>
              <a:t>JASA KESEHATAN</a:t>
            </a:r>
            <a:endParaRPr lang="en-US" altLang="en-US" b="1" dirty="0">
              <a:solidFill>
                <a:srgbClr val="C00000"/>
              </a:solidFill>
            </a:endParaRPr>
          </a:p>
        </p:txBody>
      </p:sp>
      <p:sp>
        <p:nvSpPr>
          <p:cNvPr id="5" name="Freeform 4"/>
          <p:cNvSpPr/>
          <p:nvPr/>
        </p:nvSpPr>
        <p:spPr>
          <a:xfrm>
            <a:off x="3505200" y="1547814"/>
            <a:ext cx="2330450" cy="2160587"/>
          </a:xfrm>
          <a:custGeom>
            <a:avLst/>
            <a:gdLst>
              <a:gd name="connsiteX0" fmla="*/ 0 w 2160240"/>
              <a:gd name="connsiteY0" fmla="*/ 360047 h 2160240"/>
              <a:gd name="connsiteX1" fmla="*/ 360047 w 2160240"/>
              <a:gd name="connsiteY1" fmla="*/ 0 h 2160240"/>
              <a:gd name="connsiteX2" fmla="*/ 1800193 w 2160240"/>
              <a:gd name="connsiteY2" fmla="*/ 0 h 2160240"/>
              <a:gd name="connsiteX3" fmla="*/ 2160240 w 2160240"/>
              <a:gd name="connsiteY3" fmla="*/ 360047 h 2160240"/>
              <a:gd name="connsiteX4" fmla="*/ 2160240 w 2160240"/>
              <a:gd name="connsiteY4" fmla="*/ 1800193 h 2160240"/>
              <a:gd name="connsiteX5" fmla="*/ 1800193 w 2160240"/>
              <a:gd name="connsiteY5" fmla="*/ 2160240 h 2160240"/>
              <a:gd name="connsiteX6" fmla="*/ 360047 w 2160240"/>
              <a:gd name="connsiteY6" fmla="*/ 2160240 h 2160240"/>
              <a:gd name="connsiteX7" fmla="*/ 0 w 2160240"/>
              <a:gd name="connsiteY7" fmla="*/ 1800193 h 2160240"/>
              <a:gd name="connsiteX8" fmla="*/ 0 w 2160240"/>
              <a:gd name="connsiteY8" fmla="*/ 360047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0240" h="2160240">
                <a:moveTo>
                  <a:pt x="0" y="360047"/>
                </a:moveTo>
                <a:cubicBezTo>
                  <a:pt x="0" y="161199"/>
                  <a:pt x="161199" y="0"/>
                  <a:pt x="360047" y="0"/>
                </a:cubicBez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lose/>
              </a:path>
            </a:pathLst>
          </a:custGeom>
          <a:solidFill>
            <a:srgbClr val="00B050"/>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212134" tIns="212134" rIns="212134" bIns="212134" spcCol="1270" anchor="ctr"/>
          <a:lstStyle/>
          <a:p>
            <a:pPr algn="ctr" defTabSz="1244600">
              <a:lnSpc>
                <a:spcPct val="90000"/>
              </a:lnSpc>
              <a:defRPr/>
            </a:pPr>
            <a:r>
              <a:rPr lang="en-US" b="1" u="sng" dirty="0">
                <a:solidFill>
                  <a:schemeClr val="tx1"/>
                </a:solidFill>
              </a:rPr>
              <a:t>Mode 1:</a:t>
            </a:r>
            <a:r>
              <a:rPr lang="en-US" b="1" dirty="0">
                <a:solidFill>
                  <a:schemeClr val="tx1"/>
                </a:solidFill>
              </a:rPr>
              <a:t> </a:t>
            </a:r>
          </a:p>
          <a:p>
            <a:pPr algn="ctr" defTabSz="1244600">
              <a:lnSpc>
                <a:spcPct val="90000"/>
              </a:lnSpc>
              <a:defRPr/>
            </a:pPr>
            <a:r>
              <a:rPr lang="en-US" b="1" dirty="0">
                <a:solidFill>
                  <a:schemeClr val="tx1"/>
                </a:solidFill>
              </a:rPr>
              <a:t>Cross border supply</a:t>
            </a:r>
          </a:p>
        </p:txBody>
      </p:sp>
      <p:sp>
        <p:nvSpPr>
          <p:cNvPr id="6" name="Freeform 5"/>
          <p:cNvSpPr/>
          <p:nvPr/>
        </p:nvSpPr>
        <p:spPr>
          <a:xfrm>
            <a:off x="6167438" y="1612900"/>
            <a:ext cx="2443162" cy="2160588"/>
          </a:xfrm>
          <a:custGeom>
            <a:avLst/>
            <a:gdLst>
              <a:gd name="connsiteX0" fmla="*/ 0 w 2160240"/>
              <a:gd name="connsiteY0" fmla="*/ 360047 h 2160240"/>
              <a:gd name="connsiteX1" fmla="*/ 360047 w 2160240"/>
              <a:gd name="connsiteY1" fmla="*/ 0 h 2160240"/>
              <a:gd name="connsiteX2" fmla="*/ 1800193 w 2160240"/>
              <a:gd name="connsiteY2" fmla="*/ 0 h 2160240"/>
              <a:gd name="connsiteX3" fmla="*/ 2160240 w 2160240"/>
              <a:gd name="connsiteY3" fmla="*/ 360047 h 2160240"/>
              <a:gd name="connsiteX4" fmla="*/ 2160240 w 2160240"/>
              <a:gd name="connsiteY4" fmla="*/ 1800193 h 2160240"/>
              <a:gd name="connsiteX5" fmla="*/ 1800193 w 2160240"/>
              <a:gd name="connsiteY5" fmla="*/ 2160240 h 2160240"/>
              <a:gd name="connsiteX6" fmla="*/ 360047 w 2160240"/>
              <a:gd name="connsiteY6" fmla="*/ 2160240 h 2160240"/>
              <a:gd name="connsiteX7" fmla="*/ 0 w 2160240"/>
              <a:gd name="connsiteY7" fmla="*/ 1800193 h 2160240"/>
              <a:gd name="connsiteX8" fmla="*/ 0 w 2160240"/>
              <a:gd name="connsiteY8" fmla="*/ 360047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0240" h="2160240">
                <a:moveTo>
                  <a:pt x="0" y="360047"/>
                </a:moveTo>
                <a:cubicBezTo>
                  <a:pt x="0" y="161199"/>
                  <a:pt x="161199" y="0"/>
                  <a:pt x="360047" y="0"/>
                </a:cubicBez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lose/>
              </a:path>
            </a:pathLst>
          </a:custGeom>
          <a:solidFill>
            <a:srgbClr val="92D050"/>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212090" tIns="212090" rIns="212090" bIns="212090" anchor="ctr"/>
          <a:lstStyle/>
          <a:p>
            <a:pPr algn="ctr" defTabSz="1244600">
              <a:lnSpc>
                <a:spcPct val="92000"/>
              </a:lnSpc>
              <a:defRPr/>
            </a:pPr>
            <a:r>
              <a:rPr lang="en-US" altLang="ko-KR" b="1" u="sng" dirty="0">
                <a:solidFill>
                  <a:schemeClr val="tx1"/>
                </a:solidFill>
              </a:rPr>
              <a:t>Mode 2:</a:t>
            </a:r>
          </a:p>
          <a:p>
            <a:pPr algn="ctr" defTabSz="1244600">
              <a:lnSpc>
                <a:spcPct val="92000"/>
              </a:lnSpc>
              <a:defRPr/>
            </a:pPr>
            <a:r>
              <a:rPr lang="en-US" altLang="ko-KR" sz="2300" b="1" dirty="0">
                <a:solidFill>
                  <a:schemeClr val="tx1"/>
                </a:solidFill>
              </a:rPr>
              <a:t> </a:t>
            </a:r>
            <a:r>
              <a:rPr lang="en-US" altLang="ko-KR" sz="2200" b="1" dirty="0">
                <a:solidFill>
                  <a:schemeClr val="tx1"/>
                </a:solidFill>
              </a:rPr>
              <a:t>Consumption abroad</a:t>
            </a:r>
            <a:endParaRPr lang="ko-KR" altLang="en-US" sz="2200" b="1" dirty="0">
              <a:solidFill>
                <a:schemeClr val="tx1"/>
              </a:solidFill>
            </a:endParaRPr>
          </a:p>
        </p:txBody>
      </p:sp>
      <p:sp>
        <p:nvSpPr>
          <p:cNvPr id="7" name="Freeform 6"/>
          <p:cNvSpPr/>
          <p:nvPr/>
        </p:nvSpPr>
        <p:spPr>
          <a:xfrm>
            <a:off x="3581400" y="4086225"/>
            <a:ext cx="2254250" cy="2160588"/>
          </a:xfrm>
          <a:custGeom>
            <a:avLst/>
            <a:gdLst>
              <a:gd name="connsiteX0" fmla="*/ 0 w 2160240"/>
              <a:gd name="connsiteY0" fmla="*/ 360047 h 2160240"/>
              <a:gd name="connsiteX1" fmla="*/ 360047 w 2160240"/>
              <a:gd name="connsiteY1" fmla="*/ 0 h 2160240"/>
              <a:gd name="connsiteX2" fmla="*/ 1800193 w 2160240"/>
              <a:gd name="connsiteY2" fmla="*/ 0 h 2160240"/>
              <a:gd name="connsiteX3" fmla="*/ 2160240 w 2160240"/>
              <a:gd name="connsiteY3" fmla="*/ 360047 h 2160240"/>
              <a:gd name="connsiteX4" fmla="*/ 2160240 w 2160240"/>
              <a:gd name="connsiteY4" fmla="*/ 1800193 h 2160240"/>
              <a:gd name="connsiteX5" fmla="*/ 1800193 w 2160240"/>
              <a:gd name="connsiteY5" fmla="*/ 2160240 h 2160240"/>
              <a:gd name="connsiteX6" fmla="*/ 360047 w 2160240"/>
              <a:gd name="connsiteY6" fmla="*/ 2160240 h 2160240"/>
              <a:gd name="connsiteX7" fmla="*/ 0 w 2160240"/>
              <a:gd name="connsiteY7" fmla="*/ 1800193 h 2160240"/>
              <a:gd name="connsiteX8" fmla="*/ 0 w 2160240"/>
              <a:gd name="connsiteY8" fmla="*/ 360047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0240" h="2160240">
                <a:moveTo>
                  <a:pt x="0" y="360047"/>
                </a:moveTo>
                <a:cubicBezTo>
                  <a:pt x="0" y="161199"/>
                  <a:pt x="161199" y="0"/>
                  <a:pt x="360047" y="0"/>
                </a:cubicBez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lose/>
              </a:path>
            </a:pathLst>
          </a:custGeom>
          <a:solidFill>
            <a:srgbClr val="FFFF00"/>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212134" tIns="212134" rIns="212134" bIns="212134" spcCol="1270" anchor="ctr"/>
          <a:lstStyle/>
          <a:p>
            <a:pPr algn="ctr" defTabSz="1244600">
              <a:lnSpc>
                <a:spcPct val="90000"/>
              </a:lnSpc>
              <a:spcAft>
                <a:spcPct val="35000"/>
              </a:spcAft>
              <a:defRPr/>
            </a:pPr>
            <a:r>
              <a:rPr lang="en-US" b="1" u="sng" dirty="0">
                <a:solidFill>
                  <a:schemeClr val="tx1"/>
                </a:solidFill>
              </a:rPr>
              <a:t>Mode 4 : </a:t>
            </a:r>
            <a:endParaRPr lang="id-ID" b="1" u="sng" dirty="0" smtClean="0">
              <a:solidFill>
                <a:schemeClr val="tx1"/>
              </a:solidFill>
            </a:endParaRPr>
          </a:p>
          <a:p>
            <a:pPr algn="ctr" defTabSz="1244600">
              <a:lnSpc>
                <a:spcPct val="90000"/>
              </a:lnSpc>
              <a:spcAft>
                <a:spcPct val="35000"/>
              </a:spcAft>
              <a:defRPr/>
            </a:pPr>
            <a:r>
              <a:rPr lang="en-US" b="1" dirty="0" smtClean="0">
                <a:solidFill>
                  <a:schemeClr val="tx1"/>
                </a:solidFill>
              </a:rPr>
              <a:t>Presence </a:t>
            </a:r>
            <a:r>
              <a:rPr lang="en-US" b="1" dirty="0">
                <a:solidFill>
                  <a:schemeClr val="tx1"/>
                </a:solidFill>
              </a:rPr>
              <a:t>of Natural </a:t>
            </a:r>
            <a:r>
              <a:rPr lang="id-ID" b="1" dirty="0" smtClean="0">
                <a:solidFill>
                  <a:schemeClr val="tx1"/>
                </a:solidFill>
              </a:rPr>
              <a:t>P</a:t>
            </a:r>
            <a:r>
              <a:rPr lang="en-US" b="1" dirty="0" err="1" smtClean="0">
                <a:solidFill>
                  <a:schemeClr val="tx1"/>
                </a:solidFill>
              </a:rPr>
              <a:t>ersons</a:t>
            </a:r>
            <a:endParaRPr lang="en-US" b="1" dirty="0" smtClean="0">
              <a:solidFill>
                <a:schemeClr val="tx1"/>
              </a:solidFill>
            </a:endParaRPr>
          </a:p>
          <a:p>
            <a:pPr marL="0" lvl="1" defTabSz="914400" fontAlgn="base">
              <a:spcBef>
                <a:spcPct val="20000"/>
              </a:spcBef>
              <a:spcAft>
                <a:spcPct val="0"/>
              </a:spcAft>
              <a:buClr>
                <a:schemeClr val="hlink"/>
              </a:buClr>
              <a:buSzPct val="70000"/>
            </a:pPr>
            <a:r>
              <a:rPr lang="en-US" sz="1100" b="1" dirty="0" smtClean="0">
                <a:solidFill>
                  <a:schemeClr val="tx1"/>
                </a:solidFill>
                <a:latin typeface="Arial" panose="020B0604020202020204" pitchFamily="34" charset="0"/>
                <a:cs typeface="Arial" panose="020B0604020202020204" pitchFamily="34" charset="0"/>
              </a:rPr>
              <a:t>(</a:t>
            </a:r>
            <a:r>
              <a:rPr lang="en-US" sz="1100" b="1" dirty="0" err="1" smtClean="0">
                <a:solidFill>
                  <a:schemeClr val="tx1"/>
                </a:solidFill>
                <a:latin typeface="Arial" panose="020B0604020202020204" pitchFamily="34" charset="0"/>
                <a:cs typeface="Arial" panose="020B0604020202020204" pitchFamily="34" charset="0"/>
              </a:rPr>
              <a:t>masuk</a:t>
            </a:r>
            <a:r>
              <a:rPr lang="en-US" sz="1100" b="1" dirty="0" smtClean="0">
                <a:solidFill>
                  <a:schemeClr val="tx1"/>
                </a:solidFill>
                <a:latin typeface="Arial" panose="020B0604020202020204" pitchFamily="34" charset="0"/>
                <a:cs typeface="Arial" panose="020B0604020202020204" pitchFamily="34" charset="0"/>
              </a:rPr>
              <a:t> &amp; </a:t>
            </a:r>
            <a:r>
              <a:rPr lang="en-US" sz="1100" b="1" dirty="0" err="1" smtClean="0">
                <a:solidFill>
                  <a:schemeClr val="tx1"/>
                </a:solidFill>
                <a:latin typeface="Arial" panose="020B0604020202020204" pitchFamily="34" charset="0"/>
                <a:cs typeface="Arial" panose="020B0604020202020204" pitchFamily="34" charset="0"/>
              </a:rPr>
              <a:t>keluar</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tenaga</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kesehatan</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misal</a:t>
            </a:r>
            <a:r>
              <a:rPr lang="en-US" sz="1100" b="1" dirty="0" smtClean="0">
                <a:solidFill>
                  <a:schemeClr val="tx1"/>
                </a:solidFill>
                <a:latin typeface="Arial" panose="020B0604020202020204" pitchFamily="34" charset="0"/>
                <a:cs typeface="Arial" panose="020B0604020202020204" pitchFamily="34" charset="0"/>
              </a:rPr>
              <a:t> : </a:t>
            </a:r>
            <a:r>
              <a:rPr lang="en-US" sz="1100" b="1" dirty="0" err="1" smtClean="0">
                <a:solidFill>
                  <a:schemeClr val="tx1"/>
                </a:solidFill>
                <a:latin typeface="Arial" panose="020B0604020202020204" pitchFamily="34" charset="0"/>
                <a:cs typeface="Arial" panose="020B0604020202020204" pitchFamily="34" charset="0"/>
              </a:rPr>
              <a:t>dokter</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perawat</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dll</a:t>
            </a:r>
            <a:r>
              <a:rPr lang="en-US" sz="1100" b="1" dirty="0" smtClean="0">
                <a:solidFill>
                  <a:schemeClr val="tx1"/>
                </a:solidFill>
                <a:latin typeface="Arial" panose="020B0604020202020204" pitchFamily="34" charset="0"/>
                <a:cs typeface="Arial" panose="020B0604020202020204" pitchFamily="34" charset="0"/>
              </a:rPr>
              <a:t> )</a:t>
            </a:r>
          </a:p>
          <a:p>
            <a:pPr marL="0" lvl="1" defTabSz="914400" fontAlgn="base">
              <a:spcBef>
                <a:spcPct val="20000"/>
              </a:spcBef>
              <a:spcAft>
                <a:spcPct val="0"/>
              </a:spcAft>
              <a:buClr>
                <a:schemeClr val="hlink"/>
              </a:buClr>
              <a:buSzPct val="70000"/>
            </a:pPr>
            <a:r>
              <a:rPr lang="en-US" sz="1100" b="1" dirty="0" err="1" smtClean="0">
                <a:solidFill>
                  <a:schemeClr val="tx1"/>
                </a:solidFill>
                <a:latin typeface="Arial" panose="020B0604020202020204" pitchFamily="34" charset="0"/>
                <a:cs typeface="Arial" panose="020B0604020202020204" pitchFamily="34" charset="0"/>
              </a:rPr>
              <a:t>kehadiran</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tenaga</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asing</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yg</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memberikan</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pelayanan</a:t>
            </a:r>
            <a:r>
              <a:rPr lang="en-US" sz="1100" b="1" dirty="0" smtClean="0">
                <a:solidFill>
                  <a:schemeClr val="tx1"/>
                </a:solidFill>
                <a:latin typeface="Arial" panose="020B0604020202020204" pitchFamily="34" charset="0"/>
                <a:cs typeface="Arial" panose="020B0604020202020204" pitchFamily="34" charset="0"/>
              </a:rPr>
              <a:t> di </a:t>
            </a:r>
            <a:r>
              <a:rPr lang="en-US" sz="1100" b="1" dirty="0" err="1" smtClean="0">
                <a:solidFill>
                  <a:schemeClr val="tx1"/>
                </a:solidFill>
                <a:latin typeface="Arial" panose="020B0604020202020204" pitchFamily="34" charset="0"/>
                <a:cs typeface="Arial" panose="020B0604020202020204" pitchFamily="34" charset="0"/>
              </a:rPr>
              <a:t>suatu</a:t>
            </a:r>
            <a:r>
              <a:rPr lang="en-US" sz="1100" b="1" dirty="0" smtClean="0">
                <a:solidFill>
                  <a:schemeClr val="tx1"/>
                </a:solidFill>
                <a:latin typeface="Arial" panose="020B0604020202020204" pitchFamily="34" charset="0"/>
                <a:cs typeface="Arial" panose="020B0604020202020204" pitchFamily="34" charset="0"/>
              </a:rPr>
              <a:t> </a:t>
            </a:r>
            <a:r>
              <a:rPr lang="en-US" sz="1100" b="1" dirty="0" err="1" smtClean="0">
                <a:solidFill>
                  <a:schemeClr val="tx1"/>
                </a:solidFill>
                <a:latin typeface="Arial" panose="020B0604020202020204" pitchFamily="34" charset="0"/>
                <a:cs typeface="Arial" panose="020B0604020202020204" pitchFamily="34" charset="0"/>
              </a:rPr>
              <a:t>negara</a:t>
            </a:r>
            <a:r>
              <a:rPr lang="en-US" sz="1100" b="1" dirty="0" smtClean="0">
                <a:solidFill>
                  <a:schemeClr val="tx1"/>
                </a:solidFill>
                <a:latin typeface="Arial" panose="020B0604020202020204" pitchFamily="34" charset="0"/>
                <a:cs typeface="Arial" panose="020B0604020202020204" pitchFamily="34" charset="0"/>
              </a:rPr>
              <a:t>.</a:t>
            </a:r>
            <a:endParaRPr lang="en-US" sz="1100" b="1" dirty="0" smtClean="0">
              <a:solidFill>
                <a:schemeClr val="tx1"/>
              </a:solidFill>
              <a:effectLst>
                <a:outerShdw blurRad="38100" dist="38100" dir="2700000" algn="tl">
                  <a:srgbClr val="000000"/>
                </a:outerShdw>
              </a:effectLst>
              <a:latin typeface="Arial" panose="020B0604020202020204" pitchFamily="34" charset="0"/>
              <a:cs typeface="Arial" panose="020B0604020202020204" pitchFamily="34" charset="0"/>
            </a:endParaRPr>
          </a:p>
          <a:p>
            <a:pPr algn="ctr" defTabSz="1244600">
              <a:lnSpc>
                <a:spcPct val="90000"/>
              </a:lnSpc>
              <a:spcAft>
                <a:spcPct val="35000"/>
              </a:spcAft>
              <a:defRPr/>
            </a:pPr>
            <a:endParaRPr lang="en-US" sz="1100" b="1" dirty="0">
              <a:solidFill>
                <a:schemeClr val="tx1"/>
              </a:solidFill>
              <a:latin typeface="Arial" panose="020B0604020202020204" pitchFamily="34" charset="0"/>
              <a:cs typeface="Arial" panose="020B0604020202020204" pitchFamily="34" charset="0"/>
            </a:endParaRPr>
          </a:p>
        </p:txBody>
      </p:sp>
      <p:sp>
        <p:nvSpPr>
          <p:cNvPr id="8" name="Freeform 7"/>
          <p:cNvSpPr/>
          <p:nvPr/>
        </p:nvSpPr>
        <p:spPr>
          <a:xfrm>
            <a:off x="6213476" y="4086225"/>
            <a:ext cx="2397125" cy="2160588"/>
          </a:xfrm>
          <a:custGeom>
            <a:avLst/>
            <a:gdLst>
              <a:gd name="connsiteX0" fmla="*/ 0 w 2160240"/>
              <a:gd name="connsiteY0" fmla="*/ 360047 h 2160240"/>
              <a:gd name="connsiteX1" fmla="*/ 360047 w 2160240"/>
              <a:gd name="connsiteY1" fmla="*/ 0 h 2160240"/>
              <a:gd name="connsiteX2" fmla="*/ 1800193 w 2160240"/>
              <a:gd name="connsiteY2" fmla="*/ 0 h 2160240"/>
              <a:gd name="connsiteX3" fmla="*/ 2160240 w 2160240"/>
              <a:gd name="connsiteY3" fmla="*/ 360047 h 2160240"/>
              <a:gd name="connsiteX4" fmla="*/ 2160240 w 2160240"/>
              <a:gd name="connsiteY4" fmla="*/ 1800193 h 2160240"/>
              <a:gd name="connsiteX5" fmla="*/ 1800193 w 2160240"/>
              <a:gd name="connsiteY5" fmla="*/ 2160240 h 2160240"/>
              <a:gd name="connsiteX6" fmla="*/ 360047 w 2160240"/>
              <a:gd name="connsiteY6" fmla="*/ 2160240 h 2160240"/>
              <a:gd name="connsiteX7" fmla="*/ 0 w 2160240"/>
              <a:gd name="connsiteY7" fmla="*/ 1800193 h 2160240"/>
              <a:gd name="connsiteX8" fmla="*/ 0 w 2160240"/>
              <a:gd name="connsiteY8" fmla="*/ 360047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0240" h="2160240">
                <a:moveTo>
                  <a:pt x="0" y="360047"/>
                </a:moveTo>
                <a:cubicBezTo>
                  <a:pt x="0" y="161199"/>
                  <a:pt x="161199" y="0"/>
                  <a:pt x="360047" y="0"/>
                </a:cubicBez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212090" tIns="212090" rIns="212090" bIns="212090" anchor="ctr"/>
          <a:lstStyle/>
          <a:p>
            <a:pPr algn="ctr" defTabSz="1244600">
              <a:lnSpc>
                <a:spcPct val="92000"/>
              </a:lnSpc>
              <a:defRPr/>
            </a:pPr>
            <a:r>
              <a:rPr lang="en-US" altLang="ko-KR" b="1" u="sng" dirty="0">
                <a:solidFill>
                  <a:schemeClr val="tx1"/>
                </a:solidFill>
              </a:rPr>
              <a:t>Mode 3:</a:t>
            </a:r>
          </a:p>
          <a:p>
            <a:pPr algn="ctr" defTabSz="1244600">
              <a:lnSpc>
                <a:spcPct val="92000"/>
              </a:lnSpc>
              <a:defRPr/>
            </a:pPr>
            <a:r>
              <a:rPr lang="en-US" altLang="ko-KR" b="1" dirty="0">
                <a:solidFill>
                  <a:schemeClr val="tx1"/>
                </a:solidFill>
              </a:rPr>
              <a:t>Commercial presence</a:t>
            </a:r>
            <a:endParaRPr lang="ko-KR" altLang="en-US" b="1" dirty="0">
              <a:solidFill>
                <a:schemeClr val="tx1"/>
              </a:solidFill>
            </a:endParaRPr>
          </a:p>
        </p:txBody>
      </p:sp>
      <p:sp>
        <p:nvSpPr>
          <p:cNvPr id="9" name="Quad Arrow 8"/>
          <p:cNvSpPr/>
          <p:nvPr/>
        </p:nvSpPr>
        <p:spPr>
          <a:xfrm>
            <a:off x="3219451" y="1222376"/>
            <a:ext cx="5546725" cy="5400675"/>
          </a:xfrm>
          <a:prstGeom prst="quadArrow">
            <a:avLst>
              <a:gd name="adj1" fmla="val 1606"/>
              <a:gd name="adj2" fmla="val 4000"/>
              <a:gd name="adj3" fmla="val 5000"/>
            </a:avLst>
          </a:prstGeom>
          <a:ln>
            <a:solidFill>
              <a:schemeClr val="tx1"/>
            </a:solidFill>
          </a:ln>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sp>
      <p:pic>
        <p:nvPicPr>
          <p:cNvPr id="19464" name="Picture 12" descr="ตรวจสุขภาพ"/>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762999" y="1716657"/>
            <a:ext cx="2028645" cy="1337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9" name="TextBox 13"/>
          <p:cNvSpPr txBox="1">
            <a:spLocks noChangeArrowheads="1"/>
          </p:cNvSpPr>
          <p:nvPr/>
        </p:nvSpPr>
        <p:spPr bwMode="auto">
          <a:xfrm>
            <a:off x="8782924" y="3040606"/>
            <a:ext cx="17363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r>
              <a:rPr lang="en-US" altLang="en-US" sz="1800" dirty="0" err="1">
                <a:latin typeface="Arial" panose="020B0604020202020204" pitchFamily="34" charset="0"/>
                <a:ea typeface="MS PGothic" panose="020B0600070205080204" pitchFamily="34" charset="-128"/>
                <a:cs typeface="Arial" panose="020B0604020202020204" pitchFamily="34" charset="0"/>
              </a:rPr>
              <a:t>Pasien</a:t>
            </a:r>
            <a:r>
              <a:rPr lang="en-US" altLang="en-US" sz="1800" dirty="0">
                <a:latin typeface="Arial" panose="020B0604020202020204" pitchFamily="34" charset="0"/>
                <a:ea typeface="MS PGothic" panose="020B0600070205080204" pitchFamily="34" charset="-128"/>
                <a:cs typeface="Arial" panose="020B0604020202020204" pitchFamily="34" charset="0"/>
              </a:rPr>
              <a:t> </a:t>
            </a:r>
            <a:r>
              <a:rPr lang="en-US" altLang="en-US" sz="1800" dirty="0" err="1" smtClean="0">
                <a:latin typeface="Arial" panose="020B0604020202020204" pitchFamily="34" charset="0"/>
                <a:ea typeface="MS PGothic" panose="020B0600070205080204" pitchFamily="34" charset="-128"/>
                <a:cs typeface="Arial" panose="020B0604020202020204" pitchFamily="34" charset="0"/>
              </a:rPr>
              <a:t>berobat</a:t>
            </a:r>
            <a:endParaRPr lang="id-ID" altLang="en-US" sz="1800" dirty="0">
              <a:latin typeface="Arial" panose="020B0604020202020204" pitchFamily="34" charset="0"/>
              <a:ea typeface="MS PGothic" panose="020B0600070205080204" pitchFamily="34" charset="-128"/>
              <a:cs typeface="Arial" panose="020B0604020202020204" pitchFamily="34" charset="0"/>
            </a:endParaRPr>
          </a:p>
          <a:p>
            <a:pPr algn="just" eaLnBrk="1" hangingPunct="1">
              <a:spcBef>
                <a:spcPct val="0"/>
              </a:spcBef>
              <a:buFontTx/>
              <a:buNone/>
            </a:pPr>
            <a:r>
              <a:rPr lang="en-US" altLang="en-US" sz="1800" dirty="0" err="1" smtClean="0">
                <a:latin typeface="Arial" panose="020B0604020202020204" pitchFamily="34" charset="0"/>
                <a:ea typeface="MS PGothic" panose="020B0600070205080204" pitchFamily="34" charset="-128"/>
                <a:cs typeface="Arial" panose="020B0604020202020204" pitchFamily="34" charset="0"/>
              </a:rPr>
              <a:t>ke</a:t>
            </a:r>
            <a:r>
              <a:rPr lang="en-US" altLang="en-US" sz="1800" dirty="0" smtClean="0">
                <a:latin typeface="Arial" panose="020B0604020202020204" pitchFamily="34" charset="0"/>
                <a:ea typeface="MS PGothic" panose="020B0600070205080204" pitchFamily="34" charset="-128"/>
                <a:cs typeface="Arial" panose="020B0604020202020204" pitchFamily="34" charset="0"/>
              </a:rPr>
              <a:t> </a:t>
            </a:r>
            <a:r>
              <a:rPr lang="en-US" altLang="en-US" sz="1800" dirty="0">
                <a:latin typeface="Arial" panose="020B0604020202020204" pitchFamily="34" charset="0"/>
                <a:ea typeface="MS PGothic" panose="020B0600070205080204" pitchFamily="34" charset="-128"/>
                <a:cs typeface="Arial" panose="020B0604020202020204" pitchFamily="34" charset="0"/>
              </a:rPr>
              <a:t>RS di LN</a:t>
            </a:r>
          </a:p>
        </p:txBody>
      </p:sp>
      <p:sp>
        <p:nvSpPr>
          <p:cNvPr id="19470" name="TextBox 12"/>
          <p:cNvSpPr txBox="1">
            <a:spLocks noChangeArrowheads="1"/>
          </p:cNvSpPr>
          <p:nvPr/>
        </p:nvSpPr>
        <p:spPr bwMode="auto">
          <a:xfrm>
            <a:off x="1531938" y="3264325"/>
            <a:ext cx="17688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en-US" altLang="en-US" sz="2000" dirty="0">
                <a:latin typeface="Arial" panose="020B0604020202020204" pitchFamily="34" charset="0"/>
                <a:ea typeface="MS PGothic" panose="020B0600070205080204" pitchFamily="34" charset="-128"/>
                <a:cs typeface="Arial" panose="020B0604020202020204" pitchFamily="34" charset="0"/>
              </a:rPr>
              <a:t>Tele-medicine</a:t>
            </a:r>
          </a:p>
        </p:txBody>
      </p:sp>
      <p:sp>
        <p:nvSpPr>
          <p:cNvPr id="19471" name="TextBox 14"/>
          <p:cNvSpPr txBox="1">
            <a:spLocks noChangeArrowheads="1"/>
          </p:cNvSpPr>
          <p:nvPr/>
        </p:nvSpPr>
        <p:spPr bwMode="auto">
          <a:xfrm>
            <a:off x="9286583" y="6091640"/>
            <a:ext cx="25426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en-US" altLang="en-US" sz="1400" dirty="0" err="1" smtClean="0">
                <a:latin typeface="Arial" panose="020B0604020202020204" pitchFamily="34" charset="0"/>
                <a:ea typeface="MS PGothic" panose="020B0600070205080204" pitchFamily="34" charset="-128"/>
                <a:cs typeface="Arial" panose="020B0604020202020204" pitchFamily="34" charset="0"/>
              </a:rPr>
              <a:t>Investasi</a:t>
            </a:r>
            <a:r>
              <a:rPr lang="en-US" altLang="en-US" sz="1400" dirty="0" smtClean="0">
                <a:latin typeface="Arial" panose="020B0604020202020204" pitchFamily="34" charset="0"/>
                <a:ea typeface="MS PGothic" panose="020B0600070205080204" pitchFamily="34" charset="-128"/>
                <a:cs typeface="Arial" panose="020B0604020202020204" pitchFamily="34" charset="0"/>
              </a:rPr>
              <a:t> / </a:t>
            </a:r>
            <a:r>
              <a:rPr lang="id-ID" altLang="en-US" sz="1400" dirty="0" smtClean="0">
                <a:latin typeface="Arial" panose="020B0604020202020204" pitchFamily="34" charset="0"/>
                <a:ea typeface="MS PGothic" panose="020B0600070205080204" pitchFamily="34" charset="-128"/>
                <a:cs typeface="Arial" panose="020B0604020202020204" pitchFamily="34" charset="0"/>
              </a:rPr>
              <a:t>Penanaman Modal</a:t>
            </a:r>
          </a:p>
          <a:p>
            <a:pPr eaLnBrk="1" hangingPunct="1">
              <a:spcBef>
                <a:spcPct val="0"/>
              </a:spcBef>
              <a:buFontTx/>
              <a:buNone/>
            </a:pPr>
            <a:r>
              <a:rPr lang="id-ID" altLang="en-US" sz="1400" dirty="0" smtClean="0">
                <a:latin typeface="Arial" panose="020B0604020202020204" pitchFamily="34" charset="0"/>
                <a:ea typeface="MS PGothic" panose="020B0600070205080204" pitchFamily="34" charset="-128"/>
                <a:cs typeface="Arial" panose="020B0604020202020204" pitchFamily="34" charset="0"/>
              </a:rPr>
              <a:t>Asing </a:t>
            </a:r>
            <a:r>
              <a:rPr lang="id-ID" altLang="en-US" sz="1400" dirty="0" smtClean="0">
                <a:latin typeface="Arial" panose="020B0604020202020204" pitchFamily="34" charset="0"/>
                <a:ea typeface="MS PGothic" panose="020B0600070205080204" pitchFamily="34" charset="-128"/>
                <a:cs typeface="Arial" panose="020B0604020202020204" pitchFamily="34" charset="0"/>
                <a:sym typeface="Wingdings" panose="05000000000000000000" pitchFamily="2" charset="2"/>
              </a:rPr>
              <a:t> RS, Klinik</a:t>
            </a:r>
            <a:r>
              <a:rPr lang="id-ID" altLang="en-US" sz="1400" dirty="0" smtClean="0">
                <a:latin typeface="Arial" panose="020B0604020202020204" pitchFamily="34" charset="0"/>
                <a:ea typeface="MS PGothic" panose="020B0600070205080204" pitchFamily="34" charset="-128"/>
                <a:cs typeface="Arial" panose="020B0604020202020204" pitchFamily="34" charset="0"/>
              </a:rPr>
              <a:t> </a:t>
            </a:r>
            <a:endParaRPr lang="en-US" altLang="en-US" sz="1400" dirty="0">
              <a:latin typeface="Arial" panose="020B0604020202020204" pitchFamily="34" charset="0"/>
              <a:ea typeface="MS PGothic" panose="020B0600070205080204" pitchFamily="34" charset="-128"/>
              <a:cs typeface="Arial" panose="020B0604020202020204" pitchFamily="34" charset="0"/>
            </a:endParaRPr>
          </a:p>
        </p:txBody>
      </p:sp>
      <p:sp>
        <p:nvSpPr>
          <p:cNvPr id="19472" name="TextBox 15"/>
          <p:cNvSpPr txBox="1">
            <a:spLocks noChangeArrowheads="1"/>
          </p:cNvSpPr>
          <p:nvPr/>
        </p:nvSpPr>
        <p:spPr bwMode="auto">
          <a:xfrm>
            <a:off x="1440611" y="6007881"/>
            <a:ext cx="198838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id-ID" altLang="en-US" sz="1700" dirty="0" smtClean="0">
                <a:latin typeface="Arial" panose="020B0604020202020204" pitchFamily="34" charset="0"/>
                <a:ea typeface="MS PGothic" panose="020B0600070205080204" pitchFamily="34" charset="-128"/>
                <a:cs typeface="Arial" panose="020B0604020202020204" pitchFamily="34" charset="0"/>
              </a:rPr>
              <a:t>Tenaga kesehatan</a:t>
            </a:r>
          </a:p>
          <a:p>
            <a:pPr eaLnBrk="1" hangingPunct="1">
              <a:spcBef>
                <a:spcPct val="0"/>
              </a:spcBef>
              <a:buFontTx/>
              <a:buNone/>
            </a:pPr>
            <a:r>
              <a:rPr lang="id-ID" altLang="en-US" sz="1700" dirty="0" smtClean="0">
                <a:latin typeface="Arial" panose="020B0604020202020204" pitchFamily="34" charset="0"/>
                <a:ea typeface="MS PGothic" panose="020B0600070205080204" pitchFamily="34" charset="-128"/>
                <a:cs typeface="Arial" panose="020B0604020202020204" pitchFamily="34" charset="0"/>
              </a:rPr>
              <a:t> WNA</a:t>
            </a:r>
            <a:endParaRPr lang="en-US" altLang="en-US" sz="1700" dirty="0">
              <a:latin typeface="Arial" panose="020B0604020202020204" pitchFamily="34" charset="0"/>
              <a:ea typeface="MS PGothic" panose="020B0600070205080204" pitchFamily="34" charset="-128"/>
              <a:cs typeface="Arial" panose="020B0604020202020204" pitchFamily="34" charset="0"/>
            </a:endParaRPr>
          </a:p>
        </p:txBody>
      </p:sp>
      <p:pic>
        <p:nvPicPr>
          <p:cNvPr id="1026" name="Picture 2" descr="http://previews.123rf.com/images/iimages/iimages1311/iimages131100300/23823263-Illustration-of-a-doctor-in-front-of-the-hospital-Stock-Vector-cartoon.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945593" y="4014196"/>
            <a:ext cx="2078966" cy="191352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gapyear.s3.amazonaws.com/images/made/images/remote/https_images.gapyear.com/product_images/181409/physiotherapy-volunteer-in-vietnam_533_400_c1.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31938" y="5166520"/>
            <a:ext cx="1897061" cy="82351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encrypted-tbn3.gstatic.com/images?q=tbn:ANd9GcSLExH_vQm1aV8H7Sj9p7N6Lhiy8cZVjKf6V1U1owD-MUTiZ_C_UA"/>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531939" y="4165406"/>
            <a:ext cx="1897061" cy="8983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www.telepresenceoptions.com/images/Telepresence460x276.jp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531938" y="1716656"/>
            <a:ext cx="1823738" cy="1535503"/>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3717926" y="6413500"/>
            <a:ext cx="2016125" cy="312738"/>
          </a:xfrm>
          <a:prstGeom prst="rect">
            <a:avLst/>
          </a:prstGeom>
          <a:noFill/>
          <a:ln>
            <a:solidFill>
              <a:schemeClr val="accent4">
                <a:lumMod val="75000"/>
              </a:schemeClr>
            </a:solidFill>
          </a:ln>
        </p:spPr>
        <p:txBody>
          <a:bodyPr>
            <a:spAutoFit/>
          </a:bodyPr>
          <a:lstStyle/>
          <a:p>
            <a:pPr algn="ctr" eaLnBrk="1" hangingPunct="1">
              <a:lnSpc>
                <a:spcPct val="90000"/>
              </a:lnSpc>
              <a:defRPr/>
            </a:pPr>
            <a:r>
              <a:rPr lang="en-US" sz="1600" b="1" dirty="0"/>
              <a:t> </a:t>
            </a:r>
            <a:r>
              <a:rPr lang="en-US" sz="1600" b="1" dirty="0" err="1"/>
              <a:t>Diatur</a:t>
            </a:r>
            <a:r>
              <a:rPr lang="en-US" sz="1600" b="1" dirty="0"/>
              <a:t>  </a:t>
            </a:r>
            <a:r>
              <a:rPr lang="en-US" sz="1600" b="1" dirty="0" err="1"/>
              <a:t>dlm</a:t>
            </a:r>
            <a:r>
              <a:rPr lang="en-US" sz="1600" b="1" dirty="0"/>
              <a:t> </a:t>
            </a:r>
            <a:r>
              <a:rPr lang="id-ID" sz="1600" b="1" dirty="0"/>
              <a:t>M</a:t>
            </a:r>
            <a:r>
              <a:rPr lang="en-US" sz="1600" b="1" dirty="0"/>
              <a:t>RA</a:t>
            </a:r>
            <a:r>
              <a:rPr lang="id-ID" sz="1600" b="1" dirty="0"/>
              <a:t> </a:t>
            </a:r>
          </a:p>
        </p:txBody>
      </p:sp>
      <p:sp>
        <p:nvSpPr>
          <p:cNvPr id="18" name="TextBox 17"/>
          <p:cNvSpPr txBox="1"/>
          <p:nvPr/>
        </p:nvSpPr>
        <p:spPr>
          <a:xfrm>
            <a:off x="6167438" y="6410034"/>
            <a:ext cx="2842338" cy="424732"/>
          </a:xfrm>
          <a:prstGeom prst="rect">
            <a:avLst/>
          </a:prstGeom>
          <a:noFill/>
          <a:ln>
            <a:solidFill>
              <a:schemeClr val="accent4">
                <a:lumMod val="75000"/>
              </a:schemeClr>
            </a:solidFill>
          </a:ln>
        </p:spPr>
        <p:txBody>
          <a:bodyPr wrap="square">
            <a:spAutoFit/>
          </a:bodyPr>
          <a:lstStyle/>
          <a:p>
            <a:pPr algn="ctr" eaLnBrk="1" hangingPunct="1">
              <a:lnSpc>
                <a:spcPct val="90000"/>
              </a:lnSpc>
              <a:defRPr/>
            </a:pPr>
            <a:r>
              <a:rPr lang="en-US" sz="1200" b="1" dirty="0" err="1"/>
              <a:t>Diatur</a:t>
            </a:r>
            <a:r>
              <a:rPr lang="en-US" sz="1200" b="1" dirty="0"/>
              <a:t> </a:t>
            </a:r>
            <a:r>
              <a:rPr lang="en-US" sz="1200" b="1" dirty="0" err="1"/>
              <a:t>dlm</a:t>
            </a:r>
            <a:r>
              <a:rPr lang="en-US" sz="1200" b="1" dirty="0"/>
              <a:t>  </a:t>
            </a:r>
            <a:r>
              <a:rPr lang="en-US" sz="1200" b="1" i="1" dirty="0"/>
              <a:t>Movement of Natural Person</a:t>
            </a:r>
            <a:r>
              <a:rPr lang="en-US" sz="1200" b="1" dirty="0"/>
              <a:t> / MNP Agreement</a:t>
            </a:r>
            <a:endParaRPr lang="id-ID" sz="1200" b="1" dirty="0"/>
          </a:p>
        </p:txBody>
      </p:sp>
      <p:sp>
        <p:nvSpPr>
          <p:cNvPr id="19" name="Down Arrow 18"/>
          <p:cNvSpPr/>
          <p:nvPr/>
        </p:nvSpPr>
        <p:spPr>
          <a:xfrm>
            <a:off x="4711871" y="5994073"/>
            <a:ext cx="436562" cy="438150"/>
          </a:xfrm>
          <a:prstGeom prst="down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d-ID"/>
          </a:p>
        </p:txBody>
      </p:sp>
      <p:sp>
        <p:nvSpPr>
          <p:cNvPr id="20" name="Down Arrow 19"/>
          <p:cNvSpPr/>
          <p:nvPr/>
        </p:nvSpPr>
        <p:spPr>
          <a:xfrm>
            <a:off x="7224197" y="5940352"/>
            <a:ext cx="436562" cy="438150"/>
          </a:xfrm>
          <a:prstGeom prst="down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d-ID"/>
          </a:p>
        </p:txBody>
      </p:sp>
    </p:spTree>
    <p:extLst>
      <p:ext uri="{BB962C8B-B14F-4D97-AF65-F5344CB8AC3E}">
        <p14:creationId xmlns:p14="http://schemas.microsoft.com/office/powerpoint/2010/main" val="2026220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34"/>
                                        </p:tgtEl>
                                        <p:attrNameLst>
                                          <p:attrName>style.visibility</p:attrName>
                                        </p:attrNameLst>
                                      </p:cBhvr>
                                      <p:to>
                                        <p:strVal val="visible"/>
                                      </p:to>
                                    </p:set>
                                    <p:animEffect transition="in" filter="circle(in)">
                                      <p:cBhvr>
                                        <p:cTn id="12" dur="2000"/>
                                        <p:tgtEl>
                                          <p:spTgt spid="103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9464"/>
                                        </p:tgtEl>
                                        <p:attrNameLst>
                                          <p:attrName>style.visibility</p:attrName>
                                        </p:attrNameLst>
                                      </p:cBhvr>
                                      <p:to>
                                        <p:strVal val="visible"/>
                                      </p:to>
                                    </p:set>
                                    <p:animEffect transition="in" filter="fade">
                                      <p:cBhvr>
                                        <p:cTn id="22" dur="500"/>
                                        <p:tgtEl>
                                          <p:spTgt spid="19464"/>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026"/>
                                        </p:tgtEl>
                                        <p:attrNameLst>
                                          <p:attrName>style.visibility</p:attrName>
                                        </p:attrNameLst>
                                      </p:cBhvr>
                                      <p:to>
                                        <p:strVal val="visible"/>
                                      </p:to>
                                    </p:set>
                                    <p:animEffect transition="in" filter="fade">
                                      <p:cBhvr>
                                        <p:cTn id="34" dur="1000"/>
                                        <p:tgtEl>
                                          <p:spTgt spid="1026"/>
                                        </p:tgtEl>
                                      </p:cBhvr>
                                    </p:animEffect>
                                    <p:anim calcmode="lin" valueType="num">
                                      <p:cBhvr>
                                        <p:cTn id="35" dur="1000" fill="hold"/>
                                        <p:tgtEl>
                                          <p:spTgt spid="1026"/>
                                        </p:tgtEl>
                                        <p:attrNameLst>
                                          <p:attrName>ppt_x</p:attrName>
                                        </p:attrNameLst>
                                      </p:cBhvr>
                                      <p:tavLst>
                                        <p:tav tm="0">
                                          <p:val>
                                            <p:strVal val="#ppt_x"/>
                                          </p:val>
                                        </p:tav>
                                        <p:tav tm="100000">
                                          <p:val>
                                            <p:strVal val="#ppt_x"/>
                                          </p:val>
                                        </p:tav>
                                      </p:tavLst>
                                    </p:anim>
                                    <p:anim calcmode="lin" valueType="num">
                                      <p:cBhvr>
                                        <p:cTn id="3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1032"/>
                                        </p:tgtEl>
                                        <p:attrNameLst>
                                          <p:attrName>style.visibility</p:attrName>
                                        </p:attrNameLst>
                                      </p:cBhvr>
                                      <p:to>
                                        <p:strVal val="visible"/>
                                      </p:to>
                                    </p:set>
                                    <p:animEffect transition="in" filter="circle(in)">
                                      <p:cBhvr>
                                        <p:cTn id="47" dur="750"/>
                                        <p:tgtEl>
                                          <p:spTgt spid="1032"/>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1030"/>
                                        </p:tgtEl>
                                        <p:attrNameLst>
                                          <p:attrName>style.visibility</p:attrName>
                                        </p:attrNameLst>
                                      </p:cBhvr>
                                      <p:to>
                                        <p:strVal val="visible"/>
                                      </p:to>
                                    </p:set>
                                    <p:animEffect transition="in" filter="circle(in)">
                                      <p:cBhvr>
                                        <p:cTn id="52" dur="75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32398" y="1031875"/>
            <a:ext cx="11328400" cy="5545388"/>
          </a:xfrm>
        </p:spPr>
        <p:txBody>
          <a:bodyPr>
            <a:normAutofit fontScale="70000" lnSpcReduction="20000"/>
          </a:bodyPr>
          <a:lstStyle/>
          <a:p>
            <a:pPr eaLnBrk="1" fontAlgn="auto" hangingPunct="1">
              <a:lnSpc>
                <a:spcPct val="120000"/>
              </a:lnSpc>
              <a:spcBef>
                <a:spcPts val="0"/>
              </a:spcBef>
              <a:spcAft>
                <a:spcPts val="0"/>
              </a:spcAft>
              <a:defRPr/>
            </a:pPr>
            <a:r>
              <a:rPr lang="en-US" dirty="0">
                <a:solidFill>
                  <a:schemeClr val="tx1"/>
                </a:solidFill>
                <a:effectLst/>
                <a:latin typeface="Arial" panose="020B0604020202020204" pitchFamily="34" charset="0"/>
                <a:cs typeface="Arial" panose="020B0604020202020204" pitchFamily="34" charset="0"/>
              </a:rPr>
              <a:t>MRA </a:t>
            </a:r>
            <a:r>
              <a:rPr lang="en-US" dirty="0" err="1">
                <a:solidFill>
                  <a:schemeClr val="tx1"/>
                </a:solidFill>
                <a:effectLst/>
                <a:latin typeface="Arial" panose="020B0604020202020204" pitchFamily="34" charset="0"/>
                <a:cs typeface="Arial" panose="020B0604020202020204" pitchFamily="34" charset="0"/>
              </a:rPr>
              <a:t>merupakan</a:t>
            </a:r>
            <a:r>
              <a:rPr lang="en-US"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perjanjian</a:t>
            </a:r>
            <a:r>
              <a:rPr lang="en-US" b="1" dirty="0">
                <a:solidFill>
                  <a:schemeClr val="tx1"/>
                </a:solidFill>
                <a:effectLst/>
                <a:latin typeface="Arial" panose="020B0604020202020204" pitchFamily="34" charset="0"/>
                <a:cs typeface="Arial" panose="020B0604020202020204" pitchFamily="34" charset="0"/>
              </a:rPr>
              <a:t> yang </a:t>
            </a:r>
            <a:r>
              <a:rPr lang="en-US" b="1" dirty="0" err="1">
                <a:solidFill>
                  <a:schemeClr val="tx1"/>
                </a:solidFill>
                <a:effectLst/>
                <a:latin typeface="Arial" panose="020B0604020202020204" pitchFamily="34" charset="0"/>
                <a:cs typeface="Arial" panose="020B0604020202020204" pitchFamily="34" charset="0"/>
              </a:rPr>
              <a:t>mengatur</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tentang</a:t>
            </a:r>
            <a:r>
              <a:rPr lang="en-US" b="1" dirty="0">
                <a:solidFill>
                  <a:schemeClr val="tx1"/>
                </a:solidFill>
                <a:effectLst/>
                <a:latin typeface="Arial" panose="020B0604020202020204" pitchFamily="34" charset="0"/>
                <a:cs typeface="Arial" panose="020B0604020202020204" pitchFamily="34" charset="0"/>
              </a:rPr>
              <a:t> </a:t>
            </a:r>
            <a:r>
              <a:rPr lang="en-US" b="1" i="1" dirty="0">
                <a:solidFill>
                  <a:schemeClr val="tx1"/>
                </a:solidFill>
                <a:effectLst/>
                <a:latin typeface="Arial" panose="020B0604020202020204" pitchFamily="34" charset="0"/>
                <a:cs typeface="Arial" panose="020B0604020202020204" pitchFamily="34" charset="0"/>
              </a:rPr>
              <a:t>natural person</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pada</a:t>
            </a:r>
            <a:r>
              <a:rPr lang="en-US" b="1" dirty="0">
                <a:solidFill>
                  <a:schemeClr val="tx1"/>
                </a:solidFill>
                <a:effectLst/>
                <a:latin typeface="Arial" panose="020B0604020202020204" pitchFamily="34" charset="0"/>
                <a:cs typeface="Arial" panose="020B0604020202020204" pitchFamily="34" charset="0"/>
              </a:rPr>
              <a:t> Mode 4 </a:t>
            </a:r>
            <a:r>
              <a:rPr lang="en-US" dirty="0" err="1">
                <a:solidFill>
                  <a:schemeClr val="tx1"/>
                </a:solidFill>
                <a:effectLst/>
                <a:latin typeface="Arial" panose="020B0604020202020204" pitchFamily="34" charset="0"/>
                <a:cs typeface="Arial" panose="020B0604020202020204" pitchFamily="34" charset="0"/>
              </a:rPr>
              <a:t>dengan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tujuan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utama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memfasilitasi</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mobilisasi</a:t>
            </a:r>
            <a:r>
              <a:rPr lang="en-US" dirty="0">
                <a:solidFill>
                  <a:schemeClr val="tx1"/>
                </a:solidFill>
                <a:effectLst/>
                <a:latin typeface="Arial" panose="020B0604020202020204" pitchFamily="34" charset="0"/>
                <a:cs typeface="Arial" panose="020B0604020202020204" pitchFamily="34" charset="0"/>
              </a:rPr>
              <a:t> </a:t>
            </a:r>
            <a:r>
              <a:rPr lang="en-US" i="1" dirty="0">
                <a:solidFill>
                  <a:schemeClr val="tx1"/>
                </a:solidFill>
                <a:effectLst/>
                <a:latin typeface="Arial" panose="020B0604020202020204" pitchFamily="34" charset="0"/>
                <a:cs typeface="Arial" panose="020B0604020202020204" pitchFamily="34" charset="0"/>
              </a:rPr>
              <a:t>natural person</a:t>
            </a:r>
            <a:r>
              <a:rPr lang="en-US" dirty="0">
                <a:solidFill>
                  <a:schemeClr val="tx1"/>
                </a:solidFill>
                <a:effectLst/>
                <a:latin typeface="Arial" panose="020B0604020202020204" pitchFamily="34" charset="0"/>
                <a:cs typeface="Arial" panose="020B0604020202020204" pitchFamily="34" charset="0"/>
              </a:rPr>
              <a:t> di ASEAN </a:t>
            </a:r>
            <a:r>
              <a:rPr lang="en-US" dirty="0" err="1">
                <a:solidFill>
                  <a:schemeClr val="tx1"/>
                </a:solidFill>
                <a:effectLst/>
                <a:latin typeface="Arial" panose="020B0604020202020204" pitchFamily="34" charset="0"/>
                <a:cs typeface="Arial" panose="020B0604020202020204" pitchFamily="34" charset="0"/>
              </a:rPr>
              <a:t>sehingga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bisa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bekerja</a:t>
            </a:r>
            <a:r>
              <a:rPr lang="en-US" dirty="0">
                <a:solidFill>
                  <a:schemeClr val="tx1"/>
                </a:solidFill>
                <a:effectLst/>
                <a:latin typeface="Arial" panose="020B0604020202020204" pitchFamily="34" charset="0"/>
                <a:cs typeface="Arial" panose="020B0604020202020204" pitchFamily="34" charset="0"/>
              </a:rPr>
              <a:t> di </a:t>
            </a:r>
            <a:r>
              <a:rPr lang="en-US" dirty="0" err="1">
                <a:solidFill>
                  <a:schemeClr val="tx1"/>
                </a:solidFill>
                <a:effectLst/>
                <a:latin typeface="Arial" panose="020B0604020202020204" pitchFamily="34" charset="0"/>
                <a:cs typeface="Arial" panose="020B0604020202020204" pitchFamily="34" charset="0"/>
              </a:rPr>
              <a:t>salah</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satu</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negara</a:t>
            </a:r>
            <a:r>
              <a:rPr lang="en-US" dirty="0">
                <a:solidFill>
                  <a:schemeClr val="tx1"/>
                </a:solidFill>
                <a:effectLst/>
                <a:latin typeface="Arial" panose="020B0604020202020204" pitchFamily="34" charset="0"/>
                <a:cs typeface="Arial" panose="020B0604020202020204" pitchFamily="34" charset="0"/>
              </a:rPr>
              <a:t> ASEAN</a:t>
            </a:r>
            <a:r>
              <a:rPr lang="en-US" dirty="0" smtClean="0">
                <a:solidFill>
                  <a:schemeClr val="tx1"/>
                </a:solidFill>
                <a:effectLst/>
                <a:latin typeface="Arial" panose="020B0604020202020204" pitchFamily="34" charset="0"/>
                <a:cs typeface="Arial" panose="020B0604020202020204" pitchFamily="34" charset="0"/>
              </a:rPr>
              <a:t>.</a:t>
            </a:r>
          </a:p>
          <a:p>
            <a:pPr eaLnBrk="1" fontAlgn="auto" hangingPunct="1">
              <a:lnSpc>
                <a:spcPct val="120000"/>
              </a:lnSpc>
              <a:spcBef>
                <a:spcPts val="0"/>
              </a:spcBef>
              <a:spcAft>
                <a:spcPts val="0"/>
              </a:spcAft>
              <a:defRPr/>
            </a:pPr>
            <a:endParaRPr lang="en-US" dirty="0">
              <a:solidFill>
                <a:schemeClr val="tx1"/>
              </a:solidFill>
              <a:effectLst/>
              <a:latin typeface="Arial" panose="020B0604020202020204" pitchFamily="34" charset="0"/>
              <a:cs typeface="Arial" panose="020B0604020202020204" pitchFamily="34" charset="0"/>
            </a:endParaRPr>
          </a:p>
          <a:p>
            <a:pPr eaLnBrk="1" fontAlgn="auto" hangingPunct="1">
              <a:lnSpc>
                <a:spcPct val="120000"/>
              </a:lnSpc>
              <a:spcBef>
                <a:spcPts val="0"/>
              </a:spcBef>
              <a:spcAft>
                <a:spcPts val="0"/>
              </a:spcAft>
              <a:defRPr/>
            </a:pPr>
            <a:r>
              <a:rPr lang="en-US" dirty="0" err="1">
                <a:solidFill>
                  <a:schemeClr val="tx1"/>
                </a:solidFill>
                <a:effectLst/>
                <a:latin typeface="Arial" panose="020B0604020202020204" pitchFamily="34" charset="0"/>
                <a:cs typeface="Arial" panose="020B0604020202020204" pitchFamily="34" charset="0"/>
              </a:rPr>
              <a:t>Guna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mencapai</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tujuan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tersebut</a:t>
            </a:r>
            <a:r>
              <a:rPr lang="en-US"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diperlukan</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keseragaman</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dan</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atau</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kesepahaman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terkait</a:t>
            </a:r>
            <a:r>
              <a:rPr lang="en-US" dirty="0">
                <a:solidFill>
                  <a:schemeClr val="tx1"/>
                </a:solidFill>
                <a:effectLst/>
                <a:latin typeface="Arial" panose="020B0604020202020204" pitchFamily="34" charset="0"/>
                <a:cs typeface="Arial" panose="020B0604020202020204" pitchFamily="34" charset="0"/>
              </a:rPr>
              <a:t> </a:t>
            </a:r>
            <a:r>
              <a:rPr lang="en-US" i="1" dirty="0" err="1">
                <a:solidFill>
                  <a:schemeClr val="tx1"/>
                </a:solidFill>
                <a:effectLst/>
                <a:latin typeface="Arial" panose="020B0604020202020204" pitchFamily="34" charset="0"/>
                <a:cs typeface="Arial" panose="020B0604020202020204" pitchFamily="34" charset="0"/>
              </a:rPr>
              <a:t>licencing</a:t>
            </a:r>
            <a:r>
              <a:rPr lang="en-US" i="1" dirty="0">
                <a:solidFill>
                  <a:schemeClr val="tx1"/>
                </a:solidFill>
                <a:effectLst/>
                <a:latin typeface="Arial" panose="020B0604020202020204" pitchFamily="34" charset="0"/>
                <a:cs typeface="Arial" panose="020B0604020202020204" pitchFamily="34" charset="0"/>
              </a:rPr>
              <a:t> requirements and procedures, qualification requirements and procedures, and technical standard</a:t>
            </a:r>
            <a:r>
              <a:rPr lang="en-US" dirty="0">
                <a:solidFill>
                  <a:schemeClr val="tx1"/>
                </a:solidFill>
                <a:effectLst/>
                <a:latin typeface="Arial" panose="020B0604020202020204" pitchFamily="34" charset="0"/>
                <a:cs typeface="Arial" panose="020B0604020202020204" pitchFamily="34" charset="0"/>
              </a:rPr>
              <a:t> yang </a:t>
            </a:r>
            <a:r>
              <a:rPr lang="en-US" dirty="0" err="1">
                <a:solidFill>
                  <a:schemeClr val="tx1"/>
                </a:solidFill>
                <a:effectLst/>
                <a:latin typeface="Arial" panose="020B0604020202020204" pitchFamily="34" charset="0"/>
                <a:cs typeface="Arial" panose="020B0604020202020204" pitchFamily="34" charset="0"/>
              </a:rPr>
              <a:t>berlaku</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dimasing-masing</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negara</a:t>
            </a:r>
            <a:r>
              <a:rPr lang="en-US" dirty="0">
                <a:solidFill>
                  <a:schemeClr val="tx1"/>
                </a:solidFill>
                <a:effectLst/>
                <a:latin typeface="Arial" panose="020B0604020202020204" pitchFamily="34" charset="0"/>
                <a:cs typeface="Arial" panose="020B0604020202020204" pitchFamily="34" charset="0"/>
              </a:rPr>
              <a:t> ASEAN. </a:t>
            </a:r>
            <a:endParaRPr lang="en-US" dirty="0" smtClean="0">
              <a:solidFill>
                <a:schemeClr val="tx1"/>
              </a:solidFill>
              <a:effectLst/>
              <a:latin typeface="Arial" panose="020B0604020202020204" pitchFamily="34" charset="0"/>
              <a:cs typeface="Arial" panose="020B0604020202020204" pitchFamily="34" charset="0"/>
            </a:endParaRPr>
          </a:p>
          <a:p>
            <a:pPr eaLnBrk="1" fontAlgn="auto" hangingPunct="1">
              <a:lnSpc>
                <a:spcPct val="120000"/>
              </a:lnSpc>
              <a:spcBef>
                <a:spcPts val="0"/>
              </a:spcBef>
              <a:spcAft>
                <a:spcPts val="0"/>
              </a:spcAft>
              <a:defRPr/>
            </a:pPr>
            <a:endParaRPr lang="en-US" dirty="0">
              <a:solidFill>
                <a:schemeClr val="tx1"/>
              </a:solidFill>
              <a:effectLst/>
              <a:latin typeface="Arial" panose="020B0604020202020204" pitchFamily="34" charset="0"/>
              <a:cs typeface="Arial" panose="020B0604020202020204" pitchFamily="34" charset="0"/>
            </a:endParaRPr>
          </a:p>
          <a:p>
            <a:pPr eaLnBrk="1" fontAlgn="auto" hangingPunct="1">
              <a:lnSpc>
                <a:spcPct val="120000"/>
              </a:lnSpc>
              <a:spcBef>
                <a:spcPts val="0"/>
              </a:spcBef>
              <a:spcAft>
                <a:spcPts val="0"/>
              </a:spcAft>
              <a:defRPr/>
            </a:pPr>
            <a:r>
              <a:rPr lang="en-US" dirty="0" err="1">
                <a:solidFill>
                  <a:schemeClr val="tx1"/>
                </a:solidFill>
                <a:effectLst/>
                <a:latin typeface="Arial" panose="020B0604020202020204" pitchFamily="34" charset="0"/>
                <a:cs typeface="Arial" panose="020B0604020202020204" pitchFamily="34" charset="0"/>
              </a:rPr>
              <a:t>Upaya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harmonisasi</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dalam</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perdagangan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jasa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sulit</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untuk</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dicapai</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karena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menyangkut</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pengaturan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kualitas</a:t>
            </a:r>
            <a:r>
              <a:rPr lang="en-US" dirty="0">
                <a:solidFill>
                  <a:schemeClr val="tx1"/>
                </a:solidFill>
                <a:effectLst/>
                <a:latin typeface="Arial" panose="020B0604020202020204" pitchFamily="34" charset="0"/>
                <a:cs typeface="Arial" panose="020B0604020202020204" pitchFamily="34" charset="0"/>
              </a:rPr>
              <a:t>/</a:t>
            </a:r>
            <a:r>
              <a:rPr lang="en-US" dirty="0" err="1">
                <a:solidFill>
                  <a:schemeClr val="tx1"/>
                </a:solidFill>
                <a:effectLst/>
                <a:latin typeface="Arial" panose="020B0604020202020204" pitchFamily="34" charset="0"/>
                <a:cs typeface="Arial" panose="020B0604020202020204" pitchFamily="34" charset="0"/>
              </a:rPr>
              <a:t>kompetensi</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manusia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dan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perbedaan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antar</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negara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terkait</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sistem</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pendidikan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pelatihan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pengalaman</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sangat</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kompleks</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antar</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negara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Sehingga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solusinya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adalah</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dengan</a:t>
            </a:r>
            <a:r>
              <a:rPr lang="en-US"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saling</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pengakuan</a:t>
            </a:r>
            <a:r>
              <a:rPr lang="en-US" b="1" dirty="0">
                <a:solidFill>
                  <a:schemeClr val="tx1"/>
                </a:solidFill>
                <a:effectLst/>
                <a:latin typeface="Arial" panose="020B0604020202020204" pitchFamily="34" charset="0"/>
                <a:cs typeface="Arial" panose="020B0604020202020204" pitchFamily="34" charset="0"/>
              </a:rPr>
              <a:t> (</a:t>
            </a:r>
            <a:r>
              <a:rPr lang="en-US" b="1" i="1" dirty="0">
                <a:solidFill>
                  <a:schemeClr val="tx1"/>
                </a:solidFill>
                <a:effectLst/>
                <a:latin typeface="Arial" panose="020B0604020202020204" pitchFamily="34" charset="0"/>
                <a:cs typeface="Arial" panose="020B0604020202020204" pitchFamily="34" charset="0"/>
              </a:rPr>
              <a:t>mutual recognition</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tentang</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kompetensi</a:t>
            </a:r>
            <a:r>
              <a:rPr lang="en-US" b="1" dirty="0">
                <a:solidFill>
                  <a:schemeClr val="tx1"/>
                </a:solidFill>
                <a:effectLst/>
                <a:latin typeface="Arial" panose="020B0604020202020204" pitchFamily="34" charset="0"/>
                <a:cs typeface="Arial" panose="020B0604020202020204" pitchFamily="34" charset="0"/>
              </a:rPr>
              <a:t> </a:t>
            </a:r>
            <a:r>
              <a:rPr lang="en-US" b="1" i="1" dirty="0">
                <a:solidFill>
                  <a:schemeClr val="tx1"/>
                </a:solidFill>
                <a:effectLst/>
                <a:latin typeface="Arial" panose="020B0604020202020204" pitchFamily="34" charset="0"/>
                <a:cs typeface="Arial" panose="020B0604020202020204" pitchFamily="34" charset="0"/>
              </a:rPr>
              <a:t>natural person</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antar</a:t>
            </a:r>
            <a:r>
              <a:rPr lang="en-US" b="1" dirty="0">
                <a:solidFill>
                  <a:schemeClr val="tx1"/>
                </a:solidFill>
                <a:effectLst/>
                <a:latin typeface="Arial" panose="020B0604020202020204" pitchFamily="34" charset="0"/>
                <a:cs typeface="Arial" panose="020B0604020202020204" pitchFamily="34" charset="0"/>
              </a:rPr>
              <a:t> </a:t>
            </a:r>
            <a:r>
              <a:rPr lang="en-US" b="1" dirty="0" err="1">
                <a:solidFill>
                  <a:schemeClr val="tx1"/>
                </a:solidFill>
                <a:effectLst/>
                <a:latin typeface="Arial" panose="020B0604020202020204" pitchFamily="34" charset="0"/>
                <a:cs typeface="Arial" panose="020B0604020202020204" pitchFamily="34" charset="0"/>
              </a:rPr>
              <a:t>negara</a:t>
            </a:r>
            <a:r>
              <a:rPr lang="en-US" dirty="0">
                <a:solidFill>
                  <a:schemeClr val="tx1"/>
                </a:solidFill>
                <a:effectLst/>
                <a:latin typeface="Arial" panose="020B0604020202020204" pitchFamily="34" charset="0"/>
                <a:cs typeface="Arial" panose="020B0604020202020204" pitchFamily="34" charset="0"/>
              </a:rPr>
              <a:t>. </a:t>
            </a:r>
            <a:endParaRPr lang="en-US" dirty="0" smtClean="0">
              <a:solidFill>
                <a:schemeClr val="tx1"/>
              </a:solidFill>
              <a:effectLst/>
              <a:latin typeface="Arial" panose="020B0604020202020204" pitchFamily="34" charset="0"/>
              <a:cs typeface="Arial" panose="020B0604020202020204" pitchFamily="34" charset="0"/>
            </a:endParaRPr>
          </a:p>
          <a:p>
            <a:pPr eaLnBrk="1" fontAlgn="auto" hangingPunct="1">
              <a:lnSpc>
                <a:spcPct val="120000"/>
              </a:lnSpc>
              <a:spcBef>
                <a:spcPts val="0"/>
              </a:spcBef>
              <a:spcAft>
                <a:spcPts val="0"/>
              </a:spcAft>
              <a:defRPr/>
            </a:pPr>
            <a:endParaRPr lang="en-US" dirty="0">
              <a:solidFill>
                <a:schemeClr val="tx1"/>
              </a:solidFill>
              <a:effectLst/>
              <a:latin typeface="Arial" panose="020B0604020202020204" pitchFamily="34" charset="0"/>
              <a:cs typeface="Arial" panose="020B0604020202020204" pitchFamily="34" charset="0"/>
            </a:endParaRPr>
          </a:p>
          <a:p>
            <a:pPr eaLnBrk="1" fontAlgn="auto" hangingPunct="1">
              <a:lnSpc>
                <a:spcPct val="120000"/>
              </a:lnSpc>
              <a:spcBef>
                <a:spcPts val="0"/>
              </a:spcBef>
              <a:spcAft>
                <a:spcPts val="0"/>
              </a:spcAft>
              <a:defRPr/>
            </a:pPr>
            <a:r>
              <a:rPr lang="en-US" dirty="0" err="1">
                <a:solidFill>
                  <a:schemeClr val="tx1"/>
                </a:solidFill>
                <a:effectLst/>
                <a:latin typeface="Arial" panose="020B0604020202020204" pitchFamily="34" charset="0"/>
                <a:cs typeface="Arial" panose="020B0604020202020204" pitchFamily="34" charset="0"/>
              </a:rPr>
              <a:t>Terdapat</a:t>
            </a:r>
            <a:r>
              <a:rPr lang="en-US" dirty="0">
                <a:solidFill>
                  <a:schemeClr val="tx1"/>
                </a:solidFill>
                <a:effectLst/>
                <a:latin typeface="Arial" panose="020B0604020202020204" pitchFamily="34" charset="0"/>
                <a:cs typeface="Arial" panose="020B0604020202020204" pitchFamily="34" charset="0"/>
              </a:rPr>
              <a:t> 3 MRA </a:t>
            </a:r>
            <a:r>
              <a:rPr lang="en-US" dirty="0" err="1">
                <a:solidFill>
                  <a:schemeClr val="tx1"/>
                </a:solidFill>
                <a:effectLst/>
                <a:latin typeface="Arial" panose="020B0604020202020204" pitchFamily="34" charset="0"/>
                <a:cs typeface="Arial" panose="020B0604020202020204" pitchFamily="34" charset="0"/>
              </a:rPr>
              <a:t>jasa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kesehatan</a:t>
            </a:r>
            <a:r>
              <a:rPr lang="en-US" dirty="0">
                <a:solidFill>
                  <a:schemeClr val="tx1"/>
                </a:solidFill>
                <a:effectLst/>
                <a:latin typeface="Arial" panose="020B0604020202020204" pitchFamily="34" charset="0"/>
                <a:cs typeface="Arial" panose="020B0604020202020204" pitchFamily="34" charset="0"/>
              </a:rPr>
              <a:t> yang </a:t>
            </a:r>
            <a:r>
              <a:rPr lang="en-US" dirty="0" err="1">
                <a:solidFill>
                  <a:schemeClr val="tx1"/>
                </a:solidFill>
                <a:effectLst/>
                <a:latin typeface="Arial" panose="020B0604020202020204" pitchFamily="34" charset="0"/>
                <a:cs typeface="Arial" panose="020B0604020202020204" pitchFamily="34" charset="0"/>
              </a:rPr>
              <a:t>telah</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ditandatangani</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oleh</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para</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Menteri</a:t>
            </a:r>
            <a:r>
              <a:rPr lang="en-US" dirty="0">
                <a:solidFill>
                  <a:schemeClr val="tx1"/>
                </a:solidFill>
                <a:effectLst/>
                <a:latin typeface="Arial" panose="020B0604020202020204" pitchFamily="34" charset="0"/>
                <a:cs typeface="Arial" panose="020B0604020202020204" pitchFamily="34" charset="0"/>
              </a:rPr>
              <a:t> </a:t>
            </a:r>
            <a:r>
              <a:rPr lang="en-US" dirty="0" err="1">
                <a:solidFill>
                  <a:schemeClr val="tx1"/>
                </a:solidFill>
                <a:effectLst/>
                <a:latin typeface="Arial" panose="020B0604020202020204" pitchFamily="34" charset="0"/>
                <a:cs typeface="Arial" panose="020B0604020202020204" pitchFamily="34" charset="0"/>
              </a:rPr>
              <a:t>Perdagangan</a:t>
            </a:r>
            <a:r>
              <a:rPr lang="en-US" dirty="0">
                <a:solidFill>
                  <a:schemeClr val="tx1"/>
                </a:solidFill>
                <a:effectLst/>
                <a:latin typeface="Arial" panose="020B0604020202020204" pitchFamily="34" charset="0"/>
                <a:cs typeface="Arial" panose="020B0604020202020204" pitchFamily="34" charset="0"/>
              </a:rPr>
              <a:t> ASEAN, </a:t>
            </a:r>
            <a:r>
              <a:rPr lang="en-US" dirty="0" err="1">
                <a:solidFill>
                  <a:schemeClr val="tx1"/>
                </a:solidFill>
                <a:effectLst/>
                <a:latin typeface="Arial" panose="020B0604020202020204" pitchFamily="34" charset="0"/>
                <a:cs typeface="Arial" panose="020B0604020202020204" pitchFamily="34" charset="0"/>
              </a:rPr>
              <a:t>yaitu</a:t>
            </a:r>
            <a:r>
              <a:rPr lang="en-US" dirty="0">
                <a:solidFill>
                  <a:schemeClr val="tx1"/>
                </a:solidFill>
                <a:effectLst/>
                <a:latin typeface="Arial" panose="020B0604020202020204" pitchFamily="34" charset="0"/>
                <a:cs typeface="Arial" panose="020B0604020202020204" pitchFamily="34" charset="0"/>
              </a:rPr>
              <a:t>: </a:t>
            </a:r>
          </a:p>
          <a:p>
            <a:pPr marL="627063" lvl="2" indent="-395288" eaLnBrk="1" fontAlgn="auto" hangingPunct="1">
              <a:lnSpc>
                <a:spcPct val="120000"/>
              </a:lnSpc>
              <a:spcBef>
                <a:spcPts val="0"/>
              </a:spcBef>
              <a:spcAft>
                <a:spcPts val="0"/>
              </a:spcAft>
              <a:buFont typeface="+mj-lt"/>
              <a:buAutoNum type="arabicPeriod"/>
              <a:tabLst>
                <a:tab pos="573088" algn="l"/>
              </a:tabLst>
              <a:defRPr/>
            </a:pPr>
            <a:r>
              <a:rPr lang="en-US" sz="1900" b="1" i="1" dirty="0">
                <a:solidFill>
                  <a:schemeClr val="tx1"/>
                </a:solidFill>
                <a:effectLst/>
                <a:latin typeface="Arial" panose="020B0604020202020204" pitchFamily="34" charset="0"/>
                <a:cs typeface="Arial" panose="020B0604020202020204" pitchFamily="34" charset="0"/>
              </a:rPr>
              <a:t>ASEAN MRA on Nursing Services</a:t>
            </a:r>
            <a:r>
              <a:rPr lang="en-US" sz="1900" b="1" dirty="0">
                <a:solidFill>
                  <a:schemeClr val="tx1"/>
                </a:solidFill>
                <a:effectLst/>
                <a:latin typeface="Arial" panose="020B0604020202020204" pitchFamily="34" charset="0"/>
                <a:cs typeface="Arial" panose="020B0604020202020204" pitchFamily="34" charset="0"/>
              </a:rPr>
              <a:t>, </a:t>
            </a:r>
            <a:r>
              <a:rPr lang="en-US" sz="1900" b="1" dirty="0" err="1">
                <a:solidFill>
                  <a:schemeClr val="tx1"/>
                </a:solidFill>
                <a:effectLst/>
                <a:latin typeface="Arial" panose="020B0604020202020204" pitchFamily="34" charset="0"/>
                <a:cs typeface="Arial" panose="020B0604020202020204" pitchFamily="34" charset="0"/>
              </a:rPr>
              <a:t>tanggal</a:t>
            </a:r>
            <a:r>
              <a:rPr lang="en-US" sz="1900" b="1" dirty="0">
                <a:solidFill>
                  <a:schemeClr val="tx1"/>
                </a:solidFill>
                <a:effectLst/>
                <a:latin typeface="Arial" panose="020B0604020202020204" pitchFamily="34" charset="0"/>
                <a:cs typeface="Arial" panose="020B0604020202020204" pitchFamily="34" charset="0"/>
              </a:rPr>
              <a:t> 8 Des 2006 di Cebu, Filipina;</a:t>
            </a:r>
          </a:p>
          <a:p>
            <a:pPr marL="627063" lvl="2" indent="-395288" eaLnBrk="1" fontAlgn="auto" hangingPunct="1">
              <a:lnSpc>
                <a:spcPct val="120000"/>
              </a:lnSpc>
              <a:spcBef>
                <a:spcPts val="0"/>
              </a:spcBef>
              <a:spcAft>
                <a:spcPts val="0"/>
              </a:spcAft>
              <a:buFont typeface="+mj-lt"/>
              <a:buAutoNum type="arabicPeriod"/>
              <a:tabLst>
                <a:tab pos="573088" algn="l"/>
              </a:tabLst>
              <a:defRPr/>
            </a:pPr>
            <a:r>
              <a:rPr lang="en-US" sz="1900" b="1" i="1" dirty="0">
                <a:solidFill>
                  <a:schemeClr val="tx1"/>
                </a:solidFill>
                <a:effectLst/>
                <a:latin typeface="Arial" panose="020B0604020202020204" pitchFamily="34" charset="0"/>
                <a:cs typeface="Arial" panose="020B0604020202020204" pitchFamily="34" charset="0"/>
              </a:rPr>
              <a:t>ASEAN MRA on Medical Practitioners</a:t>
            </a:r>
            <a:r>
              <a:rPr lang="en-US" sz="1900" b="1" dirty="0">
                <a:solidFill>
                  <a:schemeClr val="tx1"/>
                </a:solidFill>
                <a:effectLst/>
                <a:latin typeface="Arial" panose="020B0604020202020204" pitchFamily="34" charset="0"/>
                <a:cs typeface="Arial" panose="020B0604020202020204" pitchFamily="34" charset="0"/>
              </a:rPr>
              <a:t>, </a:t>
            </a:r>
            <a:r>
              <a:rPr lang="en-US" sz="1900" b="1" dirty="0" err="1">
                <a:solidFill>
                  <a:schemeClr val="tx1"/>
                </a:solidFill>
                <a:effectLst/>
                <a:latin typeface="Arial" panose="020B0604020202020204" pitchFamily="34" charset="0"/>
                <a:cs typeface="Arial" panose="020B0604020202020204" pitchFamily="34" charset="0"/>
              </a:rPr>
              <a:t>tanggal</a:t>
            </a:r>
            <a:r>
              <a:rPr lang="en-US" sz="1900" b="1" dirty="0">
                <a:solidFill>
                  <a:schemeClr val="tx1"/>
                </a:solidFill>
                <a:effectLst/>
                <a:latin typeface="Arial" panose="020B0604020202020204" pitchFamily="34" charset="0"/>
                <a:cs typeface="Arial" panose="020B0604020202020204" pitchFamily="34" charset="0"/>
              </a:rPr>
              <a:t> 26 </a:t>
            </a:r>
            <a:r>
              <a:rPr lang="en-US" sz="1900" b="1" dirty="0" err="1">
                <a:solidFill>
                  <a:schemeClr val="tx1"/>
                </a:solidFill>
                <a:effectLst/>
                <a:latin typeface="Arial" panose="020B0604020202020204" pitchFamily="34" charset="0"/>
                <a:cs typeface="Arial" panose="020B0604020202020204" pitchFamily="34" charset="0"/>
              </a:rPr>
              <a:t>Februari</a:t>
            </a:r>
            <a:r>
              <a:rPr lang="en-US" sz="1900" b="1" dirty="0">
                <a:solidFill>
                  <a:schemeClr val="tx1"/>
                </a:solidFill>
                <a:effectLst/>
                <a:latin typeface="Arial" panose="020B0604020202020204" pitchFamily="34" charset="0"/>
                <a:cs typeface="Arial" panose="020B0604020202020204" pitchFamily="34" charset="0"/>
              </a:rPr>
              <a:t> 2009 di Cha-am, Thailand;</a:t>
            </a:r>
          </a:p>
          <a:p>
            <a:pPr marL="627063" lvl="2" indent="-395288" eaLnBrk="1" fontAlgn="auto" hangingPunct="1">
              <a:lnSpc>
                <a:spcPct val="120000"/>
              </a:lnSpc>
              <a:spcBef>
                <a:spcPts val="0"/>
              </a:spcBef>
              <a:spcAft>
                <a:spcPts val="0"/>
              </a:spcAft>
              <a:buFont typeface="+mj-lt"/>
              <a:buAutoNum type="arabicPeriod"/>
              <a:tabLst>
                <a:tab pos="573088" algn="l"/>
              </a:tabLst>
              <a:defRPr/>
            </a:pPr>
            <a:r>
              <a:rPr lang="en-US" sz="1900" b="1" i="1" dirty="0">
                <a:solidFill>
                  <a:schemeClr val="tx1"/>
                </a:solidFill>
                <a:effectLst/>
                <a:latin typeface="Arial" panose="020B0604020202020204" pitchFamily="34" charset="0"/>
                <a:cs typeface="Arial" panose="020B0604020202020204" pitchFamily="34" charset="0"/>
              </a:rPr>
              <a:t>ASEAN MRA on Dental Practitioners</a:t>
            </a:r>
            <a:r>
              <a:rPr lang="en-US" sz="1900" b="1" dirty="0">
                <a:solidFill>
                  <a:schemeClr val="tx1"/>
                </a:solidFill>
                <a:effectLst/>
                <a:latin typeface="Arial" panose="020B0604020202020204" pitchFamily="34" charset="0"/>
                <a:cs typeface="Arial" panose="020B0604020202020204" pitchFamily="34" charset="0"/>
              </a:rPr>
              <a:t>, </a:t>
            </a:r>
            <a:r>
              <a:rPr lang="en-US" sz="1900" b="1" dirty="0" err="1">
                <a:solidFill>
                  <a:schemeClr val="tx1"/>
                </a:solidFill>
                <a:effectLst/>
                <a:latin typeface="Arial" panose="020B0604020202020204" pitchFamily="34" charset="0"/>
                <a:cs typeface="Arial" panose="020B0604020202020204" pitchFamily="34" charset="0"/>
              </a:rPr>
              <a:t>tanggal</a:t>
            </a:r>
            <a:r>
              <a:rPr lang="en-US" sz="1900" b="1" dirty="0">
                <a:solidFill>
                  <a:schemeClr val="tx1"/>
                </a:solidFill>
                <a:effectLst/>
                <a:latin typeface="Arial" panose="020B0604020202020204" pitchFamily="34" charset="0"/>
                <a:cs typeface="Arial" panose="020B0604020202020204" pitchFamily="34" charset="0"/>
              </a:rPr>
              <a:t> 26 </a:t>
            </a:r>
            <a:r>
              <a:rPr lang="en-US" sz="1900" b="1" dirty="0" err="1">
                <a:solidFill>
                  <a:schemeClr val="tx1"/>
                </a:solidFill>
                <a:effectLst/>
                <a:latin typeface="Arial" panose="020B0604020202020204" pitchFamily="34" charset="0"/>
                <a:cs typeface="Arial" panose="020B0604020202020204" pitchFamily="34" charset="0"/>
              </a:rPr>
              <a:t>Februari</a:t>
            </a:r>
            <a:r>
              <a:rPr lang="en-US" sz="1900" b="1" dirty="0">
                <a:solidFill>
                  <a:schemeClr val="tx1"/>
                </a:solidFill>
                <a:effectLst/>
                <a:latin typeface="Arial" panose="020B0604020202020204" pitchFamily="34" charset="0"/>
                <a:cs typeface="Arial" panose="020B0604020202020204" pitchFamily="34" charset="0"/>
              </a:rPr>
              <a:t> 2009 di Cha-am, Thailand.</a:t>
            </a:r>
          </a:p>
          <a:p>
            <a:pPr eaLnBrk="1" fontAlgn="auto" hangingPunct="1">
              <a:lnSpc>
                <a:spcPct val="120000"/>
              </a:lnSpc>
              <a:spcBef>
                <a:spcPts val="0"/>
              </a:spcBef>
              <a:spcAft>
                <a:spcPts val="0"/>
              </a:spcAft>
              <a:defRPr/>
            </a:pPr>
            <a:endParaRPr lang="en-US" dirty="0">
              <a:latin typeface="Arial" panose="020B0604020202020204" pitchFamily="34" charset="0"/>
              <a:cs typeface="Arial" panose="020B0604020202020204" pitchFamily="34" charset="0"/>
            </a:endParaRPr>
          </a:p>
        </p:txBody>
      </p:sp>
      <p:sp>
        <p:nvSpPr>
          <p:cNvPr id="41987" name="Rectangle 4"/>
          <p:cNvSpPr>
            <a:spLocks noChangeArrowheads="1"/>
          </p:cNvSpPr>
          <p:nvPr/>
        </p:nvSpPr>
        <p:spPr bwMode="auto">
          <a:xfrm>
            <a:off x="614363" y="296863"/>
            <a:ext cx="109855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Font typeface="Arial" panose="020B0604020202020204" pitchFamily="34" charset="0"/>
              <a:buChar char="•"/>
              <a:defRPr sz="2000">
                <a:solidFill>
                  <a:schemeClr val="tx1"/>
                </a:solidFill>
                <a:latin typeface="Rockwell"/>
              </a:defRPr>
            </a:lvl1pPr>
            <a:lvl2pPr marL="742950" indent="-285750">
              <a:lnSpc>
                <a:spcPct val="120000"/>
              </a:lnSpc>
              <a:spcBef>
                <a:spcPts val="500"/>
              </a:spcBef>
              <a:buFont typeface="Arial" panose="020B0604020202020204" pitchFamily="34" charset="0"/>
              <a:buChar char="•"/>
              <a:defRPr>
                <a:solidFill>
                  <a:schemeClr val="tx1"/>
                </a:solidFill>
                <a:latin typeface="Rockwell"/>
              </a:defRPr>
            </a:lvl2pPr>
            <a:lvl3pPr marL="1143000" indent="-228600">
              <a:lnSpc>
                <a:spcPct val="120000"/>
              </a:lnSpc>
              <a:spcBef>
                <a:spcPts val="500"/>
              </a:spcBef>
              <a:buFont typeface="Arial" panose="020B0604020202020204" pitchFamily="34" charset="0"/>
              <a:buChar char="•"/>
              <a:defRPr sz="1600">
                <a:solidFill>
                  <a:schemeClr val="tx1"/>
                </a:solidFill>
                <a:latin typeface="Rockwell"/>
              </a:defRPr>
            </a:lvl3pPr>
            <a:lvl4pPr marL="1600200" indent="-228600">
              <a:lnSpc>
                <a:spcPct val="120000"/>
              </a:lnSpc>
              <a:spcBef>
                <a:spcPts val="500"/>
              </a:spcBef>
              <a:buFont typeface="Arial" panose="020B0604020202020204" pitchFamily="34" charset="0"/>
              <a:buChar char="•"/>
              <a:defRPr sz="1400">
                <a:solidFill>
                  <a:schemeClr val="tx1"/>
                </a:solidFill>
                <a:latin typeface="Rockwell"/>
              </a:defRPr>
            </a:lvl4pPr>
            <a:lvl5pPr marL="2057400" indent="-228600">
              <a:lnSpc>
                <a:spcPct val="120000"/>
              </a:lnSpc>
              <a:spcBef>
                <a:spcPts val="500"/>
              </a:spcBef>
              <a:buFont typeface="Arial" panose="020B0604020202020204" pitchFamily="34" charset="0"/>
              <a:buChar char="•"/>
              <a:defRPr sz="1200">
                <a:solidFill>
                  <a:schemeClr val="tx1"/>
                </a:solidFill>
                <a:latin typeface="Rockwell"/>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9pPr>
          </a:lstStyle>
          <a:p>
            <a:pPr algn="ctr" eaLnBrk="1" hangingPunct="1">
              <a:lnSpc>
                <a:spcPct val="100000"/>
              </a:lnSpc>
              <a:spcBef>
                <a:spcPct val="0"/>
              </a:spcBef>
              <a:buFontTx/>
              <a:buNone/>
            </a:pPr>
            <a:r>
              <a:rPr lang="en-US" altLang="en-US" sz="3200" b="1" dirty="0">
                <a:solidFill>
                  <a:srgbClr val="C00000"/>
                </a:solidFill>
                <a:latin typeface="Trebuchet MS" panose="020B0603020202020204" pitchFamily="34" charset="0"/>
              </a:rPr>
              <a:t>MUTUAL RECOGNITION ARRANGEMENT (MRA)</a:t>
            </a:r>
            <a:endParaRPr lang="en-US" altLang="en-US" sz="3200" b="1" dirty="0">
              <a:solidFill>
                <a:srgbClr val="C00000"/>
              </a:solidFill>
            </a:endParaRPr>
          </a:p>
        </p:txBody>
      </p:sp>
    </p:spTree>
    <p:extLst>
      <p:ext uri="{BB962C8B-B14F-4D97-AF65-F5344CB8AC3E}">
        <p14:creationId xmlns:p14="http://schemas.microsoft.com/office/powerpoint/2010/main" val="31671978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146175" y="136525"/>
            <a:ext cx="9758363" cy="936625"/>
          </a:xfrm>
        </p:spPr>
        <p:txBody>
          <a:bodyPr/>
          <a:lstStyle/>
          <a:p>
            <a:pPr eaLnBrk="1" fontAlgn="auto" hangingPunct="1">
              <a:spcAft>
                <a:spcPts val="0"/>
              </a:spcAft>
              <a:defRPr/>
            </a:pPr>
            <a:r>
              <a:rPr lang="id-ID" dirty="0">
                <a:solidFill>
                  <a:schemeClr val="tx1"/>
                </a:solidFill>
                <a:effectLst/>
                <a:latin typeface="Trebuchet MS" pitchFamily="34" charset="0"/>
                <a:cs typeface="Arial" panose="020B0604020202020204" pitchFamily="34" charset="0"/>
              </a:rPr>
              <a:t>ASEAN MRA</a:t>
            </a:r>
          </a:p>
        </p:txBody>
      </p:sp>
      <p:pic>
        <p:nvPicPr>
          <p:cNvPr id="4" name="Content Placeholder 3"/>
          <p:cNvPicPr>
            <a:picLocks noGrp="1" noChangeAspect="1"/>
          </p:cNvPicPr>
          <p:nvPr>
            <p:ph idx="1"/>
          </p:nvPr>
        </p:nvPicPr>
        <p:blipFill>
          <a:blip r:embed="rId3"/>
          <a:stretch>
            <a:fillRect/>
          </a:stretch>
        </p:blipFill>
        <p:spPr>
          <a:xfrm>
            <a:off x="1160463" y="941388"/>
            <a:ext cx="9758362" cy="4868862"/>
          </a:xfrm>
        </p:spPr>
        <p:style>
          <a:lnRef idx="1">
            <a:schemeClr val="accent3"/>
          </a:lnRef>
          <a:fillRef idx="2">
            <a:schemeClr val="accent3"/>
          </a:fillRef>
          <a:effectRef idx="1">
            <a:schemeClr val="accent3"/>
          </a:effectRef>
          <a:fontRef idx="minor">
            <a:schemeClr val="dk1"/>
          </a:fontRef>
        </p:style>
      </p:pic>
      <p:sp>
        <p:nvSpPr>
          <p:cNvPr id="5" name="Flowchart: Terminator 4"/>
          <p:cNvSpPr/>
          <p:nvPr/>
        </p:nvSpPr>
        <p:spPr>
          <a:xfrm>
            <a:off x="1660525" y="2244725"/>
            <a:ext cx="3022600" cy="360363"/>
          </a:xfrm>
          <a:prstGeom prst="flowChartTerminator">
            <a:avLst/>
          </a:prstGeom>
          <a:noFill/>
          <a:ln w="3810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Flowchart: Terminator 5"/>
          <p:cNvSpPr/>
          <p:nvPr/>
        </p:nvSpPr>
        <p:spPr>
          <a:xfrm>
            <a:off x="1755775" y="5300663"/>
            <a:ext cx="3022600" cy="357187"/>
          </a:xfrm>
          <a:prstGeom prst="flowChartTerminator">
            <a:avLst/>
          </a:prstGeom>
          <a:noFill/>
          <a:ln w="3810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Flowchart: Terminator 6"/>
          <p:cNvSpPr/>
          <p:nvPr/>
        </p:nvSpPr>
        <p:spPr>
          <a:xfrm>
            <a:off x="1755775" y="4860925"/>
            <a:ext cx="3022600" cy="431800"/>
          </a:xfrm>
          <a:prstGeom prst="flowChartTerminator">
            <a:avLst/>
          </a:prstGeom>
          <a:noFill/>
          <a:ln w="3810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4039" name="Rectangle 7"/>
          <p:cNvSpPr>
            <a:spLocks noChangeArrowheads="1"/>
          </p:cNvSpPr>
          <p:nvPr/>
        </p:nvSpPr>
        <p:spPr bwMode="auto">
          <a:xfrm>
            <a:off x="463550" y="5949950"/>
            <a:ext cx="11477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1313" indent="-341313">
              <a:lnSpc>
                <a:spcPct val="120000"/>
              </a:lnSpc>
              <a:spcBef>
                <a:spcPts val="1000"/>
              </a:spcBef>
              <a:buFont typeface="Arial" panose="020B0604020202020204" pitchFamily="34" charset="0"/>
              <a:buChar char="•"/>
              <a:defRPr sz="2000">
                <a:solidFill>
                  <a:schemeClr val="tx1"/>
                </a:solidFill>
                <a:latin typeface="Rockwell"/>
              </a:defRPr>
            </a:lvl1pPr>
            <a:lvl2pPr marL="742950" indent="-285750">
              <a:lnSpc>
                <a:spcPct val="120000"/>
              </a:lnSpc>
              <a:spcBef>
                <a:spcPts val="500"/>
              </a:spcBef>
              <a:buFont typeface="Arial" panose="020B0604020202020204" pitchFamily="34" charset="0"/>
              <a:buChar char="•"/>
              <a:defRPr>
                <a:solidFill>
                  <a:schemeClr val="tx1"/>
                </a:solidFill>
                <a:latin typeface="Rockwell"/>
              </a:defRPr>
            </a:lvl2pPr>
            <a:lvl3pPr marL="1143000" indent="-228600">
              <a:lnSpc>
                <a:spcPct val="120000"/>
              </a:lnSpc>
              <a:spcBef>
                <a:spcPts val="500"/>
              </a:spcBef>
              <a:buFont typeface="Arial" panose="020B0604020202020204" pitchFamily="34" charset="0"/>
              <a:buChar char="•"/>
              <a:defRPr sz="1600">
                <a:solidFill>
                  <a:schemeClr val="tx1"/>
                </a:solidFill>
                <a:latin typeface="Rockwell"/>
              </a:defRPr>
            </a:lvl3pPr>
            <a:lvl4pPr marL="1600200" indent="-228600">
              <a:lnSpc>
                <a:spcPct val="120000"/>
              </a:lnSpc>
              <a:spcBef>
                <a:spcPts val="500"/>
              </a:spcBef>
              <a:buFont typeface="Arial" panose="020B0604020202020204" pitchFamily="34" charset="0"/>
              <a:buChar char="•"/>
              <a:defRPr sz="1400">
                <a:solidFill>
                  <a:schemeClr val="tx1"/>
                </a:solidFill>
                <a:latin typeface="Rockwell"/>
              </a:defRPr>
            </a:lvl4pPr>
            <a:lvl5pPr marL="2057400" indent="-228600">
              <a:lnSpc>
                <a:spcPct val="120000"/>
              </a:lnSpc>
              <a:spcBef>
                <a:spcPts val="500"/>
              </a:spcBef>
              <a:buFont typeface="Arial" panose="020B0604020202020204" pitchFamily="34" charset="0"/>
              <a:buChar char="•"/>
              <a:defRPr sz="1200">
                <a:solidFill>
                  <a:schemeClr val="tx1"/>
                </a:solidFill>
                <a:latin typeface="Rockwell"/>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9pPr>
          </a:lstStyle>
          <a:p>
            <a:pPr algn="just" eaLnBrk="1" hangingPunct="1">
              <a:lnSpc>
                <a:spcPct val="100000"/>
              </a:lnSpc>
              <a:spcBef>
                <a:spcPct val="0"/>
              </a:spcBef>
              <a:buFontTx/>
              <a:buNone/>
            </a:pPr>
            <a:r>
              <a:rPr lang="id-ID" altLang="id-ID" sz="1800" dirty="0">
                <a:latin typeface="Candara" panose="020E0502030303020204" pitchFamily="34" charset="0"/>
                <a:ea typeface="Calibri" panose="020F0502020204030204" pitchFamily="34" charset="0"/>
                <a:cs typeface="Times New Roman" panose="02020603050405020304" pitchFamily="18" charset="0"/>
                <a:sym typeface="Wingdings" panose="05000000000000000000" pitchFamily="2" charset="2"/>
              </a:rPr>
              <a:t> </a:t>
            </a:r>
            <a:r>
              <a:rPr lang="id-ID" altLang="id-ID" sz="1800"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Enam kriteria pengakuan adalah: </a:t>
            </a:r>
            <a:r>
              <a:rPr lang="id-ID" altLang="id-ID" sz="1800" b="1"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pendidikan</a:t>
            </a:r>
            <a:r>
              <a:rPr lang="id-ID" altLang="id-ID" sz="1800"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 </a:t>
            </a:r>
            <a:r>
              <a:rPr lang="id-ID" altLang="id-ID" sz="1800" b="1"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ujian</a:t>
            </a:r>
            <a:r>
              <a:rPr lang="id-ID" altLang="id-ID" sz="1800"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 </a:t>
            </a:r>
            <a:r>
              <a:rPr lang="id-ID" altLang="id-ID" sz="1800" b="1"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registrasi dan pemberian lisensi</a:t>
            </a:r>
            <a:r>
              <a:rPr lang="id-ID" altLang="id-ID" sz="1800"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 </a:t>
            </a:r>
            <a:r>
              <a:rPr lang="id-ID" altLang="id-ID" sz="1800" b="1"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pengalaman pendidikan profesional lanjutan </a:t>
            </a:r>
            <a:r>
              <a:rPr lang="id-ID" altLang="id-ID" sz="1800"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dan </a:t>
            </a:r>
            <a:r>
              <a:rPr lang="id-ID" altLang="id-ID" sz="1800" b="1"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kode etik </a:t>
            </a:r>
            <a:r>
              <a:rPr lang="id-ID" altLang="id-ID" sz="1800"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a:t>
            </a:r>
            <a:r>
              <a:rPr lang="id-ID" altLang="id-ID" sz="1800" i="1"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professional conduct</a:t>
            </a:r>
            <a:r>
              <a:rPr lang="id-ID" altLang="id-ID" sz="1800" dirty="0">
                <a:latin typeface="Candara" panose="020E0502030303020204" pitchFamily="34" charset="0"/>
                <a:ea typeface="Calibri" panose="020F0502020204030204" pitchFamily="34" charset="0"/>
                <a:cs typeface="Times New Roman" panose="02020603050405020304" pitchFamily="18" charset="0"/>
                <a:sym typeface="Calibri" panose="020F0502020204030204" pitchFamily="34" charset="0"/>
              </a:rPr>
              <a:t>).</a:t>
            </a:r>
          </a:p>
        </p:txBody>
      </p:sp>
    </p:spTree>
    <p:extLst>
      <p:ext uri="{BB962C8B-B14F-4D97-AF65-F5344CB8AC3E}">
        <p14:creationId xmlns:p14="http://schemas.microsoft.com/office/powerpoint/2010/main" val="2505293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9351" y="620714"/>
            <a:ext cx="9354799" cy="720725"/>
          </a:xfrm>
        </p:spPr>
        <p:txBody>
          <a:bodyPr>
            <a:normAutofit fontScale="90000"/>
          </a:bodyPr>
          <a:lstStyle/>
          <a:p>
            <a:pPr>
              <a:defRPr/>
            </a:pPr>
            <a:r>
              <a:rPr lang="id-ID" b="1" dirty="0">
                <a:solidFill>
                  <a:srgbClr val="C00000"/>
                </a:solidFill>
              </a:rPr>
              <a:t>Secara U</a:t>
            </a:r>
            <a:r>
              <a:rPr lang="id-ID" b="1" dirty="0" smtClean="0">
                <a:solidFill>
                  <a:srgbClr val="C00000"/>
                </a:solidFill>
              </a:rPr>
              <a:t>mum Ketiga </a:t>
            </a:r>
            <a:r>
              <a:rPr lang="id-ID" b="1" dirty="0">
                <a:solidFill>
                  <a:srgbClr val="C00000"/>
                </a:solidFill>
              </a:rPr>
              <a:t>MRA </a:t>
            </a:r>
            <a:r>
              <a:rPr lang="id-ID" b="1" dirty="0" smtClean="0">
                <a:solidFill>
                  <a:srgbClr val="C00000"/>
                </a:solidFill>
              </a:rPr>
              <a:t>Bertujuan Untuk </a:t>
            </a:r>
            <a:endParaRPr lang="id-ID" b="1" dirty="0">
              <a:solidFill>
                <a:srgbClr val="C00000"/>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67198611"/>
              </p:ext>
            </p:extLst>
          </p:nvPr>
        </p:nvGraphicFramePr>
        <p:xfrm>
          <a:off x="685800" y="1593409"/>
          <a:ext cx="11020331" cy="48254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07423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050925" y="168275"/>
            <a:ext cx="10248900" cy="1143000"/>
          </a:xfrm>
        </p:spPr>
        <p:txBody>
          <a:bodyPr>
            <a:normAutofit/>
          </a:bodyPr>
          <a:lstStyle/>
          <a:p>
            <a:pPr algn="ctr" eaLnBrk="1" fontAlgn="auto" hangingPunct="1">
              <a:spcBef>
                <a:spcPts val="0"/>
              </a:spcBef>
              <a:spcAft>
                <a:spcPts val="0"/>
              </a:spcAft>
              <a:defRPr/>
            </a:pPr>
            <a:r>
              <a:rPr lang="id-ID" altLang="en-US" sz="3600" dirty="0">
                <a:solidFill>
                  <a:schemeClr val="tx1"/>
                </a:solidFill>
                <a:latin typeface="Trebuchet MS" pitchFamily="34" charset="0"/>
                <a:ea typeface="MS PGothic" charset="-128"/>
              </a:rPr>
              <a:t>ROADMAP </a:t>
            </a:r>
            <a:r>
              <a:rPr lang="en-US" altLang="en-US" sz="3600" dirty="0">
                <a:solidFill>
                  <a:schemeClr val="tx1"/>
                </a:solidFill>
                <a:latin typeface="Trebuchet MS" pitchFamily="34" charset="0"/>
                <a:ea typeface="MS PGothic" charset="-128"/>
              </a:rPr>
              <a:t/>
            </a:r>
            <a:br>
              <a:rPr lang="en-US" altLang="en-US" sz="3600" dirty="0">
                <a:solidFill>
                  <a:schemeClr val="tx1"/>
                </a:solidFill>
                <a:latin typeface="Trebuchet MS" pitchFamily="34" charset="0"/>
                <a:ea typeface="MS PGothic" charset="-128"/>
              </a:rPr>
            </a:br>
            <a:r>
              <a:rPr lang="id-ID" altLang="en-US" sz="3600" dirty="0">
                <a:solidFill>
                  <a:schemeClr val="tx1"/>
                </a:solidFill>
                <a:latin typeface="Trebuchet MS" pitchFamily="34" charset="0"/>
                <a:ea typeface="MS PGothic" charset="-128"/>
              </a:rPr>
              <a:t>MUTUAL RECOGNITION ARRANGEMENTS (MRA)</a:t>
            </a:r>
            <a:endParaRPr lang="en-US" altLang="en-US" sz="3600" dirty="0">
              <a:solidFill>
                <a:schemeClr val="tx1"/>
              </a:solidFill>
              <a:latin typeface="Trebuchet MS" pitchFamily="34" charset="0"/>
              <a:ea typeface="MS PGothic" charset="-128"/>
            </a:endParaRPr>
          </a:p>
        </p:txBody>
      </p:sp>
      <p:sp>
        <p:nvSpPr>
          <p:cNvPr id="50179"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defRPr sz="2000">
                <a:solidFill>
                  <a:schemeClr val="tx1"/>
                </a:solidFill>
                <a:latin typeface="Rockwell"/>
              </a:defRPr>
            </a:lvl1pPr>
            <a:lvl2pPr marL="742950" indent="-285750">
              <a:lnSpc>
                <a:spcPct val="120000"/>
              </a:lnSpc>
              <a:spcBef>
                <a:spcPts val="500"/>
              </a:spcBef>
              <a:buFont typeface="Arial" panose="020B0604020202020204" pitchFamily="34" charset="0"/>
              <a:buChar char="•"/>
              <a:defRPr>
                <a:solidFill>
                  <a:schemeClr val="tx1"/>
                </a:solidFill>
                <a:latin typeface="Rockwell"/>
              </a:defRPr>
            </a:lvl2pPr>
            <a:lvl3pPr marL="1143000" indent="-228600">
              <a:lnSpc>
                <a:spcPct val="120000"/>
              </a:lnSpc>
              <a:spcBef>
                <a:spcPts val="500"/>
              </a:spcBef>
              <a:buFont typeface="Arial" panose="020B0604020202020204" pitchFamily="34" charset="0"/>
              <a:buChar char="•"/>
              <a:defRPr sz="1600">
                <a:solidFill>
                  <a:schemeClr val="tx1"/>
                </a:solidFill>
                <a:latin typeface="Rockwell"/>
              </a:defRPr>
            </a:lvl3pPr>
            <a:lvl4pPr marL="1600200" indent="-228600">
              <a:lnSpc>
                <a:spcPct val="120000"/>
              </a:lnSpc>
              <a:spcBef>
                <a:spcPts val="500"/>
              </a:spcBef>
              <a:buFont typeface="Arial" panose="020B0604020202020204" pitchFamily="34" charset="0"/>
              <a:buChar char="•"/>
              <a:defRPr sz="1400">
                <a:solidFill>
                  <a:schemeClr val="tx1"/>
                </a:solidFill>
                <a:latin typeface="Rockwell"/>
              </a:defRPr>
            </a:lvl4pPr>
            <a:lvl5pPr marL="2057400" indent="-228600">
              <a:lnSpc>
                <a:spcPct val="120000"/>
              </a:lnSpc>
              <a:spcBef>
                <a:spcPts val="500"/>
              </a:spcBef>
              <a:buFont typeface="Arial" panose="020B0604020202020204" pitchFamily="34" charset="0"/>
              <a:buChar char="•"/>
              <a:defRPr sz="1200">
                <a:solidFill>
                  <a:schemeClr val="tx1"/>
                </a:solidFill>
                <a:latin typeface="Rockwell"/>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9pPr>
          </a:lstStyle>
          <a:p>
            <a:pPr eaLnBrk="0">
              <a:lnSpc>
                <a:spcPct val="100000"/>
              </a:lnSpc>
              <a:spcBef>
                <a:spcPct val="0"/>
              </a:spcBef>
              <a:buFont typeface="Times New Roman" panose="02020603050405020304" pitchFamily="18" charset="0"/>
              <a:buNone/>
            </a:pPr>
            <a:fld id="{2D173815-8B39-42C8-91DA-A75BC47379AD}" type="slidenum">
              <a:rPr lang="id-ID" altLang="en-US" sz="1200" smtClean="0">
                <a:latin typeface="Corbel" panose="020B0503020204020204" pitchFamily="34" charset="0"/>
                <a:ea typeface="Microsoft YaHei" panose="020B0503020204020204" pitchFamily="34" charset="-122"/>
                <a:sym typeface="Calibri" panose="020F0502020204030204" pitchFamily="34" charset="0"/>
              </a:rPr>
              <a:pPr eaLnBrk="0">
                <a:lnSpc>
                  <a:spcPct val="100000"/>
                </a:lnSpc>
                <a:spcBef>
                  <a:spcPct val="0"/>
                </a:spcBef>
                <a:buFont typeface="Times New Roman" panose="02020603050405020304" pitchFamily="18" charset="0"/>
                <a:buNone/>
              </a:pPr>
              <a:t>13</a:t>
            </a:fld>
            <a:endParaRPr lang="id-ID" altLang="en-US" sz="1200">
              <a:latin typeface="Corbel" panose="020B0503020204020204" pitchFamily="34" charset="0"/>
              <a:ea typeface="Microsoft YaHei" panose="020B0503020204020204" pitchFamily="34" charset="-122"/>
              <a:sym typeface="Calibri" panose="020F0502020204030204" pitchFamily="34" charset="0"/>
            </a:endParaRPr>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1232356001"/>
              </p:ext>
            </p:extLst>
          </p:nvPr>
        </p:nvGraphicFramePr>
        <p:xfrm>
          <a:off x="1762920" y="1489075"/>
          <a:ext cx="6497638"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0181" name="TextBox 13"/>
          <p:cNvSpPr txBox="1">
            <a:spLocks noChangeArrowheads="1"/>
          </p:cNvSpPr>
          <p:nvPr/>
        </p:nvSpPr>
        <p:spPr bwMode="auto">
          <a:xfrm>
            <a:off x="8688388" y="1700213"/>
            <a:ext cx="190817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Font typeface="Arial" panose="020B0604020202020204" pitchFamily="34" charset="0"/>
              <a:buChar char="•"/>
              <a:defRPr sz="2000">
                <a:solidFill>
                  <a:schemeClr val="tx1"/>
                </a:solidFill>
                <a:latin typeface="Rockwell"/>
              </a:defRPr>
            </a:lvl1pPr>
            <a:lvl2pPr marL="742950" indent="-285750">
              <a:lnSpc>
                <a:spcPct val="120000"/>
              </a:lnSpc>
              <a:spcBef>
                <a:spcPts val="500"/>
              </a:spcBef>
              <a:buFont typeface="Arial" panose="020B0604020202020204" pitchFamily="34" charset="0"/>
              <a:buChar char="•"/>
              <a:defRPr>
                <a:solidFill>
                  <a:schemeClr val="tx1"/>
                </a:solidFill>
                <a:latin typeface="Rockwell"/>
              </a:defRPr>
            </a:lvl2pPr>
            <a:lvl3pPr marL="1143000" indent="-228600">
              <a:lnSpc>
                <a:spcPct val="120000"/>
              </a:lnSpc>
              <a:spcBef>
                <a:spcPts val="500"/>
              </a:spcBef>
              <a:buFont typeface="Arial" panose="020B0604020202020204" pitchFamily="34" charset="0"/>
              <a:buChar char="•"/>
              <a:defRPr sz="1600">
                <a:solidFill>
                  <a:schemeClr val="tx1"/>
                </a:solidFill>
                <a:latin typeface="Rockwell"/>
              </a:defRPr>
            </a:lvl3pPr>
            <a:lvl4pPr marL="1600200" indent="-228600">
              <a:lnSpc>
                <a:spcPct val="120000"/>
              </a:lnSpc>
              <a:spcBef>
                <a:spcPts val="500"/>
              </a:spcBef>
              <a:buFont typeface="Arial" panose="020B0604020202020204" pitchFamily="34" charset="0"/>
              <a:buChar char="•"/>
              <a:defRPr sz="1400">
                <a:solidFill>
                  <a:schemeClr val="tx1"/>
                </a:solidFill>
                <a:latin typeface="Rockwell"/>
              </a:defRPr>
            </a:lvl4pPr>
            <a:lvl5pPr marL="2057400" indent="-228600">
              <a:lnSpc>
                <a:spcPct val="120000"/>
              </a:lnSpc>
              <a:spcBef>
                <a:spcPts val="500"/>
              </a:spcBef>
              <a:buFont typeface="Arial" panose="020B0604020202020204" pitchFamily="34" charset="0"/>
              <a:buChar char="•"/>
              <a:defRPr sz="1200">
                <a:solidFill>
                  <a:schemeClr val="tx1"/>
                </a:solidFill>
                <a:latin typeface="Rockwell"/>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a:defRPr>
            </a:lvl9pPr>
          </a:lstStyle>
          <a:p>
            <a:pPr algn="ctr" eaLnBrk="1" hangingPunct="1">
              <a:lnSpc>
                <a:spcPct val="100000"/>
              </a:lnSpc>
              <a:spcBef>
                <a:spcPct val="0"/>
              </a:spcBef>
              <a:buFontTx/>
              <a:buNone/>
            </a:pPr>
            <a:r>
              <a:rPr lang="en-US" altLang="en-US" sz="1800" b="1" i="1">
                <a:latin typeface="Candara" panose="020E0502030303020204" pitchFamily="34" charset="0"/>
                <a:ea typeface="SimSun" panose="02010600030101010101" pitchFamily="2" charset="-122"/>
                <a:sym typeface="Calibri" panose="020F0502020204030204" pitchFamily="34" charset="0"/>
              </a:rPr>
              <a:t>Adoption of Best Practices and Capacity Building</a:t>
            </a:r>
          </a:p>
          <a:p>
            <a:pPr algn="ctr" eaLnBrk="1" hangingPunct="1">
              <a:lnSpc>
                <a:spcPct val="100000"/>
              </a:lnSpc>
              <a:spcBef>
                <a:spcPct val="0"/>
              </a:spcBef>
              <a:buFontTx/>
              <a:buNone/>
            </a:pPr>
            <a:endParaRPr lang="en-US" altLang="en-US" sz="1800" b="1" i="1">
              <a:latin typeface="Candara" panose="020E0502030303020204" pitchFamily="34" charset="0"/>
              <a:ea typeface="SimSun" panose="02010600030101010101" pitchFamily="2" charset="-122"/>
              <a:sym typeface="Calibri" panose="020F0502020204030204" pitchFamily="34" charset="0"/>
            </a:endParaRPr>
          </a:p>
          <a:p>
            <a:pPr algn="ctr" eaLnBrk="1" hangingPunct="1">
              <a:lnSpc>
                <a:spcPct val="100000"/>
              </a:lnSpc>
              <a:spcBef>
                <a:spcPct val="0"/>
              </a:spcBef>
              <a:buFontTx/>
              <a:buNone/>
            </a:pPr>
            <a:endParaRPr lang="en-US" altLang="en-US" sz="1800" b="1">
              <a:latin typeface="Candara" panose="020E0502030303020204" pitchFamily="34" charset="0"/>
              <a:ea typeface="SimSun" panose="02010600030101010101" pitchFamily="2" charset="-122"/>
              <a:sym typeface="Calibri" panose="020F0502020204030204" pitchFamily="34" charset="0"/>
            </a:endParaRPr>
          </a:p>
          <a:p>
            <a:pPr algn="ctr" eaLnBrk="1" hangingPunct="1">
              <a:lnSpc>
                <a:spcPct val="100000"/>
              </a:lnSpc>
              <a:spcBef>
                <a:spcPct val="0"/>
              </a:spcBef>
              <a:buFontTx/>
              <a:buNone/>
            </a:pPr>
            <a:endParaRPr lang="en-US" altLang="en-US" sz="1800" b="1">
              <a:latin typeface="Candara" panose="020E0502030303020204" pitchFamily="34" charset="0"/>
              <a:ea typeface="SimSun" panose="02010600030101010101" pitchFamily="2" charset="-122"/>
              <a:sym typeface="Calibri" panose="020F0502020204030204" pitchFamily="34" charset="0"/>
            </a:endParaRPr>
          </a:p>
          <a:p>
            <a:pPr algn="ctr" eaLnBrk="1" hangingPunct="1">
              <a:lnSpc>
                <a:spcPct val="100000"/>
              </a:lnSpc>
              <a:spcBef>
                <a:spcPct val="0"/>
              </a:spcBef>
              <a:buFontTx/>
              <a:buNone/>
            </a:pPr>
            <a:r>
              <a:rPr lang="en-US" altLang="en-US" sz="1800" b="1">
                <a:latin typeface="Candara" panose="020E0502030303020204" pitchFamily="34" charset="0"/>
                <a:ea typeface="SimSun" panose="02010600030101010101" pitchFamily="2" charset="-122"/>
                <a:sym typeface="Calibri" panose="020F0502020204030204" pitchFamily="34" charset="0"/>
              </a:rPr>
              <a:t>MENUJU</a:t>
            </a:r>
          </a:p>
          <a:p>
            <a:pPr algn="ctr" eaLnBrk="1" hangingPunct="1">
              <a:lnSpc>
                <a:spcPct val="100000"/>
              </a:lnSpc>
              <a:spcBef>
                <a:spcPct val="0"/>
              </a:spcBef>
              <a:buFontTx/>
              <a:buNone/>
            </a:pPr>
            <a:r>
              <a:rPr lang="en-US" altLang="en-US" sz="1800" b="1">
                <a:latin typeface="Candara" panose="020E0502030303020204" pitchFamily="34" charset="0"/>
                <a:ea typeface="SimSun" panose="02010600030101010101" pitchFamily="2" charset="-122"/>
                <a:sym typeface="Calibri" panose="020F0502020204030204" pitchFamily="34" charset="0"/>
              </a:rPr>
              <a:t>SALING PENGAKUAN KOMPETENSI</a:t>
            </a:r>
            <a:endParaRPr lang="id-ID" altLang="en-US" sz="1800" b="1">
              <a:latin typeface="Candara" panose="020E0502030303020204" pitchFamily="34" charset="0"/>
              <a:ea typeface="SimSun" panose="02010600030101010101" pitchFamily="2" charset="-122"/>
              <a:sym typeface="Calibri" panose="020F0502020204030204" pitchFamily="34" charset="0"/>
            </a:endParaRPr>
          </a:p>
        </p:txBody>
      </p:sp>
      <p:sp>
        <p:nvSpPr>
          <p:cNvPr id="7" name="Down Arrow 6"/>
          <p:cNvSpPr/>
          <p:nvPr/>
        </p:nvSpPr>
        <p:spPr>
          <a:xfrm>
            <a:off x="9544050" y="2736850"/>
            <a:ext cx="269875" cy="4889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Tree>
    <p:extLst>
      <p:ext uri="{BB962C8B-B14F-4D97-AF65-F5344CB8AC3E}">
        <p14:creationId xmlns:p14="http://schemas.microsoft.com/office/powerpoint/2010/main" val="944676903"/>
      </p:ext>
    </p:extLst>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nvPr>
        </p:nvGraphicFramePr>
        <p:xfrm>
          <a:off x="1847529" y="476672"/>
          <a:ext cx="8280920"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603" name="TextBox 1"/>
          <p:cNvSpPr txBox="1">
            <a:spLocks noChangeArrowheads="1"/>
          </p:cNvSpPr>
          <p:nvPr/>
        </p:nvSpPr>
        <p:spPr bwMode="auto">
          <a:xfrm>
            <a:off x="3719514" y="404813"/>
            <a:ext cx="5113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r>
              <a:rPr lang="id-ID" altLang="en-US" dirty="0">
                <a:latin typeface="Arial" panose="020B0604020202020204" pitchFamily="34" charset="0"/>
                <a:cs typeface="Arial" panose="020B0604020202020204" pitchFamily="34" charset="0"/>
              </a:rPr>
              <a:t>IMPLEMENTASI MRA</a:t>
            </a:r>
          </a:p>
        </p:txBody>
      </p:sp>
    </p:spTree>
    <p:extLst>
      <p:ext uri="{BB962C8B-B14F-4D97-AF65-F5344CB8AC3E}">
        <p14:creationId xmlns:p14="http://schemas.microsoft.com/office/powerpoint/2010/main" val="15967822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3"/>
          <p:cNvSpPr>
            <a:spLocks noGrp="1"/>
          </p:cNvSpPr>
          <p:nvPr>
            <p:ph type="title"/>
          </p:nvPr>
        </p:nvSpPr>
        <p:spPr>
          <a:xfrm>
            <a:off x="1032389" y="2282434"/>
            <a:ext cx="10480738" cy="2128881"/>
          </a:xfrm>
          <a:solidFill>
            <a:schemeClr val="accent5">
              <a:lumMod val="60000"/>
              <a:lumOff val="40000"/>
            </a:schemeClr>
          </a:solidFill>
        </p:spPr>
        <p:txBody>
          <a:bodyPr anchor="ctr">
            <a:noAutofit/>
          </a:bodyPr>
          <a:lstStyle/>
          <a:p>
            <a:pPr marL="623888" indent="-623888" algn="l"/>
            <a:r>
              <a:rPr lang="en-US" altLang="en-US" sz="3600" b="1" dirty="0" smtClean="0">
                <a:solidFill>
                  <a:schemeClr val="accent4">
                    <a:lumMod val="50000"/>
                  </a:schemeClr>
                </a:solidFill>
              </a:rPr>
              <a:t>2</a:t>
            </a:r>
            <a:r>
              <a:rPr lang="en-US" altLang="en-US" sz="4400" b="1" dirty="0" smtClean="0">
                <a:solidFill>
                  <a:schemeClr val="accent4">
                    <a:lumMod val="50000"/>
                  </a:schemeClr>
                </a:solidFill>
              </a:rPr>
              <a:t>.  </a:t>
            </a:r>
            <a:r>
              <a:rPr lang="id-ID" sz="3600" b="1" cap="none" dirty="0" smtClean="0">
                <a:latin typeface="Arial" panose="020B0604020202020204" pitchFamily="34" charset="0"/>
                <a:cs typeface="Arial" panose="020B0604020202020204" pitchFamily="34" charset="0"/>
              </a:rPr>
              <a:t>PERKEMBANGAN </a:t>
            </a:r>
            <a:r>
              <a:rPr lang="en-GB" sz="3600" b="1" cap="none" dirty="0" smtClean="0">
                <a:latin typeface="Arial" panose="020B0604020202020204" pitchFamily="34" charset="0"/>
                <a:cs typeface="Arial" panose="020B0604020202020204" pitchFamily="34" charset="0"/>
              </a:rPr>
              <a:t>TERAKHIR</a:t>
            </a:r>
            <a:br>
              <a:rPr lang="en-GB" sz="3600" b="1" cap="none" dirty="0" smtClean="0">
                <a:latin typeface="Arial" panose="020B0604020202020204" pitchFamily="34" charset="0"/>
                <a:cs typeface="Arial" panose="020B0604020202020204" pitchFamily="34" charset="0"/>
              </a:rPr>
            </a:br>
            <a:r>
              <a:rPr lang="en-GB" sz="3600" b="1" cap="none" dirty="0" smtClean="0">
                <a:latin typeface="Arial" panose="020B0604020202020204" pitchFamily="34" charset="0"/>
                <a:cs typeface="Arial" panose="020B0604020202020204" pitchFamily="34" charset="0"/>
              </a:rPr>
              <a:t>PERUNDINGAN TERKAIT </a:t>
            </a:r>
            <a:r>
              <a:rPr lang="id-ID" sz="3600" b="1" cap="none" dirty="0" smtClean="0">
                <a:latin typeface="Arial" panose="020B0604020202020204" pitchFamily="34" charset="0"/>
                <a:cs typeface="Arial" panose="020B0604020202020204" pitchFamily="34" charset="0"/>
              </a:rPr>
              <a:t>MRA </a:t>
            </a:r>
            <a:r>
              <a:rPr lang="id-ID" sz="3600" b="1" cap="none" dirty="0">
                <a:latin typeface="Arial" panose="020B0604020202020204" pitchFamily="34" charset="0"/>
                <a:cs typeface="Arial" panose="020B0604020202020204" pitchFamily="34" charset="0"/>
              </a:rPr>
              <a:t>DOKTER, DOKTER GIGI DAN PERAWAT</a:t>
            </a:r>
            <a:r>
              <a:rPr lang="en-US" sz="3600" b="1" dirty="0">
                <a:latin typeface="Arial" panose="020B0604020202020204" pitchFamily="34" charset="0"/>
                <a:cs typeface="Arial" panose="020B0604020202020204" pitchFamily="34" charset="0"/>
              </a:rPr>
              <a:t/>
            </a:r>
            <a:br>
              <a:rPr lang="en-US" sz="3600" b="1" dirty="0">
                <a:latin typeface="Arial" panose="020B0604020202020204" pitchFamily="34" charset="0"/>
                <a:cs typeface="Arial" panose="020B0604020202020204" pitchFamily="34" charset="0"/>
              </a:rPr>
            </a:br>
            <a:endParaRPr lang="en-US" altLang="en-US" sz="4400" b="1" dirty="0" smtClean="0"/>
          </a:p>
        </p:txBody>
      </p:sp>
      <p:pic>
        <p:nvPicPr>
          <p:cNvPr id="6" name="Picture 2" descr="Hasil gambar untuk AEC"/>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2831" y="477488"/>
            <a:ext cx="3111155" cy="15694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img.docstoccdn.com/thumb/orig/157007255.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49130" y="4710420"/>
            <a:ext cx="5931018" cy="1791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640814"/>
      </p:ext>
    </p:extLst>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601" y="135468"/>
            <a:ext cx="9668934" cy="766234"/>
          </a:xfrm>
          <a:solidFill>
            <a:schemeClr val="accent1">
              <a:lumMod val="60000"/>
              <a:lumOff val="40000"/>
            </a:schemeClr>
          </a:solidFill>
        </p:spPr>
        <p:txBody>
          <a:bodyPr rtlCol="0">
            <a:noAutofit/>
          </a:bodyPr>
          <a:lstStyle/>
          <a:p>
            <a:pPr algn="ctr" defTabSz="457207">
              <a:defRPr/>
            </a:pPr>
            <a:r>
              <a:rPr lang="en-GB" sz="2800" b="1" dirty="0"/>
              <a:t>STRUKTUR PERTEMUAN TINGKAT ASEAN DALAM KERANGKA </a:t>
            </a:r>
            <a:r>
              <a:rPr lang="en-GB" sz="2800" b="1" dirty="0" smtClean="0"/>
              <a:t/>
            </a:r>
            <a:br>
              <a:rPr lang="en-GB" sz="2800" b="1" dirty="0" smtClean="0"/>
            </a:br>
            <a:r>
              <a:rPr lang="en-GB" sz="2800" b="1" dirty="0" err="1" smtClean="0"/>
              <a:t>Asean</a:t>
            </a:r>
            <a:r>
              <a:rPr lang="en-GB" sz="2800" b="1" dirty="0" smtClean="0"/>
              <a:t> </a:t>
            </a:r>
            <a:r>
              <a:rPr lang="en-GB" sz="2800" b="1" dirty="0"/>
              <a:t>Economic Community</a:t>
            </a:r>
            <a:endParaRPr lang="en-US" sz="2800" b="1" dirty="0">
              <a:latin typeface="AR ESSENCE" pitchFamily="2" charset="0"/>
            </a:endParaRPr>
          </a:p>
        </p:txBody>
      </p:sp>
      <p:sp>
        <p:nvSpPr>
          <p:cNvPr id="7" name="Oval 6"/>
          <p:cNvSpPr/>
          <p:nvPr/>
        </p:nvSpPr>
        <p:spPr>
          <a:xfrm>
            <a:off x="4783667" y="4461933"/>
            <a:ext cx="914400" cy="914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7" name="Object 5"/>
          <p:cNvPicPr>
            <a:picLocks noChangeArrowheads="1"/>
          </p:cNvPicPr>
          <p:nvPr/>
        </p:nvPicPr>
        <p:blipFill>
          <a:blip r:embed="rId3">
            <a:extLst>
              <a:ext uri="{28A0092B-C50C-407E-A947-70E740481C1C}">
                <a14:useLocalDpi xmlns:a14="http://schemas.microsoft.com/office/drawing/2010/main"/>
              </a:ext>
            </a:extLst>
          </a:blip>
          <a:srcRect l="-536" t="-2373" r="-21" b="-200"/>
          <a:stretch>
            <a:fillRect/>
          </a:stretch>
        </p:blipFill>
        <p:spPr bwMode="auto">
          <a:xfrm>
            <a:off x="1117601" y="1117600"/>
            <a:ext cx="9668934" cy="5604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2"/>
          <p:cNvSpPr/>
          <p:nvPr/>
        </p:nvSpPr>
        <p:spPr>
          <a:xfrm>
            <a:off x="939801" y="5511800"/>
            <a:ext cx="5198532" cy="134619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330841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195184"/>
            <a:ext cx="10364451" cy="473683"/>
          </a:xfrm>
        </p:spPr>
        <p:txBody>
          <a:bodyPr>
            <a:noAutofit/>
          </a:bodyPr>
          <a:lstStyle/>
          <a:p>
            <a:pPr algn="ctr"/>
            <a:r>
              <a:rPr lang="en-GB" sz="2800" b="1" dirty="0" smtClean="0"/>
              <a:t>PERKEMBANGAN TERAKHIR HSSWG – CCS 85 DI Vietnam</a:t>
            </a:r>
            <a:endParaRPr lang="en-GB" sz="28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23676024"/>
              </p:ext>
            </p:extLst>
          </p:nvPr>
        </p:nvGraphicFramePr>
        <p:xfrm>
          <a:off x="414866" y="999068"/>
          <a:ext cx="11303001" cy="5691325"/>
        </p:xfrm>
        <a:graphic>
          <a:graphicData uri="http://schemas.openxmlformats.org/drawingml/2006/table">
            <a:tbl>
              <a:tblPr firstRow="1" bandRow="1">
                <a:tableStyleId>{21E4AEA4-8DFA-4A89-87EB-49C32662AFE0}</a:tableStyleId>
              </a:tblPr>
              <a:tblGrid>
                <a:gridCol w="3860860">
                  <a:extLst>
                    <a:ext uri="{9D8B030D-6E8A-4147-A177-3AD203B41FA5}">
                      <a16:colId xmlns:a16="http://schemas.microsoft.com/office/drawing/2014/main" val="20000"/>
                    </a:ext>
                  </a:extLst>
                </a:gridCol>
                <a:gridCol w="3846500">
                  <a:extLst>
                    <a:ext uri="{9D8B030D-6E8A-4147-A177-3AD203B41FA5}">
                      <a16:colId xmlns:a16="http://schemas.microsoft.com/office/drawing/2014/main" val="20001"/>
                    </a:ext>
                  </a:extLst>
                </a:gridCol>
                <a:gridCol w="3595641">
                  <a:extLst>
                    <a:ext uri="{9D8B030D-6E8A-4147-A177-3AD203B41FA5}">
                      <a16:colId xmlns:a16="http://schemas.microsoft.com/office/drawing/2014/main" val="20002"/>
                    </a:ext>
                  </a:extLst>
                </a:gridCol>
              </a:tblGrid>
              <a:tr h="946540">
                <a:tc>
                  <a:txBody>
                    <a:bodyPr/>
                    <a:lstStyle/>
                    <a:p>
                      <a:pPr algn="ctr"/>
                      <a:r>
                        <a:rPr lang="en-GB" sz="1600" dirty="0" smtClean="0">
                          <a:solidFill>
                            <a:schemeClr val="bg1"/>
                          </a:solidFill>
                          <a:latin typeface="Georgia Pro" panose="02040502050405020303" pitchFamily="18" charset="0"/>
                        </a:rPr>
                        <a:t>ASEAN Joint Coordinating Committee on</a:t>
                      </a:r>
                      <a:r>
                        <a:rPr lang="en-GB" sz="1600" baseline="0" dirty="0" smtClean="0">
                          <a:solidFill>
                            <a:schemeClr val="bg1"/>
                          </a:solidFill>
                          <a:latin typeface="Georgia Pro" panose="02040502050405020303" pitchFamily="18" charset="0"/>
                        </a:rPr>
                        <a:t> </a:t>
                      </a:r>
                      <a:r>
                        <a:rPr lang="en-GB" sz="1600" dirty="0" smtClean="0">
                          <a:solidFill>
                            <a:schemeClr val="bg1"/>
                          </a:solidFill>
                          <a:latin typeface="Georgia Pro" panose="02040502050405020303" pitchFamily="18" charset="0"/>
                        </a:rPr>
                        <a:t>Medical Practitioners (AJCCM)</a:t>
                      </a:r>
                      <a:endParaRPr lang="en-GB" sz="1600" b="1" dirty="0">
                        <a:solidFill>
                          <a:schemeClr val="bg1"/>
                        </a:solidFill>
                        <a:latin typeface="Georgia Pro" panose="02040502050405020303" pitchFamily="18" charset="0"/>
                      </a:endParaRPr>
                    </a:p>
                  </a:txBody>
                  <a:tcPr/>
                </a:tc>
                <a:tc>
                  <a:txBody>
                    <a:bodyPr/>
                    <a:lstStyle/>
                    <a:p>
                      <a:pPr algn="ctr"/>
                      <a:r>
                        <a:rPr lang="en-GB" sz="1600" dirty="0" smtClean="0">
                          <a:solidFill>
                            <a:schemeClr val="bg1"/>
                          </a:solidFill>
                          <a:latin typeface="Georgia Pro" panose="02040502050405020303" pitchFamily="18" charset="0"/>
                        </a:rPr>
                        <a:t>ASEAN Joint Coordinating Committee on Dental Practitioners (AJCCD)</a:t>
                      </a:r>
                    </a:p>
                    <a:p>
                      <a:pPr algn="ctr"/>
                      <a:endParaRPr lang="en-GB" sz="1600" dirty="0" smtClean="0">
                        <a:solidFill>
                          <a:schemeClr val="bg1"/>
                        </a:solidFill>
                        <a:latin typeface="Georgia Pro" panose="02040502050405020303" pitchFamily="18" charset="0"/>
                      </a:endParaRPr>
                    </a:p>
                  </a:txBody>
                  <a:tcPr/>
                </a:tc>
                <a:tc>
                  <a:txBody>
                    <a:bodyPr/>
                    <a:lstStyle/>
                    <a:p>
                      <a:pPr algn="ctr"/>
                      <a:r>
                        <a:rPr lang="en-GB" sz="1600" dirty="0" smtClean="0">
                          <a:solidFill>
                            <a:schemeClr val="bg1"/>
                          </a:solidFill>
                          <a:latin typeface="Georgia Pro" panose="02040502050405020303" pitchFamily="18" charset="0"/>
                        </a:rPr>
                        <a:t>ASEAN Joint Coordinating Committee on Nursing Practitioners (AJCCN)</a:t>
                      </a:r>
                    </a:p>
                  </a:txBody>
                  <a:tcPr/>
                </a:tc>
                <a:extLst>
                  <a:ext uri="{0D108BD9-81ED-4DB2-BD59-A6C34878D82A}">
                    <a16:rowId xmlns:a16="http://schemas.microsoft.com/office/drawing/2014/main" val="10000"/>
                  </a:ext>
                </a:extLst>
              </a:tr>
              <a:tr h="4624525">
                <a:tc>
                  <a:txBody>
                    <a:bodyPr/>
                    <a:lstStyle/>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id-ID" sz="1400" dirty="0" smtClean="0">
                          <a:latin typeface="Arial" panose="020B0604020202020204" pitchFamily="34" charset="0"/>
                          <a:cs typeface="Arial" panose="020B0604020202020204" pitchFamily="34" charset="0"/>
                        </a:rPr>
                        <a:t>Pembahasan workplan </a:t>
                      </a:r>
                      <a:r>
                        <a:rPr lang="en-GB" sz="1400" dirty="0" smtClean="0">
                          <a:latin typeface="Arial" panose="020B0604020202020204" pitchFamily="34" charset="0"/>
                          <a:cs typeface="Arial" panose="020B0604020202020204" pitchFamily="34" charset="0"/>
                        </a:rPr>
                        <a:t>AJCCM </a:t>
                      </a:r>
                      <a:r>
                        <a:rPr lang="en-GB" sz="1400" baseline="0" dirty="0" smtClean="0">
                          <a:latin typeface="Arial" panose="020B0604020202020204" pitchFamily="34" charset="0"/>
                          <a:cs typeface="Arial" panose="020B0604020202020204" pitchFamily="34" charset="0"/>
                        </a:rPr>
                        <a:t> </a:t>
                      </a:r>
                      <a:r>
                        <a:rPr lang="en-GB" sz="1400" dirty="0" smtClean="0">
                          <a:latin typeface="Arial" panose="020B0604020202020204" pitchFamily="34" charset="0"/>
                          <a:cs typeface="Arial" panose="020B0604020202020204" pitchFamily="34" charset="0"/>
                        </a:rPr>
                        <a:t>2016-2025</a:t>
                      </a: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GB" sz="1400" dirty="0" smtClean="0">
                        <a:latin typeface="Arial" panose="020B0604020202020204" pitchFamily="34" charset="0"/>
                        <a:cs typeface="Arial" panose="020B0604020202020204" pitchFamily="34" charset="0"/>
                        <a:sym typeface="Wingdings" panose="05000000000000000000" pitchFamily="2" charset="2"/>
                      </a:endParaRP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400" dirty="0" smtClean="0">
                          <a:latin typeface="Arial" panose="020B0604020202020204" pitchFamily="34" charset="0"/>
                          <a:cs typeface="Arial" panose="020B0604020202020204" pitchFamily="34" charset="0"/>
                        </a:rPr>
                        <a:t>Indonesia &amp; Filipina </a:t>
                      </a:r>
                      <a:r>
                        <a:rPr lang="en-GB" sz="1400" dirty="0" err="1" smtClean="0">
                          <a:latin typeface="Arial" panose="020B0604020202020204" pitchFamily="34" charset="0"/>
                          <a:cs typeface="Arial" panose="020B0604020202020204" pitchFamily="34" charset="0"/>
                        </a:rPr>
                        <a:t>diminta</a:t>
                      </a:r>
                      <a:r>
                        <a:rPr lang="en-GB" sz="1400" dirty="0" smtClean="0">
                          <a:latin typeface="Arial" panose="020B0604020202020204" pitchFamily="34" charset="0"/>
                          <a:cs typeface="Arial" panose="020B0604020202020204" pitchFamily="34" charset="0"/>
                        </a:rPr>
                        <a:t> </a:t>
                      </a:r>
                      <a:r>
                        <a:rPr lang="en-GB" sz="1400" dirty="0" err="1" smtClean="0">
                          <a:latin typeface="Arial" panose="020B0604020202020204" pitchFamily="34" charset="0"/>
                          <a:cs typeface="Arial" panose="020B0604020202020204" pitchFamily="34" charset="0"/>
                        </a:rPr>
                        <a:t>mempresentasikan</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mekanisme</a:t>
                      </a:r>
                      <a:r>
                        <a:rPr lang="en-GB" sz="1400" baseline="0" dirty="0" smtClean="0">
                          <a:latin typeface="Arial" panose="020B0604020202020204" pitchFamily="34" charset="0"/>
                          <a:cs typeface="Arial" panose="020B0604020202020204" pitchFamily="34" charset="0"/>
                        </a:rPr>
                        <a:t> monitoring </a:t>
                      </a:r>
                      <a:r>
                        <a:rPr lang="en-GB" sz="1400" baseline="0" dirty="0" err="1" smtClean="0">
                          <a:latin typeface="Arial" panose="020B0604020202020204" pitchFamily="34" charset="0"/>
                          <a:cs typeface="Arial" panose="020B0604020202020204" pitchFamily="34" charset="0"/>
                        </a:rPr>
                        <a:t>pelayanan</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tenaga</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kesehatan</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pada</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pertemuan</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mendatang</a:t>
                      </a:r>
                      <a:endParaRPr lang="en-GB" sz="1400" baseline="0" dirty="0" smtClean="0">
                        <a:latin typeface="Arial" panose="020B0604020202020204" pitchFamily="34" charset="0"/>
                        <a:cs typeface="Arial" panose="020B0604020202020204" pitchFamily="34" charset="0"/>
                      </a:endParaRP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GB" sz="1400" dirty="0" smtClean="0">
                        <a:latin typeface="Arial" panose="020B0604020202020204" pitchFamily="34" charset="0"/>
                        <a:cs typeface="Arial" panose="020B0604020202020204" pitchFamily="34" charset="0"/>
                      </a:endParaRP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id-ID" sz="1400" dirty="0" smtClean="0">
                          <a:latin typeface="Arial" panose="020B0604020202020204" pitchFamily="34" charset="0"/>
                          <a:cs typeface="Arial" panose="020B0604020202020204" pitchFamily="34" charset="0"/>
                        </a:rPr>
                        <a:t>Menyampaikan perkembangan serta melengkapi matriks terkait:</a:t>
                      </a:r>
                    </a:p>
                    <a:p>
                      <a:pPr marL="449263" marR="0" indent="-177800" algn="just" defTabSz="914400" rtl="0" eaLnBrk="1" fontAlgn="auto" latinLnBrk="0" hangingPunct="1">
                        <a:lnSpc>
                          <a:spcPct val="100000"/>
                        </a:lnSpc>
                        <a:spcBef>
                          <a:spcPts val="0"/>
                        </a:spcBef>
                        <a:spcAft>
                          <a:spcPts val="0"/>
                        </a:spcAft>
                        <a:buClrTx/>
                        <a:buSzTx/>
                        <a:buFont typeface="+mj-lt"/>
                        <a:buAutoNum type="alphaLcPeriod"/>
                        <a:tabLst/>
                        <a:defRPr/>
                      </a:pPr>
                      <a:r>
                        <a:rPr lang="id-ID" sz="1400" i="1" dirty="0" smtClean="0">
                          <a:latin typeface="Arial" panose="020B0604020202020204" pitchFamily="34" charset="0"/>
                          <a:cs typeface="Arial" panose="020B0604020202020204" pitchFamily="34" charset="0"/>
                        </a:rPr>
                        <a:t>Comparison Matrices on Important Elements of the Implementation Plans</a:t>
                      </a:r>
                    </a:p>
                    <a:p>
                      <a:pPr marL="449263" marR="0" indent="-177800" algn="just" defTabSz="914400" rtl="0" eaLnBrk="1" fontAlgn="auto" latinLnBrk="0" hangingPunct="1">
                        <a:lnSpc>
                          <a:spcPct val="100000"/>
                        </a:lnSpc>
                        <a:spcBef>
                          <a:spcPts val="0"/>
                        </a:spcBef>
                        <a:spcAft>
                          <a:spcPts val="0"/>
                        </a:spcAft>
                        <a:buClrTx/>
                        <a:buSzTx/>
                        <a:buFont typeface="+mj-lt"/>
                        <a:buAutoNum type="alphaLcPeriod"/>
                        <a:tabLst/>
                        <a:defRPr/>
                      </a:pPr>
                      <a:r>
                        <a:rPr lang="id-ID" sz="1400" i="1" dirty="0" smtClean="0">
                          <a:latin typeface="Arial" panose="020B0604020202020204" pitchFamily="34" charset="0"/>
                          <a:cs typeface="Arial" panose="020B0604020202020204" pitchFamily="34" charset="0"/>
                        </a:rPr>
                        <a:t>Website ASEAN Joint Coordinating Committee on Medical Practitioner </a:t>
                      </a:r>
                    </a:p>
                    <a:p>
                      <a:pPr marL="449263" marR="0" indent="-177800" algn="just" defTabSz="914400" rtl="0" eaLnBrk="1" fontAlgn="auto" latinLnBrk="0" hangingPunct="1">
                        <a:lnSpc>
                          <a:spcPct val="100000"/>
                        </a:lnSpc>
                        <a:spcBef>
                          <a:spcPts val="0"/>
                        </a:spcBef>
                        <a:spcAft>
                          <a:spcPts val="0"/>
                        </a:spcAft>
                        <a:buClrTx/>
                        <a:buSzTx/>
                        <a:buFont typeface="+mj-lt"/>
                        <a:buAutoNum type="alphaLcPeriod"/>
                        <a:tabLst/>
                        <a:defRPr/>
                      </a:pPr>
                      <a:r>
                        <a:rPr lang="id-ID" sz="1400" dirty="0" smtClean="0">
                          <a:latin typeface="Arial" panose="020B0604020202020204" pitchFamily="34" charset="0"/>
                          <a:cs typeface="Arial" panose="020B0604020202020204" pitchFamily="34" charset="0"/>
                        </a:rPr>
                        <a:t>Statistical database terkait dokter asing di ASEAN maupun Non ASEAN</a:t>
                      </a:r>
                      <a:endParaRPr lang="en-GB" sz="1400" dirty="0" smtClean="0">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GB" sz="1400" dirty="0">
                        <a:latin typeface="Arial" panose="020B0604020202020204" pitchFamily="34" charset="0"/>
                        <a:cs typeface="Arial" panose="020B0604020202020204" pitchFamily="34" charset="0"/>
                      </a:endParaRPr>
                    </a:p>
                  </a:txBody>
                  <a:tcPr>
                    <a:solidFill>
                      <a:schemeClr val="accent2">
                        <a:lumMod val="40000"/>
                        <a:lumOff val="6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id-ID" sz="1400" dirty="0" smtClean="0">
                          <a:latin typeface="Arial" panose="020B0604020202020204" pitchFamily="34" charset="0"/>
                          <a:cs typeface="Arial" panose="020B0604020202020204" pitchFamily="34" charset="0"/>
                        </a:rPr>
                        <a:t>Pembahasan workplan A</a:t>
                      </a:r>
                      <a:r>
                        <a:rPr lang="en-GB" sz="1400" dirty="0" smtClean="0">
                          <a:latin typeface="Arial" panose="020B0604020202020204" pitchFamily="34" charset="0"/>
                          <a:cs typeface="Arial" panose="020B0604020202020204" pitchFamily="34" charset="0"/>
                        </a:rPr>
                        <a:t>JCCD</a:t>
                      </a:r>
                      <a:r>
                        <a:rPr lang="en-GB" sz="1400" baseline="0" dirty="0" smtClean="0">
                          <a:latin typeface="Arial" panose="020B0604020202020204" pitchFamily="34" charset="0"/>
                          <a:cs typeface="Arial" panose="020B0604020202020204" pitchFamily="34" charset="0"/>
                        </a:rPr>
                        <a:t>  </a:t>
                      </a:r>
                      <a:r>
                        <a:rPr lang="en-GB" sz="1400" dirty="0" smtClean="0">
                          <a:latin typeface="Arial" panose="020B0604020202020204" pitchFamily="34" charset="0"/>
                          <a:cs typeface="Arial" panose="020B0604020202020204" pitchFamily="34" charset="0"/>
                        </a:rPr>
                        <a:t>2016-2025</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GB" sz="1400" dirty="0" smtClean="0">
                        <a:latin typeface="Arial" panose="020B0604020202020204" pitchFamily="34" charset="0"/>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400" dirty="0" err="1" smtClean="0">
                          <a:latin typeface="Arial" panose="020B0604020202020204" pitchFamily="34" charset="0"/>
                          <a:cs typeface="Arial" panose="020B0604020202020204" pitchFamily="34" charset="0"/>
                        </a:rPr>
                        <a:t>Terkait</a:t>
                      </a:r>
                      <a:r>
                        <a:rPr lang="en-GB" sz="1400" dirty="0" smtClean="0">
                          <a:latin typeface="Arial" panose="020B0604020202020204" pitchFamily="34" charset="0"/>
                          <a:cs typeface="Arial" panose="020B0604020202020204" pitchFamily="34" charset="0"/>
                        </a:rPr>
                        <a:t> </a:t>
                      </a:r>
                      <a:r>
                        <a:rPr lang="en-GB" sz="1400" dirty="0" err="1" smtClean="0">
                          <a:latin typeface="Arial" panose="020B0604020202020204" pitchFamily="34" charset="0"/>
                          <a:cs typeface="Arial" panose="020B0604020202020204" pitchFamily="34" charset="0"/>
                        </a:rPr>
                        <a:t>dengan</a:t>
                      </a:r>
                      <a:r>
                        <a:rPr lang="en-GB" sz="1400" dirty="0" smtClean="0">
                          <a:latin typeface="Arial" panose="020B0604020202020204" pitchFamily="34" charset="0"/>
                          <a:cs typeface="Arial" panose="020B0604020202020204" pitchFamily="34" charset="0"/>
                        </a:rPr>
                        <a:t> </a:t>
                      </a:r>
                      <a:r>
                        <a:rPr lang="id-ID" sz="1400" i="0" dirty="0" smtClean="0">
                          <a:latin typeface="Arial" panose="020B0604020202020204" pitchFamily="34" charset="0"/>
                          <a:cs typeface="Arial" panose="020B0604020202020204" pitchFamily="34" charset="0"/>
                        </a:rPr>
                        <a:t>langkah-langkah untuk memfasilitasi mobilisasi dokter gigi ASEAN khususnya tentang isu persyaratan </a:t>
                      </a:r>
                      <a:r>
                        <a:rPr lang="en-GB" sz="1400" i="0" dirty="0" smtClean="0">
                          <a:latin typeface="Arial" panose="020B0604020202020204" pitchFamily="34" charset="0"/>
                          <a:cs typeface="Arial" panose="020B0604020202020204" pitchFamily="34" charset="0"/>
                        </a:rPr>
                        <a:t>B</a:t>
                      </a:r>
                      <a:r>
                        <a:rPr lang="id-ID" sz="1400" i="0" dirty="0" smtClean="0">
                          <a:latin typeface="Arial" panose="020B0604020202020204" pitchFamily="34" charset="0"/>
                          <a:cs typeface="Arial" panose="020B0604020202020204" pitchFamily="34" charset="0"/>
                        </a:rPr>
                        <a:t>ahasa</a:t>
                      </a:r>
                      <a:r>
                        <a:rPr lang="en-GB" sz="1400" i="0" dirty="0" smtClean="0">
                          <a:latin typeface="Arial" panose="020B0604020202020204" pitchFamily="34" charset="0"/>
                          <a:cs typeface="Arial" panose="020B0604020202020204" pitchFamily="34" charset="0"/>
                        </a:rPr>
                        <a:t> (</a:t>
                      </a:r>
                      <a:r>
                        <a:rPr lang="en-GB" sz="1400" i="0" dirty="0" err="1" smtClean="0">
                          <a:latin typeface="Arial" panose="020B0604020202020204" pitchFamily="34" charset="0"/>
                          <a:cs typeface="Arial" panose="020B0604020202020204" pitchFamily="34" charset="0"/>
                        </a:rPr>
                        <a:t>menghapus</a:t>
                      </a:r>
                      <a:r>
                        <a:rPr lang="en-GB" sz="1400" i="0" dirty="0" smtClean="0">
                          <a:latin typeface="Arial" panose="020B0604020202020204" pitchFamily="34" charset="0"/>
                          <a:cs typeface="Arial" panose="020B0604020202020204" pitchFamily="34" charset="0"/>
                        </a:rPr>
                        <a:t> </a:t>
                      </a:r>
                      <a:r>
                        <a:rPr lang="en-GB" sz="1400" i="0" dirty="0" err="1" smtClean="0">
                          <a:latin typeface="Arial" panose="020B0604020202020204" pitchFamily="34" charset="0"/>
                          <a:cs typeface="Arial" panose="020B0604020202020204" pitchFamily="34" charset="0"/>
                        </a:rPr>
                        <a:t>bahas</a:t>
                      </a:r>
                      <a:r>
                        <a:rPr lang="en-GB" sz="1400" i="0" dirty="0" smtClean="0">
                          <a:latin typeface="Arial" panose="020B0604020202020204" pitchFamily="34" charset="0"/>
                          <a:cs typeface="Arial" panose="020B0604020202020204" pitchFamily="34" charset="0"/>
                        </a:rPr>
                        <a:t> </a:t>
                      </a:r>
                      <a:r>
                        <a:rPr lang="en-GB" sz="1400" i="0" dirty="0" err="1" smtClean="0">
                          <a:latin typeface="Arial" panose="020B0604020202020204" pitchFamily="34" charset="0"/>
                          <a:cs typeface="Arial" panose="020B0604020202020204" pitchFamily="34" charset="0"/>
                        </a:rPr>
                        <a:t>lokal</a:t>
                      </a:r>
                      <a:r>
                        <a:rPr lang="en-GB" sz="1400" i="0" dirty="0" smtClean="0">
                          <a:latin typeface="Arial" panose="020B0604020202020204" pitchFamily="34" charset="0"/>
                          <a:cs typeface="Arial" panose="020B0604020202020204" pitchFamily="34" charset="0"/>
                        </a:rPr>
                        <a:t> </a:t>
                      </a:r>
                      <a:r>
                        <a:rPr lang="en-GB" sz="1400" i="0" dirty="0" err="1" smtClean="0">
                          <a:latin typeface="Arial" panose="020B0604020202020204" pitchFamily="34" charset="0"/>
                          <a:cs typeface="Arial" panose="020B0604020202020204" pitchFamily="34" charset="0"/>
                        </a:rPr>
                        <a:t>dalam</a:t>
                      </a:r>
                      <a:r>
                        <a:rPr lang="en-GB" sz="1400" i="0" dirty="0" smtClean="0">
                          <a:latin typeface="Arial" panose="020B0604020202020204" pitchFamily="34" charset="0"/>
                          <a:cs typeface="Arial" panose="020B0604020202020204" pitchFamily="34" charset="0"/>
                        </a:rPr>
                        <a:t> </a:t>
                      </a:r>
                      <a:r>
                        <a:rPr lang="en-GB" sz="1400" i="0" dirty="0" err="1" smtClean="0">
                          <a:latin typeface="Arial" panose="020B0604020202020204" pitchFamily="34" charset="0"/>
                          <a:cs typeface="Arial" panose="020B0604020202020204" pitchFamily="34" charset="0"/>
                        </a:rPr>
                        <a:t>ujian</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kompetensi</a:t>
                      </a:r>
                      <a:r>
                        <a:rPr lang="en-GB" sz="1400" i="0" baseline="0" dirty="0" smtClean="0">
                          <a:latin typeface="Arial" panose="020B0604020202020204" pitchFamily="34" charset="0"/>
                          <a:cs typeface="Arial" panose="020B0604020202020204" pitchFamily="34" charset="0"/>
                        </a:rPr>
                        <a:t>)</a:t>
                      </a:r>
                      <a:r>
                        <a:rPr lang="en-GB" sz="1400" i="0" dirty="0" smtClean="0">
                          <a:latin typeface="Arial" panose="020B0604020202020204" pitchFamily="34" charset="0"/>
                          <a:cs typeface="Arial" panose="020B0604020202020204" pitchFamily="34" charset="0"/>
                        </a:rPr>
                        <a:t>, </a:t>
                      </a:r>
                      <a:r>
                        <a:rPr lang="en-GB" sz="1400" i="0" dirty="0" err="1" smtClean="0">
                          <a:latin typeface="Arial" panose="020B0604020202020204" pitchFamily="34" charset="0"/>
                          <a:cs typeface="Arial" panose="020B0604020202020204" pitchFamily="34" charset="0"/>
                        </a:rPr>
                        <a:t>beberapa</a:t>
                      </a:r>
                      <a:r>
                        <a:rPr lang="en-GB" sz="1400" i="0" dirty="0" smtClean="0">
                          <a:latin typeface="Arial" panose="020B0604020202020204" pitchFamily="34" charset="0"/>
                          <a:cs typeface="Arial" panose="020B0604020202020204" pitchFamily="34" charset="0"/>
                        </a:rPr>
                        <a:t> </a:t>
                      </a:r>
                      <a:r>
                        <a:rPr lang="en-GB" sz="1400" i="1" dirty="0" smtClean="0">
                          <a:latin typeface="Arial" panose="020B0604020202020204" pitchFamily="34" charset="0"/>
                          <a:cs typeface="Arial" panose="020B0604020202020204" pitchFamily="34" charset="0"/>
                        </a:rPr>
                        <a:t>ASEAN</a:t>
                      </a:r>
                      <a:r>
                        <a:rPr lang="en-GB" sz="1400" i="1" baseline="0" dirty="0" smtClean="0">
                          <a:latin typeface="Arial" panose="020B0604020202020204" pitchFamily="34" charset="0"/>
                          <a:cs typeface="Arial" panose="020B0604020202020204" pitchFamily="34" charset="0"/>
                        </a:rPr>
                        <a:t> Member States </a:t>
                      </a:r>
                      <a:r>
                        <a:rPr lang="en-GB" sz="1400" i="0" baseline="0" dirty="0" smtClean="0">
                          <a:latin typeface="Arial" panose="020B0604020202020204" pitchFamily="34" charset="0"/>
                          <a:cs typeface="Arial" panose="020B0604020202020204" pitchFamily="34" charset="0"/>
                        </a:rPr>
                        <a:t>(Indonesia, Filipina &amp; Lao PDR) </a:t>
                      </a:r>
                      <a:r>
                        <a:rPr lang="en-GB" sz="1400" i="0" baseline="0" dirty="0" err="1" smtClean="0">
                          <a:latin typeface="Arial" panose="020B0604020202020204" pitchFamily="34" charset="0"/>
                          <a:cs typeface="Arial" panose="020B0604020202020204" pitchFamily="34" charset="0"/>
                        </a:rPr>
                        <a:t>menemui</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kesulitan</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dalam</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mengimplementasikan</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hal</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tersebut</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sehingga</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pertemuan</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sepakat</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untuk</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mengangkat</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masalah</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tersebut</a:t>
                      </a:r>
                      <a:r>
                        <a:rPr lang="en-GB" sz="1400" i="0" baseline="0" dirty="0" smtClean="0">
                          <a:latin typeface="Arial" panose="020B0604020202020204" pitchFamily="34" charset="0"/>
                          <a:cs typeface="Arial" panose="020B0604020202020204" pitchFamily="34" charset="0"/>
                        </a:rPr>
                        <a:t> </a:t>
                      </a:r>
                      <a:r>
                        <a:rPr lang="en-GB" sz="1400" i="0" baseline="0" dirty="0" err="1" smtClean="0">
                          <a:latin typeface="Arial" panose="020B0604020202020204" pitchFamily="34" charset="0"/>
                          <a:cs typeface="Arial" panose="020B0604020202020204" pitchFamily="34" charset="0"/>
                        </a:rPr>
                        <a:t>ke</a:t>
                      </a:r>
                      <a:r>
                        <a:rPr lang="en-GB" sz="1400" i="0" baseline="0" dirty="0" smtClean="0">
                          <a:latin typeface="Arial" panose="020B0604020202020204" pitchFamily="34" charset="0"/>
                          <a:cs typeface="Arial" panose="020B0604020202020204" pitchFamily="34" charset="0"/>
                        </a:rPr>
                        <a:t> </a:t>
                      </a:r>
                      <a:r>
                        <a:rPr lang="en-GB" sz="1400" i="1" baseline="0" dirty="0" smtClean="0">
                          <a:latin typeface="Arial" panose="020B0604020202020204" pitchFamily="34" charset="0"/>
                          <a:cs typeface="Arial" panose="020B0604020202020204" pitchFamily="34" charset="0"/>
                        </a:rPr>
                        <a:t>ASEAN Higher Body</a:t>
                      </a:r>
                      <a:endParaRPr lang="en-GB" sz="1400" dirty="0" smtClean="0">
                        <a:latin typeface="Arial" panose="020B0604020202020204" pitchFamily="34" charset="0"/>
                        <a:cs typeface="Arial" panose="020B0604020202020204" pitchFamily="34" charset="0"/>
                      </a:endParaRPr>
                    </a:p>
                    <a:p>
                      <a:pPr marL="449263" marR="0" indent="-177800" algn="just" defTabSz="914400" rtl="0" eaLnBrk="1" fontAlgn="auto" latinLnBrk="0" hangingPunct="1">
                        <a:lnSpc>
                          <a:spcPct val="100000"/>
                        </a:lnSpc>
                        <a:spcBef>
                          <a:spcPts val="0"/>
                        </a:spcBef>
                        <a:spcAft>
                          <a:spcPts val="0"/>
                        </a:spcAft>
                        <a:buClrTx/>
                        <a:buSzTx/>
                        <a:buFont typeface="+mj-lt"/>
                        <a:buAutoNum type="alphaLcPeriod"/>
                        <a:tabLst/>
                        <a:defRPr/>
                      </a:pPr>
                      <a:endParaRPr lang="en-GB" sz="1400" i="1" dirty="0" smtClean="0">
                        <a:latin typeface="Arial" panose="020B0604020202020204" pitchFamily="34" charset="0"/>
                        <a:cs typeface="Arial" panose="020B0604020202020204" pitchFamily="34" charset="0"/>
                      </a:endParaRPr>
                    </a:p>
                    <a:p>
                      <a:pPr marL="449263" marR="0" indent="-177800" algn="just" defTabSz="914400" rtl="0" eaLnBrk="1" fontAlgn="auto" latinLnBrk="0" hangingPunct="1">
                        <a:lnSpc>
                          <a:spcPct val="100000"/>
                        </a:lnSpc>
                        <a:spcBef>
                          <a:spcPts val="0"/>
                        </a:spcBef>
                        <a:spcAft>
                          <a:spcPts val="0"/>
                        </a:spcAft>
                        <a:buClrTx/>
                        <a:buSzTx/>
                        <a:buFont typeface="+mj-lt"/>
                        <a:buAutoNum type="alphaLcPeriod"/>
                        <a:tabLst/>
                        <a:defRPr/>
                      </a:pPr>
                      <a:endParaRPr lang="en-GB" sz="1400" i="1" dirty="0" smtClean="0">
                        <a:latin typeface="Arial" panose="020B0604020202020204" pitchFamily="34" charset="0"/>
                        <a:cs typeface="Arial" panose="020B0604020202020204" pitchFamily="34" charset="0"/>
                      </a:endParaRPr>
                    </a:p>
                    <a:p>
                      <a:pPr marL="449263" marR="0" indent="-177800" algn="just" defTabSz="914400" rtl="0" eaLnBrk="1" fontAlgn="auto" latinLnBrk="0" hangingPunct="1">
                        <a:lnSpc>
                          <a:spcPct val="100000"/>
                        </a:lnSpc>
                        <a:spcBef>
                          <a:spcPts val="0"/>
                        </a:spcBef>
                        <a:spcAft>
                          <a:spcPts val="0"/>
                        </a:spcAft>
                        <a:buClrTx/>
                        <a:buSzTx/>
                        <a:buFont typeface="+mj-lt"/>
                        <a:buAutoNum type="alphaLcPeriod"/>
                        <a:tabLst/>
                        <a:defRPr/>
                      </a:pPr>
                      <a:endParaRPr lang="en-GB" sz="1400" i="1" dirty="0" smtClean="0">
                        <a:latin typeface="Arial" panose="020B0604020202020204" pitchFamily="34" charset="0"/>
                        <a:cs typeface="Arial" panose="020B0604020202020204" pitchFamily="34" charset="0"/>
                      </a:endParaRPr>
                    </a:p>
                    <a:p>
                      <a:pPr marL="271463" marR="0" indent="0" algn="just" defTabSz="914400" rtl="0" eaLnBrk="1" fontAlgn="auto" latinLnBrk="0" hangingPunct="1">
                        <a:lnSpc>
                          <a:spcPct val="100000"/>
                        </a:lnSpc>
                        <a:spcBef>
                          <a:spcPts val="0"/>
                        </a:spcBef>
                        <a:spcAft>
                          <a:spcPts val="0"/>
                        </a:spcAft>
                        <a:buClrTx/>
                        <a:buSzTx/>
                        <a:buFont typeface="+mj-lt"/>
                        <a:buNone/>
                        <a:tabLst/>
                        <a:defRPr/>
                      </a:pPr>
                      <a:endParaRPr lang="en-GB" sz="1400" i="1"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400" dirty="0" smtClean="0">
                        <a:latin typeface="Arial" panose="020B0604020202020204" pitchFamily="34" charset="0"/>
                        <a:cs typeface="Arial" panose="020B0604020202020204" pitchFamily="34" charset="0"/>
                        <a:sym typeface="Wingdings" panose="05000000000000000000" pitchFamily="2" charset="2"/>
                      </a:endParaRPr>
                    </a:p>
                    <a:p>
                      <a:pPr marL="285750" indent="-285750">
                        <a:buFont typeface="Wingdings" panose="05000000000000000000" pitchFamily="2" charset="2"/>
                        <a:buChar char="§"/>
                      </a:pPr>
                      <a:endParaRPr lang="en-GB" sz="1400" dirty="0">
                        <a:latin typeface="Arial" panose="020B0604020202020204" pitchFamily="34" charset="0"/>
                        <a:cs typeface="Arial" panose="020B0604020202020204" pitchFamily="34" charset="0"/>
                      </a:endParaRPr>
                    </a:p>
                  </a:txBody>
                  <a:tcPr>
                    <a:solidFill>
                      <a:schemeClr val="accent2">
                        <a:lumMod val="40000"/>
                        <a:lumOff val="6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id-ID" sz="1400" dirty="0" smtClean="0">
                          <a:latin typeface="Arial" panose="020B0604020202020204" pitchFamily="34" charset="0"/>
                          <a:cs typeface="Arial" panose="020B0604020202020204" pitchFamily="34" charset="0"/>
                        </a:rPr>
                        <a:t>Pembahasan workplan A</a:t>
                      </a:r>
                      <a:r>
                        <a:rPr lang="en-GB" sz="1400" dirty="0" smtClean="0">
                          <a:latin typeface="Arial" panose="020B0604020202020204" pitchFamily="34" charset="0"/>
                          <a:cs typeface="Arial" panose="020B0604020202020204" pitchFamily="34" charset="0"/>
                        </a:rPr>
                        <a:t>JCCN</a:t>
                      </a:r>
                      <a:r>
                        <a:rPr lang="en-GB" sz="1400" baseline="0" dirty="0" smtClean="0">
                          <a:latin typeface="Arial" panose="020B0604020202020204" pitchFamily="34" charset="0"/>
                          <a:cs typeface="Arial" panose="020B0604020202020204" pitchFamily="34" charset="0"/>
                        </a:rPr>
                        <a:t> </a:t>
                      </a:r>
                      <a:r>
                        <a:rPr lang="en-GB" sz="1400" dirty="0" smtClean="0">
                          <a:latin typeface="Arial" panose="020B0604020202020204" pitchFamily="34" charset="0"/>
                          <a:cs typeface="Arial" panose="020B0604020202020204" pitchFamily="34" charset="0"/>
                        </a:rPr>
                        <a:t> 2016-2025</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400" dirty="0" smtClean="0"/>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400" dirty="0" smtClean="0"/>
                        <a:t>NURSING REGULATORY AUTHORITY (NRA)</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GB" sz="1400" dirty="0" smtClean="0">
                        <a:latin typeface="Arial" panose="020B0604020202020204" pitchFamily="34" charset="0"/>
                        <a:cs typeface="Arial" panose="020B0604020202020204" pitchFamily="34" charset="0"/>
                      </a:endParaRP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400" dirty="0" err="1" smtClean="0">
                          <a:latin typeface="Arial" panose="020B0604020202020204" pitchFamily="34" charset="0"/>
                          <a:cs typeface="Arial" panose="020B0604020202020204" pitchFamily="34" charset="0"/>
                        </a:rPr>
                        <a:t>Pertemuan</a:t>
                      </a:r>
                      <a:r>
                        <a:rPr lang="en-GB" sz="1400" dirty="0" smtClean="0">
                          <a:latin typeface="Arial" panose="020B0604020202020204" pitchFamily="34" charset="0"/>
                          <a:cs typeface="Arial" panose="020B0604020202020204" pitchFamily="34" charset="0"/>
                        </a:rPr>
                        <a:t> AJCCN </a:t>
                      </a:r>
                      <a:r>
                        <a:rPr lang="en-GB" sz="1400" dirty="0" err="1" smtClean="0">
                          <a:latin typeface="Arial" panose="020B0604020202020204" pitchFamily="34" charset="0"/>
                          <a:cs typeface="Arial" panose="020B0604020202020204" pitchFamily="34" charset="0"/>
                        </a:rPr>
                        <a:t>melakukan</a:t>
                      </a:r>
                      <a:r>
                        <a:rPr lang="en-GB" sz="1400" dirty="0" smtClean="0">
                          <a:latin typeface="Arial" panose="020B0604020202020204" pitchFamily="34" charset="0"/>
                          <a:cs typeface="Arial" panose="020B0604020202020204" pitchFamily="34" charset="0"/>
                        </a:rPr>
                        <a:t> </a:t>
                      </a:r>
                      <a:r>
                        <a:rPr lang="en-GB" sz="1400" dirty="0" err="1" smtClean="0">
                          <a:latin typeface="Arial" panose="020B0604020202020204" pitchFamily="34" charset="0"/>
                          <a:cs typeface="Arial" panose="020B0604020202020204" pitchFamily="34" charset="0"/>
                        </a:rPr>
                        <a:t>kunjungan</a:t>
                      </a:r>
                      <a:r>
                        <a:rPr lang="en-GB" sz="1400" dirty="0" smtClean="0">
                          <a:latin typeface="Arial" panose="020B0604020202020204" pitchFamily="34" charset="0"/>
                          <a:cs typeface="Arial" panose="020B0604020202020204" pitchFamily="34" charset="0"/>
                        </a:rPr>
                        <a:t> </a:t>
                      </a:r>
                      <a:r>
                        <a:rPr lang="en-GB" sz="1400" dirty="0" err="1" smtClean="0">
                          <a:latin typeface="Arial" panose="020B0604020202020204" pitchFamily="34" charset="0"/>
                          <a:cs typeface="Arial" panose="020B0604020202020204" pitchFamily="34" charset="0"/>
                        </a:rPr>
                        <a:t>ke</a:t>
                      </a:r>
                      <a:r>
                        <a:rPr lang="en-GB" sz="1400" dirty="0" smtClean="0">
                          <a:latin typeface="Arial" panose="020B0604020202020204" pitchFamily="34" charset="0"/>
                          <a:cs typeface="Arial" panose="020B0604020202020204" pitchFamily="34" charset="0"/>
                        </a:rPr>
                        <a:t> Cho Ray Hospital di </a:t>
                      </a:r>
                      <a:r>
                        <a:rPr lang="en-GB" sz="1400" dirty="0" err="1" smtClean="0">
                          <a:latin typeface="Arial" panose="020B0604020202020204" pitchFamily="34" charset="0"/>
                          <a:cs typeface="Arial" panose="020B0604020202020204" pitchFamily="34" charset="0"/>
                        </a:rPr>
                        <a:t>Ho</a:t>
                      </a:r>
                      <a:r>
                        <a:rPr lang="en-GB" sz="1400" dirty="0" smtClean="0">
                          <a:latin typeface="Arial" panose="020B0604020202020204" pitchFamily="34" charset="0"/>
                          <a:cs typeface="Arial" panose="020B0604020202020204" pitchFamily="34" charset="0"/>
                        </a:rPr>
                        <a:t> Chi Minh City, </a:t>
                      </a:r>
                      <a:r>
                        <a:rPr lang="en-GB" sz="1400" dirty="0" err="1" smtClean="0">
                          <a:latin typeface="Arial" panose="020B0604020202020204" pitchFamily="34" charset="0"/>
                          <a:cs typeface="Arial" panose="020B0604020202020204" pitchFamily="34" charset="0"/>
                        </a:rPr>
                        <a:t>dan</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selanjutnya</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akan</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menyampaikan</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hasil</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kunjungan</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tersebut</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pada</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pertemuan</a:t>
                      </a:r>
                      <a:r>
                        <a:rPr lang="en-GB" sz="1400" baseline="0" dirty="0" smtClean="0">
                          <a:latin typeface="Arial" panose="020B0604020202020204" pitchFamily="34" charset="0"/>
                          <a:cs typeface="Arial" panose="020B0604020202020204" pitchFamily="34" charset="0"/>
                        </a:rPr>
                        <a:t> </a:t>
                      </a:r>
                      <a:r>
                        <a:rPr lang="en-GB" sz="1400" baseline="0" dirty="0" err="1" smtClean="0">
                          <a:latin typeface="Arial" panose="020B0604020202020204" pitchFamily="34" charset="0"/>
                          <a:cs typeface="Arial" panose="020B0604020202020204" pitchFamily="34" charset="0"/>
                        </a:rPr>
                        <a:t>mendatang</a:t>
                      </a:r>
                      <a:endParaRPr lang="en-GB" sz="1400" baseline="0" dirty="0" smtClean="0">
                        <a:latin typeface="Arial" panose="020B0604020202020204" pitchFamily="34" charset="0"/>
                        <a:cs typeface="Arial" panose="020B0604020202020204" pitchFamily="34" charset="0"/>
                      </a:endParaRP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GB" sz="1400" baseline="0" dirty="0" smtClean="0">
                        <a:latin typeface="Arial" panose="020B0604020202020204" pitchFamily="34" charset="0"/>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400" dirty="0" err="1" smtClean="0"/>
                        <a:t>Bantuan</a:t>
                      </a:r>
                      <a:r>
                        <a:rPr lang="en-US" sz="1400" dirty="0" smtClean="0"/>
                        <a:t> GIZ </a:t>
                      </a:r>
                      <a:r>
                        <a:rPr lang="en-US" sz="1400" dirty="0" err="1" smtClean="0"/>
                        <a:t>untuk</a:t>
                      </a:r>
                      <a:r>
                        <a:rPr lang="en-US" sz="1400" dirty="0" smtClean="0"/>
                        <a:t> </a:t>
                      </a:r>
                      <a:r>
                        <a:rPr lang="en-US" sz="1400" dirty="0" err="1" smtClean="0"/>
                        <a:t>Implementasi</a:t>
                      </a:r>
                      <a:r>
                        <a:rPr lang="en-US" sz="1400" dirty="0" smtClean="0"/>
                        <a:t> MRA di </a:t>
                      </a:r>
                      <a:r>
                        <a:rPr lang="en-US" sz="1400" dirty="0" err="1" smtClean="0"/>
                        <a:t>negara</a:t>
                      </a:r>
                      <a:r>
                        <a:rPr lang="en-US" sz="1400" dirty="0" smtClean="0"/>
                        <a:t> C</a:t>
                      </a:r>
                      <a:r>
                        <a:rPr lang="id-ID" sz="1400" dirty="0" smtClean="0"/>
                        <a:t>ambodia, </a:t>
                      </a:r>
                      <a:r>
                        <a:rPr lang="en-US" sz="1400" dirty="0" smtClean="0"/>
                        <a:t>M</a:t>
                      </a:r>
                      <a:r>
                        <a:rPr lang="id-ID" sz="1400" dirty="0" smtClean="0"/>
                        <a:t>yanmar, </a:t>
                      </a:r>
                      <a:r>
                        <a:rPr lang="en-US" sz="1400" dirty="0" smtClean="0"/>
                        <a:t>L</a:t>
                      </a:r>
                      <a:r>
                        <a:rPr lang="id-ID" sz="1400" dirty="0" smtClean="0"/>
                        <a:t>aos, </a:t>
                      </a:r>
                      <a:r>
                        <a:rPr lang="en-US" sz="1400" dirty="0" smtClean="0"/>
                        <a:t>V</a:t>
                      </a:r>
                      <a:r>
                        <a:rPr lang="id-ID" sz="1400" dirty="0" smtClean="0"/>
                        <a:t>ietnam (CMLV)</a:t>
                      </a:r>
                      <a:endParaRPr lang="en-US" sz="1400" dirty="0" smtClean="0"/>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GB" sz="1400" dirty="0" smtClean="0">
                        <a:latin typeface="Arial" panose="020B0604020202020204" pitchFamily="34" charset="0"/>
                        <a:cs typeface="Arial" panose="020B0604020202020204" pitchFamily="34" charset="0"/>
                      </a:endParaRP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id-ID" sz="1400" dirty="0" smtClean="0">
                        <a:latin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GB" sz="1400" dirty="0" smtClean="0">
                        <a:latin typeface="Arial" panose="020B0604020202020204" pitchFamily="34" charset="0"/>
                        <a:cs typeface="Arial" panose="020B0604020202020204" pitchFamily="34" charset="0"/>
                        <a:sym typeface="Wingdings" panose="05000000000000000000" pitchFamily="2" charset="2"/>
                      </a:endParaRPr>
                    </a:p>
                    <a:p>
                      <a:pPr marL="285750" indent="-285750">
                        <a:buFont typeface="Wingdings" panose="05000000000000000000" pitchFamily="2" charset="2"/>
                        <a:buChar char="§"/>
                      </a:pPr>
                      <a:endParaRPr lang="en-GB" sz="1400" dirty="0">
                        <a:latin typeface="Arial" panose="020B0604020202020204" pitchFamily="34" charset="0"/>
                        <a:cs typeface="Arial" panose="020B0604020202020204" pitchFamily="34" charset="0"/>
                      </a:endParaRPr>
                    </a:p>
                  </a:txBody>
                  <a:tcPr>
                    <a:solidFill>
                      <a:schemeClr val="accent2">
                        <a:lumMod val="40000"/>
                        <a:lumOff val="6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25119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188717" y="849085"/>
          <a:ext cx="9980023" cy="5786846"/>
        </p:xfrm>
        <a:graphic>
          <a:graphicData uri="http://schemas.openxmlformats.org/drawingml/2006/table">
            <a:tbl>
              <a:tblPr firstRow="1" bandRow="1">
                <a:tableStyleId>{21E4AEA4-8DFA-4A89-87EB-49C32662AFE0}</a:tableStyleId>
              </a:tblPr>
              <a:tblGrid>
                <a:gridCol w="9980023">
                  <a:extLst>
                    <a:ext uri="{9D8B030D-6E8A-4147-A177-3AD203B41FA5}">
                      <a16:colId xmlns:a16="http://schemas.microsoft.com/office/drawing/2014/main" val="20000"/>
                    </a:ext>
                  </a:extLst>
                </a:gridCol>
              </a:tblGrid>
              <a:tr h="610178">
                <a:tc>
                  <a:txBody>
                    <a:bodyPr/>
                    <a:lstStyle/>
                    <a:p>
                      <a:pPr algn="ctr"/>
                      <a:r>
                        <a:rPr lang="en-GB" dirty="0" smtClean="0">
                          <a:solidFill>
                            <a:schemeClr val="bg1"/>
                          </a:solidFill>
                          <a:latin typeface="Georgia Pro"/>
                        </a:rPr>
                        <a:t>Healthcare Services</a:t>
                      </a:r>
                      <a:r>
                        <a:rPr lang="en-GB" baseline="0" dirty="0" smtClean="0">
                          <a:solidFill>
                            <a:schemeClr val="bg1"/>
                          </a:solidFill>
                          <a:latin typeface="Georgia Pro"/>
                        </a:rPr>
                        <a:t> Sectoral in Working Group (HSSWG)</a:t>
                      </a:r>
                      <a:endParaRPr lang="en-GB" dirty="0">
                        <a:solidFill>
                          <a:schemeClr val="bg1"/>
                        </a:solidFill>
                        <a:latin typeface="Georgia Pro"/>
                      </a:endParaRPr>
                    </a:p>
                  </a:txBody>
                  <a:tcPr/>
                </a:tc>
                <a:extLst>
                  <a:ext uri="{0D108BD9-81ED-4DB2-BD59-A6C34878D82A}">
                    <a16:rowId xmlns:a16="http://schemas.microsoft.com/office/drawing/2014/main" val="10000"/>
                  </a:ext>
                </a:extLst>
              </a:tr>
              <a:tr h="5176668">
                <a:tc>
                  <a:txBody>
                    <a:bodyPr/>
                    <a:lstStyle/>
                    <a:p>
                      <a:pPr marL="285750" indent="-285750" algn="just">
                        <a:buFont typeface="Wingdings" panose="05000000000000000000" pitchFamily="2" charset="2"/>
                        <a:buChar char="§"/>
                      </a:pPr>
                      <a:r>
                        <a:rPr lang="en-GB" sz="1600" dirty="0" err="1" smtClean="0">
                          <a:latin typeface="Arial" panose="020B0604020202020204" pitchFamily="34" charset="0"/>
                          <a:cs typeface="Arial" panose="020B0604020202020204" pitchFamily="34" charset="0"/>
                        </a:rPr>
                        <a:t>Pertemuan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membahas</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workplan</a:t>
                      </a:r>
                      <a:r>
                        <a:rPr lang="en-GB" sz="1600" dirty="0" smtClean="0">
                          <a:latin typeface="Arial" panose="020B0604020202020204" pitchFamily="34" charset="0"/>
                          <a:cs typeface="Arial" panose="020B0604020202020204" pitchFamily="34" charset="0"/>
                        </a:rPr>
                        <a:t> 2016-2025</a:t>
                      </a:r>
                    </a:p>
                    <a:p>
                      <a:pPr marL="0" indent="0" algn="just">
                        <a:buFont typeface="Wingdings" panose="05000000000000000000" pitchFamily="2" charset="2"/>
                        <a:buNone/>
                      </a:pPr>
                      <a:endParaRPr lang="en-GB" sz="1600"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n-GB" sz="1600" dirty="0" err="1" smtClean="0">
                          <a:latin typeface="Arial" panose="020B0604020202020204" pitchFamily="34" charset="0"/>
                          <a:cs typeface="Arial" panose="020B0604020202020204" pitchFamily="34" charset="0"/>
                        </a:rPr>
                        <a:t>Sehubungan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dengan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workplan</a:t>
                      </a:r>
                      <a:r>
                        <a:rPr lang="en-GB" sz="1600" dirty="0" smtClean="0">
                          <a:latin typeface="Arial" panose="020B0604020202020204" pitchFamily="34" charset="0"/>
                          <a:cs typeface="Arial" panose="020B0604020202020204" pitchFamily="34" charset="0"/>
                        </a:rPr>
                        <a:t> AJCCD, </a:t>
                      </a:r>
                      <a:r>
                        <a:rPr lang="en-GB" sz="1600" dirty="0" err="1" smtClean="0">
                          <a:latin typeface="Arial" panose="020B0604020202020204" pitchFamily="34" charset="0"/>
                          <a:cs typeface="Arial" panose="020B0604020202020204" pitchFamily="34" charset="0"/>
                        </a:rPr>
                        <a:t>khususnya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terkait</a:t>
                      </a:r>
                      <a:r>
                        <a:rPr lang="en-GB" sz="1600" dirty="0" smtClean="0">
                          <a:latin typeface="Arial" panose="020B0604020202020204" pitchFamily="34" charset="0"/>
                          <a:cs typeface="Arial" panose="020B0604020202020204" pitchFamily="34" charset="0"/>
                        </a:rPr>
                        <a:t> </a:t>
                      </a:r>
                      <a:r>
                        <a:rPr lang="en-GB" sz="1600" i="1" dirty="0" smtClean="0">
                          <a:latin typeface="Arial" panose="020B0604020202020204" pitchFamily="34" charset="0"/>
                          <a:cs typeface="Arial" panose="020B0604020202020204" pitchFamily="34" charset="0"/>
                        </a:rPr>
                        <a:t>Mechanism of Mobility for Health Professionals, </a:t>
                      </a:r>
                      <a:r>
                        <a:rPr lang="en-GB" sz="1600" dirty="0" smtClean="0">
                          <a:latin typeface="Arial" panose="020B0604020202020204" pitchFamily="34" charset="0"/>
                          <a:cs typeface="Arial" panose="020B0604020202020204" pitchFamily="34" charset="0"/>
                        </a:rPr>
                        <a:t>HSSWG </a:t>
                      </a:r>
                      <a:r>
                        <a:rPr lang="en-GB" sz="1600" dirty="0" err="1" smtClean="0">
                          <a:latin typeface="Arial" panose="020B0604020202020204" pitchFamily="34" charset="0"/>
                          <a:cs typeface="Arial" panose="020B0604020202020204" pitchFamily="34" charset="0"/>
                        </a:rPr>
                        <a:t>membahas</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mengenai</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penghapusan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persyaratan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bahasa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nasional</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pada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ujian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kualifikasi</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profesi</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bagi</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dokter</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gigi</a:t>
                      </a:r>
                      <a:r>
                        <a:rPr lang="en-GB" sz="1600" dirty="0" smtClean="0">
                          <a:latin typeface="Arial" panose="020B0604020202020204" pitchFamily="34" charset="0"/>
                          <a:cs typeface="Arial" panose="020B0604020202020204" pitchFamily="34" charset="0"/>
                        </a:rPr>
                        <a:t> ASEAN, </a:t>
                      </a:r>
                      <a:r>
                        <a:rPr lang="en-GB" sz="1600" dirty="0" err="1" smtClean="0">
                          <a:latin typeface="Arial" panose="020B0604020202020204" pitchFamily="34" charset="0"/>
                          <a:cs typeface="Arial" panose="020B0604020202020204" pitchFamily="34" charset="0"/>
                        </a:rPr>
                        <a:t>beberapa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negara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anggota</a:t>
                      </a:r>
                      <a:r>
                        <a:rPr lang="en-GB" sz="1600" dirty="0" smtClean="0">
                          <a:latin typeface="Arial" panose="020B0604020202020204" pitchFamily="34" charset="0"/>
                          <a:cs typeface="Arial" panose="020B0604020202020204" pitchFamily="34" charset="0"/>
                        </a:rPr>
                        <a:t> ASEAN  </a:t>
                      </a:r>
                      <a:r>
                        <a:rPr lang="en-GB" sz="1600" dirty="0" err="1" smtClean="0">
                          <a:latin typeface="Arial" panose="020B0604020202020204" pitchFamily="34" charset="0"/>
                          <a:cs typeface="Arial" panose="020B0604020202020204" pitchFamily="34" charset="0"/>
                        </a:rPr>
                        <a:t>tidak</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menyetujui</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hal</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tersebut</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Pertemuan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sepakat</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untuk</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mengangkat</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isu</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tersebut</a:t>
                      </a:r>
                      <a:r>
                        <a:rPr lang="en-GB" sz="1600" baseline="0" dirty="0" smtClean="0">
                          <a:latin typeface="Arial" panose="020B0604020202020204" pitchFamily="34" charset="0"/>
                          <a:cs typeface="Arial" panose="020B0604020202020204" pitchFamily="34" charset="0"/>
                        </a:rPr>
                        <a:t> </a:t>
                      </a:r>
                      <a:r>
                        <a:rPr lang="en-GB" sz="1600" baseline="0" dirty="0" err="1" smtClean="0">
                          <a:latin typeface="Arial" panose="020B0604020202020204" pitchFamily="34" charset="0"/>
                          <a:cs typeface="Arial" panose="020B0604020202020204" pitchFamily="34" charset="0"/>
                        </a:rPr>
                        <a:t>dalam</a:t>
                      </a:r>
                      <a:r>
                        <a:rPr lang="en-GB" sz="1600" baseline="0" dirty="0" smtClean="0">
                          <a:latin typeface="Arial" panose="020B0604020202020204" pitchFamily="34" charset="0"/>
                          <a:cs typeface="Arial" panose="020B0604020202020204" pitchFamily="34" charset="0"/>
                        </a:rPr>
                        <a:t> </a:t>
                      </a:r>
                      <a:r>
                        <a:rPr lang="en-GB" sz="1600" i="1" baseline="0" dirty="0" smtClean="0">
                          <a:latin typeface="Arial" panose="020B0604020202020204" pitchFamily="34" charset="0"/>
                          <a:cs typeface="Arial" panose="020B0604020202020204" pitchFamily="34" charset="0"/>
                        </a:rPr>
                        <a:t>Senior Economic Ministers Meeting (SEOM).</a:t>
                      </a:r>
                    </a:p>
                    <a:p>
                      <a:pPr marL="0" indent="0" algn="just">
                        <a:buFont typeface="Wingdings" panose="05000000000000000000" pitchFamily="2" charset="2"/>
                        <a:buNone/>
                      </a:pPr>
                      <a:endParaRPr lang="en-GB" sz="1600" i="1" baseline="0" dirty="0" smtClean="0">
                        <a:latin typeface="Arial" panose="020B0604020202020204" pitchFamily="34" charset="0"/>
                        <a:cs typeface="Arial" panose="020B0604020202020204" pitchFamily="34" charset="0"/>
                      </a:endParaRP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600" dirty="0" err="1" smtClean="0">
                          <a:latin typeface="Arial" panose="020B0604020202020204" pitchFamily="34" charset="0"/>
                          <a:cs typeface="Arial" panose="020B0604020202020204" pitchFamily="34" charset="0"/>
                        </a:rPr>
                        <a:t>Pertemuan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meminta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seluruh</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negara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anggota</a:t>
                      </a:r>
                      <a:r>
                        <a:rPr lang="en-GB" sz="1600" dirty="0" smtClean="0">
                          <a:latin typeface="Arial" panose="020B0604020202020204" pitchFamily="34" charset="0"/>
                          <a:cs typeface="Arial" panose="020B0604020202020204" pitchFamily="34" charset="0"/>
                        </a:rPr>
                        <a:t> ASEAN </a:t>
                      </a:r>
                      <a:r>
                        <a:rPr lang="en-GB" sz="1600" dirty="0" err="1" smtClean="0">
                          <a:latin typeface="Arial" panose="020B0604020202020204" pitchFamily="34" charset="0"/>
                          <a:cs typeface="Arial" panose="020B0604020202020204" pitchFamily="34" charset="0"/>
                        </a:rPr>
                        <a:t>untuk</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menyusun</a:t>
                      </a:r>
                      <a:r>
                        <a:rPr lang="en-GB" sz="1600" dirty="0" smtClean="0">
                          <a:latin typeface="Arial" panose="020B0604020202020204" pitchFamily="34" charset="0"/>
                          <a:cs typeface="Arial" panose="020B0604020202020204" pitchFamily="34" charset="0"/>
                        </a:rPr>
                        <a:t> concept note </a:t>
                      </a:r>
                      <a:r>
                        <a:rPr lang="en-GB" sz="1600" dirty="0" err="1" smtClean="0">
                          <a:latin typeface="Arial" panose="020B0604020202020204" pitchFamily="34" charset="0"/>
                          <a:cs typeface="Arial" panose="020B0604020202020204" pitchFamily="34" charset="0"/>
                        </a:rPr>
                        <a:t>terkait</a:t>
                      </a:r>
                      <a:r>
                        <a:rPr lang="en-GB" sz="1600" dirty="0" smtClean="0">
                          <a:latin typeface="Arial" panose="020B0604020202020204" pitchFamily="34" charset="0"/>
                          <a:cs typeface="Arial" panose="020B0604020202020204" pitchFamily="34" charset="0"/>
                        </a:rPr>
                        <a:t> e-Health yang </a:t>
                      </a:r>
                      <a:r>
                        <a:rPr lang="en-GB" sz="1600" dirty="0" err="1" smtClean="0">
                          <a:latin typeface="Arial" panose="020B0604020202020204" pitchFamily="34" charset="0"/>
                          <a:cs typeface="Arial" panose="020B0604020202020204" pitchFamily="34" charset="0"/>
                        </a:rPr>
                        <a:t>akan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dikembangkan</a:t>
                      </a:r>
                      <a:r>
                        <a:rPr lang="en-GB" sz="1600" dirty="0" smtClean="0">
                          <a:latin typeface="Arial" panose="020B0604020202020204" pitchFamily="34" charset="0"/>
                          <a:cs typeface="Arial" panose="020B0604020202020204" pitchFamily="34" charset="0"/>
                        </a:rPr>
                        <a:t> di </a:t>
                      </a:r>
                      <a:r>
                        <a:rPr lang="en-GB" sz="1600" dirty="0" err="1" smtClean="0">
                          <a:latin typeface="Arial" panose="020B0604020202020204" pitchFamily="34" charset="0"/>
                          <a:cs typeface="Arial" panose="020B0604020202020204" pitchFamily="34" charset="0"/>
                        </a:rPr>
                        <a:t>masing-masing</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negara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dan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akan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dipresentasikan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pada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pertemuan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mendatang</a:t>
                      </a:r>
                      <a:endParaRPr lang="en-GB" sz="1600" dirty="0" smtClean="0">
                        <a:latin typeface="Arial" panose="020B0604020202020204" pitchFamily="34" charset="0"/>
                        <a:cs typeface="Arial" panose="020B0604020202020204" pitchFamily="34" charset="0"/>
                      </a:endParaRP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600" dirty="0" smtClean="0">
                        <a:latin typeface="Arial" panose="020B0604020202020204" pitchFamily="34" charset="0"/>
                        <a:cs typeface="Arial" panose="020B0604020202020204" pitchFamily="34" charset="0"/>
                      </a:endParaRP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600" dirty="0" smtClean="0">
                          <a:latin typeface="Arial" panose="020B0604020202020204" pitchFamily="34" charset="0"/>
                          <a:cs typeface="Arial" panose="020B0604020202020204" pitchFamily="34" charset="0"/>
                        </a:rPr>
                        <a:t>Indonesia </a:t>
                      </a:r>
                      <a:r>
                        <a:rPr lang="en-GB" sz="1600" dirty="0" err="1" smtClean="0">
                          <a:latin typeface="Arial" panose="020B0604020202020204" pitchFamily="34" charset="0"/>
                          <a:cs typeface="Arial" panose="020B0604020202020204" pitchFamily="34" charset="0"/>
                        </a:rPr>
                        <a:t>telah</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menyelenggarakan</a:t>
                      </a:r>
                      <a:r>
                        <a:rPr lang="en-GB" sz="1600" dirty="0" smtClean="0">
                          <a:latin typeface="Arial" panose="020B0604020202020204" pitchFamily="34" charset="0"/>
                          <a:cs typeface="Arial" panose="020B0604020202020204" pitchFamily="34" charset="0"/>
                        </a:rPr>
                        <a:t> </a:t>
                      </a:r>
                      <a:r>
                        <a:rPr lang="en-GB" sz="1600" i="1" dirty="0" smtClean="0">
                          <a:latin typeface="Arial" panose="020B0604020202020204" pitchFamily="34" charset="0"/>
                          <a:cs typeface="Arial" panose="020B0604020202020204" pitchFamily="34" charset="0"/>
                        </a:rPr>
                        <a:t>The Technical Workshop on ASEAN Healthcare Services Website </a:t>
                      </a:r>
                      <a:r>
                        <a:rPr lang="en-GB" sz="1600" dirty="0" err="1" smtClean="0">
                          <a:latin typeface="Arial" panose="020B0604020202020204" pitchFamily="34" charset="0"/>
                          <a:cs typeface="Arial" panose="020B0604020202020204" pitchFamily="34" charset="0"/>
                        </a:rPr>
                        <a:t>pada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tanggal</a:t>
                      </a:r>
                      <a:r>
                        <a:rPr lang="en-GB" sz="1600" dirty="0" smtClean="0">
                          <a:latin typeface="Arial" panose="020B0604020202020204" pitchFamily="34" charset="0"/>
                          <a:cs typeface="Arial" panose="020B0604020202020204" pitchFamily="34" charset="0"/>
                        </a:rPr>
                        <a:t> 21 </a:t>
                      </a:r>
                      <a:r>
                        <a:rPr lang="en-GB" sz="1600" dirty="0" err="1" smtClean="0">
                          <a:latin typeface="Arial" panose="020B0604020202020204" pitchFamily="34" charset="0"/>
                          <a:cs typeface="Arial" panose="020B0604020202020204" pitchFamily="34" charset="0"/>
                        </a:rPr>
                        <a:t>s.d.</a:t>
                      </a:r>
                      <a:r>
                        <a:rPr lang="en-GB" sz="1600" dirty="0" smtClean="0">
                          <a:latin typeface="Arial" panose="020B0604020202020204" pitchFamily="34" charset="0"/>
                          <a:cs typeface="Arial" panose="020B0604020202020204" pitchFamily="34" charset="0"/>
                        </a:rPr>
                        <a:t> 22 September 2016 di Jakarta yang </a:t>
                      </a:r>
                      <a:r>
                        <a:rPr lang="en-GB" sz="1600" dirty="0" err="1" smtClean="0">
                          <a:latin typeface="Arial" panose="020B0604020202020204" pitchFamily="34" charset="0"/>
                          <a:cs typeface="Arial" panose="020B0604020202020204" pitchFamily="34" charset="0"/>
                        </a:rPr>
                        <a:t>dihadiri</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perwakilan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dari</a:t>
                      </a:r>
                      <a:r>
                        <a:rPr lang="en-GB" sz="1600" dirty="0" smtClean="0">
                          <a:latin typeface="Arial" panose="020B0604020202020204" pitchFamily="34" charset="0"/>
                          <a:cs typeface="Arial" panose="020B0604020202020204" pitchFamily="34" charset="0"/>
                        </a:rPr>
                        <a:t> 7 </a:t>
                      </a:r>
                      <a:r>
                        <a:rPr lang="en-GB" sz="1600" dirty="0" err="1" smtClean="0">
                          <a:latin typeface="Arial" panose="020B0604020202020204" pitchFamily="34" charset="0"/>
                          <a:cs typeface="Arial" panose="020B0604020202020204" pitchFamily="34" charset="0"/>
                        </a:rPr>
                        <a:t>negara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anggota</a:t>
                      </a:r>
                      <a:r>
                        <a:rPr lang="en-GB" sz="1600" dirty="0" smtClean="0">
                          <a:latin typeface="Arial" panose="020B0604020202020204" pitchFamily="34" charset="0"/>
                          <a:cs typeface="Arial" panose="020B0604020202020204" pitchFamily="34" charset="0"/>
                        </a:rPr>
                        <a:t> ASEAN. </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600" dirty="0" smtClean="0">
                        <a:latin typeface="Arial" panose="020B0604020202020204" pitchFamily="34" charset="0"/>
                        <a:cs typeface="Arial" panose="020B0604020202020204" pitchFamily="34" charset="0"/>
                      </a:endParaRP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600" i="1" dirty="0" smtClean="0">
                          <a:latin typeface="Arial" panose="020B0604020202020204" pitchFamily="34" charset="0"/>
                          <a:cs typeface="Arial" panose="020B0604020202020204" pitchFamily="34" charset="0"/>
                        </a:rPr>
                        <a:t>ASEAN Healthcare Services Website </a:t>
                      </a:r>
                      <a:r>
                        <a:rPr lang="en-GB" sz="1600" dirty="0" smtClean="0">
                          <a:latin typeface="Arial" panose="020B0604020202020204" pitchFamily="34" charset="0"/>
                          <a:cs typeface="Arial" panose="020B0604020202020204" pitchFamily="34" charset="0"/>
                        </a:rPr>
                        <a:t>(www.aseanhealthcare.org) </a:t>
                      </a:r>
                      <a:r>
                        <a:rPr lang="en-GB" sz="1600" dirty="0" err="1" smtClean="0">
                          <a:latin typeface="Arial" panose="020B0604020202020204" pitchFamily="34" charset="0"/>
                          <a:cs typeface="Arial" panose="020B0604020202020204" pitchFamily="34" charset="0"/>
                        </a:rPr>
                        <a:t>rencananya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akan</a:t>
                      </a:r>
                      <a:r>
                        <a:rPr lang="en-GB" sz="1600" dirty="0" smtClean="0">
                          <a:latin typeface="Arial" panose="020B0604020202020204" pitchFamily="34" charset="0"/>
                          <a:cs typeface="Arial" panose="020B0604020202020204" pitchFamily="34" charset="0"/>
                        </a:rPr>
                        <a:t> </a:t>
                      </a:r>
                      <a:r>
                        <a:rPr lang="en-GB" sz="1600" i="1" dirty="0" err="1" smtClean="0">
                          <a:latin typeface="Arial" panose="020B0604020202020204" pitchFamily="34" charset="0"/>
                          <a:cs typeface="Arial" panose="020B0604020202020204" pitchFamily="34" charset="0"/>
                        </a:rPr>
                        <a:t>softlaunch</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pada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bulan</a:t>
                      </a:r>
                      <a:r>
                        <a:rPr lang="en-GB" sz="1600" dirty="0" smtClean="0">
                          <a:latin typeface="Arial" panose="020B0604020202020204" pitchFamily="34" charset="0"/>
                          <a:cs typeface="Arial" panose="020B0604020202020204" pitchFamily="34" charset="0"/>
                        </a:rPr>
                        <a:t> November 2016 </a:t>
                      </a:r>
                      <a:r>
                        <a:rPr lang="en-GB" sz="1600" dirty="0" err="1" smtClean="0">
                          <a:latin typeface="Arial" panose="020B0604020202020204" pitchFamily="34" charset="0"/>
                          <a:cs typeface="Arial" panose="020B0604020202020204" pitchFamily="34" charset="0"/>
                        </a:rPr>
                        <a:t>dimana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Kementerian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Kesehatan</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merupakan</a:t>
                      </a:r>
                      <a:r>
                        <a:rPr lang="en-GB" sz="1600" dirty="0" smtClean="0">
                          <a:latin typeface="Arial" panose="020B0604020202020204" pitchFamily="34" charset="0"/>
                          <a:cs typeface="Arial" panose="020B0604020202020204" pitchFamily="34" charset="0"/>
                        </a:rPr>
                        <a:t> administrator </a:t>
                      </a:r>
                      <a:r>
                        <a:rPr lang="en-GB" sz="1600" dirty="0" err="1" smtClean="0">
                          <a:latin typeface="Arial" panose="020B0604020202020204" pitchFamily="34" charset="0"/>
                          <a:cs typeface="Arial" panose="020B0604020202020204" pitchFamily="34" charset="0"/>
                        </a:rPr>
                        <a:t>dari</a:t>
                      </a:r>
                      <a:r>
                        <a:rPr lang="en-GB" sz="1600" dirty="0" smtClean="0">
                          <a:latin typeface="Arial" panose="020B0604020202020204" pitchFamily="34" charset="0"/>
                          <a:cs typeface="Arial" panose="020B0604020202020204" pitchFamily="34" charset="0"/>
                        </a:rPr>
                        <a:t> website </a:t>
                      </a:r>
                      <a:r>
                        <a:rPr lang="en-GB" sz="1600" dirty="0" err="1" smtClean="0">
                          <a:latin typeface="Arial" panose="020B0604020202020204" pitchFamily="34" charset="0"/>
                          <a:cs typeface="Arial" panose="020B0604020202020204" pitchFamily="34" charset="0"/>
                        </a:rPr>
                        <a:t>dimaksud</a:t>
                      </a:r>
                      <a:endParaRPr lang="en-GB" sz="1600" dirty="0" smtClean="0">
                        <a:latin typeface="Arial" panose="020B0604020202020204" pitchFamily="34" charset="0"/>
                        <a:cs typeface="Arial" panose="020B0604020202020204" pitchFamily="34" charset="0"/>
                      </a:endParaRP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600" dirty="0" smtClean="0">
                        <a:latin typeface="Arial" panose="020B0604020202020204" pitchFamily="34" charset="0"/>
                        <a:cs typeface="Arial" panose="020B0604020202020204" pitchFamily="34" charset="0"/>
                      </a:endParaRPr>
                    </a:p>
                    <a:p>
                      <a:pPr marL="285750" marR="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600" dirty="0" smtClean="0">
                          <a:latin typeface="Arial" panose="020B0604020202020204" pitchFamily="34" charset="0"/>
                          <a:cs typeface="Arial" panose="020B0604020202020204" pitchFamily="34" charset="0"/>
                        </a:rPr>
                        <a:t>Negara </a:t>
                      </a:r>
                      <a:r>
                        <a:rPr lang="en-GB" sz="1600" dirty="0" err="1" smtClean="0">
                          <a:latin typeface="Arial" panose="020B0604020202020204" pitchFamily="34" charset="0"/>
                          <a:cs typeface="Arial" panose="020B0604020202020204" pitchFamily="34" charset="0"/>
                        </a:rPr>
                        <a:t>anggota</a:t>
                      </a:r>
                      <a:r>
                        <a:rPr lang="en-GB" sz="1600" dirty="0" smtClean="0">
                          <a:latin typeface="Arial" panose="020B0604020202020204" pitchFamily="34" charset="0"/>
                          <a:cs typeface="Arial" panose="020B0604020202020204" pitchFamily="34" charset="0"/>
                        </a:rPr>
                        <a:t> ASEAN </a:t>
                      </a:r>
                      <a:r>
                        <a:rPr lang="en-GB" sz="1600" dirty="0" err="1" smtClean="0">
                          <a:latin typeface="Arial" panose="020B0604020202020204" pitchFamily="34" charset="0"/>
                          <a:cs typeface="Arial" panose="020B0604020202020204" pitchFamily="34" charset="0"/>
                        </a:rPr>
                        <a:t>diminta</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untuk</a:t>
                      </a:r>
                      <a:r>
                        <a:rPr lang="en-GB" sz="1600" dirty="0" smtClean="0">
                          <a:latin typeface="Arial" panose="020B0604020202020204" pitchFamily="34" charset="0"/>
                          <a:cs typeface="Arial" panose="020B0604020202020204" pitchFamily="34" charset="0"/>
                        </a:rPr>
                        <a:t> </a:t>
                      </a:r>
                      <a:r>
                        <a:rPr lang="en-GB" sz="1600" dirty="0" err="1" smtClean="0">
                          <a:latin typeface="Arial" panose="020B0604020202020204" pitchFamily="34" charset="0"/>
                          <a:cs typeface="Arial" panose="020B0604020202020204" pitchFamily="34" charset="0"/>
                        </a:rPr>
                        <a:t>menyiapkan</a:t>
                      </a:r>
                      <a:r>
                        <a:rPr lang="en-GB" sz="1600" dirty="0" smtClean="0">
                          <a:latin typeface="Arial" panose="020B0604020202020204" pitchFamily="34" charset="0"/>
                          <a:cs typeface="Arial" panose="020B0604020202020204" pitchFamily="34" charset="0"/>
                        </a:rPr>
                        <a:t> 4 focal point </a:t>
                      </a:r>
                      <a:r>
                        <a:rPr lang="en-GB" sz="1600" dirty="0" err="1" smtClean="0">
                          <a:latin typeface="Arial" panose="020B0604020202020204" pitchFamily="34" charset="0"/>
                          <a:cs typeface="Arial" panose="020B0604020202020204" pitchFamily="34" charset="0"/>
                        </a:rPr>
                        <a:t>berkaitan</a:t>
                      </a:r>
                      <a:r>
                        <a:rPr lang="en-GB" sz="1600" baseline="0" dirty="0" smtClean="0">
                          <a:latin typeface="Arial" panose="020B0604020202020204" pitchFamily="34" charset="0"/>
                          <a:cs typeface="Arial" panose="020B0604020202020204" pitchFamily="34" charset="0"/>
                        </a:rPr>
                        <a:t> </a:t>
                      </a:r>
                      <a:r>
                        <a:rPr lang="en-GB" sz="1600" baseline="0" dirty="0" err="1" smtClean="0">
                          <a:latin typeface="Arial" panose="020B0604020202020204" pitchFamily="34" charset="0"/>
                          <a:cs typeface="Arial" panose="020B0604020202020204" pitchFamily="34" charset="0"/>
                        </a:rPr>
                        <a:t>dengan</a:t>
                      </a:r>
                      <a:r>
                        <a:rPr lang="en-GB" sz="1600" baseline="0" dirty="0" smtClean="0">
                          <a:latin typeface="Arial" panose="020B0604020202020204" pitchFamily="34" charset="0"/>
                          <a:cs typeface="Arial" panose="020B0604020202020204" pitchFamily="34" charset="0"/>
                        </a:rPr>
                        <a:t> administrator website </a:t>
                      </a:r>
                      <a:r>
                        <a:rPr lang="en-GB" sz="1600" baseline="0" dirty="0" err="1" smtClean="0">
                          <a:latin typeface="Arial" panose="020B0604020202020204" pitchFamily="34" charset="0"/>
                          <a:cs typeface="Arial" panose="020B0604020202020204" pitchFamily="34" charset="0"/>
                        </a:rPr>
                        <a:t>dan</a:t>
                      </a:r>
                      <a:r>
                        <a:rPr lang="en-GB" sz="1600" baseline="0" dirty="0" smtClean="0">
                          <a:latin typeface="Arial" panose="020B0604020202020204" pitchFamily="34" charset="0"/>
                          <a:cs typeface="Arial" panose="020B0604020202020204" pitchFamily="34" charset="0"/>
                        </a:rPr>
                        <a:t> </a:t>
                      </a:r>
                      <a:r>
                        <a:rPr lang="en-GB" sz="1600" baseline="0" dirty="0" err="1" smtClean="0">
                          <a:latin typeface="Arial" panose="020B0604020202020204" pitchFamily="34" charset="0"/>
                          <a:cs typeface="Arial" panose="020B0604020202020204" pitchFamily="34" charset="0"/>
                        </a:rPr>
                        <a:t>sebelum</a:t>
                      </a:r>
                      <a:r>
                        <a:rPr lang="en-GB" sz="1600" baseline="0" dirty="0" smtClean="0">
                          <a:latin typeface="Arial" panose="020B0604020202020204" pitchFamily="34" charset="0"/>
                          <a:cs typeface="Arial" panose="020B0604020202020204" pitchFamily="34" charset="0"/>
                        </a:rPr>
                        <a:t> </a:t>
                      </a:r>
                      <a:r>
                        <a:rPr lang="en-GB" sz="1600" baseline="0" dirty="0" err="1" smtClean="0">
                          <a:latin typeface="Arial" panose="020B0604020202020204" pitchFamily="34" charset="0"/>
                          <a:cs typeface="Arial" panose="020B0604020202020204" pitchFamily="34" charset="0"/>
                        </a:rPr>
                        <a:t>akhir</a:t>
                      </a:r>
                      <a:r>
                        <a:rPr lang="en-GB" sz="1600" baseline="0" dirty="0" smtClean="0">
                          <a:latin typeface="Arial" panose="020B0604020202020204" pitchFamily="34" charset="0"/>
                          <a:cs typeface="Arial" panose="020B0604020202020204" pitchFamily="34" charset="0"/>
                        </a:rPr>
                        <a:t> November 2016 </a:t>
                      </a:r>
                      <a:r>
                        <a:rPr lang="en-GB" sz="1600" baseline="0" dirty="0" err="1" smtClean="0">
                          <a:latin typeface="Arial" panose="020B0604020202020204" pitchFamily="34" charset="0"/>
                          <a:cs typeface="Arial" panose="020B0604020202020204" pitchFamily="34" charset="0"/>
                        </a:rPr>
                        <a:t>diminta</a:t>
                      </a:r>
                      <a:r>
                        <a:rPr lang="en-GB" sz="1600" baseline="0" dirty="0" smtClean="0">
                          <a:latin typeface="Arial" panose="020B0604020202020204" pitchFamily="34" charset="0"/>
                          <a:cs typeface="Arial" panose="020B0604020202020204" pitchFamily="34" charset="0"/>
                        </a:rPr>
                        <a:t> </a:t>
                      </a:r>
                      <a:r>
                        <a:rPr lang="en-GB" sz="1600" baseline="0" dirty="0" err="1" smtClean="0">
                          <a:latin typeface="Arial" panose="020B0604020202020204" pitchFamily="34" charset="0"/>
                          <a:cs typeface="Arial" panose="020B0604020202020204" pitchFamily="34" charset="0"/>
                        </a:rPr>
                        <a:t>telah</a:t>
                      </a:r>
                      <a:r>
                        <a:rPr lang="en-GB" sz="1600" baseline="0" dirty="0" smtClean="0">
                          <a:latin typeface="Arial" panose="020B0604020202020204" pitchFamily="34" charset="0"/>
                          <a:cs typeface="Arial" panose="020B0604020202020204" pitchFamily="34" charset="0"/>
                        </a:rPr>
                        <a:t> </a:t>
                      </a:r>
                      <a:r>
                        <a:rPr lang="en-GB" sz="1600" baseline="0" dirty="0" err="1" smtClean="0">
                          <a:latin typeface="Arial" panose="020B0604020202020204" pitchFamily="34" charset="0"/>
                          <a:cs typeface="Arial" panose="020B0604020202020204" pitchFamily="34" charset="0"/>
                        </a:rPr>
                        <a:t>mengupload</a:t>
                      </a:r>
                      <a:r>
                        <a:rPr lang="en-GB" sz="1600" baseline="0" dirty="0" smtClean="0">
                          <a:latin typeface="Arial" panose="020B0604020202020204" pitchFamily="34" charset="0"/>
                          <a:cs typeface="Arial" panose="020B0604020202020204" pitchFamily="34" charset="0"/>
                        </a:rPr>
                        <a:t> data &amp; </a:t>
                      </a:r>
                      <a:r>
                        <a:rPr lang="en-GB" sz="1600" baseline="0" dirty="0" err="1" smtClean="0">
                          <a:latin typeface="Arial" panose="020B0604020202020204" pitchFamily="34" charset="0"/>
                          <a:cs typeface="Arial" panose="020B0604020202020204" pitchFamily="34" charset="0"/>
                        </a:rPr>
                        <a:t>informasi</a:t>
                      </a:r>
                      <a:r>
                        <a:rPr lang="en-GB" sz="1600" baseline="0" dirty="0" smtClean="0">
                          <a:latin typeface="Arial" panose="020B0604020202020204" pitchFamily="34" charset="0"/>
                          <a:cs typeface="Arial" panose="020B0604020202020204" pitchFamily="34" charset="0"/>
                        </a:rPr>
                        <a:t> </a:t>
                      </a:r>
                      <a:r>
                        <a:rPr lang="en-GB" sz="1600" baseline="0" dirty="0" err="1" smtClean="0">
                          <a:latin typeface="Arial" panose="020B0604020202020204" pitchFamily="34" charset="0"/>
                          <a:cs typeface="Arial" panose="020B0604020202020204" pitchFamily="34" charset="0"/>
                        </a:rPr>
                        <a:t>kedalam</a:t>
                      </a:r>
                      <a:r>
                        <a:rPr lang="en-GB" sz="1600" baseline="0" dirty="0" smtClean="0">
                          <a:latin typeface="Arial" panose="020B0604020202020204" pitchFamily="34" charset="0"/>
                          <a:cs typeface="Arial" panose="020B0604020202020204" pitchFamily="34" charset="0"/>
                        </a:rPr>
                        <a:t> website</a:t>
                      </a:r>
                      <a:endParaRPr lang="en-GB" sz="1600" dirty="0">
                        <a:latin typeface="Arial" panose="020B0604020202020204" pitchFamily="34" charset="0"/>
                        <a:cs typeface="Arial" panose="020B0604020202020204" pitchFamily="34" charset="0"/>
                      </a:endParaRPr>
                    </a:p>
                  </a:txBody>
                  <a:tcPr>
                    <a:solidFill>
                      <a:schemeClr val="accent2">
                        <a:lumMod val="40000"/>
                        <a:lumOff val="60000"/>
                      </a:schemeClr>
                    </a:solidFill>
                  </a:tcPr>
                </a:tc>
                <a:extLst>
                  <a:ext uri="{0D108BD9-81ED-4DB2-BD59-A6C34878D82A}">
                    <a16:rowId xmlns:a16="http://schemas.microsoft.com/office/drawing/2014/main" val="10001"/>
                  </a:ext>
                </a:extLst>
              </a:tr>
            </a:tbl>
          </a:graphicData>
        </a:graphic>
      </p:graphicFrame>
      <p:sp>
        <p:nvSpPr>
          <p:cNvPr id="5" name="Title 1"/>
          <p:cNvSpPr txBox="1">
            <a:spLocks/>
          </p:cNvSpPr>
          <p:nvPr/>
        </p:nvSpPr>
        <p:spPr>
          <a:xfrm>
            <a:off x="996504" y="141979"/>
            <a:ext cx="10364451" cy="473683"/>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2800" dirty="0" smtClean="0"/>
              <a:t>PERKEMBANGAN TERAKHIR </a:t>
            </a:r>
            <a:br>
              <a:rPr lang="en-GB" sz="2800" dirty="0" smtClean="0"/>
            </a:br>
            <a:r>
              <a:rPr lang="en-GB" sz="2800" dirty="0" smtClean="0"/>
              <a:t>HSSWG – ccs 85 DI Vietnam</a:t>
            </a:r>
            <a:endParaRPr lang="en-GB" sz="2800" dirty="0"/>
          </a:p>
        </p:txBody>
      </p:sp>
    </p:spTree>
    <p:extLst>
      <p:ext uri="{BB962C8B-B14F-4D97-AF65-F5344CB8AC3E}">
        <p14:creationId xmlns:p14="http://schemas.microsoft.com/office/powerpoint/2010/main" val="8806003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solidFill>
            <a:schemeClr val="bg1">
              <a:lumMod val="85000"/>
            </a:schemeClr>
          </a:solidFill>
        </p:spPr>
        <p:txBody>
          <a:bodyPr/>
          <a:lstStyle/>
          <a:p>
            <a:pPr>
              <a:defRPr/>
            </a:pPr>
            <a:r>
              <a:rPr lang="en-AU" dirty="0" err="1" smtClean="0"/>
              <a:t>Tindak</a:t>
            </a:r>
            <a:r>
              <a:rPr lang="en-AU" dirty="0" smtClean="0"/>
              <a:t> </a:t>
            </a:r>
            <a:r>
              <a:rPr lang="en-AU" dirty="0" err="1" smtClean="0"/>
              <a:t>lanjut</a:t>
            </a:r>
            <a:r>
              <a:rPr lang="en-AU" dirty="0" smtClean="0"/>
              <a:t> AJCCN (Indonesia)</a:t>
            </a:r>
          </a:p>
        </p:txBody>
      </p:sp>
      <p:sp>
        <p:nvSpPr>
          <p:cNvPr id="3" name="Content Placeholder 2"/>
          <p:cNvSpPr>
            <a:spLocks noGrp="1"/>
          </p:cNvSpPr>
          <p:nvPr>
            <p:ph idx="1"/>
          </p:nvPr>
        </p:nvSpPr>
        <p:spPr>
          <a:solidFill>
            <a:schemeClr val="accent5">
              <a:lumMod val="20000"/>
              <a:lumOff val="80000"/>
            </a:schemeClr>
          </a:solidFill>
        </p:spPr>
        <p:txBody>
          <a:bodyPr>
            <a:normAutofit/>
          </a:bodyPr>
          <a:lstStyle/>
          <a:p>
            <a:pPr>
              <a:defRPr/>
            </a:pPr>
            <a:r>
              <a:rPr lang="en-AU" dirty="0" err="1" smtClean="0"/>
              <a:t>Menyepakati</a:t>
            </a:r>
            <a:r>
              <a:rPr lang="en-AU" dirty="0" smtClean="0"/>
              <a:t> </a:t>
            </a:r>
            <a:r>
              <a:rPr lang="en-AU" dirty="0" err="1" smtClean="0"/>
              <a:t>kompetensi</a:t>
            </a:r>
            <a:r>
              <a:rPr lang="en-AU" dirty="0" smtClean="0"/>
              <a:t> inti </a:t>
            </a:r>
            <a:r>
              <a:rPr lang="en-AU" dirty="0" err="1" smtClean="0"/>
              <a:t>perawat</a:t>
            </a:r>
            <a:r>
              <a:rPr lang="en-AU" dirty="0" smtClean="0"/>
              <a:t> Indonesia yang </a:t>
            </a:r>
            <a:r>
              <a:rPr lang="en-AU" dirty="0" err="1" smtClean="0"/>
              <a:t>akan</a:t>
            </a:r>
            <a:r>
              <a:rPr lang="en-AU" dirty="0" smtClean="0"/>
              <a:t> </a:t>
            </a:r>
            <a:r>
              <a:rPr lang="en-AU" dirty="0" err="1" smtClean="0"/>
              <a:t>direview</a:t>
            </a:r>
            <a:r>
              <a:rPr lang="en-AU" dirty="0" smtClean="0"/>
              <a:t> </a:t>
            </a:r>
            <a:r>
              <a:rPr lang="en-AU" dirty="0" smtClean="0">
                <a:sym typeface="Wingdings" pitchFamily="2" charset="2"/>
              </a:rPr>
              <a:t></a:t>
            </a:r>
            <a:r>
              <a:rPr lang="en-AU" dirty="0" err="1" smtClean="0">
                <a:sym typeface="Wingdings" pitchFamily="2" charset="2"/>
              </a:rPr>
              <a:t>sudah</a:t>
            </a:r>
            <a:r>
              <a:rPr lang="en-AU" dirty="0" smtClean="0">
                <a:sym typeface="Wingdings" pitchFamily="2" charset="2"/>
              </a:rPr>
              <a:t> </a:t>
            </a:r>
            <a:r>
              <a:rPr lang="en-AU" dirty="0" err="1" smtClean="0">
                <a:sym typeface="Wingdings" pitchFamily="2" charset="2"/>
              </a:rPr>
              <a:t>dikirim</a:t>
            </a:r>
            <a:r>
              <a:rPr lang="en-AU" dirty="0" smtClean="0">
                <a:sym typeface="Wingdings" pitchFamily="2" charset="2"/>
              </a:rPr>
              <a:t> </a:t>
            </a:r>
            <a:r>
              <a:rPr lang="en-AU" dirty="0" err="1" smtClean="0">
                <a:sym typeface="Wingdings" pitchFamily="2" charset="2"/>
              </a:rPr>
              <a:t>ke</a:t>
            </a:r>
            <a:r>
              <a:rPr lang="en-AU" dirty="0" smtClean="0">
                <a:sym typeface="Wingdings" pitchFamily="2" charset="2"/>
              </a:rPr>
              <a:t> </a:t>
            </a:r>
            <a:r>
              <a:rPr lang="en-AU" dirty="0" err="1" smtClean="0">
                <a:sym typeface="Wingdings" pitchFamily="2" charset="2"/>
              </a:rPr>
              <a:t>sekretariat</a:t>
            </a:r>
            <a:r>
              <a:rPr lang="en-AU" dirty="0" smtClean="0">
                <a:sym typeface="Wingdings" pitchFamily="2" charset="2"/>
              </a:rPr>
              <a:t> ASEAN </a:t>
            </a:r>
            <a:r>
              <a:rPr lang="en-AU" dirty="0" err="1" smtClean="0">
                <a:sym typeface="Wingdings" pitchFamily="2" charset="2"/>
              </a:rPr>
              <a:t>oleh</a:t>
            </a:r>
            <a:r>
              <a:rPr lang="en-AU" dirty="0" smtClean="0">
                <a:sym typeface="Wingdings" pitchFamily="2" charset="2"/>
              </a:rPr>
              <a:t> PPNI.</a:t>
            </a:r>
          </a:p>
          <a:p>
            <a:pPr>
              <a:defRPr/>
            </a:pPr>
            <a:endParaRPr lang="en-AU" dirty="0" smtClean="0">
              <a:sym typeface="Wingdings" pitchFamily="2" charset="2"/>
            </a:endParaRPr>
          </a:p>
          <a:p>
            <a:pPr>
              <a:defRPr/>
            </a:pPr>
            <a:r>
              <a:rPr lang="en-AU" dirty="0" err="1" smtClean="0">
                <a:sym typeface="Wingdings" pitchFamily="2" charset="2"/>
              </a:rPr>
              <a:t>Menyepakati</a:t>
            </a:r>
            <a:r>
              <a:rPr lang="en-AU" dirty="0" smtClean="0">
                <a:sym typeface="Wingdings" pitchFamily="2" charset="2"/>
              </a:rPr>
              <a:t> </a:t>
            </a:r>
            <a:r>
              <a:rPr lang="en-AU" dirty="0" err="1" smtClean="0">
                <a:sym typeface="Wingdings" pitchFamily="2" charset="2"/>
              </a:rPr>
              <a:t>proses</a:t>
            </a:r>
            <a:r>
              <a:rPr lang="en-AU" dirty="0" smtClean="0">
                <a:sym typeface="Wingdings" pitchFamily="2" charset="2"/>
              </a:rPr>
              <a:t> </a:t>
            </a:r>
            <a:r>
              <a:rPr lang="en-AU" dirty="0" err="1" smtClean="0">
                <a:sym typeface="Wingdings" pitchFamily="2" charset="2"/>
              </a:rPr>
              <a:t>harmonisasi</a:t>
            </a:r>
            <a:r>
              <a:rPr lang="en-AU" dirty="0" smtClean="0">
                <a:sym typeface="Wingdings" pitchFamily="2" charset="2"/>
              </a:rPr>
              <a:t> </a:t>
            </a:r>
            <a:r>
              <a:rPr lang="en-AU" dirty="0" err="1" smtClean="0">
                <a:sym typeface="Wingdings" pitchFamily="2" charset="2"/>
              </a:rPr>
              <a:t>kompetensi</a:t>
            </a:r>
            <a:r>
              <a:rPr lang="en-AU" dirty="0" smtClean="0">
                <a:sym typeface="Wingdings" pitchFamily="2" charset="2"/>
              </a:rPr>
              <a:t> </a:t>
            </a:r>
            <a:r>
              <a:rPr lang="en-AU" dirty="0" err="1" smtClean="0">
                <a:sym typeface="Wingdings" pitchFamily="2" charset="2"/>
              </a:rPr>
              <a:t>perawat</a:t>
            </a:r>
            <a:r>
              <a:rPr lang="en-AU" dirty="0" smtClean="0">
                <a:sym typeface="Wingdings" pitchFamily="2" charset="2"/>
              </a:rPr>
              <a:t> Indonesia.</a:t>
            </a:r>
          </a:p>
          <a:p>
            <a:pPr>
              <a:defRPr/>
            </a:pPr>
            <a:r>
              <a:rPr lang="en-AU" dirty="0" err="1" smtClean="0">
                <a:sym typeface="Wingdings" pitchFamily="2" charset="2"/>
              </a:rPr>
              <a:t>Memetakan</a:t>
            </a:r>
            <a:r>
              <a:rPr lang="en-AU" dirty="0" smtClean="0">
                <a:sym typeface="Wingdings" pitchFamily="2" charset="2"/>
              </a:rPr>
              <a:t> </a:t>
            </a:r>
            <a:r>
              <a:rPr lang="en-AU" dirty="0" err="1" smtClean="0">
                <a:sym typeface="Wingdings" pitchFamily="2" charset="2"/>
              </a:rPr>
              <a:t>kompetensi</a:t>
            </a:r>
            <a:r>
              <a:rPr lang="en-AU" dirty="0" smtClean="0">
                <a:sym typeface="Wingdings" pitchFamily="2" charset="2"/>
              </a:rPr>
              <a:t> </a:t>
            </a:r>
            <a:r>
              <a:rPr lang="en-AU" dirty="0" err="1" smtClean="0">
                <a:sym typeface="Wingdings" pitchFamily="2" charset="2"/>
              </a:rPr>
              <a:t>dengan</a:t>
            </a:r>
            <a:r>
              <a:rPr lang="en-AU" dirty="0" smtClean="0">
                <a:sym typeface="Wingdings" pitchFamily="2" charset="2"/>
              </a:rPr>
              <a:t> National Qualification Framework (AQF/ KKNI)</a:t>
            </a:r>
          </a:p>
          <a:p>
            <a:pPr>
              <a:defRPr/>
            </a:pPr>
            <a:r>
              <a:rPr lang="en-AU" dirty="0" err="1" smtClean="0">
                <a:sym typeface="Wingdings" pitchFamily="2" charset="2"/>
              </a:rPr>
              <a:t>Memetakan</a:t>
            </a:r>
            <a:r>
              <a:rPr lang="en-AU" dirty="0" smtClean="0">
                <a:sym typeface="Wingdings" pitchFamily="2" charset="2"/>
              </a:rPr>
              <a:t> </a:t>
            </a:r>
            <a:r>
              <a:rPr lang="en-AU" dirty="0" err="1" smtClean="0">
                <a:sym typeface="Wingdings" pitchFamily="2" charset="2"/>
              </a:rPr>
              <a:t>kurikulum</a:t>
            </a:r>
            <a:r>
              <a:rPr lang="en-AU" dirty="0" smtClean="0">
                <a:sym typeface="Wingdings" pitchFamily="2" charset="2"/>
              </a:rPr>
              <a:t> </a:t>
            </a:r>
            <a:r>
              <a:rPr lang="en-AU" dirty="0" err="1" smtClean="0">
                <a:sym typeface="Wingdings" pitchFamily="2" charset="2"/>
              </a:rPr>
              <a:t>nasional</a:t>
            </a:r>
            <a:r>
              <a:rPr lang="en-AU" dirty="0" smtClean="0">
                <a:sym typeface="Wingdings" pitchFamily="2" charset="2"/>
              </a:rPr>
              <a:t> </a:t>
            </a:r>
            <a:r>
              <a:rPr lang="en-AU" dirty="0" err="1" smtClean="0">
                <a:sym typeface="Wingdings" pitchFamily="2" charset="2"/>
              </a:rPr>
              <a:t>dengan</a:t>
            </a:r>
            <a:r>
              <a:rPr lang="en-AU" dirty="0" smtClean="0">
                <a:sym typeface="Wingdings" pitchFamily="2" charset="2"/>
              </a:rPr>
              <a:t> </a:t>
            </a:r>
            <a:r>
              <a:rPr lang="en-AU" dirty="0" err="1" smtClean="0">
                <a:sym typeface="Wingdings" pitchFamily="2" charset="2"/>
              </a:rPr>
              <a:t>kompetensi</a:t>
            </a:r>
            <a:r>
              <a:rPr lang="en-AU" dirty="0" smtClean="0">
                <a:sym typeface="Wingdings" pitchFamily="2" charset="2"/>
              </a:rPr>
              <a:t> </a:t>
            </a:r>
            <a:r>
              <a:rPr lang="id-ID" dirty="0" smtClean="0">
                <a:sym typeface="Wingdings" pitchFamily="2" charset="2"/>
              </a:rPr>
              <a:t>ASEAN</a:t>
            </a:r>
            <a:endParaRPr lang="en-AU" dirty="0"/>
          </a:p>
        </p:txBody>
      </p:sp>
    </p:spTree>
    <p:extLst>
      <p:ext uri="{BB962C8B-B14F-4D97-AF65-F5344CB8AC3E}">
        <p14:creationId xmlns:p14="http://schemas.microsoft.com/office/powerpoint/2010/main" val="23620320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solidFill>
            <a:schemeClr val="bg1">
              <a:lumMod val="95000"/>
            </a:schemeClr>
          </a:solidFill>
        </p:spPr>
        <p:txBody>
          <a:bodyPr/>
          <a:lstStyle/>
          <a:p>
            <a:pPr>
              <a:defRPr/>
            </a:pPr>
            <a:r>
              <a:rPr lang="en-AU" dirty="0" err="1" smtClean="0"/>
              <a:t>Tindak</a:t>
            </a:r>
            <a:r>
              <a:rPr lang="en-AU" dirty="0" smtClean="0"/>
              <a:t> </a:t>
            </a:r>
            <a:r>
              <a:rPr lang="en-AU" dirty="0" err="1" smtClean="0"/>
              <a:t>lanjut</a:t>
            </a:r>
            <a:r>
              <a:rPr lang="en-AU" dirty="0" smtClean="0"/>
              <a:t> AJCCN (Indonesia)</a:t>
            </a:r>
          </a:p>
        </p:txBody>
      </p:sp>
      <p:sp>
        <p:nvSpPr>
          <p:cNvPr id="3" name="Content Placeholder 2"/>
          <p:cNvSpPr>
            <a:spLocks noGrp="1"/>
          </p:cNvSpPr>
          <p:nvPr>
            <p:ph idx="1"/>
          </p:nvPr>
        </p:nvSpPr>
        <p:spPr>
          <a:solidFill>
            <a:schemeClr val="accent5">
              <a:lumMod val="20000"/>
              <a:lumOff val="80000"/>
            </a:schemeClr>
          </a:solidFill>
        </p:spPr>
        <p:txBody>
          <a:bodyPr>
            <a:normAutofit/>
          </a:bodyPr>
          <a:lstStyle/>
          <a:p>
            <a:pPr>
              <a:defRPr/>
            </a:pPr>
            <a:r>
              <a:rPr lang="en-AU" dirty="0" err="1" smtClean="0"/>
              <a:t>Menyepakati</a:t>
            </a:r>
            <a:r>
              <a:rPr lang="en-AU" dirty="0" smtClean="0"/>
              <a:t> </a:t>
            </a:r>
            <a:r>
              <a:rPr lang="en-AU" dirty="0" err="1" smtClean="0"/>
              <a:t>mekanisme</a:t>
            </a:r>
            <a:r>
              <a:rPr lang="en-AU" dirty="0" smtClean="0"/>
              <a:t> </a:t>
            </a:r>
            <a:r>
              <a:rPr lang="en-AU" dirty="0" err="1" smtClean="0"/>
              <a:t>mobilitas</a:t>
            </a:r>
            <a:r>
              <a:rPr lang="en-AU" dirty="0" smtClean="0"/>
              <a:t> </a:t>
            </a:r>
            <a:r>
              <a:rPr lang="en-AU" dirty="0" err="1" smtClean="0"/>
              <a:t>perawat</a:t>
            </a:r>
            <a:r>
              <a:rPr lang="en-AU" dirty="0" smtClean="0"/>
              <a:t> yang </a:t>
            </a:r>
            <a:r>
              <a:rPr lang="en-AU" dirty="0" err="1" smtClean="0"/>
              <a:t>akan</a:t>
            </a:r>
            <a:r>
              <a:rPr lang="en-AU" dirty="0" smtClean="0"/>
              <a:t> </a:t>
            </a:r>
            <a:r>
              <a:rPr lang="en-AU" dirty="0" err="1" smtClean="0"/>
              <a:t>bekerja</a:t>
            </a:r>
            <a:r>
              <a:rPr lang="en-AU" dirty="0" smtClean="0"/>
              <a:t> </a:t>
            </a:r>
            <a:r>
              <a:rPr lang="en-AU" dirty="0" err="1" smtClean="0"/>
              <a:t>di</a:t>
            </a:r>
            <a:r>
              <a:rPr lang="en-AU" dirty="0" smtClean="0"/>
              <a:t> Indonesia</a:t>
            </a:r>
          </a:p>
          <a:p>
            <a:pPr>
              <a:defRPr/>
            </a:pPr>
            <a:r>
              <a:rPr lang="en-AU" dirty="0" err="1" smtClean="0"/>
              <a:t>Menyepakati</a:t>
            </a:r>
            <a:r>
              <a:rPr lang="en-AU" dirty="0" smtClean="0"/>
              <a:t> best practice </a:t>
            </a:r>
            <a:r>
              <a:rPr lang="en-AU" dirty="0" err="1" smtClean="0"/>
              <a:t>untuk</a:t>
            </a:r>
            <a:r>
              <a:rPr lang="en-AU" dirty="0" smtClean="0"/>
              <a:t> CPD</a:t>
            </a:r>
          </a:p>
          <a:p>
            <a:pPr>
              <a:defRPr/>
            </a:pPr>
            <a:r>
              <a:rPr lang="en-AU" dirty="0" err="1" smtClean="0"/>
              <a:t>Mempercepat</a:t>
            </a:r>
            <a:r>
              <a:rPr lang="en-AU" dirty="0" smtClean="0"/>
              <a:t> </a:t>
            </a:r>
            <a:r>
              <a:rPr lang="en-AU" dirty="0" err="1" smtClean="0"/>
              <a:t>pembentukan</a:t>
            </a:r>
            <a:r>
              <a:rPr lang="en-AU" dirty="0" smtClean="0"/>
              <a:t> </a:t>
            </a:r>
            <a:r>
              <a:rPr lang="en-AU" dirty="0" err="1" smtClean="0"/>
              <a:t>konsil</a:t>
            </a:r>
            <a:r>
              <a:rPr lang="en-AU" dirty="0" smtClean="0"/>
              <a:t> </a:t>
            </a:r>
            <a:r>
              <a:rPr lang="en-AU" dirty="0" err="1" smtClean="0"/>
              <a:t>keperawatan</a:t>
            </a:r>
            <a:endParaRPr lang="en-AU" dirty="0" smtClean="0"/>
          </a:p>
          <a:p>
            <a:pPr>
              <a:defRPr/>
            </a:pPr>
            <a:r>
              <a:rPr lang="en-AU" dirty="0" err="1" smtClean="0"/>
              <a:t>Memperkuat</a:t>
            </a:r>
            <a:r>
              <a:rPr lang="en-AU" dirty="0" smtClean="0"/>
              <a:t> </a:t>
            </a:r>
            <a:r>
              <a:rPr lang="en-AU" dirty="0" err="1" smtClean="0"/>
              <a:t>jejaring</a:t>
            </a:r>
            <a:r>
              <a:rPr lang="en-AU" dirty="0" smtClean="0"/>
              <a:t> </a:t>
            </a:r>
            <a:r>
              <a:rPr lang="en-AU" dirty="0" err="1" smtClean="0"/>
              <a:t>antar</a:t>
            </a:r>
            <a:r>
              <a:rPr lang="en-AU" dirty="0" smtClean="0"/>
              <a:t> stakeholder: NRA, </a:t>
            </a:r>
            <a:r>
              <a:rPr lang="en-AU" dirty="0" err="1" smtClean="0"/>
              <a:t>pemerintah</a:t>
            </a:r>
            <a:r>
              <a:rPr lang="en-AU" dirty="0" smtClean="0"/>
              <a:t>, </a:t>
            </a:r>
            <a:r>
              <a:rPr lang="en-AU" dirty="0" err="1" smtClean="0"/>
              <a:t>institusi</a:t>
            </a:r>
            <a:r>
              <a:rPr lang="en-AU" dirty="0" smtClean="0"/>
              <a:t> </a:t>
            </a:r>
            <a:r>
              <a:rPr lang="en-AU" dirty="0" err="1" smtClean="0"/>
              <a:t>pendidikan</a:t>
            </a:r>
            <a:r>
              <a:rPr lang="en-AU" dirty="0" smtClean="0"/>
              <a:t>, </a:t>
            </a:r>
            <a:r>
              <a:rPr lang="en-AU" dirty="0" err="1" smtClean="0"/>
              <a:t>institusi</a:t>
            </a:r>
            <a:r>
              <a:rPr lang="en-AU" dirty="0" smtClean="0"/>
              <a:t> </a:t>
            </a:r>
            <a:r>
              <a:rPr lang="en-AU" dirty="0" err="1" smtClean="0"/>
              <a:t>pelayanan</a:t>
            </a:r>
            <a:r>
              <a:rPr lang="en-AU" dirty="0" smtClean="0"/>
              <a:t>.</a:t>
            </a:r>
          </a:p>
          <a:p>
            <a:pPr>
              <a:defRPr/>
            </a:pPr>
            <a:r>
              <a:rPr lang="en-AU" dirty="0" err="1" smtClean="0"/>
              <a:t>Menyiapkan</a:t>
            </a:r>
            <a:r>
              <a:rPr lang="en-AU" dirty="0" smtClean="0"/>
              <a:t> </a:t>
            </a:r>
            <a:r>
              <a:rPr lang="en-AU" dirty="0" err="1" smtClean="0"/>
              <a:t>pertemuan</a:t>
            </a:r>
            <a:r>
              <a:rPr lang="en-AU" dirty="0" smtClean="0"/>
              <a:t> </a:t>
            </a:r>
            <a:r>
              <a:rPr lang="id-ID" dirty="0" smtClean="0"/>
              <a:t>AJCCN </a:t>
            </a:r>
            <a:r>
              <a:rPr lang="en-AU" dirty="0" err="1" smtClean="0"/>
              <a:t>berikutnya</a:t>
            </a:r>
            <a:endParaRPr lang="en-AU" dirty="0" smtClean="0"/>
          </a:p>
          <a:p>
            <a:pPr>
              <a:defRPr/>
            </a:pPr>
            <a:r>
              <a:rPr lang="en-AU" dirty="0" err="1" smtClean="0"/>
              <a:t>Menyiapkan</a:t>
            </a:r>
            <a:r>
              <a:rPr lang="en-AU" dirty="0" smtClean="0"/>
              <a:t> </a:t>
            </a:r>
            <a:r>
              <a:rPr lang="en-AU" dirty="0" err="1" smtClean="0"/>
              <a:t>kunjungan</a:t>
            </a:r>
            <a:r>
              <a:rPr lang="en-AU" dirty="0" smtClean="0"/>
              <a:t> </a:t>
            </a:r>
            <a:r>
              <a:rPr lang="id-ID" dirty="0" smtClean="0"/>
              <a:t>ke </a:t>
            </a:r>
            <a:r>
              <a:rPr lang="en-AU" dirty="0" err="1" smtClean="0"/>
              <a:t>rumah</a:t>
            </a:r>
            <a:r>
              <a:rPr lang="en-AU" dirty="0" smtClean="0"/>
              <a:t> </a:t>
            </a:r>
            <a:r>
              <a:rPr lang="en-AU" dirty="0" err="1" smtClean="0"/>
              <a:t>sakit</a:t>
            </a:r>
            <a:r>
              <a:rPr lang="id-ID" dirty="0" smtClean="0"/>
              <a:t> pada pertemuan AJCCN berikutnya</a:t>
            </a:r>
            <a:endParaRPr lang="en-AU" dirty="0" smtClean="0"/>
          </a:p>
          <a:p>
            <a:pPr>
              <a:defRPr/>
            </a:pPr>
            <a:endParaRPr lang="en-AU" dirty="0"/>
          </a:p>
        </p:txBody>
      </p:sp>
    </p:spTree>
    <p:extLst>
      <p:ext uri="{BB962C8B-B14F-4D97-AF65-F5344CB8AC3E}">
        <p14:creationId xmlns:p14="http://schemas.microsoft.com/office/powerpoint/2010/main" val="39510434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3867" y="89042"/>
            <a:ext cx="9652000" cy="1459684"/>
          </a:xfrm>
        </p:spPr>
        <p:style>
          <a:lnRef idx="2">
            <a:schemeClr val="accent1">
              <a:shade val="50000"/>
            </a:schemeClr>
          </a:lnRef>
          <a:fillRef idx="1">
            <a:schemeClr val="accent1"/>
          </a:fillRef>
          <a:effectRef idx="0">
            <a:schemeClr val="accent1"/>
          </a:effectRef>
          <a:fontRef idx="minor">
            <a:schemeClr val="lt1"/>
          </a:fontRef>
        </p:style>
        <p:txBody>
          <a:bodyPr anchor="ctr">
            <a:noAutofit/>
          </a:bodyPr>
          <a:lstStyle/>
          <a:p>
            <a:pPr algn="ctr">
              <a:defRPr/>
            </a:pPr>
            <a:r>
              <a:rPr lang="id-ID" sz="3600" b="1" dirty="0" smtClean="0">
                <a:solidFill>
                  <a:schemeClr val="bg1"/>
                </a:solidFill>
              </a:rPr>
              <a:t>KESIMPULAN</a:t>
            </a:r>
            <a:br>
              <a:rPr lang="id-ID" sz="3600" b="1" dirty="0" smtClean="0">
                <a:solidFill>
                  <a:schemeClr val="bg1"/>
                </a:solidFill>
              </a:rPr>
            </a:br>
            <a:r>
              <a:rPr lang="id-ID" sz="3600" b="1" dirty="0" smtClean="0">
                <a:solidFill>
                  <a:schemeClr val="bg1"/>
                </a:solidFill>
              </a:rPr>
              <a:t>PERKEMBANGAN </a:t>
            </a:r>
            <a:r>
              <a:rPr lang="fi-FI" sz="3600" b="1" dirty="0" smtClean="0">
                <a:solidFill>
                  <a:schemeClr val="bg1"/>
                </a:solidFill>
              </a:rPr>
              <a:t>NEGOSIASI </a:t>
            </a:r>
            <a:r>
              <a:rPr lang="fi-FI" sz="3600" b="1" dirty="0">
                <a:solidFill>
                  <a:schemeClr val="bg1"/>
                </a:solidFill>
              </a:rPr>
              <a:t>TINGKAT ASEAN </a:t>
            </a:r>
            <a:r>
              <a:rPr lang="fi-FI" sz="3600" b="1" dirty="0" smtClean="0">
                <a:solidFill>
                  <a:schemeClr val="bg1"/>
                </a:solidFill>
              </a:rPr>
              <a:t>D</a:t>
            </a:r>
            <a:r>
              <a:rPr lang="id-ID" sz="3600" b="1" dirty="0" smtClean="0">
                <a:solidFill>
                  <a:schemeClr val="bg1"/>
                </a:solidFill>
              </a:rPr>
              <a:t>ALAM RANGKA IMPLEMENTASI MRA</a:t>
            </a:r>
            <a:r>
              <a:rPr lang="fi-FI" sz="3600" b="1" dirty="0" smtClean="0">
                <a:solidFill>
                  <a:schemeClr val="bg1"/>
                </a:solidFill>
              </a:rPr>
              <a:t> </a:t>
            </a:r>
            <a:endParaRPr lang="id-ID" sz="3600" b="1" dirty="0">
              <a:solidFill>
                <a:schemeClr val="bg1"/>
              </a:solidFill>
            </a:endParaRPr>
          </a:p>
        </p:txBody>
      </p:sp>
      <p:sp>
        <p:nvSpPr>
          <p:cNvPr id="3" name="Content Placeholder 2"/>
          <p:cNvSpPr>
            <a:spLocks noGrp="1"/>
          </p:cNvSpPr>
          <p:nvPr>
            <p:ph idx="1"/>
          </p:nvPr>
        </p:nvSpPr>
        <p:spPr>
          <a:xfrm>
            <a:off x="1303868" y="1704382"/>
            <a:ext cx="9652000" cy="5033302"/>
          </a:xfrm>
          <a:prstGeom prst="rect">
            <a:avLst/>
          </a:prstGeom>
          <a:solidFill>
            <a:schemeClr val="accent2">
              <a:lumMod val="20000"/>
              <a:lumOff val="80000"/>
            </a:schemeClr>
          </a:solidFill>
        </p:spPr>
        <p:txBody>
          <a:bodyPr>
            <a:noAutofit/>
          </a:bodyPr>
          <a:lstStyle/>
          <a:p>
            <a:pPr>
              <a:buFont typeface="Wingdings" panose="05000000000000000000" pitchFamily="2" charset="2"/>
              <a:buChar char="Ø"/>
              <a:defRPr/>
            </a:pPr>
            <a:r>
              <a:rPr lang="id-ID" dirty="0" smtClean="0"/>
              <a:t>Semua </a:t>
            </a:r>
            <a:r>
              <a:rPr lang="id-ID" dirty="0"/>
              <a:t>Negara ASEAN belum siap untuk harmonisasi standar pelayanan; </a:t>
            </a:r>
            <a:endParaRPr lang="en-US" dirty="0" smtClean="0"/>
          </a:p>
          <a:p>
            <a:pPr>
              <a:buFont typeface="Wingdings" panose="05000000000000000000" pitchFamily="2" charset="2"/>
              <a:buChar char="Ø"/>
              <a:defRPr/>
            </a:pPr>
            <a:endParaRPr lang="en-US" dirty="0" smtClean="0"/>
          </a:p>
          <a:p>
            <a:pPr>
              <a:buFont typeface="Wingdings" panose="05000000000000000000" pitchFamily="2" charset="2"/>
              <a:buChar char="Ø"/>
              <a:defRPr/>
            </a:pPr>
            <a:r>
              <a:rPr lang="fi-FI" b="1" dirty="0" smtClean="0"/>
              <a:t>Belum </a:t>
            </a:r>
            <a:r>
              <a:rPr lang="fi-FI" b="1" dirty="0"/>
              <a:t>ada kesepakatan kapan akan terjadi </a:t>
            </a:r>
            <a:r>
              <a:rPr lang="id-ID" b="1" dirty="0"/>
              <a:t>mobilisasi tenaga kesehatan </a:t>
            </a:r>
            <a:r>
              <a:rPr lang="en-US" b="1" dirty="0" smtClean="0"/>
              <a:t> </a:t>
            </a:r>
            <a:r>
              <a:rPr lang="id-ID" b="1" dirty="0" smtClean="0"/>
              <a:t>dalam </a:t>
            </a:r>
            <a:r>
              <a:rPr lang="id-ID" b="1" dirty="0"/>
              <a:t>rangka bekerja</a:t>
            </a:r>
            <a:r>
              <a:rPr lang="fi-FI" b="1" dirty="0"/>
              <a:t> </a:t>
            </a:r>
            <a:endParaRPr lang="fi-FI" b="1" dirty="0" smtClean="0"/>
          </a:p>
          <a:p>
            <a:pPr>
              <a:buFont typeface="Wingdings" panose="05000000000000000000" pitchFamily="2" charset="2"/>
              <a:buChar char="Ø"/>
              <a:defRPr/>
            </a:pPr>
            <a:endParaRPr lang="fi-FI" b="1" dirty="0" smtClean="0"/>
          </a:p>
          <a:p>
            <a:pPr>
              <a:buFont typeface="Wingdings" panose="05000000000000000000" pitchFamily="2" charset="2"/>
              <a:buChar char="Ø"/>
              <a:defRPr/>
            </a:pPr>
            <a:r>
              <a:rPr lang="id-ID" dirty="0" smtClean="0"/>
              <a:t>Sedang di</a:t>
            </a:r>
            <a:r>
              <a:rPr lang="en-GB" dirty="0" err="1" smtClean="0"/>
              <a:t>rancang</a:t>
            </a:r>
            <a:r>
              <a:rPr lang="id-ID" dirty="0" smtClean="0"/>
              <a:t> </a:t>
            </a:r>
            <a:r>
              <a:rPr lang="id-ID" dirty="0"/>
              <a:t>website ASEAN MRA </a:t>
            </a:r>
            <a:r>
              <a:rPr lang="id-ID" dirty="0" smtClean="0"/>
              <a:t>Healthcare</a:t>
            </a:r>
            <a:r>
              <a:rPr lang="en-GB" dirty="0" smtClean="0"/>
              <a:t> </a:t>
            </a:r>
            <a:r>
              <a:rPr lang="en-GB" dirty="0" smtClean="0">
                <a:sym typeface="Wingdings" panose="05000000000000000000" pitchFamily="2" charset="2"/>
              </a:rPr>
              <a:t> Indonesia</a:t>
            </a:r>
            <a:r>
              <a:rPr lang="id-ID" dirty="0" smtClean="0">
                <a:sym typeface="Wingdings" panose="05000000000000000000" pitchFamily="2" charset="2"/>
              </a:rPr>
              <a:t> sebagai </a:t>
            </a:r>
            <a:r>
              <a:rPr lang="en-US" dirty="0" smtClean="0">
                <a:sym typeface="Wingdings" panose="05000000000000000000" pitchFamily="2" charset="2"/>
              </a:rPr>
              <a:t> </a:t>
            </a:r>
            <a:r>
              <a:rPr lang="id-ID" dirty="0" smtClean="0">
                <a:sym typeface="Wingdings" panose="05000000000000000000" pitchFamily="2" charset="2"/>
              </a:rPr>
              <a:t>negara volunteer</a:t>
            </a:r>
            <a:endParaRPr lang="en-US" dirty="0" smtClean="0">
              <a:sym typeface="Wingdings" panose="05000000000000000000" pitchFamily="2" charset="2"/>
            </a:endParaRPr>
          </a:p>
          <a:p>
            <a:pPr>
              <a:buFont typeface="Wingdings" panose="05000000000000000000" pitchFamily="2" charset="2"/>
              <a:buChar char="Ø"/>
              <a:defRPr/>
            </a:pPr>
            <a:endParaRPr lang="en-US" dirty="0" smtClean="0">
              <a:sym typeface="Wingdings" panose="05000000000000000000" pitchFamily="2" charset="2"/>
            </a:endParaRPr>
          </a:p>
          <a:p>
            <a:pPr>
              <a:buFont typeface="Wingdings" panose="05000000000000000000" pitchFamily="2" charset="2"/>
              <a:buChar char="Ø"/>
              <a:defRPr/>
            </a:pPr>
            <a:r>
              <a:rPr lang="id-ID" dirty="0" smtClean="0"/>
              <a:t>Indonesia </a:t>
            </a:r>
            <a:r>
              <a:rPr lang="id-ID" dirty="0"/>
              <a:t>akan menjadi </a:t>
            </a:r>
            <a:r>
              <a:rPr lang="id-ID" i="1" dirty="0"/>
              <a:t>pelaksana/host ASEAN MRA Healthcare Permanent Secretariat</a:t>
            </a:r>
          </a:p>
          <a:p>
            <a:pPr>
              <a:defRPr/>
            </a:pPr>
            <a:endParaRPr lang="id-ID" dirty="0"/>
          </a:p>
        </p:txBody>
      </p:sp>
    </p:spTree>
    <p:extLst>
      <p:ext uri="{BB962C8B-B14F-4D97-AF65-F5344CB8AC3E}">
        <p14:creationId xmlns:p14="http://schemas.microsoft.com/office/powerpoint/2010/main" val="3895342770"/>
      </p:ext>
    </p:extLst>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3"/>
          <p:cNvSpPr>
            <a:spLocks noGrp="1"/>
          </p:cNvSpPr>
          <p:nvPr>
            <p:ph type="title"/>
          </p:nvPr>
        </p:nvSpPr>
        <p:spPr>
          <a:xfrm>
            <a:off x="747163" y="2706986"/>
            <a:ext cx="8577906" cy="2299580"/>
          </a:xfrm>
          <a:solidFill>
            <a:schemeClr val="accent5">
              <a:lumMod val="60000"/>
              <a:lumOff val="40000"/>
            </a:schemeClr>
          </a:solidFill>
        </p:spPr>
        <p:txBody>
          <a:bodyPr anchor="ctr">
            <a:normAutofit fontScale="90000"/>
          </a:bodyPr>
          <a:lstStyle/>
          <a:p>
            <a:pPr marL="625475" indent="-625475"/>
            <a:r>
              <a:rPr lang="en-US" altLang="en-US" sz="4400" b="1" dirty="0" smtClean="0"/>
              <a:t>3. </a:t>
            </a:r>
            <a:r>
              <a:rPr lang="id-ID" altLang="en-US" sz="4400" b="1" dirty="0" smtClean="0"/>
              <a:t>TANTANGAN, PELUANG DAN PERAN TENAGA </a:t>
            </a:r>
            <a:r>
              <a:rPr lang="id-ID" altLang="en-US" sz="4400" b="1" dirty="0"/>
              <a:t>KESEHATAN MENGHADAPI MASYARAKAT EKONOMI ASEAN 2015</a:t>
            </a:r>
          </a:p>
        </p:txBody>
      </p:sp>
      <p:sp>
        <p:nvSpPr>
          <p:cNvPr id="4" name="Picture Placeholder 3"/>
          <p:cNvSpPr>
            <a:spLocks noGrp="1"/>
          </p:cNvSpPr>
          <p:nvPr>
            <p:ph type="pic" idx="1"/>
          </p:nvPr>
        </p:nvSpPr>
        <p:spPr>
          <a:xfrm>
            <a:off x="7472879" y="1044641"/>
            <a:ext cx="3280974" cy="4572000"/>
          </a:xfrm>
        </p:spPr>
      </p:sp>
    </p:spTree>
    <p:extLst>
      <p:ext uri="{BB962C8B-B14F-4D97-AF65-F5344CB8AC3E}">
        <p14:creationId xmlns:p14="http://schemas.microsoft.com/office/powerpoint/2010/main" val="2351786196"/>
      </p:ext>
    </p:extLst>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5192" y="476251"/>
            <a:ext cx="6927743" cy="763613"/>
          </a:xfrm>
          <a:solidFill>
            <a:srgbClr val="FF6600"/>
          </a:solidFill>
        </p:spPr>
        <p:txBody>
          <a:bodyPr>
            <a:noAutofit/>
          </a:bodyPr>
          <a:lstStyle/>
          <a:p>
            <a:pPr algn="ctr">
              <a:defRPr/>
            </a:pPr>
            <a:r>
              <a:rPr lang="en-US" sz="4400" kern="0" dirty="0">
                <a:solidFill>
                  <a:srgbClr val="000000"/>
                </a:solidFill>
                <a:latin typeface="Arial"/>
                <a:ea typeface="MS PGothic" pitchFamily="34" charset="-128"/>
                <a:cs typeface="Arial"/>
              </a:rPr>
              <a:t>TANTANGAN MEA</a:t>
            </a:r>
            <a:endParaRPr lang="id-ID" sz="4400" dirty="0"/>
          </a:p>
        </p:txBody>
      </p:sp>
      <p:graphicFrame>
        <p:nvGraphicFramePr>
          <p:cNvPr id="4" name="Diagram 3"/>
          <p:cNvGraphicFramePr/>
          <p:nvPr>
            <p:extLst>
              <p:ext uri="{D42A27DB-BD31-4B8C-83A1-F6EECF244321}">
                <p14:modId xmlns:p14="http://schemas.microsoft.com/office/powerpoint/2010/main" val="3343607940"/>
              </p:ext>
            </p:extLst>
          </p:nvPr>
        </p:nvGraphicFramePr>
        <p:xfrm>
          <a:off x="1751308" y="1397000"/>
          <a:ext cx="9066509" cy="48798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20166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03614" y="274639"/>
            <a:ext cx="4968875" cy="706437"/>
          </a:xfrm>
          <a:solidFill>
            <a:schemeClr val="accent1">
              <a:lumMod val="60000"/>
              <a:lumOff val="40000"/>
            </a:schemeClr>
          </a:solidFill>
        </p:spPr>
        <p:txBody>
          <a:bodyPr/>
          <a:lstStyle/>
          <a:p>
            <a:pPr>
              <a:defRPr/>
            </a:pPr>
            <a:r>
              <a:rPr lang="id-ID" sz="4000" kern="0" dirty="0">
                <a:solidFill>
                  <a:srgbClr val="2D2D8A"/>
                </a:solidFill>
                <a:latin typeface="Arial"/>
                <a:ea typeface="MS PGothic" pitchFamily="34" charset="-128"/>
                <a:cs typeface="Arial"/>
              </a:rPr>
              <a:t>PELUANG</a:t>
            </a:r>
            <a:r>
              <a:rPr lang="en-US" sz="4000" kern="0" dirty="0">
                <a:solidFill>
                  <a:srgbClr val="2D2D8A"/>
                </a:solidFill>
                <a:latin typeface="Arial"/>
                <a:ea typeface="MS PGothic" pitchFamily="34" charset="-128"/>
                <a:cs typeface="Arial"/>
              </a:rPr>
              <a:t> MEA</a:t>
            </a:r>
            <a:endParaRPr lang="id-ID" dirty="0"/>
          </a:p>
        </p:txBody>
      </p:sp>
      <p:graphicFrame>
        <p:nvGraphicFramePr>
          <p:cNvPr id="4" name="Diagram 3"/>
          <p:cNvGraphicFramePr/>
          <p:nvPr/>
        </p:nvGraphicFramePr>
        <p:xfrm>
          <a:off x="3048001"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651608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Number Placeholder 3"/>
          <p:cNvSpPr>
            <a:spLocks noGrp="1"/>
          </p:cNvSpPr>
          <p:nvPr>
            <p:ph type="sldNum" sz="quarter" idx="12"/>
          </p:nvPr>
        </p:nvSpPr>
        <p:spPr>
          <a:noFill/>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spcBef>
                <a:spcPct val="0"/>
              </a:spcBef>
              <a:buSzTx/>
              <a:buFontTx/>
              <a:buNone/>
            </a:pPr>
            <a:fld id="{6957C780-7522-4C17-A012-00395C3136F2}" type="slidenum">
              <a:rPr lang="en-US" altLang="en-US" sz="1400">
                <a:latin typeface="Arial" panose="020B0604020202020204" pitchFamily="34" charset="0"/>
              </a:rPr>
              <a:pPr>
                <a:spcBef>
                  <a:spcPct val="0"/>
                </a:spcBef>
                <a:buSzTx/>
                <a:buFontTx/>
                <a:buNone/>
              </a:pPr>
              <a:t>25</a:t>
            </a:fld>
            <a:endParaRPr lang="en-US" altLang="en-US" sz="1400">
              <a:latin typeface="Arial" panose="020B0604020202020204" pitchFamily="34" charset="0"/>
            </a:endParaRPr>
          </a:p>
        </p:txBody>
      </p:sp>
      <p:sp>
        <p:nvSpPr>
          <p:cNvPr id="58" name="Rectangle 2"/>
          <p:cNvSpPr>
            <a:spLocks noGrp="1" noChangeArrowheads="1"/>
          </p:cNvSpPr>
          <p:nvPr>
            <p:ph type="title" idx="4294967295"/>
          </p:nvPr>
        </p:nvSpPr>
        <p:spPr>
          <a:xfrm>
            <a:off x="4030663" y="304800"/>
            <a:ext cx="8161337" cy="914400"/>
          </a:xfrm>
        </p:spPr>
        <p:txBody>
          <a:bodyPr>
            <a:normAutofit fontScale="90000"/>
          </a:bodyPr>
          <a:lstStyle/>
          <a:p>
            <a:pPr>
              <a:defRPr/>
            </a:pPr>
            <a:r>
              <a:rPr lang="en-US" sz="3200" b="1" dirty="0"/>
              <a:t>PELUANG PASAR KERJA TENAGA </a:t>
            </a:r>
            <a:r>
              <a:rPr lang="id-ID" sz="3200" b="1" dirty="0"/>
              <a:t>KERJA </a:t>
            </a:r>
            <a:r>
              <a:rPr lang="en-US" sz="3200" b="1" dirty="0"/>
              <a:t>KESEHATAN INDONESIA KE LUAR NEGERI</a:t>
            </a:r>
          </a:p>
        </p:txBody>
      </p:sp>
      <p:grpSp>
        <p:nvGrpSpPr>
          <p:cNvPr id="63" name="Group 3"/>
          <p:cNvGrpSpPr>
            <a:grpSpLocks/>
          </p:cNvGrpSpPr>
          <p:nvPr/>
        </p:nvGrpSpPr>
        <p:grpSpPr bwMode="auto">
          <a:xfrm>
            <a:off x="3238481" y="2571744"/>
            <a:ext cx="5813425" cy="3251200"/>
            <a:chOff x="476" y="1169"/>
            <a:chExt cx="4910" cy="2746"/>
          </a:xfrm>
          <a:solidFill>
            <a:srgbClr val="FF0000"/>
          </a:solidFill>
        </p:grpSpPr>
        <p:grpSp>
          <p:nvGrpSpPr>
            <p:cNvPr id="67750" name="Group 4"/>
            <p:cNvGrpSpPr>
              <a:grpSpLocks/>
            </p:cNvGrpSpPr>
            <p:nvPr/>
          </p:nvGrpSpPr>
          <p:grpSpPr bwMode="auto">
            <a:xfrm>
              <a:off x="476" y="1169"/>
              <a:ext cx="1967" cy="1560"/>
              <a:chOff x="1991" y="1035"/>
              <a:chExt cx="3534" cy="2804"/>
            </a:xfrm>
            <a:grpFill/>
          </p:grpSpPr>
          <p:sp>
            <p:nvSpPr>
              <p:cNvPr id="12" name="Freeform 346"/>
              <p:cNvSpPr>
                <a:spLocks/>
              </p:cNvSpPr>
              <p:nvPr/>
            </p:nvSpPr>
            <p:spPr bwMode="gray">
              <a:xfrm>
                <a:off x="4556" y="1189"/>
                <a:ext cx="870" cy="1017"/>
              </a:xfrm>
              <a:custGeom>
                <a:avLst/>
                <a:gdLst>
                  <a:gd name="T0" fmla="*/ 96 w 440"/>
                  <a:gd name="T1" fmla="*/ 110 h 658"/>
                  <a:gd name="T2" fmla="*/ 70 w 440"/>
                  <a:gd name="T3" fmla="*/ 128 h 658"/>
                  <a:gd name="T4" fmla="*/ 50 w 440"/>
                  <a:gd name="T5" fmla="*/ 154 h 658"/>
                  <a:gd name="T6" fmla="*/ 66 w 440"/>
                  <a:gd name="T7" fmla="*/ 176 h 658"/>
                  <a:gd name="T8" fmla="*/ 54 w 440"/>
                  <a:gd name="T9" fmla="*/ 202 h 658"/>
                  <a:gd name="T10" fmla="*/ 22 w 440"/>
                  <a:gd name="T11" fmla="*/ 214 h 658"/>
                  <a:gd name="T12" fmla="*/ 2 w 440"/>
                  <a:gd name="T13" fmla="*/ 226 h 658"/>
                  <a:gd name="T14" fmla="*/ 26 w 440"/>
                  <a:gd name="T15" fmla="*/ 256 h 658"/>
                  <a:gd name="T16" fmla="*/ 52 w 440"/>
                  <a:gd name="T17" fmla="*/ 258 h 658"/>
                  <a:gd name="T18" fmla="*/ 38 w 440"/>
                  <a:gd name="T19" fmla="*/ 272 h 658"/>
                  <a:gd name="T20" fmla="*/ 20 w 440"/>
                  <a:gd name="T21" fmla="*/ 274 h 658"/>
                  <a:gd name="T22" fmla="*/ 24 w 440"/>
                  <a:gd name="T23" fmla="*/ 296 h 658"/>
                  <a:gd name="T24" fmla="*/ 46 w 440"/>
                  <a:gd name="T25" fmla="*/ 318 h 658"/>
                  <a:gd name="T26" fmla="*/ 94 w 440"/>
                  <a:gd name="T27" fmla="*/ 304 h 658"/>
                  <a:gd name="T28" fmla="*/ 120 w 440"/>
                  <a:gd name="T29" fmla="*/ 314 h 658"/>
                  <a:gd name="T30" fmla="*/ 142 w 440"/>
                  <a:gd name="T31" fmla="*/ 378 h 658"/>
                  <a:gd name="T32" fmla="*/ 144 w 440"/>
                  <a:gd name="T33" fmla="*/ 410 h 658"/>
                  <a:gd name="T34" fmla="*/ 142 w 440"/>
                  <a:gd name="T35" fmla="*/ 428 h 658"/>
                  <a:gd name="T36" fmla="*/ 148 w 440"/>
                  <a:gd name="T37" fmla="*/ 434 h 658"/>
                  <a:gd name="T38" fmla="*/ 166 w 440"/>
                  <a:gd name="T39" fmla="*/ 448 h 658"/>
                  <a:gd name="T40" fmla="*/ 162 w 440"/>
                  <a:gd name="T41" fmla="*/ 456 h 658"/>
                  <a:gd name="T42" fmla="*/ 166 w 440"/>
                  <a:gd name="T43" fmla="*/ 470 h 658"/>
                  <a:gd name="T44" fmla="*/ 160 w 440"/>
                  <a:gd name="T45" fmla="*/ 502 h 658"/>
                  <a:gd name="T46" fmla="*/ 150 w 440"/>
                  <a:gd name="T47" fmla="*/ 532 h 658"/>
                  <a:gd name="T48" fmla="*/ 166 w 440"/>
                  <a:gd name="T49" fmla="*/ 598 h 658"/>
                  <a:gd name="T50" fmla="*/ 194 w 440"/>
                  <a:gd name="T51" fmla="*/ 646 h 658"/>
                  <a:gd name="T52" fmla="*/ 214 w 440"/>
                  <a:gd name="T53" fmla="*/ 648 h 658"/>
                  <a:gd name="T54" fmla="*/ 234 w 440"/>
                  <a:gd name="T55" fmla="*/ 652 h 658"/>
                  <a:gd name="T56" fmla="*/ 242 w 440"/>
                  <a:gd name="T57" fmla="*/ 610 h 658"/>
                  <a:gd name="T58" fmla="*/ 258 w 440"/>
                  <a:gd name="T59" fmla="*/ 564 h 658"/>
                  <a:gd name="T60" fmla="*/ 282 w 440"/>
                  <a:gd name="T61" fmla="*/ 556 h 658"/>
                  <a:gd name="T62" fmla="*/ 328 w 440"/>
                  <a:gd name="T63" fmla="*/ 510 h 658"/>
                  <a:gd name="T64" fmla="*/ 348 w 440"/>
                  <a:gd name="T65" fmla="*/ 500 h 658"/>
                  <a:gd name="T66" fmla="*/ 372 w 440"/>
                  <a:gd name="T67" fmla="*/ 486 h 658"/>
                  <a:gd name="T68" fmla="*/ 378 w 440"/>
                  <a:gd name="T69" fmla="*/ 464 h 658"/>
                  <a:gd name="T70" fmla="*/ 340 w 440"/>
                  <a:gd name="T71" fmla="*/ 474 h 658"/>
                  <a:gd name="T72" fmla="*/ 344 w 440"/>
                  <a:gd name="T73" fmla="*/ 468 h 658"/>
                  <a:gd name="T74" fmla="*/ 360 w 440"/>
                  <a:gd name="T75" fmla="*/ 438 h 658"/>
                  <a:gd name="T76" fmla="*/ 370 w 440"/>
                  <a:gd name="T77" fmla="*/ 436 h 658"/>
                  <a:gd name="T78" fmla="*/ 390 w 440"/>
                  <a:gd name="T79" fmla="*/ 426 h 658"/>
                  <a:gd name="T80" fmla="*/ 384 w 440"/>
                  <a:gd name="T81" fmla="*/ 392 h 658"/>
                  <a:gd name="T82" fmla="*/ 402 w 440"/>
                  <a:gd name="T83" fmla="*/ 374 h 658"/>
                  <a:gd name="T84" fmla="*/ 414 w 440"/>
                  <a:gd name="T85" fmla="*/ 322 h 658"/>
                  <a:gd name="T86" fmla="*/ 382 w 440"/>
                  <a:gd name="T87" fmla="*/ 310 h 658"/>
                  <a:gd name="T88" fmla="*/ 380 w 440"/>
                  <a:gd name="T89" fmla="*/ 270 h 658"/>
                  <a:gd name="T90" fmla="*/ 380 w 440"/>
                  <a:gd name="T91" fmla="*/ 210 h 658"/>
                  <a:gd name="T92" fmla="*/ 396 w 440"/>
                  <a:gd name="T93" fmla="*/ 174 h 658"/>
                  <a:gd name="T94" fmla="*/ 414 w 440"/>
                  <a:gd name="T95" fmla="*/ 140 h 658"/>
                  <a:gd name="T96" fmla="*/ 410 w 440"/>
                  <a:gd name="T97" fmla="*/ 130 h 658"/>
                  <a:gd name="T98" fmla="*/ 436 w 440"/>
                  <a:gd name="T99" fmla="*/ 86 h 658"/>
                  <a:gd name="T100" fmla="*/ 408 w 440"/>
                  <a:gd name="T101" fmla="*/ 74 h 658"/>
                  <a:gd name="T102" fmla="*/ 398 w 440"/>
                  <a:gd name="T103" fmla="*/ 108 h 658"/>
                  <a:gd name="T104" fmla="*/ 398 w 440"/>
                  <a:gd name="T105" fmla="*/ 66 h 658"/>
                  <a:gd name="T106" fmla="*/ 368 w 440"/>
                  <a:gd name="T107" fmla="*/ 78 h 658"/>
                  <a:gd name="T108" fmla="*/ 364 w 440"/>
                  <a:gd name="T109" fmla="*/ 60 h 658"/>
                  <a:gd name="T110" fmla="*/ 332 w 440"/>
                  <a:gd name="T111" fmla="*/ 62 h 658"/>
                  <a:gd name="T112" fmla="*/ 368 w 440"/>
                  <a:gd name="T113" fmla="*/ 44 h 658"/>
                  <a:gd name="T114" fmla="*/ 338 w 440"/>
                  <a:gd name="T115" fmla="*/ 18 h 658"/>
                  <a:gd name="T116" fmla="*/ 288 w 440"/>
                  <a:gd name="T117" fmla="*/ 38 h 658"/>
                  <a:gd name="T118" fmla="*/ 318 w 440"/>
                  <a:gd name="T119" fmla="*/ 4 h 658"/>
                  <a:gd name="T120" fmla="*/ 224 w 440"/>
                  <a:gd name="T121" fmla="*/ 42 h 658"/>
                  <a:gd name="T122" fmla="*/ 164 w 440"/>
                  <a:gd name="T123" fmla="*/ 66 h 65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40"/>
                  <a:gd name="T187" fmla="*/ 0 h 658"/>
                  <a:gd name="T188" fmla="*/ 440 w 440"/>
                  <a:gd name="T189" fmla="*/ 658 h 65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40" h="658">
                    <a:moveTo>
                      <a:pt x="104" y="78"/>
                    </a:moveTo>
                    <a:lnTo>
                      <a:pt x="102" y="78"/>
                    </a:lnTo>
                    <a:lnTo>
                      <a:pt x="102" y="80"/>
                    </a:lnTo>
                    <a:lnTo>
                      <a:pt x="98" y="82"/>
                    </a:lnTo>
                    <a:lnTo>
                      <a:pt x="96" y="86"/>
                    </a:lnTo>
                    <a:lnTo>
                      <a:pt x="96" y="88"/>
                    </a:lnTo>
                    <a:lnTo>
                      <a:pt x="94" y="92"/>
                    </a:lnTo>
                    <a:lnTo>
                      <a:pt x="96" y="94"/>
                    </a:lnTo>
                    <a:lnTo>
                      <a:pt x="96" y="96"/>
                    </a:lnTo>
                    <a:lnTo>
                      <a:pt x="96" y="102"/>
                    </a:lnTo>
                    <a:lnTo>
                      <a:pt x="96" y="110"/>
                    </a:lnTo>
                    <a:lnTo>
                      <a:pt x="96" y="112"/>
                    </a:lnTo>
                    <a:lnTo>
                      <a:pt x="96" y="116"/>
                    </a:lnTo>
                    <a:lnTo>
                      <a:pt x="96" y="118"/>
                    </a:lnTo>
                    <a:lnTo>
                      <a:pt x="94" y="122"/>
                    </a:lnTo>
                    <a:lnTo>
                      <a:pt x="90" y="122"/>
                    </a:lnTo>
                    <a:lnTo>
                      <a:pt x="76" y="122"/>
                    </a:lnTo>
                    <a:lnTo>
                      <a:pt x="74" y="122"/>
                    </a:lnTo>
                    <a:lnTo>
                      <a:pt x="74" y="124"/>
                    </a:lnTo>
                    <a:lnTo>
                      <a:pt x="72" y="126"/>
                    </a:lnTo>
                    <a:lnTo>
                      <a:pt x="70" y="128"/>
                    </a:lnTo>
                    <a:lnTo>
                      <a:pt x="68" y="128"/>
                    </a:lnTo>
                    <a:lnTo>
                      <a:pt x="56" y="130"/>
                    </a:lnTo>
                    <a:lnTo>
                      <a:pt x="56" y="132"/>
                    </a:lnTo>
                    <a:lnTo>
                      <a:pt x="56" y="134"/>
                    </a:lnTo>
                    <a:lnTo>
                      <a:pt x="56" y="138"/>
                    </a:lnTo>
                    <a:lnTo>
                      <a:pt x="52" y="142"/>
                    </a:lnTo>
                    <a:lnTo>
                      <a:pt x="50" y="144"/>
                    </a:lnTo>
                    <a:lnTo>
                      <a:pt x="48" y="146"/>
                    </a:lnTo>
                    <a:lnTo>
                      <a:pt x="48" y="150"/>
                    </a:lnTo>
                    <a:lnTo>
                      <a:pt x="50" y="154"/>
                    </a:lnTo>
                    <a:lnTo>
                      <a:pt x="54" y="156"/>
                    </a:lnTo>
                    <a:lnTo>
                      <a:pt x="58" y="156"/>
                    </a:lnTo>
                    <a:lnTo>
                      <a:pt x="62" y="158"/>
                    </a:lnTo>
                    <a:lnTo>
                      <a:pt x="68" y="158"/>
                    </a:lnTo>
                    <a:lnTo>
                      <a:pt x="68" y="160"/>
                    </a:lnTo>
                    <a:lnTo>
                      <a:pt x="68" y="162"/>
                    </a:lnTo>
                    <a:lnTo>
                      <a:pt x="68" y="166"/>
                    </a:lnTo>
                    <a:lnTo>
                      <a:pt x="68" y="168"/>
                    </a:lnTo>
                    <a:lnTo>
                      <a:pt x="66" y="172"/>
                    </a:lnTo>
                    <a:lnTo>
                      <a:pt x="66" y="176"/>
                    </a:lnTo>
                    <a:lnTo>
                      <a:pt x="68" y="180"/>
                    </a:lnTo>
                    <a:lnTo>
                      <a:pt x="68" y="182"/>
                    </a:lnTo>
                    <a:lnTo>
                      <a:pt x="68" y="186"/>
                    </a:lnTo>
                    <a:lnTo>
                      <a:pt x="68" y="190"/>
                    </a:lnTo>
                    <a:lnTo>
                      <a:pt x="66" y="192"/>
                    </a:lnTo>
                    <a:lnTo>
                      <a:pt x="64" y="194"/>
                    </a:lnTo>
                    <a:lnTo>
                      <a:pt x="62" y="194"/>
                    </a:lnTo>
                    <a:lnTo>
                      <a:pt x="58" y="194"/>
                    </a:lnTo>
                    <a:lnTo>
                      <a:pt x="56" y="196"/>
                    </a:lnTo>
                    <a:lnTo>
                      <a:pt x="56" y="200"/>
                    </a:lnTo>
                    <a:lnTo>
                      <a:pt x="54" y="202"/>
                    </a:lnTo>
                    <a:lnTo>
                      <a:pt x="52" y="202"/>
                    </a:lnTo>
                    <a:lnTo>
                      <a:pt x="48" y="202"/>
                    </a:lnTo>
                    <a:lnTo>
                      <a:pt x="46" y="202"/>
                    </a:lnTo>
                    <a:lnTo>
                      <a:pt x="44" y="202"/>
                    </a:lnTo>
                    <a:lnTo>
                      <a:pt x="42" y="204"/>
                    </a:lnTo>
                    <a:lnTo>
                      <a:pt x="42" y="206"/>
                    </a:lnTo>
                    <a:lnTo>
                      <a:pt x="38" y="208"/>
                    </a:lnTo>
                    <a:lnTo>
                      <a:pt x="32" y="212"/>
                    </a:lnTo>
                    <a:lnTo>
                      <a:pt x="28" y="214"/>
                    </a:lnTo>
                    <a:lnTo>
                      <a:pt x="22" y="214"/>
                    </a:lnTo>
                    <a:lnTo>
                      <a:pt x="20" y="214"/>
                    </a:lnTo>
                    <a:lnTo>
                      <a:pt x="16" y="214"/>
                    </a:lnTo>
                    <a:lnTo>
                      <a:pt x="14" y="216"/>
                    </a:lnTo>
                    <a:lnTo>
                      <a:pt x="10" y="218"/>
                    </a:lnTo>
                    <a:lnTo>
                      <a:pt x="10" y="220"/>
                    </a:lnTo>
                    <a:lnTo>
                      <a:pt x="8" y="222"/>
                    </a:lnTo>
                    <a:lnTo>
                      <a:pt x="6" y="222"/>
                    </a:lnTo>
                    <a:lnTo>
                      <a:pt x="6" y="224"/>
                    </a:lnTo>
                    <a:lnTo>
                      <a:pt x="4" y="224"/>
                    </a:lnTo>
                    <a:lnTo>
                      <a:pt x="2" y="226"/>
                    </a:lnTo>
                    <a:lnTo>
                      <a:pt x="0" y="230"/>
                    </a:lnTo>
                    <a:lnTo>
                      <a:pt x="2" y="234"/>
                    </a:lnTo>
                    <a:lnTo>
                      <a:pt x="4" y="238"/>
                    </a:lnTo>
                    <a:lnTo>
                      <a:pt x="6" y="240"/>
                    </a:lnTo>
                    <a:lnTo>
                      <a:pt x="10" y="240"/>
                    </a:lnTo>
                    <a:lnTo>
                      <a:pt x="18" y="246"/>
                    </a:lnTo>
                    <a:lnTo>
                      <a:pt x="20" y="248"/>
                    </a:lnTo>
                    <a:lnTo>
                      <a:pt x="22" y="250"/>
                    </a:lnTo>
                    <a:lnTo>
                      <a:pt x="24" y="252"/>
                    </a:lnTo>
                    <a:lnTo>
                      <a:pt x="24" y="254"/>
                    </a:lnTo>
                    <a:lnTo>
                      <a:pt x="26" y="256"/>
                    </a:lnTo>
                    <a:lnTo>
                      <a:pt x="30" y="256"/>
                    </a:lnTo>
                    <a:lnTo>
                      <a:pt x="34" y="256"/>
                    </a:lnTo>
                    <a:lnTo>
                      <a:pt x="40" y="256"/>
                    </a:lnTo>
                    <a:lnTo>
                      <a:pt x="40" y="254"/>
                    </a:lnTo>
                    <a:lnTo>
                      <a:pt x="40" y="252"/>
                    </a:lnTo>
                    <a:lnTo>
                      <a:pt x="42" y="252"/>
                    </a:lnTo>
                    <a:lnTo>
                      <a:pt x="44" y="250"/>
                    </a:lnTo>
                    <a:lnTo>
                      <a:pt x="46" y="252"/>
                    </a:lnTo>
                    <a:lnTo>
                      <a:pt x="48" y="254"/>
                    </a:lnTo>
                    <a:lnTo>
                      <a:pt x="50" y="256"/>
                    </a:lnTo>
                    <a:lnTo>
                      <a:pt x="52" y="258"/>
                    </a:lnTo>
                    <a:lnTo>
                      <a:pt x="52" y="260"/>
                    </a:lnTo>
                    <a:lnTo>
                      <a:pt x="48" y="262"/>
                    </a:lnTo>
                    <a:lnTo>
                      <a:pt x="44" y="264"/>
                    </a:lnTo>
                    <a:lnTo>
                      <a:pt x="42" y="266"/>
                    </a:lnTo>
                    <a:lnTo>
                      <a:pt x="42" y="268"/>
                    </a:lnTo>
                    <a:lnTo>
                      <a:pt x="44" y="270"/>
                    </a:lnTo>
                    <a:lnTo>
                      <a:pt x="44" y="272"/>
                    </a:lnTo>
                    <a:lnTo>
                      <a:pt x="44" y="274"/>
                    </a:lnTo>
                    <a:lnTo>
                      <a:pt x="42" y="274"/>
                    </a:lnTo>
                    <a:lnTo>
                      <a:pt x="38" y="272"/>
                    </a:lnTo>
                    <a:lnTo>
                      <a:pt x="36" y="270"/>
                    </a:lnTo>
                    <a:lnTo>
                      <a:pt x="32" y="268"/>
                    </a:lnTo>
                    <a:lnTo>
                      <a:pt x="32" y="270"/>
                    </a:lnTo>
                    <a:lnTo>
                      <a:pt x="30" y="272"/>
                    </a:lnTo>
                    <a:lnTo>
                      <a:pt x="30" y="276"/>
                    </a:lnTo>
                    <a:lnTo>
                      <a:pt x="30" y="278"/>
                    </a:lnTo>
                    <a:lnTo>
                      <a:pt x="28" y="278"/>
                    </a:lnTo>
                    <a:lnTo>
                      <a:pt x="26" y="278"/>
                    </a:lnTo>
                    <a:lnTo>
                      <a:pt x="24" y="276"/>
                    </a:lnTo>
                    <a:lnTo>
                      <a:pt x="20" y="274"/>
                    </a:lnTo>
                    <a:lnTo>
                      <a:pt x="18" y="272"/>
                    </a:lnTo>
                    <a:lnTo>
                      <a:pt x="16" y="274"/>
                    </a:lnTo>
                    <a:lnTo>
                      <a:pt x="12" y="276"/>
                    </a:lnTo>
                    <a:lnTo>
                      <a:pt x="10" y="278"/>
                    </a:lnTo>
                    <a:lnTo>
                      <a:pt x="8" y="280"/>
                    </a:lnTo>
                    <a:lnTo>
                      <a:pt x="10" y="282"/>
                    </a:lnTo>
                    <a:lnTo>
                      <a:pt x="12" y="286"/>
                    </a:lnTo>
                    <a:lnTo>
                      <a:pt x="14" y="290"/>
                    </a:lnTo>
                    <a:lnTo>
                      <a:pt x="18" y="292"/>
                    </a:lnTo>
                    <a:lnTo>
                      <a:pt x="22" y="294"/>
                    </a:lnTo>
                    <a:lnTo>
                      <a:pt x="24" y="296"/>
                    </a:lnTo>
                    <a:lnTo>
                      <a:pt x="26" y="296"/>
                    </a:lnTo>
                    <a:lnTo>
                      <a:pt x="26" y="304"/>
                    </a:lnTo>
                    <a:lnTo>
                      <a:pt x="28" y="304"/>
                    </a:lnTo>
                    <a:lnTo>
                      <a:pt x="30" y="304"/>
                    </a:lnTo>
                    <a:lnTo>
                      <a:pt x="34" y="306"/>
                    </a:lnTo>
                    <a:lnTo>
                      <a:pt x="38" y="308"/>
                    </a:lnTo>
                    <a:lnTo>
                      <a:pt x="40" y="310"/>
                    </a:lnTo>
                    <a:lnTo>
                      <a:pt x="42" y="312"/>
                    </a:lnTo>
                    <a:lnTo>
                      <a:pt x="44" y="314"/>
                    </a:lnTo>
                    <a:lnTo>
                      <a:pt x="44" y="316"/>
                    </a:lnTo>
                    <a:lnTo>
                      <a:pt x="46" y="318"/>
                    </a:lnTo>
                    <a:lnTo>
                      <a:pt x="48" y="318"/>
                    </a:lnTo>
                    <a:lnTo>
                      <a:pt x="50" y="318"/>
                    </a:lnTo>
                    <a:lnTo>
                      <a:pt x="54" y="318"/>
                    </a:lnTo>
                    <a:lnTo>
                      <a:pt x="58" y="316"/>
                    </a:lnTo>
                    <a:lnTo>
                      <a:pt x="66" y="312"/>
                    </a:lnTo>
                    <a:lnTo>
                      <a:pt x="70" y="308"/>
                    </a:lnTo>
                    <a:lnTo>
                      <a:pt x="74" y="306"/>
                    </a:lnTo>
                    <a:lnTo>
                      <a:pt x="78" y="304"/>
                    </a:lnTo>
                    <a:lnTo>
                      <a:pt x="82" y="304"/>
                    </a:lnTo>
                    <a:lnTo>
                      <a:pt x="88" y="304"/>
                    </a:lnTo>
                    <a:lnTo>
                      <a:pt x="94" y="304"/>
                    </a:lnTo>
                    <a:lnTo>
                      <a:pt x="98" y="302"/>
                    </a:lnTo>
                    <a:lnTo>
                      <a:pt x="104" y="302"/>
                    </a:lnTo>
                    <a:lnTo>
                      <a:pt x="108" y="302"/>
                    </a:lnTo>
                    <a:lnTo>
                      <a:pt x="110" y="302"/>
                    </a:lnTo>
                    <a:lnTo>
                      <a:pt x="112" y="304"/>
                    </a:lnTo>
                    <a:lnTo>
                      <a:pt x="114" y="306"/>
                    </a:lnTo>
                    <a:lnTo>
                      <a:pt x="116" y="310"/>
                    </a:lnTo>
                    <a:lnTo>
                      <a:pt x="118" y="314"/>
                    </a:lnTo>
                    <a:lnTo>
                      <a:pt x="120" y="314"/>
                    </a:lnTo>
                    <a:lnTo>
                      <a:pt x="124" y="316"/>
                    </a:lnTo>
                    <a:lnTo>
                      <a:pt x="126" y="318"/>
                    </a:lnTo>
                    <a:lnTo>
                      <a:pt x="128" y="324"/>
                    </a:lnTo>
                    <a:lnTo>
                      <a:pt x="132" y="330"/>
                    </a:lnTo>
                    <a:lnTo>
                      <a:pt x="132" y="348"/>
                    </a:lnTo>
                    <a:lnTo>
                      <a:pt x="132" y="350"/>
                    </a:lnTo>
                    <a:lnTo>
                      <a:pt x="134" y="352"/>
                    </a:lnTo>
                    <a:lnTo>
                      <a:pt x="136" y="358"/>
                    </a:lnTo>
                    <a:lnTo>
                      <a:pt x="138" y="364"/>
                    </a:lnTo>
                    <a:lnTo>
                      <a:pt x="140" y="370"/>
                    </a:lnTo>
                    <a:lnTo>
                      <a:pt x="142" y="378"/>
                    </a:lnTo>
                    <a:lnTo>
                      <a:pt x="140" y="384"/>
                    </a:lnTo>
                    <a:lnTo>
                      <a:pt x="140" y="390"/>
                    </a:lnTo>
                    <a:lnTo>
                      <a:pt x="142" y="394"/>
                    </a:lnTo>
                    <a:lnTo>
                      <a:pt x="144" y="398"/>
                    </a:lnTo>
                    <a:lnTo>
                      <a:pt x="148" y="402"/>
                    </a:lnTo>
                    <a:lnTo>
                      <a:pt x="148" y="404"/>
                    </a:lnTo>
                    <a:lnTo>
                      <a:pt x="148" y="406"/>
                    </a:lnTo>
                    <a:lnTo>
                      <a:pt x="146" y="408"/>
                    </a:lnTo>
                    <a:lnTo>
                      <a:pt x="146" y="410"/>
                    </a:lnTo>
                    <a:lnTo>
                      <a:pt x="144" y="410"/>
                    </a:lnTo>
                    <a:lnTo>
                      <a:pt x="142" y="410"/>
                    </a:lnTo>
                    <a:lnTo>
                      <a:pt x="140" y="410"/>
                    </a:lnTo>
                    <a:lnTo>
                      <a:pt x="138" y="412"/>
                    </a:lnTo>
                    <a:lnTo>
                      <a:pt x="138" y="416"/>
                    </a:lnTo>
                    <a:lnTo>
                      <a:pt x="140" y="418"/>
                    </a:lnTo>
                    <a:lnTo>
                      <a:pt x="142" y="420"/>
                    </a:lnTo>
                    <a:lnTo>
                      <a:pt x="144" y="422"/>
                    </a:lnTo>
                    <a:lnTo>
                      <a:pt x="144" y="424"/>
                    </a:lnTo>
                    <a:lnTo>
                      <a:pt x="144" y="426"/>
                    </a:lnTo>
                    <a:lnTo>
                      <a:pt x="142" y="428"/>
                    </a:lnTo>
                    <a:lnTo>
                      <a:pt x="138" y="430"/>
                    </a:lnTo>
                    <a:lnTo>
                      <a:pt x="136" y="434"/>
                    </a:lnTo>
                    <a:lnTo>
                      <a:pt x="134" y="436"/>
                    </a:lnTo>
                    <a:lnTo>
                      <a:pt x="132" y="438"/>
                    </a:lnTo>
                    <a:lnTo>
                      <a:pt x="132" y="440"/>
                    </a:lnTo>
                    <a:lnTo>
                      <a:pt x="134" y="440"/>
                    </a:lnTo>
                    <a:lnTo>
                      <a:pt x="138" y="440"/>
                    </a:lnTo>
                    <a:lnTo>
                      <a:pt x="142" y="440"/>
                    </a:lnTo>
                    <a:lnTo>
                      <a:pt x="146" y="438"/>
                    </a:lnTo>
                    <a:lnTo>
                      <a:pt x="146" y="436"/>
                    </a:lnTo>
                    <a:lnTo>
                      <a:pt x="148" y="434"/>
                    </a:lnTo>
                    <a:lnTo>
                      <a:pt x="150" y="430"/>
                    </a:lnTo>
                    <a:lnTo>
                      <a:pt x="152" y="426"/>
                    </a:lnTo>
                    <a:lnTo>
                      <a:pt x="154" y="424"/>
                    </a:lnTo>
                    <a:lnTo>
                      <a:pt x="156" y="424"/>
                    </a:lnTo>
                    <a:lnTo>
                      <a:pt x="158" y="426"/>
                    </a:lnTo>
                    <a:lnTo>
                      <a:pt x="160" y="430"/>
                    </a:lnTo>
                    <a:lnTo>
                      <a:pt x="162" y="434"/>
                    </a:lnTo>
                    <a:lnTo>
                      <a:pt x="162" y="438"/>
                    </a:lnTo>
                    <a:lnTo>
                      <a:pt x="164" y="442"/>
                    </a:lnTo>
                    <a:lnTo>
                      <a:pt x="164" y="446"/>
                    </a:lnTo>
                    <a:lnTo>
                      <a:pt x="166" y="448"/>
                    </a:lnTo>
                    <a:lnTo>
                      <a:pt x="168" y="450"/>
                    </a:lnTo>
                    <a:lnTo>
                      <a:pt x="172" y="450"/>
                    </a:lnTo>
                    <a:lnTo>
                      <a:pt x="176" y="452"/>
                    </a:lnTo>
                    <a:lnTo>
                      <a:pt x="178" y="456"/>
                    </a:lnTo>
                    <a:lnTo>
                      <a:pt x="178" y="460"/>
                    </a:lnTo>
                    <a:lnTo>
                      <a:pt x="178" y="464"/>
                    </a:lnTo>
                    <a:lnTo>
                      <a:pt x="174" y="464"/>
                    </a:lnTo>
                    <a:lnTo>
                      <a:pt x="170" y="462"/>
                    </a:lnTo>
                    <a:lnTo>
                      <a:pt x="166" y="458"/>
                    </a:lnTo>
                    <a:lnTo>
                      <a:pt x="162" y="456"/>
                    </a:lnTo>
                    <a:lnTo>
                      <a:pt x="156" y="454"/>
                    </a:lnTo>
                    <a:lnTo>
                      <a:pt x="152" y="454"/>
                    </a:lnTo>
                    <a:lnTo>
                      <a:pt x="148" y="454"/>
                    </a:lnTo>
                    <a:lnTo>
                      <a:pt x="148" y="456"/>
                    </a:lnTo>
                    <a:lnTo>
                      <a:pt x="148" y="458"/>
                    </a:lnTo>
                    <a:lnTo>
                      <a:pt x="150" y="460"/>
                    </a:lnTo>
                    <a:lnTo>
                      <a:pt x="152" y="464"/>
                    </a:lnTo>
                    <a:lnTo>
                      <a:pt x="156" y="466"/>
                    </a:lnTo>
                    <a:lnTo>
                      <a:pt x="162" y="468"/>
                    </a:lnTo>
                    <a:lnTo>
                      <a:pt x="166" y="470"/>
                    </a:lnTo>
                    <a:lnTo>
                      <a:pt x="170" y="470"/>
                    </a:lnTo>
                    <a:lnTo>
                      <a:pt x="172" y="472"/>
                    </a:lnTo>
                    <a:lnTo>
                      <a:pt x="174" y="474"/>
                    </a:lnTo>
                    <a:lnTo>
                      <a:pt x="176" y="476"/>
                    </a:lnTo>
                    <a:lnTo>
                      <a:pt x="176" y="480"/>
                    </a:lnTo>
                    <a:lnTo>
                      <a:pt x="176" y="484"/>
                    </a:lnTo>
                    <a:lnTo>
                      <a:pt x="172" y="490"/>
                    </a:lnTo>
                    <a:lnTo>
                      <a:pt x="168" y="494"/>
                    </a:lnTo>
                    <a:lnTo>
                      <a:pt x="166" y="498"/>
                    </a:lnTo>
                    <a:lnTo>
                      <a:pt x="162" y="500"/>
                    </a:lnTo>
                    <a:lnTo>
                      <a:pt x="160" y="502"/>
                    </a:lnTo>
                    <a:lnTo>
                      <a:pt x="158" y="502"/>
                    </a:lnTo>
                    <a:lnTo>
                      <a:pt x="156" y="504"/>
                    </a:lnTo>
                    <a:lnTo>
                      <a:pt x="158" y="506"/>
                    </a:lnTo>
                    <a:lnTo>
                      <a:pt x="158" y="508"/>
                    </a:lnTo>
                    <a:lnTo>
                      <a:pt x="160" y="508"/>
                    </a:lnTo>
                    <a:lnTo>
                      <a:pt x="162" y="508"/>
                    </a:lnTo>
                    <a:lnTo>
                      <a:pt x="156" y="514"/>
                    </a:lnTo>
                    <a:lnTo>
                      <a:pt x="148" y="526"/>
                    </a:lnTo>
                    <a:lnTo>
                      <a:pt x="150" y="528"/>
                    </a:lnTo>
                    <a:lnTo>
                      <a:pt x="150" y="532"/>
                    </a:lnTo>
                    <a:lnTo>
                      <a:pt x="152" y="538"/>
                    </a:lnTo>
                    <a:lnTo>
                      <a:pt x="152" y="544"/>
                    </a:lnTo>
                    <a:lnTo>
                      <a:pt x="154" y="550"/>
                    </a:lnTo>
                    <a:lnTo>
                      <a:pt x="154" y="558"/>
                    </a:lnTo>
                    <a:lnTo>
                      <a:pt x="156" y="566"/>
                    </a:lnTo>
                    <a:lnTo>
                      <a:pt x="158" y="572"/>
                    </a:lnTo>
                    <a:lnTo>
                      <a:pt x="160" y="578"/>
                    </a:lnTo>
                    <a:lnTo>
                      <a:pt x="162" y="584"/>
                    </a:lnTo>
                    <a:lnTo>
                      <a:pt x="164" y="588"/>
                    </a:lnTo>
                    <a:lnTo>
                      <a:pt x="166" y="594"/>
                    </a:lnTo>
                    <a:lnTo>
                      <a:pt x="166" y="598"/>
                    </a:lnTo>
                    <a:lnTo>
                      <a:pt x="166" y="600"/>
                    </a:lnTo>
                    <a:lnTo>
                      <a:pt x="178" y="620"/>
                    </a:lnTo>
                    <a:lnTo>
                      <a:pt x="180" y="620"/>
                    </a:lnTo>
                    <a:lnTo>
                      <a:pt x="180" y="624"/>
                    </a:lnTo>
                    <a:lnTo>
                      <a:pt x="180" y="628"/>
                    </a:lnTo>
                    <a:lnTo>
                      <a:pt x="182" y="634"/>
                    </a:lnTo>
                    <a:lnTo>
                      <a:pt x="184" y="638"/>
                    </a:lnTo>
                    <a:lnTo>
                      <a:pt x="184" y="642"/>
                    </a:lnTo>
                    <a:lnTo>
                      <a:pt x="186" y="644"/>
                    </a:lnTo>
                    <a:lnTo>
                      <a:pt x="190" y="646"/>
                    </a:lnTo>
                    <a:lnTo>
                      <a:pt x="194" y="646"/>
                    </a:lnTo>
                    <a:lnTo>
                      <a:pt x="202" y="646"/>
                    </a:lnTo>
                    <a:lnTo>
                      <a:pt x="208" y="644"/>
                    </a:lnTo>
                    <a:lnTo>
                      <a:pt x="212" y="642"/>
                    </a:lnTo>
                    <a:lnTo>
                      <a:pt x="214" y="642"/>
                    </a:lnTo>
                    <a:lnTo>
                      <a:pt x="216" y="640"/>
                    </a:lnTo>
                    <a:lnTo>
                      <a:pt x="218" y="640"/>
                    </a:lnTo>
                    <a:lnTo>
                      <a:pt x="220" y="640"/>
                    </a:lnTo>
                    <a:lnTo>
                      <a:pt x="220" y="642"/>
                    </a:lnTo>
                    <a:lnTo>
                      <a:pt x="218" y="644"/>
                    </a:lnTo>
                    <a:lnTo>
                      <a:pt x="216" y="646"/>
                    </a:lnTo>
                    <a:lnTo>
                      <a:pt x="214" y="648"/>
                    </a:lnTo>
                    <a:lnTo>
                      <a:pt x="212" y="650"/>
                    </a:lnTo>
                    <a:lnTo>
                      <a:pt x="210" y="650"/>
                    </a:lnTo>
                    <a:lnTo>
                      <a:pt x="212" y="652"/>
                    </a:lnTo>
                    <a:lnTo>
                      <a:pt x="214" y="654"/>
                    </a:lnTo>
                    <a:lnTo>
                      <a:pt x="218" y="656"/>
                    </a:lnTo>
                    <a:lnTo>
                      <a:pt x="222" y="656"/>
                    </a:lnTo>
                    <a:lnTo>
                      <a:pt x="226" y="658"/>
                    </a:lnTo>
                    <a:lnTo>
                      <a:pt x="228" y="658"/>
                    </a:lnTo>
                    <a:lnTo>
                      <a:pt x="232" y="658"/>
                    </a:lnTo>
                    <a:lnTo>
                      <a:pt x="234" y="656"/>
                    </a:lnTo>
                    <a:lnTo>
                      <a:pt x="234" y="652"/>
                    </a:lnTo>
                    <a:lnTo>
                      <a:pt x="234" y="644"/>
                    </a:lnTo>
                    <a:lnTo>
                      <a:pt x="234" y="638"/>
                    </a:lnTo>
                    <a:lnTo>
                      <a:pt x="236" y="632"/>
                    </a:lnTo>
                    <a:lnTo>
                      <a:pt x="238" y="630"/>
                    </a:lnTo>
                    <a:lnTo>
                      <a:pt x="240" y="626"/>
                    </a:lnTo>
                    <a:lnTo>
                      <a:pt x="240" y="622"/>
                    </a:lnTo>
                    <a:lnTo>
                      <a:pt x="240" y="618"/>
                    </a:lnTo>
                    <a:lnTo>
                      <a:pt x="238" y="616"/>
                    </a:lnTo>
                    <a:lnTo>
                      <a:pt x="238" y="614"/>
                    </a:lnTo>
                    <a:lnTo>
                      <a:pt x="238" y="612"/>
                    </a:lnTo>
                    <a:lnTo>
                      <a:pt x="242" y="610"/>
                    </a:lnTo>
                    <a:lnTo>
                      <a:pt x="244" y="608"/>
                    </a:lnTo>
                    <a:lnTo>
                      <a:pt x="246" y="608"/>
                    </a:lnTo>
                    <a:lnTo>
                      <a:pt x="246" y="606"/>
                    </a:lnTo>
                    <a:lnTo>
                      <a:pt x="250" y="590"/>
                    </a:lnTo>
                    <a:lnTo>
                      <a:pt x="252" y="576"/>
                    </a:lnTo>
                    <a:lnTo>
                      <a:pt x="252" y="574"/>
                    </a:lnTo>
                    <a:lnTo>
                      <a:pt x="252" y="572"/>
                    </a:lnTo>
                    <a:lnTo>
                      <a:pt x="250" y="570"/>
                    </a:lnTo>
                    <a:lnTo>
                      <a:pt x="252" y="566"/>
                    </a:lnTo>
                    <a:lnTo>
                      <a:pt x="254" y="566"/>
                    </a:lnTo>
                    <a:lnTo>
                      <a:pt x="258" y="564"/>
                    </a:lnTo>
                    <a:lnTo>
                      <a:pt x="260" y="564"/>
                    </a:lnTo>
                    <a:lnTo>
                      <a:pt x="260" y="566"/>
                    </a:lnTo>
                    <a:lnTo>
                      <a:pt x="262" y="566"/>
                    </a:lnTo>
                    <a:lnTo>
                      <a:pt x="266" y="566"/>
                    </a:lnTo>
                    <a:lnTo>
                      <a:pt x="268" y="564"/>
                    </a:lnTo>
                    <a:lnTo>
                      <a:pt x="270" y="562"/>
                    </a:lnTo>
                    <a:lnTo>
                      <a:pt x="272" y="560"/>
                    </a:lnTo>
                    <a:lnTo>
                      <a:pt x="276" y="558"/>
                    </a:lnTo>
                    <a:lnTo>
                      <a:pt x="280" y="556"/>
                    </a:lnTo>
                    <a:lnTo>
                      <a:pt x="282" y="556"/>
                    </a:lnTo>
                    <a:lnTo>
                      <a:pt x="284" y="556"/>
                    </a:lnTo>
                    <a:lnTo>
                      <a:pt x="286" y="552"/>
                    </a:lnTo>
                    <a:lnTo>
                      <a:pt x="292" y="544"/>
                    </a:lnTo>
                    <a:lnTo>
                      <a:pt x="302" y="534"/>
                    </a:lnTo>
                    <a:lnTo>
                      <a:pt x="310" y="526"/>
                    </a:lnTo>
                    <a:lnTo>
                      <a:pt x="318" y="518"/>
                    </a:lnTo>
                    <a:lnTo>
                      <a:pt x="322" y="516"/>
                    </a:lnTo>
                    <a:lnTo>
                      <a:pt x="324" y="518"/>
                    </a:lnTo>
                    <a:lnTo>
                      <a:pt x="326" y="516"/>
                    </a:lnTo>
                    <a:lnTo>
                      <a:pt x="326" y="512"/>
                    </a:lnTo>
                    <a:lnTo>
                      <a:pt x="328" y="510"/>
                    </a:lnTo>
                    <a:lnTo>
                      <a:pt x="330" y="506"/>
                    </a:lnTo>
                    <a:lnTo>
                      <a:pt x="330" y="504"/>
                    </a:lnTo>
                    <a:lnTo>
                      <a:pt x="332" y="502"/>
                    </a:lnTo>
                    <a:lnTo>
                      <a:pt x="334" y="500"/>
                    </a:lnTo>
                    <a:lnTo>
                      <a:pt x="336" y="498"/>
                    </a:lnTo>
                    <a:lnTo>
                      <a:pt x="338" y="498"/>
                    </a:lnTo>
                    <a:lnTo>
                      <a:pt x="340" y="500"/>
                    </a:lnTo>
                    <a:lnTo>
                      <a:pt x="342" y="504"/>
                    </a:lnTo>
                    <a:lnTo>
                      <a:pt x="346" y="504"/>
                    </a:lnTo>
                    <a:lnTo>
                      <a:pt x="348" y="504"/>
                    </a:lnTo>
                    <a:lnTo>
                      <a:pt x="348" y="500"/>
                    </a:lnTo>
                    <a:lnTo>
                      <a:pt x="350" y="498"/>
                    </a:lnTo>
                    <a:lnTo>
                      <a:pt x="352" y="498"/>
                    </a:lnTo>
                    <a:lnTo>
                      <a:pt x="356" y="498"/>
                    </a:lnTo>
                    <a:lnTo>
                      <a:pt x="358" y="498"/>
                    </a:lnTo>
                    <a:lnTo>
                      <a:pt x="360" y="496"/>
                    </a:lnTo>
                    <a:lnTo>
                      <a:pt x="364" y="494"/>
                    </a:lnTo>
                    <a:lnTo>
                      <a:pt x="366" y="490"/>
                    </a:lnTo>
                    <a:lnTo>
                      <a:pt x="370" y="488"/>
                    </a:lnTo>
                    <a:lnTo>
                      <a:pt x="372" y="486"/>
                    </a:lnTo>
                    <a:lnTo>
                      <a:pt x="374" y="484"/>
                    </a:lnTo>
                    <a:lnTo>
                      <a:pt x="380" y="480"/>
                    </a:lnTo>
                    <a:lnTo>
                      <a:pt x="384" y="478"/>
                    </a:lnTo>
                    <a:lnTo>
                      <a:pt x="386" y="476"/>
                    </a:lnTo>
                    <a:lnTo>
                      <a:pt x="390" y="474"/>
                    </a:lnTo>
                    <a:lnTo>
                      <a:pt x="390" y="472"/>
                    </a:lnTo>
                    <a:lnTo>
                      <a:pt x="390" y="470"/>
                    </a:lnTo>
                    <a:lnTo>
                      <a:pt x="388" y="468"/>
                    </a:lnTo>
                    <a:lnTo>
                      <a:pt x="386" y="466"/>
                    </a:lnTo>
                    <a:lnTo>
                      <a:pt x="382" y="464"/>
                    </a:lnTo>
                    <a:lnTo>
                      <a:pt x="378" y="464"/>
                    </a:lnTo>
                    <a:lnTo>
                      <a:pt x="372" y="464"/>
                    </a:lnTo>
                    <a:lnTo>
                      <a:pt x="368" y="464"/>
                    </a:lnTo>
                    <a:lnTo>
                      <a:pt x="364" y="464"/>
                    </a:lnTo>
                    <a:lnTo>
                      <a:pt x="362" y="464"/>
                    </a:lnTo>
                    <a:lnTo>
                      <a:pt x="362" y="466"/>
                    </a:lnTo>
                    <a:lnTo>
                      <a:pt x="360" y="468"/>
                    </a:lnTo>
                    <a:lnTo>
                      <a:pt x="358" y="470"/>
                    </a:lnTo>
                    <a:lnTo>
                      <a:pt x="354" y="472"/>
                    </a:lnTo>
                    <a:lnTo>
                      <a:pt x="348" y="474"/>
                    </a:lnTo>
                    <a:lnTo>
                      <a:pt x="344" y="474"/>
                    </a:lnTo>
                    <a:lnTo>
                      <a:pt x="340" y="474"/>
                    </a:lnTo>
                    <a:lnTo>
                      <a:pt x="338" y="472"/>
                    </a:lnTo>
                    <a:lnTo>
                      <a:pt x="334" y="472"/>
                    </a:lnTo>
                    <a:lnTo>
                      <a:pt x="334" y="470"/>
                    </a:lnTo>
                    <a:lnTo>
                      <a:pt x="334" y="468"/>
                    </a:lnTo>
                    <a:lnTo>
                      <a:pt x="334" y="466"/>
                    </a:lnTo>
                    <a:lnTo>
                      <a:pt x="336" y="466"/>
                    </a:lnTo>
                    <a:lnTo>
                      <a:pt x="340" y="466"/>
                    </a:lnTo>
                    <a:lnTo>
                      <a:pt x="344" y="468"/>
                    </a:lnTo>
                    <a:lnTo>
                      <a:pt x="346" y="468"/>
                    </a:lnTo>
                    <a:lnTo>
                      <a:pt x="348" y="468"/>
                    </a:lnTo>
                    <a:lnTo>
                      <a:pt x="358" y="462"/>
                    </a:lnTo>
                    <a:lnTo>
                      <a:pt x="364" y="450"/>
                    </a:lnTo>
                    <a:lnTo>
                      <a:pt x="356" y="448"/>
                    </a:lnTo>
                    <a:lnTo>
                      <a:pt x="358" y="448"/>
                    </a:lnTo>
                    <a:lnTo>
                      <a:pt x="360" y="446"/>
                    </a:lnTo>
                    <a:lnTo>
                      <a:pt x="362" y="444"/>
                    </a:lnTo>
                    <a:lnTo>
                      <a:pt x="362" y="442"/>
                    </a:lnTo>
                    <a:lnTo>
                      <a:pt x="360" y="438"/>
                    </a:lnTo>
                    <a:lnTo>
                      <a:pt x="358" y="438"/>
                    </a:lnTo>
                    <a:lnTo>
                      <a:pt x="356" y="436"/>
                    </a:lnTo>
                    <a:lnTo>
                      <a:pt x="356" y="434"/>
                    </a:lnTo>
                    <a:lnTo>
                      <a:pt x="356" y="432"/>
                    </a:lnTo>
                    <a:lnTo>
                      <a:pt x="356" y="430"/>
                    </a:lnTo>
                    <a:lnTo>
                      <a:pt x="358" y="430"/>
                    </a:lnTo>
                    <a:lnTo>
                      <a:pt x="362" y="428"/>
                    </a:lnTo>
                    <a:lnTo>
                      <a:pt x="366" y="428"/>
                    </a:lnTo>
                    <a:lnTo>
                      <a:pt x="366" y="430"/>
                    </a:lnTo>
                    <a:lnTo>
                      <a:pt x="368" y="432"/>
                    </a:lnTo>
                    <a:lnTo>
                      <a:pt x="370" y="436"/>
                    </a:lnTo>
                    <a:lnTo>
                      <a:pt x="372" y="442"/>
                    </a:lnTo>
                    <a:lnTo>
                      <a:pt x="374" y="448"/>
                    </a:lnTo>
                    <a:lnTo>
                      <a:pt x="378" y="452"/>
                    </a:lnTo>
                    <a:lnTo>
                      <a:pt x="378" y="456"/>
                    </a:lnTo>
                    <a:lnTo>
                      <a:pt x="380" y="456"/>
                    </a:lnTo>
                    <a:lnTo>
                      <a:pt x="396" y="458"/>
                    </a:lnTo>
                    <a:lnTo>
                      <a:pt x="394" y="434"/>
                    </a:lnTo>
                    <a:lnTo>
                      <a:pt x="394" y="432"/>
                    </a:lnTo>
                    <a:lnTo>
                      <a:pt x="392" y="428"/>
                    </a:lnTo>
                    <a:lnTo>
                      <a:pt x="390" y="426"/>
                    </a:lnTo>
                    <a:lnTo>
                      <a:pt x="386" y="422"/>
                    </a:lnTo>
                    <a:lnTo>
                      <a:pt x="384" y="420"/>
                    </a:lnTo>
                    <a:lnTo>
                      <a:pt x="382" y="418"/>
                    </a:lnTo>
                    <a:lnTo>
                      <a:pt x="380" y="414"/>
                    </a:lnTo>
                    <a:lnTo>
                      <a:pt x="380" y="412"/>
                    </a:lnTo>
                    <a:lnTo>
                      <a:pt x="386" y="412"/>
                    </a:lnTo>
                    <a:lnTo>
                      <a:pt x="386" y="396"/>
                    </a:lnTo>
                    <a:lnTo>
                      <a:pt x="386" y="394"/>
                    </a:lnTo>
                    <a:lnTo>
                      <a:pt x="384" y="394"/>
                    </a:lnTo>
                    <a:lnTo>
                      <a:pt x="384" y="392"/>
                    </a:lnTo>
                    <a:lnTo>
                      <a:pt x="382" y="388"/>
                    </a:lnTo>
                    <a:lnTo>
                      <a:pt x="382" y="386"/>
                    </a:lnTo>
                    <a:lnTo>
                      <a:pt x="382" y="384"/>
                    </a:lnTo>
                    <a:lnTo>
                      <a:pt x="386" y="384"/>
                    </a:lnTo>
                    <a:lnTo>
                      <a:pt x="392" y="382"/>
                    </a:lnTo>
                    <a:lnTo>
                      <a:pt x="396" y="382"/>
                    </a:lnTo>
                    <a:lnTo>
                      <a:pt x="398" y="380"/>
                    </a:lnTo>
                    <a:lnTo>
                      <a:pt x="400" y="378"/>
                    </a:lnTo>
                    <a:lnTo>
                      <a:pt x="402" y="376"/>
                    </a:lnTo>
                    <a:lnTo>
                      <a:pt x="402" y="374"/>
                    </a:lnTo>
                    <a:lnTo>
                      <a:pt x="402" y="370"/>
                    </a:lnTo>
                    <a:lnTo>
                      <a:pt x="410" y="364"/>
                    </a:lnTo>
                    <a:lnTo>
                      <a:pt x="420" y="350"/>
                    </a:lnTo>
                    <a:lnTo>
                      <a:pt x="426" y="340"/>
                    </a:lnTo>
                    <a:lnTo>
                      <a:pt x="424" y="336"/>
                    </a:lnTo>
                    <a:lnTo>
                      <a:pt x="424" y="332"/>
                    </a:lnTo>
                    <a:lnTo>
                      <a:pt x="422" y="328"/>
                    </a:lnTo>
                    <a:lnTo>
                      <a:pt x="418" y="324"/>
                    </a:lnTo>
                    <a:lnTo>
                      <a:pt x="414" y="324"/>
                    </a:lnTo>
                    <a:lnTo>
                      <a:pt x="414" y="322"/>
                    </a:lnTo>
                    <a:lnTo>
                      <a:pt x="414" y="320"/>
                    </a:lnTo>
                    <a:lnTo>
                      <a:pt x="412" y="316"/>
                    </a:lnTo>
                    <a:lnTo>
                      <a:pt x="412" y="314"/>
                    </a:lnTo>
                    <a:lnTo>
                      <a:pt x="408" y="310"/>
                    </a:lnTo>
                    <a:lnTo>
                      <a:pt x="406" y="308"/>
                    </a:lnTo>
                    <a:lnTo>
                      <a:pt x="400" y="308"/>
                    </a:lnTo>
                    <a:lnTo>
                      <a:pt x="394" y="308"/>
                    </a:lnTo>
                    <a:lnTo>
                      <a:pt x="388" y="310"/>
                    </a:lnTo>
                    <a:lnTo>
                      <a:pt x="384" y="310"/>
                    </a:lnTo>
                    <a:lnTo>
                      <a:pt x="382" y="310"/>
                    </a:lnTo>
                    <a:lnTo>
                      <a:pt x="382" y="308"/>
                    </a:lnTo>
                    <a:lnTo>
                      <a:pt x="382" y="306"/>
                    </a:lnTo>
                    <a:lnTo>
                      <a:pt x="382" y="300"/>
                    </a:lnTo>
                    <a:lnTo>
                      <a:pt x="382" y="298"/>
                    </a:lnTo>
                    <a:lnTo>
                      <a:pt x="382" y="292"/>
                    </a:lnTo>
                    <a:lnTo>
                      <a:pt x="382" y="286"/>
                    </a:lnTo>
                    <a:lnTo>
                      <a:pt x="382" y="280"/>
                    </a:lnTo>
                    <a:lnTo>
                      <a:pt x="382" y="276"/>
                    </a:lnTo>
                    <a:lnTo>
                      <a:pt x="380" y="272"/>
                    </a:lnTo>
                    <a:lnTo>
                      <a:pt x="380" y="270"/>
                    </a:lnTo>
                    <a:lnTo>
                      <a:pt x="378" y="268"/>
                    </a:lnTo>
                    <a:lnTo>
                      <a:pt x="374" y="266"/>
                    </a:lnTo>
                    <a:lnTo>
                      <a:pt x="372" y="264"/>
                    </a:lnTo>
                    <a:lnTo>
                      <a:pt x="370" y="260"/>
                    </a:lnTo>
                    <a:lnTo>
                      <a:pt x="370" y="258"/>
                    </a:lnTo>
                    <a:lnTo>
                      <a:pt x="374" y="256"/>
                    </a:lnTo>
                    <a:lnTo>
                      <a:pt x="374" y="254"/>
                    </a:lnTo>
                    <a:lnTo>
                      <a:pt x="376" y="250"/>
                    </a:lnTo>
                    <a:lnTo>
                      <a:pt x="378" y="242"/>
                    </a:lnTo>
                    <a:lnTo>
                      <a:pt x="380" y="230"/>
                    </a:lnTo>
                    <a:lnTo>
                      <a:pt x="380" y="210"/>
                    </a:lnTo>
                    <a:lnTo>
                      <a:pt x="378" y="188"/>
                    </a:lnTo>
                    <a:lnTo>
                      <a:pt x="378" y="186"/>
                    </a:lnTo>
                    <a:lnTo>
                      <a:pt x="380" y="184"/>
                    </a:lnTo>
                    <a:lnTo>
                      <a:pt x="380" y="180"/>
                    </a:lnTo>
                    <a:lnTo>
                      <a:pt x="382" y="176"/>
                    </a:lnTo>
                    <a:lnTo>
                      <a:pt x="384" y="174"/>
                    </a:lnTo>
                    <a:lnTo>
                      <a:pt x="388" y="172"/>
                    </a:lnTo>
                    <a:lnTo>
                      <a:pt x="392" y="172"/>
                    </a:lnTo>
                    <a:lnTo>
                      <a:pt x="394" y="174"/>
                    </a:lnTo>
                    <a:lnTo>
                      <a:pt x="396" y="174"/>
                    </a:lnTo>
                    <a:lnTo>
                      <a:pt x="400" y="174"/>
                    </a:lnTo>
                    <a:lnTo>
                      <a:pt x="402" y="174"/>
                    </a:lnTo>
                    <a:lnTo>
                      <a:pt x="406" y="170"/>
                    </a:lnTo>
                    <a:lnTo>
                      <a:pt x="408" y="166"/>
                    </a:lnTo>
                    <a:lnTo>
                      <a:pt x="408" y="162"/>
                    </a:lnTo>
                    <a:lnTo>
                      <a:pt x="408" y="158"/>
                    </a:lnTo>
                    <a:lnTo>
                      <a:pt x="408" y="154"/>
                    </a:lnTo>
                    <a:lnTo>
                      <a:pt x="408" y="150"/>
                    </a:lnTo>
                    <a:lnTo>
                      <a:pt x="408" y="146"/>
                    </a:lnTo>
                    <a:lnTo>
                      <a:pt x="412" y="144"/>
                    </a:lnTo>
                    <a:lnTo>
                      <a:pt x="414" y="140"/>
                    </a:lnTo>
                    <a:lnTo>
                      <a:pt x="416" y="138"/>
                    </a:lnTo>
                    <a:lnTo>
                      <a:pt x="414" y="138"/>
                    </a:lnTo>
                    <a:lnTo>
                      <a:pt x="410" y="138"/>
                    </a:lnTo>
                    <a:lnTo>
                      <a:pt x="406" y="138"/>
                    </a:lnTo>
                    <a:lnTo>
                      <a:pt x="402" y="140"/>
                    </a:lnTo>
                    <a:lnTo>
                      <a:pt x="400" y="140"/>
                    </a:lnTo>
                    <a:lnTo>
                      <a:pt x="398" y="140"/>
                    </a:lnTo>
                    <a:lnTo>
                      <a:pt x="396" y="138"/>
                    </a:lnTo>
                    <a:lnTo>
                      <a:pt x="398" y="136"/>
                    </a:lnTo>
                    <a:lnTo>
                      <a:pt x="404" y="134"/>
                    </a:lnTo>
                    <a:lnTo>
                      <a:pt x="410" y="130"/>
                    </a:lnTo>
                    <a:lnTo>
                      <a:pt x="416" y="128"/>
                    </a:lnTo>
                    <a:lnTo>
                      <a:pt x="422" y="124"/>
                    </a:lnTo>
                    <a:lnTo>
                      <a:pt x="426" y="120"/>
                    </a:lnTo>
                    <a:lnTo>
                      <a:pt x="430" y="114"/>
                    </a:lnTo>
                    <a:lnTo>
                      <a:pt x="434" y="108"/>
                    </a:lnTo>
                    <a:lnTo>
                      <a:pt x="436" y="102"/>
                    </a:lnTo>
                    <a:lnTo>
                      <a:pt x="436" y="98"/>
                    </a:lnTo>
                    <a:lnTo>
                      <a:pt x="436" y="94"/>
                    </a:lnTo>
                    <a:lnTo>
                      <a:pt x="436" y="92"/>
                    </a:lnTo>
                    <a:lnTo>
                      <a:pt x="436" y="90"/>
                    </a:lnTo>
                    <a:lnTo>
                      <a:pt x="436" y="86"/>
                    </a:lnTo>
                    <a:lnTo>
                      <a:pt x="440" y="84"/>
                    </a:lnTo>
                    <a:lnTo>
                      <a:pt x="422" y="72"/>
                    </a:lnTo>
                    <a:lnTo>
                      <a:pt x="422" y="74"/>
                    </a:lnTo>
                    <a:lnTo>
                      <a:pt x="422" y="76"/>
                    </a:lnTo>
                    <a:lnTo>
                      <a:pt x="420" y="78"/>
                    </a:lnTo>
                    <a:lnTo>
                      <a:pt x="418" y="80"/>
                    </a:lnTo>
                    <a:lnTo>
                      <a:pt x="416" y="82"/>
                    </a:lnTo>
                    <a:lnTo>
                      <a:pt x="414" y="78"/>
                    </a:lnTo>
                    <a:lnTo>
                      <a:pt x="412" y="76"/>
                    </a:lnTo>
                    <a:lnTo>
                      <a:pt x="410" y="74"/>
                    </a:lnTo>
                    <a:lnTo>
                      <a:pt x="408" y="74"/>
                    </a:lnTo>
                    <a:lnTo>
                      <a:pt x="406" y="76"/>
                    </a:lnTo>
                    <a:lnTo>
                      <a:pt x="406" y="78"/>
                    </a:lnTo>
                    <a:lnTo>
                      <a:pt x="406" y="82"/>
                    </a:lnTo>
                    <a:lnTo>
                      <a:pt x="408" y="84"/>
                    </a:lnTo>
                    <a:lnTo>
                      <a:pt x="410" y="86"/>
                    </a:lnTo>
                    <a:lnTo>
                      <a:pt x="410" y="88"/>
                    </a:lnTo>
                    <a:lnTo>
                      <a:pt x="408" y="92"/>
                    </a:lnTo>
                    <a:lnTo>
                      <a:pt x="406" y="98"/>
                    </a:lnTo>
                    <a:lnTo>
                      <a:pt x="398" y="108"/>
                    </a:lnTo>
                    <a:lnTo>
                      <a:pt x="386" y="118"/>
                    </a:lnTo>
                    <a:lnTo>
                      <a:pt x="372" y="128"/>
                    </a:lnTo>
                    <a:lnTo>
                      <a:pt x="362" y="136"/>
                    </a:lnTo>
                    <a:lnTo>
                      <a:pt x="354" y="140"/>
                    </a:lnTo>
                    <a:lnTo>
                      <a:pt x="356" y="138"/>
                    </a:lnTo>
                    <a:lnTo>
                      <a:pt x="362" y="130"/>
                    </a:lnTo>
                    <a:lnTo>
                      <a:pt x="370" y="120"/>
                    </a:lnTo>
                    <a:lnTo>
                      <a:pt x="378" y="110"/>
                    </a:lnTo>
                    <a:lnTo>
                      <a:pt x="382" y="100"/>
                    </a:lnTo>
                    <a:lnTo>
                      <a:pt x="388" y="88"/>
                    </a:lnTo>
                    <a:lnTo>
                      <a:pt x="398" y="66"/>
                    </a:lnTo>
                    <a:lnTo>
                      <a:pt x="396" y="64"/>
                    </a:lnTo>
                    <a:lnTo>
                      <a:pt x="394" y="64"/>
                    </a:lnTo>
                    <a:lnTo>
                      <a:pt x="390" y="62"/>
                    </a:lnTo>
                    <a:lnTo>
                      <a:pt x="386" y="64"/>
                    </a:lnTo>
                    <a:lnTo>
                      <a:pt x="382" y="64"/>
                    </a:lnTo>
                    <a:lnTo>
                      <a:pt x="376" y="68"/>
                    </a:lnTo>
                    <a:lnTo>
                      <a:pt x="376" y="70"/>
                    </a:lnTo>
                    <a:lnTo>
                      <a:pt x="374" y="72"/>
                    </a:lnTo>
                    <a:lnTo>
                      <a:pt x="372" y="74"/>
                    </a:lnTo>
                    <a:lnTo>
                      <a:pt x="368" y="78"/>
                    </a:lnTo>
                    <a:lnTo>
                      <a:pt x="366" y="80"/>
                    </a:lnTo>
                    <a:lnTo>
                      <a:pt x="362" y="82"/>
                    </a:lnTo>
                    <a:lnTo>
                      <a:pt x="358" y="84"/>
                    </a:lnTo>
                    <a:lnTo>
                      <a:pt x="356" y="86"/>
                    </a:lnTo>
                    <a:lnTo>
                      <a:pt x="356" y="84"/>
                    </a:lnTo>
                    <a:lnTo>
                      <a:pt x="356" y="82"/>
                    </a:lnTo>
                    <a:lnTo>
                      <a:pt x="356" y="80"/>
                    </a:lnTo>
                    <a:lnTo>
                      <a:pt x="360" y="78"/>
                    </a:lnTo>
                    <a:lnTo>
                      <a:pt x="364" y="74"/>
                    </a:lnTo>
                    <a:lnTo>
                      <a:pt x="368" y="68"/>
                    </a:lnTo>
                    <a:lnTo>
                      <a:pt x="364" y="60"/>
                    </a:lnTo>
                    <a:lnTo>
                      <a:pt x="360" y="60"/>
                    </a:lnTo>
                    <a:lnTo>
                      <a:pt x="352" y="60"/>
                    </a:lnTo>
                    <a:lnTo>
                      <a:pt x="340" y="64"/>
                    </a:lnTo>
                    <a:lnTo>
                      <a:pt x="330" y="72"/>
                    </a:lnTo>
                    <a:lnTo>
                      <a:pt x="326" y="78"/>
                    </a:lnTo>
                    <a:lnTo>
                      <a:pt x="326" y="76"/>
                    </a:lnTo>
                    <a:lnTo>
                      <a:pt x="326" y="72"/>
                    </a:lnTo>
                    <a:lnTo>
                      <a:pt x="328" y="68"/>
                    </a:lnTo>
                    <a:lnTo>
                      <a:pt x="328" y="64"/>
                    </a:lnTo>
                    <a:lnTo>
                      <a:pt x="332" y="62"/>
                    </a:lnTo>
                    <a:lnTo>
                      <a:pt x="336" y="60"/>
                    </a:lnTo>
                    <a:lnTo>
                      <a:pt x="340" y="58"/>
                    </a:lnTo>
                    <a:lnTo>
                      <a:pt x="346" y="56"/>
                    </a:lnTo>
                    <a:lnTo>
                      <a:pt x="352" y="56"/>
                    </a:lnTo>
                    <a:lnTo>
                      <a:pt x="358" y="54"/>
                    </a:lnTo>
                    <a:lnTo>
                      <a:pt x="360" y="54"/>
                    </a:lnTo>
                    <a:lnTo>
                      <a:pt x="362" y="54"/>
                    </a:lnTo>
                    <a:lnTo>
                      <a:pt x="362" y="52"/>
                    </a:lnTo>
                    <a:lnTo>
                      <a:pt x="364" y="50"/>
                    </a:lnTo>
                    <a:lnTo>
                      <a:pt x="366" y="48"/>
                    </a:lnTo>
                    <a:lnTo>
                      <a:pt x="368" y="44"/>
                    </a:lnTo>
                    <a:lnTo>
                      <a:pt x="368" y="40"/>
                    </a:lnTo>
                    <a:lnTo>
                      <a:pt x="366" y="36"/>
                    </a:lnTo>
                    <a:lnTo>
                      <a:pt x="362" y="32"/>
                    </a:lnTo>
                    <a:lnTo>
                      <a:pt x="358" y="30"/>
                    </a:lnTo>
                    <a:lnTo>
                      <a:pt x="352" y="28"/>
                    </a:lnTo>
                    <a:lnTo>
                      <a:pt x="348" y="28"/>
                    </a:lnTo>
                    <a:lnTo>
                      <a:pt x="340" y="28"/>
                    </a:lnTo>
                    <a:lnTo>
                      <a:pt x="340" y="18"/>
                    </a:lnTo>
                    <a:lnTo>
                      <a:pt x="338" y="18"/>
                    </a:lnTo>
                    <a:lnTo>
                      <a:pt x="334" y="18"/>
                    </a:lnTo>
                    <a:lnTo>
                      <a:pt x="330" y="20"/>
                    </a:lnTo>
                    <a:lnTo>
                      <a:pt x="328" y="22"/>
                    </a:lnTo>
                    <a:lnTo>
                      <a:pt x="324" y="24"/>
                    </a:lnTo>
                    <a:lnTo>
                      <a:pt x="320" y="26"/>
                    </a:lnTo>
                    <a:lnTo>
                      <a:pt x="314" y="26"/>
                    </a:lnTo>
                    <a:lnTo>
                      <a:pt x="308" y="28"/>
                    </a:lnTo>
                    <a:lnTo>
                      <a:pt x="304" y="30"/>
                    </a:lnTo>
                    <a:lnTo>
                      <a:pt x="300" y="32"/>
                    </a:lnTo>
                    <a:lnTo>
                      <a:pt x="288" y="38"/>
                    </a:lnTo>
                    <a:lnTo>
                      <a:pt x="290" y="36"/>
                    </a:lnTo>
                    <a:lnTo>
                      <a:pt x="298" y="30"/>
                    </a:lnTo>
                    <a:lnTo>
                      <a:pt x="306" y="22"/>
                    </a:lnTo>
                    <a:lnTo>
                      <a:pt x="314" y="16"/>
                    </a:lnTo>
                    <a:lnTo>
                      <a:pt x="322" y="14"/>
                    </a:lnTo>
                    <a:lnTo>
                      <a:pt x="322" y="12"/>
                    </a:lnTo>
                    <a:lnTo>
                      <a:pt x="324" y="10"/>
                    </a:lnTo>
                    <a:lnTo>
                      <a:pt x="322" y="8"/>
                    </a:lnTo>
                    <a:lnTo>
                      <a:pt x="322" y="6"/>
                    </a:lnTo>
                    <a:lnTo>
                      <a:pt x="318" y="4"/>
                    </a:lnTo>
                    <a:lnTo>
                      <a:pt x="312" y="2"/>
                    </a:lnTo>
                    <a:lnTo>
                      <a:pt x="298" y="2"/>
                    </a:lnTo>
                    <a:lnTo>
                      <a:pt x="278" y="0"/>
                    </a:lnTo>
                    <a:lnTo>
                      <a:pt x="258" y="4"/>
                    </a:lnTo>
                    <a:lnTo>
                      <a:pt x="240" y="12"/>
                    </a:lnTo>
                    <a:lnTo>
                      <a:pt x="212" y="30"/>
                    </a:lnTo>
                    <a:lnTo>
                      <a:pt x="214" y="32"/>
                    </a:lnTo>
                    <a:lnTo>
                      <a:pt x="218" y="34"/>
                    </a:lnTo>
                    <a:lnTo>
                      <a:pt x="220" y="38"/>
                    </a:lnTo>
                    <a:lnTo>
                      <a:pt x="224" y="42"/>
                    </a:lnTo>
                    <a:lnTo>
                      <a:pt x="226" y="48"/>
                    </a:lnTo>
                    <a:lnTo>
                      <a:pt x="228" y="56"/>
                    </a:lnTo>
                    <a:lnTo>
                      <a:pt x="206" y="38"/>
                    </a:lnTo>
                    <a:lnTo>
                      <a:pt x="196" y="40"/>
                    </a:lnTo>
                    <a:lnTo>
                      <a:pt x="202" y="62"/>
                    </a:lnTo>
                    <a:lnTo>
                      <a:pt x="186" y="48"/>
                    </a:lnTo>
                    <a:lnTo>
                      <a:pt x="166" y="54"/>
                    </a:lnTo>
                    <a:lnTo>
                      <a:pt x="164" y="54"/>
                    </a:lnTo>
                    <a:lnTo>
                      <a:pt x="164" y="56"/>
                    </a:lnTo>
                    <a:lnTo>
                      <a:pt x="162" y="60"/>
                    </a:lnTo>
                    <a:lnTo>
                      <a:pt x="164" y="66"/>
                    </a:lnTo>
                    <a:lnTo>
                      <a:pt x="166" y="70"/>
                    </a:lnTo>
                    <a:lnTo>
                      <a:pt x="170" y="76"/>
                    </a:lnTo>
                    <a:lnTo>
                      <a:pt x="152" y="64"/>
                    </a:lnTo>
                    <a:lnTo>
                      <a:pt x="128" y="70"/>
                    </a:lnTo>
                    <a:lnTo>
                      <a:pt x="104" y="78"/>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13" name="Freeform 340"/>
              <p:cNvSpPr>
                <a:spLocks/>
              </p:cNvSpPr>
              <p:nvPr/>
            </p:nvSpPr>
            <p:spPr bwMode="gray">
              <a:xfrm>
                <a:off x="3273" y="3394"/>
                <a:ext cx="764" cy="445"/>
              </a:xfrm>
              <a:custGeom>
                <a:avLst/>
                <a:gdLst>
                  <a:gd name="T0" fmla="*/ 380 w 386"/>
                  <a:gd name="T1" fmla="*/ 178 h 248"/>
                  <a:gd name="T2" fmla="*/ 384 w 386"/>
                  <a:gd name="T3" fmla="*/ 170 h 248"/>
                  <a:gd name="T4" fmla="*/ 386 w 386"/>
                  <a:gd name="T5" fmla="*/ 164 h 248"/>
                  <a:gd name="T6" fmla="*/ 374 w 386"/>
                  <a:gd name="T7" fmla="*/ 162 h 248"/>
                  <a:gd name="T8" fmla="*/ 356 w 386"/>
                  <a:gd name="T9" fmla="*/ 162 h 248"/>
                  <a:gd name="T10" fmla="*/ 346 w 386"/>
                  <a:gd name="T11" fmla="*/ 166 h 248"/>
                  <a:gd name="T12" fmla="*/ 340 w 386"/>
                  <a:gd name="T13" fmla="*/ 164 h 248"/>
                  <a:gd name="T14" fmla="*/ 334 w 386"/>
                  <a:gd name="T15" fmla="*/ 170 h 248"/>
                  <a:gd name="T16" fmla="*/ 332 w 386"/>
                  <a:gd name="T17" fmla="*/ 184 h 248"/>
                  <a:gd name="T18" fmla="*/ 326 w 386"/>
                  <a:gd name="T19" fmla="*/ 192 h 248"/>
                  <a:gd name="T20" fmla="*/ 314 w 386"/>
                  <a:gd name="T21" fmla="*/ 196 h 248"/>
                  <a:gd name="T22" fmla="*/ 302 w 386"/>
                  <a:gd name="T23" fmla="*/ 198 h 248"/>
                  <a:gd name="T24" fmla="*/ 268 w 386"/>
                  <a:gd name="T25" fmla="*/ 190 h 248"/>
                  <a:gd name="T26" fmla="*/ 258 w 386"/>
                  <a:gd name="T27" fmla="*/ 184 h 248"/>
                  <a:gd name="T28" fmla="*/ 254 w 386"/>
                  <a:gd name="T29" fmla="*/ 162 h 248"/>
                  <a:gd name="T30" fmla="*/ 244 w 386"/>
                  <a:gd name="T31" fmla="*/ 136 h 248"/>
                  <a:gd name="T32" fmla="*/ 244 w 386"/>
                  <a:gd name="T33" fmla="*/ 116 h 248"/>
                  <a:gd name="T34" fmla="*/ 232 w 386"/>
                  <a:gd name="T35" fmla="*/ 90 h 248"/>
                  <a:gd name="T36" fmla="*/ 208 w 386"/>
                  <a:gd name="T37" fmla="*/ 62 h 248"/>
                  <a:gd name="T38" fmla="*/ 194 w 386"/>
                  <a:gd name="T39" fmla="*/ 50 h 248"/>
                  <a:gd name="T40" fmla="*/ 184 w 386"/>
                  <a:gd name="T41" fmla="*/ 54 h 248"/>
                  <a:gd name="T42" fmla="*/ 164 w 386"/>
                  <a:gd name="T43" fmla="*/ 48 h 248"/>
                  <a:gd name="T44" fmla="*/ 142 w 386"/>
                  <a:gd name="T45" fmla="*/ 12 h 248"/>
                  <a:gd name="T46" fmla="*/ 126 w 386"/>
                  <a:gd name="T47" fmla="*/ 10 h 248"/>
                  <a:gd name="T48" fmla="*/ 100 w 386"/>
                  <a:gd name="T49" fmla="*/ 20 h 248"/>
                  <a:gd name="T50" fmla="*/ 54 w 386"/>
                  <a:gd name="T51" fmla="*/ 14 h 248"/>
                  <a:gd name="T52" fmla="*/ 26 w 386"/>
                  <a:gd name="T53" fmla="*/ 0 h 248"/>
                  <a:gd name="T54" fmla="*/ 6 w 386"/>
                  <a:gd name="T55" fmla="*/ 22 h 248"/>
                  <a:gd name="T56" fmla="*/ 22 w 386"/>
                  <a:gd name="T57" fmla="*/ 58 h 248"/>
                  <a:gd name="T58" fmla="*/ 30 w 386"/>
                  <a:gd name="T59" fmla="*/ 80 h 248"/>
                  <a:gd name="T60" fmla="*/ 44 w 386"/>
                  <a:gd name="T61" fmla="*/ 88 h 248"/>
                  <a:gd name="T62" fmla="*/ 58 w 386"/>
                  <a:gd name="T63" fmla="*/ 108 h 248"/>
                  <a:gd name="T64" fmla="*/ 82 w 386"/>
                  <a:gd name="T65" fmla="*/ 142 h 248"/>
                  <a:gd name="T66" fmla="*/ 94 w 386"/>
                  <a:gd name="T67" fmla="*/ 148 h 248"/>
                  <a:gd name="T68" fmla="*/ 94 w 386"/>
                  <a:gd name="T69" fmla="*/ 140 h 248"/>
                  <a:gd name="T70" fmla="*/ 80 w 386"/>
                  <a:gd name="T71" fmla="*/ 116 h 248"/>
                  <a:gd name="T72" fmla="*/ 52 w 386"/>
                  <a:gd name="T73" fmla="*/ 72 h 248"/>
                  <a:gd name="T74" fmla="*/ 30 w 386"/>
                  <a:gd name="T75" fmla="*/ 24 h 248"/>
                  <a:gd name="T76" fmla="*/ 30 w 386"/>
                  <a:gd name="T77" fmla="*/ 16 h 248"/>
                  <a:gd name="T78" fmla="*/ 42 w 386"/>
                  <a:gd name="T79" fmla="*/ 18 h 248"/>
                  <a:gd name="T80" fmla="*/ 68 w 386"/>
                  <a:gd name="T81" fmla="*/ 66 h 248"/>
                  <a:gd name="T82" fmla="*/ 84 w 386"/>
                  <a:gd name="T83" fmla="*/ 80 h 248"/>
                  <a:gd name="T84" fmla="*/ 96 w 386"/>
                  <a:gd name="T85" fmla="*/ 90 h 248"/>
                  <a:gd name="T86" fmla="*/ 116 w 386"/>
                  <a:gd name="T87" fmla="*/ 116 h 248"/>
                  <a:gd name="T88" fmla="*/ 142 w 386"/>
                  <a:gd name="T89" fmla="*/ 148 h 248"/>
                  <a:gd name="T90" fmla="*/ 150 w 386"/>
                  <a:gd name="T91" fmla="*/ 198 h 248"/>
                  <a:gd name="T92" fmla="*/ 174 w 386"/>
                  <a:gd name="T93" fmla="*/ 204 h 248"/>
                  <a:gd name="T94" fmla="*/ 226 w 386"/>
                  <a:gd name="T95" fmla="*/ 224 h 248"/>
                  <a:gd name="T96" fmla="*/ 272 w 386"/>
                  <a:gd name="T97" fmla="*/ 240 h 248"/>
                  <a:gd name="T98" fmla="*/ 304 w 386"/>
                  <a:gd name="T99" fmla="*/ 240 h 248"/>
                  <a:gd name="T100" fmla="*/ 314 w 386"/>
                  <a:gd name="T101" fmla="*/ 244 h 248"/>
                  <a:gd name="T102" fmla="*/ 318 w 386"/>
                  <a:gd name="T103" fmla="*/ 242 h 248"/>
                  <a:gd name="T104" fmla="*/ 322 w 386"/>
                  <a:gd name="T105" fmla="*/ 232 h 248"/>
                  <a:gd name="T106" fmla="*/ 320 w 386"/>
                  <a:gd name="T107" fmla="*/ 226 h 248"/>
                  <a:gd name="T108" fmla="*/ 346 w 386"/>
                  <a:gd name="T109" fmla="*/ 222 h 248"/>
                  <a:gd name="T110" fmla="*/ 340 w 386"/>
                  <a:gd name="T111" fmla="*/ 194 h 248"/>
                  <a:gd name="T112" fmla="*/ 360 w 386"/>
                  <a:gd name="T113" fmla="*/ 190 h 248"/>
                  <a:gd name="T114" fmla="*/ 366 w 386"/>
                  <a:gd name="T115" fmla="*/ 190 h 248"/>
                  <a:gd name="T116" fmla="*/ 374 w 386"/>
                  <a:gd name="T117" fmla="*/ 186 h 24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86"/>
                  <a:gd name="T178" fmla="*/ 0 h 248"/>
                  <a:gd name="T179" fmla="*/ 386 w 386"/>
                  <a:gd name="T180" fmla="*/ 248 h 24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86" h="248">
                    <a:moveTo>
                      <a:pt x="374" y="186"/>
                    </a:moveTo>
                    <a:lnTo>
                      <a:pt x="378" y="182"/>
                    </a:lnTo>
                    <a:lnTo>
                      <a:pt x="378" y="178"/>
                    </a:lnTo>
                    <a:lnTo>
                      <a:pt x="380" y="178"/>
                    </a:lnTo>
                    <a:lnTo>
                      <a:pt x="382" y="174"/>
                    </a:lnTo>
                    <a:lnTo>
                      <a:pt x="382" y="172"/>
                    </a:lnTo>
                    <a:lnTo>
                      <a:pt x="384" y="172"/>
                    </a:lnTo>
                    <a:lnTo>
                      <a:pt x="384" y="170"/>
                    </a:lnTo>
                    <a:lnTo>
                      <a:pt x="386" y="168"/>
                    </a:lnTo>
                    <a:lnTo>
                      <a:pt x="386" y="166"/>
                    </a:lnTo>
                    <a:lnTo>
                      <a:pt x="386" y="164"/>
                    </a:lnTo>
                    <a:lnTo>
                      <a:pt x="384" y="164"/>
                    </a:lnTo>
                    <a:lnTo>
                      <a:pt x="382" y="162"/>
                    </a:lnTo>
                    <a:lnTo>
                      <a:pt x="376" y="162"/>
                    </a:lnTo>
                    <a:lnTo>
                      <a:pt x="374" y="162"/>
                    </a:lnTo>
                    <a:lnTo>
                      <a:pt x="372" y="162"/>
                    </a:lnTo>
                    <a:lnTo>
                      <a:pt x="366" y="162"/>
                    </a:lnTo>
                    <a:lnTo>
                      <a:pt x="362" y="162"/>
                    </a:lnTo>
                    <a:lnTo>
                      <a:pt x="356" y="162"/>
                    </a:lnTo>
                    <a:lnTo>
                      <a:pt x="352" y="164"/>
                    </a:lnTo>
                    <a:lnTo>
                      <a:pt x="350" y="164"/>
                    </a:lnTo>
                    <a:lnTo>
                      <a:pt x="348" y="164"/>
                    </a:lnTo>
                    <a:lnTo>
                      <a:pt x="346" y="166"/>
                    </a:lnTo>
                    <a:lnTo>
                      <a:pt x="342" y="164"/>
                    </a:lnTo>
                    <a:lnTo>
                      <a:pt x="340" y="164"/>
                    </a:lnTo>
                    <a:lnTo>
                      <a:pt x="338" y="164"/>
                    </a:lnTo>
                    <a:lnTo>
                      <a:pt x="336" y="166"/>
                    </a:lnTo>
                    <a:lnTo>
                      <a:pt x="334" y="170"/>
                    </a:lnTo>
                    <a:lnTo>
                      <a:pt x="334" y="174"/>
                    </a:lnTo>
                    <a:lnTo>
                      <a:pt x="332" y="178"/>
                    </a:lnTo>
                    <a:lnTo>
                      <a:pt x="332" y="182"/>
                    </a:lnTo>
                    <a:lnTo>
                      <a:pt x="332" y="184"/>
                    </a:lnTo>
                    <a:lnTo>
                      <a:pt x="332" y="186"/>
                    </a:lnTo>
                    <a:lnTo>
                      <a:pt x="332" y="188"/>
                    </a:lnTo>
                    <a:lnTo>
                      <a:pt x="328" y="190"/>
                    </a:lnTo>
                    <a:lnTo>
                      <a:pt x="326" y="192"/>
                    </a:lnTo>
                    <a:lnTo>
                      <a:pt x="324" y="192"/>
                    </a:lnTo>
                    <a:lnTo>
                      <a:pt x="322" y="192"/>
                    </a:lnTo>
                    <a:lnTo>
                      <a:pt x="318" y="194"/>
                    </a:lnTo>
                    <a:lnTo>
                      <a:pt x="314" y="196"/>
                    </a:lnTo>
                    <a:lnTo>
                      <a:pt x="312" y="196"/>
                    </a:lnTo>
                    <a:lnTo>
                      <a:pt x="308" y="198"/>
                    </a:lnTo>
                    <a:lnTo>
                      <a:pt x="302" y="198"/>
                    </a:lnTo>
                    <a:lnTo>
                      <a:pt x="294" y="198"/>
                    </a:lnTo>
                    <a:lnTo>
                      <a:pt x="284" y="196"/>
                    </a:lnTo>
                    <a:lnTo>
                      <a:pt x="276" y="194"/>
                    </a:lnTo>
                    <a:lnTo>
                      <a:pt x="268" y="190"/>
                    </a:lnTo>
                    <a:lnTo>
                      <a:pt x="262" y="188"/>
                    </a:lnTo>
                    <a:lnTo>
                      <a:pt x="262" y="186"/>
                    </a:lnTo>
                    <a:lnTo>
                      <a:pt x="260" y="186"/>
                    </a:lnTo>
                    <a:lnTo>
                      <a:pt x="258" y="184"/>
                    </a:lnTo>
                    <a:lnTo>
                      <a:pt x="256" y="180"/>
                    </a:lnTo>
                    <a:lnTo>
                      <a:pt x="256" y="176"/>
                    </a:lnTo>
                    <a:lnTo>
                      <a:pt x="254" y="172"/>
                    </a:lnTo>
                    <a:lnTo>
                      <a:pt x="254" y="162"/>
                    </a:lnTo>
                    <a:lnTo>
                      <a:pt x="250" y="152"/>
                    </a:lnTo>
                    <a:lnTo>
                      <a:pt x="244" y="142"/>
                    </a:lnTo>
                    <a:lnTo>
                      <a:pt x="244" y="140"/>
                    </a:lnTo>
                    <a:lnTo>
                      <a:pt x="244" y="136"/>
                    </a:lnTo>
                    <a:lnTo>
                      <a:pt x="244" y="132"/>
                    </a:lnTo>
                    <a:lnTo>
                      <a:pt x="242" y="126"/>
                    </a:lnTo>
                    <a:lnTo>
                      <a:pt x="242" y="122"/>
                    </a:lnTo>
                    <a:lnTo>
                      <a:pt x="244" y="116"/>
                    </a:lnTo>
                    <a:lnTo>
                      <a:pt x="244" y="112"/>
                    </a:lnTo>
                    <a:lnTo>
                      <a:pt x="242" y="96"/>
                    </a:lnTo>
                    <a:lnTo>
                      <a:pt x="240" y="96"/>
                    </a:lnTo>
                    <a:lnTo>
                      <a:pt x="232" y="90"/>
                    </a:lnTo>
                    <a:lnTo>
                      <a:pt x="222" y="80"/>
                    </a:lnTo>
                    <a:lnTo>
                      <a:pt x="210" y="64"/>
                    </a:lnTo>
                    <a:lnTo>
                      <a:pt x="208" y="62"/>
                    </a:lnTo>
                    <a:lnTo>
                      <a:pt x="206" y="58"/>
                    </a:lnTo>
                    <a:lnTo>
                      <a:pt x="202" y="56"/>
                    </a:lnTo>
                    <a:lnTo>
                      <a:pt x="198" y="52"/>
                    </a:lnTo>
                    <a:lnTo>
                      <a:pt x="194" y="50"/>
                    </a:lnTo>
                    <a:lnTo>
                      <a:pt x="190" y="50"/>
                    </a:lnTo>
                    <a:lnTo>
                      <a:pt x="188" y="52"/>
                    </a:lnTo>
                    <a:lnTo>
                      <a:pt x="186" y="52"/>
                    </a:lnTo>
                    <a:lnTo>
                      <a:pt x="184" y="54"/>
                    </a:lnTo>
                    <a:lnTo>
                      <a:pt x="180" y="54"/>
                    </a:lnTo>
                    <a:lnTo>
                      <a:pt x="174" y="54"/>
                    </a:lnTo>
                    <a:lnTo>
                      <a:pt x="168" y="50"/>
                    </a:lnTo>
                    <a:lnTo>
                      <a:pt x="164" y="48"/>
                    </a:lnTo>
                    <a:lnTo>
                      <a:pt x="156" y="42"/>
                    </a:lnTo>
                    <a:lnTo>
                      <a:pt x="148" y="30"/>
                    </a:lnTo>
                    <a:lnTo>
                      <a:pt x="144" y="14"/>
                    </a:lnTo>
                    <a:lnTo>
                      <a:pt x="142" y="12"/>
                    </a:lnTo>
                    <a:lnTo>
                      <a:pt x="140" y="12"/>
                    </a:lnTo>
                    <a:lnTo>
                      <a:pt x="136" y="10"/>
                    </a:lnTo>
                    <a:lnTo>
                      <a:pt x="130" y="10"/>
                    </a:lnTo>
                    <a:lnTo>
                      <a:pt x="126" y="10"/>
                    </a:lnTo>
                    <a:lnTo>
                      <a:pt x="120" y="10"/>
                    </a:lnTo>
                    <a:lnTo>
                      <a:pt x="116" y="14"/>
                    </a:lnTo>
                    <a:lnTo>
                      <a:pt x="112" y="16"/>
                    </a:lnTo>
                    <a:lnTo>
                      <a:pt x="100" y="20"/>
                    </a:lnTo>
                    <a:lnTo>
                      <a:pt x="82" y="20"/>
                    </a:lnTo>
                    <a:lnTo>
                      <a:pt x="78" y="20"/>
                    </a:lnTo>
                    <a:lnTo>
                      <a:pt x="68" y="18"/>
                    </a:lnTo>
                    <a:lnTo>
                      <a:pt x="54" y="14"/>
                    </a:lnTo>
                    <a:lnTo>
                      <a:pt x="42" y="10"/>
                    </a:lnTo>
                    <a:lnTo>
                      <a:pt x="32" y="4"/>
                    </a:lnTo>
                    <a:lnTo>
                      <a:pt x="30" y="2"/>
                    </a:lnTo>
                    <a:lnTo>
                      <a:pt x="26" y="0"/>
                    </a:lnTo>
                    <a:lnTo>
                      <a:pt x="14" y="2"/>
                    </a:lnTo>
                    <a:lnTo>
                      <a:pt x="0" y="10"/>
                    </a:lnTo>
                    <a:lnTo>
                      <a:pt x="2" y="14"/>
                    </a:lnTo>
                    <a:lnTo>
                      <a:pt x="6" y="22"/>
                    </a:lnTo>
                    <a:lnTo>
                      <a:pt x="12" y="36"/>
                    </a:lnTo>
                    <a:lnTo>
                      <a:pt x="18" y="48"/>
                    </a:lnTo>
                    <a:lnTo>
                      <a:pt x="22" y="58"/>
                    </a:lnTo>
                    <a:lnTo>
                      <a:pt x="24" y="62"/>
                    </a:lnTo>
                    <a:lnTo>
                      <a:pt x="26" y="68"/>
                    </a:lnTo>
                    <a:lnTo>
                      <a:pt x="28" y="74"/>
                    </a:lnTo>
                    <a:lnTo>
                      <a:pt x="30" y="80"/>
                    </a:lnTo>
                    <a:lnTo>
                      <a:pt x="32" y="82"/>
                    </a:lnTo>
                    <a:lnTo>
                      <a:pt x="34" y="82"/>
                    </a:lnTo>
                    <a:lnTo>
                      <a:pt x="38" y="84"/>
                    </a:lnTo>
                    <a:lnTo>
                      <a:pt x="44" y="88"/>
                    </a:lnTo>
                    <a:lnTo>
                      <a:pt x="48" y="92"/>
                    </a:lnTo>
                    <a:lnTo>
                      <a:pt x="52" y="98"/>
                    </a:lnTo>
                    <a:lnTo>
                      <a:pt x="56" y="106"/>
                    </a:lnTo>
                    <a:lnTo>
                      <a:pt x="58" y="108"/>
                    </a:lnTo>
                    <a:lnTo>
                      <a:pt x="62" y="118"/>
                    </a:lnTo>
                    <a:lnTo>
                      <a:pt x="68" y="128"/>
                    </a:lnTo>
                    <a:lnTo>
                      <a:pt x="76" y="136"/>
                    </a:lnTo>
                    <a:lnTo>
                      <a:pt x="82" y="142"/>
                    </a:lnTo>
                    <a:lnTo>
                      <a:pt x="84" y="144"/>
                    </a:lnTo>
                    <a:lnTo>
                      <a:pt x="88" y="146"/>
                    </a:lnTo>
                    <a:lnTo>
                      <a:pt x="92" y="148"/>
                    </a:lnTo>
                    <a:lnTo>
                      <a:pt x="94" y="148"/>
                    </a:lnTo>
                    <a:lnTo>
                      <a:pt x="96" y="148"/>
                    </a:lnTo>
                    <a:lnTo>
                      <a:pt x="98" y="148"/>
                    </a:lnTo>
                    <a:lnTo>
                      <a:pt x="98" y="144"/>
                    </a:lnTo>
                    <a:lnTo>
                      <a:pt x="94" y="140"/>
                    </a:lnTo>
                    <a:lnTo>
                      <a:pt x="90" y="134"/>
                    </a:lnTo>
                    <a:lnTo>
                      <a:pt x="86" y="126"/>
                    </a:lnTo>
                    <a:lnTo>
                      <a:pt x="82" y="120"/>
                    </a:lnTo>
                    <a:lnTo>
                      <a:pt x="80" y="116"/>
                    </a:lnTo>
                    <a:lnTo>
                      <a:pt x="74" y="108"/>
                    </a:lnTo>
                    <a:lnTo>
                      <a:pt x="68" y="94"/>
                    </a:lnTo>
                    <a:lnTo>
                      <a:pt x="62" y="82"/>
                    </a:lnTo>
                    <a:lnTo>
                      <a:pt x="52" y="72"/>
                    </a:lnTo>
                    <a:lnTo>
                      <a:pt x="42" y="58"/>
                    </a:lnTo>
                    <a:lnTo>
                      <a:pt x="34" y="42"/>
                    </a:lnTo>
                    <a:lnTo>
                      <a:pt x="30" y="24"/>
                    </a:lnTo>
                    <a:lnTo>
                      <a:pt x="30" y="22"/>
                    </a:lnTo>
                    <a:lnTo>
                      <a:pt x="30" y="20"/>
                    </a:lnTo>
                    <a:lnTo>
                      <a:pt x="30" y="18"/>
                    </a:lnTo>
                    <a:lnTo>
                      <a:pt x="30" y="16"/>
                    </a:lnTo>
                    <a:lnTo>
                      <a:pt x="32" y="14"/>
                    </a:lnTo>
                    <a:lnTo>
                      <a:pt x="34" y="14"/>
                    </a:lnTo>
                    <a:lnTo>
                      <a:pt x="38" y="16"/>
                    </a:lnTo>
                    <a:lnTo>
                      <a:pt x="42" y="18"/>
                    </a:lnTo>
                    <a:lnTo>
                      <a:pt x="44" y="24"/>
                    </a:lnTo>
                    <a:lnTo>
                      <a:pt x="50" y="36"/>
                    </a:lnTo>
                    <a:lnTo>
                      <a:pt x="58" y="52"/>
                    </a:lnTo>
                    <a:lnTo>
                      <a:pt x="68" y="66"/>
                    </a:lnTo>
                    <a:lnTo>
                      <a:pt x="78" y="78"/>
                    </a:lnTo>
                    <a:lnTo>
                      <a:pt x="80" y="78"/>
                    </a:lnTo>
                    <a:lnTo>
                      <a:pt x="84" y="80"/>
                    </a:lnTo>
                    <a:lnTo>
                      <a:pt x="88" y="80"/>
                    </a:lnTo>
                    <a:lnTo>
                      <a:pt x="92" y="84"/>
                    </a:lnTo>
                    <a:lnTo>
                      <a:pt x="94" y="86"/>
                    </a:lnTo>
                    <a:lnTo>
                      <a:pt x="96" y="90"/>
                    </a:lnTo>
                    <a:lnTo>
                      <a:pt x="98" y="96"/>
                    </a:lnTo>
                    <a:lnTo>
                      <a:pt x="100" y="98"/>
                    </a:lnTo>
                    <a:lnTo>
                      <a:pt x="106" y="106"/>
                    </a:lnTo>
                    <a:lnTo>
                      <a:pt x="116" y="116"/>
                    </a:lnTo>
                    <a:lnTo>
                      <a:pt x="124" y="126"/>
                    </a:lnTo>
                    <a:lnTo>
                      <a:pt x="134" y="136"/>
                    </a:lnTo>
                    <a:lnTo>
                      <a:pt x="140" y="142"/>
                    </a:lnTo>
                    <a:lnTo>
                      <a:pt x="142" y="148"/>
                    </a:lnTo>
                    <a:lnTo>
                      <a:pt x="144" y="160"/>
                    </a:lnTo>
                    <a:lnTo>
                      <a:pt x="148" y="176"/>
                    </a:lnTo>
                    <a:lnTo>
                      <a:pt x="148" y="198"/>
                    </a:lnTo>
                    <a:lnTo>
                      <a:pt x="150" y="198"/>
                    </a:lnTo>
                    <a:lnTo>
                      <a:pt x="154" y="200"/>
                    </a:lnTo>
                    <a:lnTo>
                      <a:pt x="160" y="202"/>
                    </a:lnTo>
                    <a:lnTo>
                      <a:pt x="170" y="204"/>
                    </a:lnTo>
                    <a:lnTo>
                      <a:pt x="174" y="204"/>
                    </a:lnTo>
                    <a:lnTo>
                      <a:pt x="186" y="208"/>
                    </a:lnTo>
                    <a:lnTo>
                      <a:pt x="198" y="216"/>
                    </a:lnTo>
                    <a:lnTo>
                      <a:pt x="208" y="224"/>
                    </a:lnTo>
                    <a:lnTo>
                      <a:pt x="226" y="224"/>
                    </a:lnTo>
                    <a:lnTo>
                      <a:pt x="230" y="226"/>
                    </a:lnTo>
                    <a:lnTo>
                      <a:pt x="240" y="230"/>
                    </a:lnTo>
                    <a:lnTo>
                      <a:pt x="254" y="236"/>
                    </a:lnTo>
                    <a:lnTo>
                      <a:pt x="272" y="240"/>
                    </a:lnTo>
                    <a:lnTo>
                      <a:pt x="278" y="240"/>
                    </a:lnTo>
                    <a:lnTo>
                      <a:pt x="290" y="240"/>
                    </a:lnTo>
                    <a:lnTo>
                      <a:pt x="304" y="240"/>
                    </a:lnTo>
                    <a:lnTo>
                      <a:pt x="306" y="240"/>
                    </a:lnTo>
                    <a:lnTo>
                      <a:pt x="308" y="240"/>
                    </a:lnTo>
                    <a:lnTo>
                      <a:pt x="310" y="242"/>
                    </a:lnTo>
                    <a:lnTo>
                      <a:pt x="314" y="244"/>
                    </a:lnTo>
                    <a:lnTo>
                      <a:pt x="314" y="248"/>
                    </a:lnTo>
                    <a:lnTo>
                      <a:pt x="316" y="248"/>
                    </a:lnTo>
                    <a:lnTo>
                      <a:pt x="316" y="244"/>
                    </a:lnTo>
                    <a:lnTo>
                      <a:pt x="318" y="242"/>
                    </a:lnTo>
                    <a:lnTo>
                      <a:pt x="320" y="238"/>
                    </a:lnTo>
                    <a:lnTo>
                      <a:pt x="322" y="236"/>
                    </a:lnTo>
                    <a:lnTo>
                      <a:pt x="322" y="234"/>
                    </a:lnTo>
                    <a:lnTo>
                      <a:pt x="322" y="232"/>
                    </a:lnTo>
                    <a:lnTo>
                      <a:pt x="322" y="230"/>
                    </a:lnTo>
                    <a:lnTo>
                      <a:pt x="320" y="228"/>
                    </a:lnTo>
                    <a:lnTo>
                      <a:pt x="320" y="226"/>
                    </a:lnTo>
                    <a:lnTo>
                      <a:pt x="320" y="224"/>
                    </a:lnTo>
                    <a:lnTo>
                      <a:pt x="320" y="222"/>
                    </a:lnTo>
                    <a:lnTo>
                      <a:pt x="322" y="222"/>
                    </a:lnTo>
                    <a:lnTo>
                      <a:pt x="346" y="222"/>
                    </a:lnTo>
                    <a:lnTo>
                      <a:pt x="346" y="212"/>
                    </a:lnTo>
                    <a:lnTo>
                      <a:pt x="336" y="202"/>
                    </a:lnTo>
                    <a:lnTo>
                      <a:pt x="340" y="202"/>
                    </a:lnTo>
                    <a:lnTo>
                      <a:pt x="340" y="194"/>
                    </a:lnTo>
                    <a:lnTo>
                      <a:pt x="360" y="194"/>
                    </a:lnTo>
                    <a:lnTo>
                      <a:pt x="360" y="192"/>
                    </a:lnTo>
                    <a:lnTo>
                      <a:pt x="360" y="190"/>
                    </a:lnTo>
                    <a:lnTo>
                      <a:pt x="362" y="190"/>
                    </a:lnTo>
                    <a:lnTo>
                      <a:pt x="364" y="192"/>
                    </a:lnTo>
                    <a:lnTo>
                      <a:pt x="366" y="190"/>
                    </a:lnTo>
                    <a:lnTo>
                      <a:pt x="368" y="188"/>
                    </a:lnTo>
                    <a:lnTo>
                      <a:pt x="370" y="188"/>
                    </a:lnTo>
                    <a:lnTo>
                      <a:pt x="372" y="188"/>
                    </a:lnTo>
                    <a:lnTo>
                      <a:pt x="374" y="186"/>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14" name="Freeform 348"/>
              <p:cNvSpPr>
                <a:spLocks/>
              </p:cNvSpPr>
              <p:nvPr/>
            </p:nvSpPr>
            <p:spPr bwMode="gray">
              <a:xfrm>
                <a:off x="4171" y="1724"/>
                <a:ext cx="550" cy="573"/>
              </a:xfrm>
              <a:custGeom>
                <a:avLst/>
                <a:gdLst>
                  <a:gd name="T0" fmla="*/ 94 w 278"/>
                  <a:gd name="T1" fmla="*/ 122 h 320"/>
                  <a:gd name="T2" fmla="*/ 110 w 278"/>
                  <a:gd name="T3" fmla="*/ 128 h 320"/>
                  <a:gd name="T4" fmla="*/ 138 w 278"/>
                  <a:gd name="T5" fmla="*/ 144 h 320"/>
                  <a:gd name="T6" fmla="*/ 146 w 278"/>
                  <a:gd name="T7" fmla="*/ 148 h 320"/>
                  <a:gd name="T8" fmla="*/ 156 w 278"/>
                  <a:gd name="T9" fmla="*/ 182 h 320"/>
                  <a:gd name="T10" fmla="*/ 148 w 278"/>
                  <a:gd name="T11" fmla="*/ 224 h 320"/>
                  <a:gd name="T12" fmla="*/ 132 w 278"/>
                  <a:gd name="T13" fmla="*/ 238 h 320"/>
                  <a:gd name="T14" fmla="*/ 118 w 278"/>
                  <a:gd name="T15" fmla="*/ 238 h 320"/>
                  <a:gd name="T16" fmla="*/ 110 w 278"/>
                  <a:gd name="T17" fmla="*/ 254 h 320"/>
                  <a:gd name="T18" fmla="*/ 134 w 278"/>
                  <a:gd name="T19" fmla="*/ 266 h 320"/>
                  <a:gd name="T20" fmla="*/ 146 w 278"/>
                  <a:gd name="T21" fmla="*/ 258 h 320"/>
                  <a:gd name="T22" fmla="*/ 174 w 278"/>
                  <a:gd name="T23" fmla="*/ 282 h 320"/>
                  <a:gd name="T24" fmla="*/ 192 w 278"/>
                  <a:gd name="T25" fmla="*/ 300 h 320"/>
                  <a:gd name="T26" fmla="*/ 208 w 278"/>
                  <a:gd name="T27" fmla="*/ 312 h 320"/>
                  <a:gd name="T28" fmla="*/ 222 w 278"/>
                  <a:gd name="T29" fmla="*/ 318 h 320"/>
                  <a:gd name="T30" fmla="*/ 216 w 278"/>
                  <a:gd name="T31" fmla="*/ 298 h 320"/>
                  <a:gd name="T32" fmla="*/ 204 w 278"/>
                  <a:gd name="T33" fmla="*/ 286 h 320"/>
                  <a:gd name="T34" fmla="*/ 218 w 278"/>
                  <a:gd name="T35" fmla="*/ 288 h 320"/>
                  <a:gd name="T36" fmla="*/ 238 w 278"/>
                  <a:gd name="T37" fmla="*/ 304 h 320"/>
                  <a:gd name="T38" fmla="*/ 246 w 278"/>
                  <a:gd name="T39" fmla="*/ 302 h 320"/>
                  <a:gd name="T40" fmla="*/ 246 w 278"/>
                  <a:gd name="T41" fmla="*/ 278 h 320"/>
                  <a:gd name="T42" fmla="*/ 230 w 278"/>
                  <a:gd name="T43" fmla="*/ 262 h 320"/>
                  <a:gd name="T44" fmla="*/ 218 w 278"/>
                  <a:gd name="T45" fmla="*/ 252 h 320"/>
                  <a:gd name="T46" fmla="*/ 210 w 278"/>
                  <a:gd name="T47" fmla="*/ 242 h 320"/>
                  <a:gd name="T48" fmla="*/ 206 w 278"/>
                  <a:gd name="T49" fmla="*/ 220 h 320"/>
                  <a:gd name="T50" fmla="*/ 214 w 278"/>
                  <a:gd name="T51" fmla="*/ 208 h 320"/>
                  <a:gd name="T52" fmla="*/ 224 w 278"/>
                  <a:gd name="T53" fmla="*/ 228 h 320"/>
                  <a:gd name="T54" fmla="*/ 232 w 278"/>
                  <a:gd name="T55" fmla="*/ 246 h 320"/>
                  <a:gd name="T56" fmla="*/ 242 w 278"/>
                  <a:gd name="T57" fmla="*/ 248 h 320"/>
                  <a:gd name="T58" fmla="*/ 260 w 278"/>
                  <a:gd name="T59" fmla="*/ 236 h 320"/>
                  <a:gd name="T60" fmla="*/ 274 w 278"/>
                  <a:gd name="T61" fmla="*/ 232 h 320"/>
                  <a:gd name="T62" fmla="*/ 272 w 278"/>
                  <a:gd name="T63" fmla="*/ 220 h 320"/>
                  <a:gd name="T64" fmla="*/ 276 w 278"/>
                  <a:gd name="T65" fmla="*/ 212 h 320"/>
                  <a:gd name="T66" fmla="*/ 270 w 278"/>
                  <a:gd name="T67" fmla="*/ 202 h 320"/>
                  <a:gd name="T68" fmla="*/ 260 w 278"/>
                  <a:gd name="T69" fmla="*/ 200 h 320"/>
                  <a:gd name="T70" fmla="*/ 254 w 278"/>
                  <a:gd name="T71" fmla="*/ 196 h 320"/>
                  <a:gd name="T72" fmla="*/ 216 w 278"/>
                  <a:gd name="T73" fmla="*/ 166 h 320"/>
                  <a:gd name="T74" fmla="*/ 206 w 278"/>
                  <a:gd name="T75" fmla="*/ 168 h 320"/>
                  <a:gd name="T76" fmla="*/ 210 w 278"/>
                  <a:gd name="T77" fmla="*/ 152 h 320"/>
                  <a:gd name="T78" fmla="*/ 222 w 278"/>
                  <a:gd name="T79" fmla="*/ 140 h 320"/>
                  <a:gd name="T80" fmla="*/ 218 w 278"/>
                  <a:gd name="T81" fmla="*/ 126 h 320"/>
                  <a:gd name="T82" fmla="*/ 208 w 278"/>
                  <a:gd name="T83" fmla="*/ 116 h 320"/>
                  <a:gd name="T84" fmla="*/ 196 w 278"/>
                  <a:gd name="T85" fmla="*/ 96 h 320"/>
                  <a:gd name="T86" fmla="*/ 186 w 278"/>
                  <a:gd name="T87" fmla="*/ 94 h 320"/>
                  <a:gd name="T88" fmla="*/ 176 w 278"/>
                  <a:gd name="T89" fmla="*/ 94 h 320"/>
                  <a:gd name="T90" fmla="*/ 180 w 278"/>
                  <a:gd name="T91" fmla="*/ 82 h 320"/>
                  <a:gd name="T92" fmla="*/ 168 w 278"/>
                  <a:gd name="T93" fmla="*/ 78 h 320"/>
                  <a:gd name="T94" fmla="*/ 150 w 278"/>
                  <a:gd name="T95" fmla="*/ 58 h 320"/>
                  <a:gd name="T96" fmla="*/ 108 w 278"/>
                  <a:gd name="T97" fmla="*/ 48 h 320"/>
                  <a:gd name="T98" fmla="*/ 78 w 278"/>
                  <a:gd name="T99" fmla="*/ 44 h 320"/>
                  <a:gd name="T100" fmla="*/ 84 w 278"/>
                  <a:gd name="T101" fmla="*/ 24 h 320"/>
                  <a:gd name="T102" fmla="*/ 80 w 278"/>
                  <a:gd name="T103" fmla="*/ 4 h 320"/>
                  <a:gd name="T104" fmla="*/ 60 w 278"/>
                  <a:gd name="T105" fmla="*/ 16 h 320"/>
                  <a:gd name="T106" fmla="*/ 72 w 278"/>
                  <a:gd name="T107" fmla="*/ 78 h 320"/>
                  <a:gd name="T108" fmla="*/ 72 w 278"/>
                  <a:gd name="T109" fmla="*/ 92 h 320"/>
                  <a:gd name="T110" fmla="*/ 44 w 278"/>
                  <a:gd name="T111" fmla="*/ 38 h 320"/>
                  <a:gd name="T112" fmla="*/ 40 w 278"/>
                  <a:gd name="T113" fmla="*/ 0 h 320"/>
                  <a:gd name="T114" fmla="*/ 2 w 278"/>
                  <a:gd name="T115" fmla="*/ 56 h 320"/>
                  <a:gd name="T116" fmla="*/ 4 w 278"/>
                  <a:gd name="T117" fmla="*/ 68 h 320"/>
                  <a:gd name="T118" fmla="*/ 22 w 278"/>
                  <a:gd name="T119" fmla="*/ 108 h 320"/>
                  <a:gd name="T120" fmla="*/ 36 w 278"/>
                  <a:gd name="T121" fmla="*/ 110 h 32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78"/>
                  <a:gd name="T184" fmla="*/ 0 h 320"/>
                  <a:gd name="T185" fmla="*/ 278 w 278"/>
                  <a:gd name="T186" fmla="*/ 320 h 32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78" h="320">
                    <a:moveTo>
                      <a:pt x="80" y="124"/>
                    </a:moveTo>
                    <a:lnTo>
                      <a:pt x="92" y="126"/>
                    </a:lnTo>
                    <a:lnTo>
                      <a:pt x="92" y="124"/>
                    </a:lnTo>
                    <a:lnTo>
                      <a:pt x="92" y="122"/>
                    </a:lnTo>
                    <a:lnTo>
                      <a:pt x="94" y="122"/>
                    </a:lnTo>
                    <a:lnTo>
                      <a:pt x="98" y="124"/>
                    </a:lnTo>
                    <a:lnTo>
                      <a:pt x="102" y="126"/>
                    </a:lnTo>
                    <a:lnTo>
                      <a:pt x="106" y="128"/>
                    </a:lnTo>
                    <a:lnTo>
                      <a:pt x="110" y="128"/>
                    </a:lnTo>
                    <a:lnTo>
                      <a:pt x="116" y="130"/>
                    </a:lnTo>
                    <a:lnTo>
                      <a:pt x="134" y="138"/>
                    </a:lnTo>
                    <a:lnTo>
                      <a:pt x="136" y="140"/>
                    </a:lnTo>
                    <a:lnTo>
                      <a:pt x="138" y="142"/>
                    </a:lnTo>
                    <a:lnTo>
                      <a:pt x="138" y="144"/>
                    </a:lnTo>
                    <a:lnTo>
                      <a:pt x="138" y="146"/>
                    </a:lnTo>
                    <a:lnTo>
                      <a:pt x="136" y="150"/>
                    </a:lnTo>
                    <a:lnTo>
                      <a:pt x="136" y="148"/>
                    </a:lnTo>
                    <a:lnTo>
                      <a:pt x="138" y="148"/>
                    </a:lnTo>
                    <a:lnTo>
                      <a:pt x="142" y="148"/>
                    </a:lnTo>
                    <a:lnTo>
                      <a:pt x="146" y="148"/>
                    </a:lnTo>
                    <a:lnTo>
                      <a:pt x="148" y="150"/>
                    </a:lnTo>
                    <a:lnTo>
                      <a:pt x="152" y="152"/>
                    </a:lnTo>
                    <a:lnTo>
                      <a:pt x="152" y="156"/>
                    </a:lnTo>
                    <a:lnTo>
                      <a:pt x="154" y="160"/>
                    </a:lnTo>
                    <a:lnTo>
                      <a:pt x="156" y="170"/>
                    </a:lnTo>
                    <a:lnTo>
                      <a:pt x="156" y="182"/>
                    </a:lnTo>
                    <a:lnTo>
                      <a:pt x="156" y="196"/>
                    </a:lnTo>
                    <a:lnTo>
                      <a:pt x="150" y="210"/>
                    </a:lnTo>
                    <a:lnTo>
                      <a:pt x="150" y="214"/>
                    </a:lnTo>
                    <a:lnTo>
                      <a:pt x="150" y="218"/>
                    </a:lnTo>
                    <a:lnTo>
                      <a:pt x="148" y="224"/>
                    </a:lnTo>
                    <a:lnTo>
                      <a:pt x="146" y="230"/>
                    </a:lnTo>
                    <a:lnTo>
                      <a:pt x="140" y="234"/>
                    </a:lnTo>
                    <a:lnTo>
                      <a:pt x="140" y="236"/>
                    </a:lnTo>
                    <a:lnTo>
                      <a:pt x="138" y="236"/>
                    </a:lnTo>
                    <a:lnTo>
                      <a:pt x="136" y="238"/>
                    </a:lnTo>
                    <a:lnTo>
                      <a:pt x="132" y="238"/>
                    </a:lnTo>
                    <a:lnTo>
                      <a:pt x="128" y="238"/>
                    </a:lnTo>
                    <a:lnTo>
                      <a:pt x="126" y="238"/>
                    </a:lnTo>
                    <a:lnTo>
                      <a:pt x="124" y="238"/>
                    </a:lnTo>
                    <a:lnTo>
                      <a:pt x="124" y="236"/>
                    </a:lnTo>
                    <a:lnTo>
                      <a:pt x="120" y="236"/>
                    </a:lnTo>
                    <a:lnTo>
                      <a:pt x="118" y="238"/>
                    </a:lnTo>
                    <a:lnTo>
                      <a:pt x="116" y="240"/>
                    </a:lnTo>
                    <a:lnTo>
                      <a:pt x="112" y="244"/>
                    </a:lnTo>
                    <a:lnTo>
                      <a:pt x="110" y="250"/>
                    </a:lnTo>
                    <a:lnTo>
                      <a:pt x="110" y="252"/>
                    </a:lnTo>
                    <a:lnTo>
                      <a:pt x="110" y="254"/>
                    </a:lnTo>
                    <a:lnTo>
                      <a:pt x="112" y="256"/>
                    </a:lnTo>
                    <a:lnTo>
                      <a:pt x="114" y="260"/>
                    </a:lnTo>
                    <a:lnTo>
                      <a:pt x="116" y="262"/>
                    </a:lnTo>
                    <a:lnTo>
                      <a:pt x="122" y="264"/>
                    </a:lnTo>
                    <a:lnTo>
                      <a:pt x="126" y="266"/>
                    </a:lnTo>
                    <a:lnTo>
                      <a:pt x="134" y="266"/>
                    </a:lnTo>
                    <a:lnTo>
                      <a:pt x="136" y="266"/>
                    </a:lnTo>
                    <a:lnTo>
                      <a:pt x="138" y="264"/>
                    </a:lnTo>
                    <a:lnTo>
                      <a:pt x="140" y="262"/>
                    </a:lnTo>
                    <a:lnTo>
                      <a:pt x="144" y="262"/>
                    </a:lnTo>
                    <a:lnTo>
                      <a:pt x="146" y="260"/>
                    </a:lnTo>
                    <a:lnTo>
                      <a:pt x="146" y="258"/>
                    </a:lnTo>
                    <a:lnTo>
                      <a:pt x="144" y="256"/>
                    </a:lnTo>
                    <a:lnTo>
                      <a:pt x="162" y="274"/>
                    </a:lnTo>
                    <a:lnTo>
                      <a:pt x="174" y="276"/>
                    </a:lnTo>
                    <a:lnTo>
                      <a:pt x="174" y="278"/>
                    </a:lnTo>
                    <a:lnTo>
                      <a:pt x="174" y="282"/>
                    </a:lnTo>
                    <a:lnTo>
                      <a:pt x="174" y="284"/>
                    </a:lnTo>
                    <a:lnTo>
                      <a:pt x="176" y="288"/>
                    </a:lnTo>
                    <a:lnTo>
                      <a:pt x="180" y="292"/>
                    </a:lnTo>
                    <a:lnTo>
                      <a:pt x="184" y="296"/>
                    </a:lnTo>
                    <a:lnTo>
                      <a:pt x="192" y="298"/>
                    </a:lnTo>
                    <a:lnTo>
                      <a:pt x="192" y="300"/>
                    </a:lnTo>
                    <a:lnTo>
                      <a:pt x="196" y="300"/>
                    </a:lnTo>
                    <a:lnTo>
                      <a:pt x="200" y="302"/>
                    </a:lnTo>
                    <a:lnTo>
                      <a:pt x="202" y="306"/>
                    </a:lnTo>
                    <a:lnTo>
                      <a:pt x="206" y="310"/>
                    </a:lnTo>
                    <a:lnTo>
                      <a:pt x="206" y="312"/>
                    </a:lnTo>
                    <a:lnTo>
                      <a:pt x="208" y="312"/>
                    </a:lnTo>
                    <a:lnTo>
                      <a:pt x="210" y="314"/>
                    </a:lnTo>
                    <a:lnTo>
                      <a:pt x="212" y="316"/>
                    </a:lnTo>
                    <a:lnTo>
                      <a:pt x="214" y="318"/>
                    </a:lnTo>
                    <a:lnTo>
                      <a:pt x="218" y="320"/>
                    </a:lnTo>
                    <a:lnTo>
                      <a:pt x="220" y="320"/>
                    </a:lnTo>
                    <a:lnTo>
                      <a:pt x="222" y="318"/>
                    </a:lnTo>
                    <a:lnTo>
                      <a:pt x="222" y="316"/>
                    </a:lnTo>
                    <a:lnTo>
                      <a:pt x="222" y="310"/>
                    </a:lnTo>
                    <a:lnTo>
                      <a:pt x="220" y="306"/>
                    </a:lnTo>
                    <a:lnTo>
                      <a:pt x="218" y="302"/>
                    </a:lnTo>
                    <a:lnTo>
                      <a:pt x="216" y="298"/>
                    </a:lnTo>
                    <a:lnTo>
                      <a:pt x="212" y="294"/>
                    </a:lnTo>
                    <a:lnTo>
                      <a:pt x="210" y="290"/>
                    </a:lnTo>
                    <a:lnTo>
                      <a:pt x="206" y="290"/>
                    </a:lnTo>
                    <a:lnTo>
                      <a:pt x="206" y="288"/>
                    </a:lnTo>
                    <a:lnTo>
                      <a:pt x="204" y="286"/>
                    </a:lnTo>
                    <a:lnTo>
                      <a:pt x="206" y="284"/>
                    </a:lnTo>
                    <a:lnTo>
                      <a:pt x="208" y="284"/>
                    </a:lnTo>
                    <a:lnTo>
                      <a:pt x="210" y="284"/>
                    </a:lnTo>
                    <a:lnTo>
                      <a:pt x="214" y="286"/>
                    </a:lnTo>
                    <a:lnTo>
                      <a:pt x="218" y="288"/>
                    </a:lnTo>
                    <a:lnTo>
                      <a:pt x="222" y="290"/>
                    </a:lnTo>
                    <a:lnTo>
                      <a:pt x="228" y="292"/>
                    </a:lnTo>
                    <a:lnTo>
                      <a:pt x="232" y="296"/>
                    </a:lnTo>
                    <a:lnTo>
                      <a:pt x="236" y="300"/>
                    </a:lnTo>
                    <a:lnTo>
                      <a:pt x="238" y="304"/>
                    </a:lnTo>
                    <a:lnTo>
                      <a:pt x="240" y="306"/>
                    </a:lnTo>
                    <a:lnTo>
                      <a:pt x="240" y="308"/>
                    </a:lnTo>
                    <a:lnTo>
                      <a:pt x="242" y="308"/>
                    </a:lnTo>
                    <a:lnTo>
                      <a:pt x="244" y="306"/>
                    </a:lnTo>
                    <a:lnTo>
                      <a:pt x="246" y="304"/>
                    </a:lnTo>
                    <a:lnTo>
                      <a:pt x="246" y="302"/>
                    </a:lnTo>
                    <a:lnTo>
                      <a:pt x="248" y="300"/>
                    </a:lnTo>
                    <a:lnTo>
                      <a:pt x="248" y="296"/>
                    </a:lnTo>
                    <a:lnTo>
                      <a:pt x="250" y="290"/>
                    </a:lnTo>
                    <a:lnTo>
                      <a:pt x="250" y="286"/>
                    </a:lnTo>
                    <a:lnTo>
                      <a:pt x="248" y="282"/>
                    </a:lnTo>
                    <a:lnTo>
                      <a:pt x="246" y="278"/>
                    </a:lnTo>
                    <a:lnTo>
                      <a:pt x="244" y="276"/>
                    </a:lnTo>
                    <a:lnTo>
                      <a:pt x="242" y="274"/>
                    </a:lnTo>
                    <a:lnTo>
                      <a:pt x="240" y="272"/>
                    </a:lnTo>
                    <a:lnTo>
                      <a:pt x="236" y="268"/>
                    </a:lnTo>
                    <a:lnTo>
                      <a:pt x="232" y="264"/>
                    </a:lnTo>
                    <a:lnTo>
                      <a:pt x="230" y="262"/>
                    </a:lnTo>
                    <a:lnTo>
                      <a:pt x="226" y="260"/>
                    </a:lnTo>
                    <a:lnTo>
                      <a:pt x="224" y="258"/>
                    </a:lnTo>
                    <a:lnTo>
                      <a:pt x="222" y="258"/>
                    </a:lnTo>
                    <a:lnTo>
                      <a:pt x="220" y="256"/>
                    </a:lnTo>
                    <a:lnTo>
                      <a:pt x="218" y="252"/>
                    </a:lnTo>
                    <a:lnTo>
                      <a:pt x="218" y="250"/>
                    </a:lnTo>
                    <a:lnTo>
                      <a:pt x="216" y="250"/>
                    </a:lnTo>
                    <a:lnTo>
                      <a:pt x="214" y="248"/>
                    </a:lnTo>
                    <a:lnTo>
                      <a:pt x="212" y="246"/>
                    </a:lnTo>
                    <a:lnTo>
                      <a:pt x="210" y="242"/>
                    </a:lnTo>
                    <a:lnTo>
                      <a:pt x="208" y="238"/>
                    </a:lnTo>
                    <a:lnTo>
                      <a:pt x="208" y="230"/>
                    </a:lnTo>
                    <a:lnTo>
                      <a:pt x="206" y="226"/>
                    </a:lnTo>
                    <a:lnTo>
                      <a:pt x="206" y="224"/>
                    </a:lnTo>
                    <a:lnTo>
                      <a:pt x="206" y="220"/>
                    </a:lnTo>
                    <a:lnTo>
                      <a:pt x="206" y="216"/>
                    </a:lnTo>
                    <a:lnTo>
                      <a:pt x="208" y="212"/>
                    </a:lnTo>
                    <a:lnTo>
                      <a:pt x="210" y="208"/>
                    </a:lnTo>
                    <a:lnTo>
                      <a:pt x="212" y="208"/>
                    </a:lnTo>
                    <a:lnTo>
                      <a:pt x="214" y="208"/>
                    </a:lnTo>
                    <a:lnTo>
                      <a:pt x="216" y="210"/>
                    </a:lnTo>
                    <a:lnTo>
                      <a:pt x="220" y="212"/>
                    </a:lnTo>
                    <a:lnTo>
                      <a:pt x="222" y="216"/>
                    </a:lnTo>
                    <a:lnTo>
                      <a:pt x="222" y="220"/>
                    </a:lnTo>
                    <a:lnTo>
                      <a:pt x="224" y="226"/>
                    </a:lnTo>
                    <a:lnTo>
                      <a:pt x="224" y="228"/>
                    </a:lnTo>
                    <a:lnTo>
                      <a:pt x="226" y="230"/>
                    </a:lnTo>
                    <a:lnTo>
                      <a:pt x="228" y="234"/>
                    </a:lnTo>
                    <a:lnTo>
                      <a:pt x="230" y="240"/>
                    </a:lnTo>
                    <a:lnTo>
                      <a:pt x="230" y="244"/>
                    </a:lnTo>
                    <a:lnTo>
                      <a:pt x="232" y="246"/>
                    </a:lnTo>
                    <a:lnTo>
                      <a:pt x="232" y="248"/>
                    </a:lnTo>
                    <a:lnTo>
                      <a:pt x="234" y="250"/>
                    </a:lnTo>
                    <a:lnTo>
                      <a:pt x="236" y="250"/>
                    </a:lnTo>
                    <a:lnTo>
                      <a:pt x="238" y="250"/>
                    </a:lnTo>
                    <a:lnTo>
                      <a:pt x="242" y="248"/>
                    </a:lnTo>
                    <a:lnTo>
                      <a:pt x="246" y="244"/>
                    </a:lnTo>
                    <a:lnTo>
                      <a:pt x="248" y="244"/>
                    </a:lnTo>
                    <a:lnTo>
                      <a:pt x="250" y="242"/>
                    </a:lnTo>
                    <a:lnTo>
                      <a:pt x="252" y="240"/>
                    </a:lnTo>
                    <a:lnTo>
                      <a:pt x="256" y="238"/>
                    </a:lnTo>
                    <a:lnTo>
                      <a:pt x="260" y="236"/>
                    </a:lnTo>
                    <a:lnTo>
                      <a:pt x="264" y="234"/>
                    </a:lnTo>
                    <a:lnTo>
                      <a:pt x="266" y="234"/>
                    </a:lnTo>
                    <a:lnTo>
                      <a:pt x="268" y="234"/>
                    </a:lnTo>
                    <a:lnTo>
                      <a:pt x="270" y="234"/>
                    </a:lnTo>
                    <a:lnTo>
                      <a:pt x="272" y="234"/>
                    </a:lnTo>
                    <a:lnTo>
                      <a:pt x="274" y="232"/>
                    </a:lnTo>
                    <a:lnTo>
                      <a:pt x="276" y="230"/>
                    </a:lnTo>
                    <a:lnTo>
                      <a:pt x="278" y="228"/>
                    </a:lnTo>
                    <a:lnTo>
                      <a:pt x="276" y="224"/>
                    </a:lnTo>
                    <a:lnTo>
                      <a:pt x="274" y="220"/>
                    </a:lnTo>
                    <a:lnTo>
                      <a:pt x="272" y="220"/>
                    </a:lnTo>
                    <a:lnTo>
                      <a:pt x="270" y="220"/>
                    </a:lnTo>
                    <a:lnTo>
                      <a:pt x="268" y="218"/>
                    </a:lnTo>
                    <a:lnTo>
                      <a:pt x="266" y="218"/>
                    </a:lnTo>
                    <a:lnTo>
                      <a:pt x="266" y="214"/>
                    </a:lnTo>
                    <a:lnTo>
                      <a:pt x="276" y="212"/>
                    </a:lnTo>
                    <a:lnTo>
                      <a:pt x="276" y="210"/>
                    </a:lnTo>
                    <a:lnTo>
                      <a:pt x="276" y="208"/>
                    </a:lnTo>
                    <a:lnTo>
                      <a:pt x="274" y="206"/>
                    </a:lnTo>
                    <a:lnTo>
                      <a:pt x="272" y="204"/>
                    </a:lnTo>
                    <a:lnTo>
                      <a:pt x="270" y="202"/>
                    </a:lnTo>
                    <a:lnTo>
                      <a:pt x="270" y="200"/>
                    </a:lnTo>
                    <a:lnTo>
                      <a:pt x="268" y="198"/>
                    </a:lnTo>
                    <a:lnTo>
                      <a:pt x="266" y="198"/>
                    </a:lnTo>
                    <a:lnTo>
                      <a:pt x="262" y="198"/>
                    </a:lnTo>
                    <a:lnTo>
                      <a:pt x="262" y="200"/>
                    </a:lnTo>
                    <a:lnTo>
                      <a:pt x="260" y="200"/>
                    </a:lnTo>
                    <a:lnTo>
                      <a:pt x="258" y="200"/>
                    </a:lnTo>
                    <a:lnTo>
                      <a:pt x="256" y="202"/>
                    </a:lnTo>
                    <a:lnTo>
                      <a:pt x="254" y="202"/>
                    </a:lnTo>
                    <a:lnTo>
                      <a:pt x="254" y="200"/>
                    </a:lnTo>
                    <a:lnTo>
                      <a:pt x="254" y="198"/>
                    </a:lnTo>
                    <a:lnTo>
                      <a:pt x="254" y="196"/>
                    </a:lnTo>
                    <a:lnTo>
                      <a:pt x="252" y="194"/>
                    </a:lnTo>
                    <a:lnTo>
                      <a:pt x="252" y="190"/>
                    </a:lnTo>
                    <a:lnTo>
                      <a:pt x="248" y="186"/>
                    </a:lnTo>
                    <a:lnTo>
                      <a:pt x="244" y="182"/>
                    </a:lnTo>
                    <a:lnTo>
                      <a:pt x="228" y="176"/>
                    </a:lnTo>
                    <a:lnTo>
                      <a:pt x="216" y="166"/>
                    </a:lnTo>
                    <a:lnTo>
                      <a:pt x="214" y="166"/>
                    </a:lnTo>
                    <a:lnTo>
                      <a:pt x="212" y="168"/>
                    </a:lnTo>
                    <a:lnTo>
                      <a:pt x="210" y="168"/>
                    </a:lnTo>
                    <a:lnTo>
                      <a:pt x="208" y="168"/>
                    </a:lnTo>
                    <a:lnTo>
                      <a:pt x="206" y="168"/>
                    </a:lnTo>
                    <a:lnTo>
                      <a:pt x="206" y="166"/>
                    </a:lnTo>
                    <a:lnTo>
                      <a:pt x="206" y="162"/>
                    </a:lnTo>
                    <a:lnTo>
                      <a:pt x="208" y="158"/>
                    </a:lnTo>
                    <a:lnTo>
                      <a:pt x="208" y="156"/>
                    </a:lnTo>
                    <a:lnTo>
                      <a:pt x="210" y="152"/>
                    </a:lnTo>
                    <a:lnTo>
                      <a:pt x="208" y="150"/>
                    </a:lnTo>
                    <a:lnTo>
                      <a:pt x="218" y="148"/>
                    </a:lnTo>
                    <a:lnTo>
                      <a:pt x="220" y="148"/>
                    </a:lnTo>
                    <a:lnTo>
                      <a:pt x="220" y="146"/>
                    </a:lnTo>
                    <a:lnTo>
                      <a:pt x="222" y="144"/>
                    </a:lnTo>
                    <a:lnTo>
                      <a:pt x="222" y="140"/>
                    </a:lnTo>
                    <a:lnTo>
                      <a:pt x="218" y="136"/>
                    </a:lnTo>
                    <a:lnTo>
                      <a:pt x="218" y="132"/>
                    </a:lnTo>
                    <a:lnTo>
                      <a:pt x="216" y="130"/>
                    </a:lnTo>
                    <a:lnTo>
                      <a:pt x="218" y="126"/>
                    </a:lnTo>
                    <a:lnTo>
                      <a:pt x="220" y="124"/>
                    </a:lnTo>
                    <a:lnTo>
                      <a:pt x="220" y="122"/>
                    </a:lnTo>
                    <a:lnTo>
                      <a:pt x="218" y="120"/>
                    </a:lnTo>
                    <a:lnTo>
                      <a:pt x="218" y="118"/>
                    </a:lnTo>
                    <a:lnTo>
                      <a:pt x="214" y="116"/>
                    </a:lnTo>
                    <a:lnTo>
                      <a:pt x="208" y="116"/>
                    </a:lnTo>
                    <a:lnTo>
                      <a:pt x="208" y="104"/>
                    </a:lnTo>
                    <a:lnTo>
                      <a:pt x="206" y="104"/>
                    </a:lnTo>
                    <a:lnTo>
                      <a:pt x="204" y="102"/>
                    </a:lnTo>
                    <a:lnTo>
                      <a:pt x="200" y="102"/>
                    </a:lnTo>
                    <a:lnTo>
                      <a:pt x="196" y="98"/>
                    </a:lnTo>
                    <a:lnTo>
                      <a:pt x="196" y="96"/>
                    </a:lnTo>
                    <a:lnTo>
                      <a:pt x="194" y="94"/>
                    </a:lnTo>
                    <a:lnTo>
                      <a:pt x="192" y="92"/>
                    </a:lnTo>
                    <a:lnTo>
                      <a:pt x="190" y="92"/>
                    </a:lnTo>
                    <a:lnTo>
                      <a:pt x="186" y="94"/>
                    </a:lnTo>
                    <a:lnTo>
                      <a:pt x="184" y="94"/>
                    </a:lnTo>
                    <a:lnTo>
                      <a:pt x="182" y="96"/>
                    </a:lnTo>
                    <a:lnTo>
                      <a:pt x="180" y="96"/>
                    </a:lnTo>
                    <a:lnTo>
                      <a:pt x="178" y="96"/>
                    </a:lnTo>
                    <a:lnTo>
                      <a:pt x="176" y="96"/>
                    </a:lnTo>
                    <a:lnTo>
                      <a:pt x="176" y="94"/>
                    </a:lnTo>
                    <a:lnTo>
                      <a:pt x="178" y="90"/>
                    </a:lnTo>
                    <a:lnTo>
                      <a:pt x="178" y="88"/>
                    </a:lnTo>
                    <a:lnTo>
                      <a:pt x="180" y="86"/>
                    </a:lnTo>
                    <a:lnTo>
                      <a:pt x="180" y="84"/>
                    </a:lnTo>
                    <a:lnTo>
                      <a:pt x="180" y="82"/>
                    </a:lnTo>
                    <a:lnTo>
                      <a:pt x="178" y="78"/>
                    </a:lnTo>
                    <a:lnTo>
                      <a:pt x="176" y="78"/>
                    </a:lnTo>
                    <a:lnTo>
                      <a:pt x="172" y="76"/>
                    </a:lnTo>
                    <a:lnTo>
                      <a:pt x="170" y="78"/>
                    </a:lnTo>
                    <a:lnTo>
                      <a:pt x="168" y="78"/>
                    </a:lnTo>
                    <a:lnTo>
                      <a:pt x="166" y="78"/>
                    </a:lnTo>
                    <a:lnTo>
                      <a:pt x="164" y="76"/>
                    </a:lnTo>
                    <a:lnTo>
                      <a:pt x="160" y="74"/>
                    </a:lnTo>
                    <a:lnTo>
                      <a:pt x="156" y="70"/>
                    </a:lnTo>
                    <a:lnTo>
                      <a:pt x="152" y="62"/>
                    </a:lnTo>
                    <a:lnTo>
                      <a:pt x="150" y="58"/>
                    </a:lnTo>
                    <a:lnTo>
                      <a:pt x="144" y="54"/>
                    </a:lnTo>
                    <a:lnTo>
                      <a:pt x="132" y="48"/>
                    </a:lnTo>
                    <a:lnTo>
                      <a:pt x="114" y="46"/>
                    </a:lnTo>
                    <a:lnTo>
                      <a:pt x="112" y="46"/>
                    </a:lnTo>
                    <a:lnTo>
                      <a:pt x="108" y="48"/>
                    </a:lnTo>
                    <a:lnTo>
                      <a:pt x="106" y="48"/>
                    </a:lnTo>
                    <a:lnTo>
                      <a:pt x="102" y="48"/>
                    </a:lnTo>
                    <a:lnTo>
                      <a:pt x="98" y="48"/>
                    </a:lnTo>
                    <a:lnTo>
                      <a:pt x="96" y="44"/>
                    </a:lnTo>
                    <a:lnTo>
                      <a:pt x="94" y="38"/>
                    </a:lnTo>
                    <a:lnTo>
                      <a:pt x="78" y="44"/>
                    </a:lnTo>
                    <a:lnTo>
                      <a:pt x="78" y="42"/>
                    </a:lnTo>
                    <a:lnTo>
                      <a:pt x="80" y="40"/>
                    </a:lnTo>
                    <a:lnTo>
                      <a:pt x="82" y="34"/>
                    </a:lnTo>
                    <a:lnTo>
                      <a:pt x="82" y="28"/>
                    </a:lnTo>
                    <a:lnTo>
                      <a:pt x="82" y="26"/>
                    </a:lnTo>
                    <a:lnTo>
                      <a:pt x="84" y="24"/>
                    </a:lnTo>
                    <a:lnTo>
                      <a:pt x="84" y="20"/>
                    </a:lnTo>
                    <a:lnTo>
                      <a:pt x="84" y="16"/>
                    </a:lnTo>
                    <a:lnTo>
                      <a:pt x="86" y="12"/>
                    </a:lnTo>
                    <a:lnTo>
                      <a:pt x="84" y="8"/>
                    </a:lnTo>
                    <a:lnTo>
                      <a:pt x="82" y="6"/>
                    </a:lnTo>
                    <a:lnTo>
                      <a:pt x="80" y="4"/>
                    </a:lnTo>
                    <a:lnTo>
                      <a:pt x="78" y="4"/>
                    </a:lnTo>
                    <a:lnTo>
                      <a:pt x="76" y="4"/>
                    </a:lnTo>
                    <a:lnTo>
                      <a:pt x="72" y="6"/>
                    </a:lnTo>
                    <a:lnTo>
                      <a:pt x="68" y="8"/>
                    </a:lnTo>
                    <a:lnTo>
                      <a:pt x="64" y="12"/>
                    </a:lnTo>
                    <a:lnTo>
                      <a:pt x="60" y="16"/>
                    </a:lnTo>
                    <a:lnTo>
                      <a:pt x="56" y="24"/>
                    </a:lnTo>
                    <a:lnTo>
                      <a:pt x="56" y="28"/>
                    </a:lnTo>
                    <a:lnTo>
                      <a:pt x="54" y="36"/>
                    </a:lnTo>
                    <a:lnTo>
                      <a:pt x="54" y="46"/>
                    </a:lnTo>
                    <a:lnTo>
                      <a:pt x="56" y="58"/>
                    </a:lnTo>
                    <a:lnTo>
                      <a:pt x="72" y="78"/>
                    </a:lnTo>
                    <a:lnTo>
                      <a:pt x="72" y="80"/>
                    </a:lnTo>
                    <a:lnTo>
                      <a:pt x="72" y="84"/>
                    </a:lnTo>
                    <a:lnTo>
                      <a:pt x="72" y="86"/>
                    </a:lnTo>
                    <a:lnTo>
                      <a:pt x="72" y="90"/>
                    </a:lnTo>
                    <a:lnTo>
                      <a:pt x="72" y="92"/>
                    </a:lnTo>
                    <a:lnTo>
                      <a:pt x="70" y="92"/>
                    </a:lnTo>
                    <a:lnTo>
                      <a:pt x="68" y="90"/>
                    </a:lnTo>
                    <a:lnTo>
                      <a:pt x="64" y="86"/>
                    </a:lnTo>
                    <a:lnTo>
                      <a:pt x="56" y="76"/>
                    </a:lnTo>
                    <a:lnTo>
                      <a:pt x="48" y="60"/>
                    </a:lnTo>
                    <a:lnTo>
                      <a:pt x="44" y="38"/>
                    </a:lnTo>
                    <a:lnTo>
                      <a:pt x="44" y="32"/>
                    </a:lnTo>
                    <a:lnTo>
                      <a:pt x="46" y="20"/>
                    </a:lnTo>
                    <a:lnTo>
                      <a:pt x="52" y="4"/>
                    </a:lnTo>
                    <a:lnTo>
                      <a:pt x="52" y="2"/>
                    </a:lnTo>
                    <a:lnTo>
                      <a:pt x="48" y="0"/>
                    </a:lnTo>
                    <a:lnTo>
                      <a:pt x="40" y="0"/>
                    </a:lnTo>
                    <a:lnTo>
                      <a:pt x="32" y="4"/>
                    </a:lnTo>
                    <a:lnTo>
                      <a:pt x="18" y="14"/>
                    </a:lnTo>
                    <a:lnTo>
                      <a:pt x="16" y="18"/>
                    </a:lnTo>
                    <a:lnTo>
                      <a:pt x="10" y="30"/>
                    </a:lnTo>
                    <a:lnTo>
                      <a:pt x="4" y="42"/>
                    </a:lnTo>
                    <a:lnTo>
                      <a:pt x="2" y="56"/>
                    </a:lnTo>
                    <a:lnTo>
                      <a:pt x="2" y="58"/>
                    </a:lnTo>
                    <a:lnTo>
                      <a:pt x="0" y="58"/>
                    </a:lnTo>
                    <a:lnTo>
                      <a:pt x="0" y="60"/>
                    </a:lnTo>
                    <a:lnTo>
                      <a:pt x="2" y="64"/>
                    </a:lnTo>
                    <a:lnTo>
                      <a:pt x="4" y="68"/>
                    </a:lnTo>
                    <a:lnTo>
                      <a:pt x="6" y="72"/>
                    </a:lnTo>
                    <a:lnTo>
                      <a:pt x="12" y="80"/>
                    </a:lnTo>
                    <a:lnTo>
                      <a:pt x="18" y="88"/>
                    </a:lnTo>
                    <a:lnTo>
                      <a:pt x="22" y="98"/>
                    </a:lnTo>
                    <a:lnTo>
                      <a:pt x="24" y="104"/>
                    </a:lnTo>
                    <a:lnTo>
                      <a:pt x="22" y="108"/>
                    </a:lnTo>
                    <a:lnTo>
                      <a:pt x="26" y="112"/>
                    </a:lnTo>
                    <a:lnTo>
                      <a:pt x="28" y="110"/>
                    </a:lnTo>
                    <a:lnTo>
                      <a:pt x="30" y="108"/>
                    </a:lnTo>
                    <a:lnTo>
                      <a:pt x="32" y="108"/>
                    </a:lnTo>
                    <a:lnTo>
                      <a:pt x="36" y="110"/>
                    </a:lnTo>
                    <a:lnTo>
                      <a:pt x="40" y="112"/>
                    </a:lnTo>
                    <a:lnTo>
                      <a:pt x="48" y="118"/>
                    </a:lnTo>
                    <a:lnTo>
                      <a:pt x="62" y="122"/>
                    </a:lnTo>
                    <a:lnTo>
                      <a:pt x="80" y="124"/>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15" name="Freeform 349"/>
              <p:cNvSpPr>
                <a:spLocks/>
              </p:cNvSpPr>
              <p:nvPr/>
            </p:nvSpPr>
            <p:spPr bwMode="gray">
              <a:xfrm>
                <a:off x="4045" y="2150"/>
                <a:ext cx="158" cy="104"/>
              </a:xfrm>
              <a:custGeom>
                <a:avLst/>
                <a:gdLst>
                  <a:gd name="T0" fmla="*/ 6 w 80"/>
                  <a:gd name="T1" fmla="*/ 36 h 58"/>
                  <a:gd name="T2" fmla="*/ 0 w 80"/>
                  <a:gd name="T3" fmla="*/ 46 h 58"/>
                  <a:gd name="T4" fmla="*/ 2 w 80"/>
                  <a:gd name="T5" fmla="*/ 46 h 58"/>
                  <a:gd name="T6" fmla="*/ 4 w 80"/>
                  <a:gd name="T7" fmla="*/ 44 h 58"/>
                  <a:gd name="T8" fmla="*/ 6 w 80"/>
                  <a:gd name="T9" fmla="*/ 44 h 58"/>
                  <a:gd name="T10" fmla="*/ 10 w 80"/>
                  <a:gd name="T11" fmla="*/ 44 h 58"/>
                  <a:gd name="T12" fmla="*/ 12 w 80"/>
                  <a:gd name="T13" fmla="*/ 44 h 58"/>
                  <a:gd name="T14" fmla="*/ 14 w 80"/>
                  <a:gd name="T15" fmla="*/ 46 h 58"/>
                  <a:gd name="T16" fmla="*/ 16 w 80"/>
                  <a:gd name="T17" fmla="*/ 48 h 58"/>
                  <a:gd name="T18" fmla="*/ 16 w 80"/>
                  <a:gd name="T19" fmla="*/ 50 h 58"/>
                  <a:gd name="T20" fmla="*/ 16 w 80"/>
                  <a:gd name="T21" fmla="*/ 52 h 58"/>
                  <a:gd name="T22" fmla="*/ 18 w 80"/>
                  <a:gd name="T23" fmla="*/ 54 h 58"/>
                  <a:gd name="T24" fmla="*/ 20 w 80"/>
                  <a:gd name="T25" fmla="*/ 56 h 58"/>
                  <a:gd name="T26" fmla="*/ 22 w 80"/>
                  <a:gd name="T27" fmla="*/ 58 h 58"/>
                  <a:gd name="T28" fmla="*/ 26 w 80"/>
                  <a:gd name="T29" fmla="*/ 58 h 58"/>
                  <a:gd name="T30" fmla="*/ 30 w 80"/>
                  <a:gd name="T31" fmla="*/ 58 h 58"/>
                  <a:gd name="T32" fmla="*/ 34 w 80"/>
                  <a:gd name="T33" fmla="*/ 56 h 58"/>
                  <a:gd name="T34" fmla="*/ 54 w 80"/>
                  <a:gd name="T35" fmla="*/ 44 h 58"/>
                  <a:gd name="T36" fmla="*/ 72 w 80"/>
                  <a:gd name="T37" fmla="*/ 48 h 58"/>
                  <a:gd name="T38" fmla="*/ 80 w 80"/>
                  <a:gd name="T39" fmla="*/ 42 h 58"/>
                  <a:gd name="T40" fmla="*/ 80 w 80"/>
                  <a:gd name="T41" fmla="*/ 40 h 58"/>
                  <a:gd name="T42" fmla="*/ 78 w 80"/>
                  <a:gd name="T43" fmla="*/ 38 h 58"/>
                  <a:gd name="T44" fmla="*/ 74 w 80"/>
                  <a:gd name="T45" fmla="*/ 34 h 58"/>
                  <a:gd name="T46" fmla="*/ 70 w 80"/>
                  <a:gd name="T47" fmla="*/ 30 h 58"/>
                  <a:gd name="T48" fmla="*/ 66 w 80"/>
                  <a:gd name="T49" fmla="*/ 26 h 58"/>
                  <a:gd name="T50" fmla="*/ 60 w 80"/>
                  <a:gd name="T51" fmla="*/ 24 h 58"/>
                  <a:gd name="T52" fmla="*/ 60 w 80"/>
                  <a:gd name="T53" fmla="*/ 24 h 58"/>
                  <a:gd name="T54" fmla="*/ 58 w 80"/>
                  <a:gd name="T55" fmla="*/ 22 h 58"/>
                  <a:gd name="T56" fmla="*/ 54 w 80"/>
                  <a:gd name="T57" fmla="*/ 20 h 58"/>
                  <a:gd name="T58" fmla="*/ 50 w 80"/>
                  <a:gd name="T59" fmla="*/ 16 h 58"/>
                  <a:gd name="T60" fmla="*/ 46 w 80"/>
                  <a:gd name="T61" fmla="*/ 14 h 58"/>
                  <a:gd name="T62" fmla="*/ 42 w 80"/>
                  <a:gd name="T63" fmla="*/ 12 h 58"/>
                  <a:gd name="T64" fmla="*/ 38 w 80"/>
                  <a:gd name="T65" fmla="*/ 10 h 58"/>
                  <a:gd name="T66" fmla="*/ 34 w 80"/>
                  <a:gd name="T67" fmla="*/ 10 h 58"/>
                  <a:gd name="T68" fmla="*/ 32 w 80"/>
                  <a:gd name="T69" fmla="*/ 0 h 58"/>
                  <a:gd name="T70" fmla="*/ 22 w 80"/>
                  <a:gd name="T71" fmla="*/ 14 h 58"/>
                  <a:gd name="T72" fmla="*/ 20 w 80"/>
                  <a:gd name="T73" fmla="*/ 14 h 58"/>
                  <a:gd name="T74" fmla="*/ 18 w 80"/>
                  <a:gd name="T75" fmla="*/ 14 h 58"/>
                  <a:gd name="T76" fmla="*/ 16 w 80"/>
                  <a:gd name="T77" fmla="*/ 16 h 58"/>
                  <a:gd name="T78" fmla="*/ 12 w 80"/>
                  <a:gd name="T79" fmla="*/ 18 h 58"/>
                  <a:gd name="T80" fmla="*/ 10 w 80"/>
                  <a:gd name="T81" fmla="*/ 20 h 58"/>
                  <a:gd name="T82" fmla="*/ 6 w 80"/>
                  <a:gd name="T83" fmla="*/ 24 h 58"/>
                  <a:gd name="T84" fmla="*/ 6 w 80"/>
                  <a:gd name="T85" fmla="*/ 30 h 58"/>
                  <a:gd name="T86" fmla="*/ 6 w 80"/>
                  <a:gd name="T87" fmla="*/ 36 h 58"/>
                  <a:gd name="T88" fmla="*/ 6 w 80"/>
                  <a:gd name="T89" fmla="*/ 36 h 5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0"/>
                  <a:gd name="T136" fmla="*/ 0 h 58"/>
                  <a:gd name="T137" fmla="*/ 80 w 80"/>
                  <a:gd name="T138" fmla="*/ 58 h 5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0" h="58">
                    <a:moveTo>
                      <a:pt x="6" y="36"/>
                    </a:moveTo>
                    <a:lnTo>
                      <a:pt x="0" y="46"/>
                    </a:lnTo>
                    <a:lnTo>
                      <a:pt x="2" y="46"/>
                    </a:lnTo>
                    <a:lnTo>
                      <a:pt x="4" y="44"/>
                    </a:lnTo>
                    <a:lnTo>
                      <a:pt x="6" y="44"/>
                    </a:lnTo>
                    <a:lnTo>
                      <a:pt x="10" y="44"/>
                    </a:lnTo>
                    <a:lnTo>
                      <a:pt x="12" y="44"/>
                    </a:lnTo>
                    <a:lnTo>
                      <a:pt x="14" y="46"/>
                    </a:lnTo>
                    <a:lnTo>
                      <a:pt x="16" y="48"/>
                    </a:lnTo>
                    <a:lnTo>
                      <a:pt x="16" y="50"/>
                    </a:lnTo>
                    <a:lnTo>
                      <a:pt x="16" y="52"/>
                    </a:lnTo>
                    <a:lnTo>
                      <a:pt x="18" y="54"/>
                    </a:lnTo>
                    <a:lnTo>
                      <a:pt x="20" y="56"/>
                    </a:lnTo>
                    <a:lnTo>
                      <a:pt x="22" y="58"/>
                    </a:lnTo>
                    <a:lnTo>
                      <a:pt x="26" y="58"/>
                    </a:lnTo>
                    <a:lnTo>
                      <a:pt x="30" y="58"/>
                    </a:lnTo>
                    <a:lnTo>
                      <a:pt x="34" y="56"/>
                    </a:lnTo>
                    <a:lnTo>
                      <a:pt x="54" y="44"/>
                    </a:lnTo>
                    <a:lnTo>
                      <a:pt x="72" y="48"/>
                    </a:lnTo>
                    <a:lnTo>
                      <a:pt x="80" y="42"/>
                    </a:lnTo>
                    <a:lnTo>
                      <a:pt x="80" y="40"/>
                    </a:lnTo>
                    <a:lnTo>
                      <a:pt x="78" y="38"/>
                    </a:lnTo>
                    <a:lnTo>
                      <a:pt x="74" y="34"/>
                    </a:lnTo>
                    <a:lnTo>
                      <a:pt x="70" y="30"/>
                    </a:lnTo>
                    <a:lnTo>
                      <a:pt x="66" y="26"/>
                    </a:lnTo>
                    <a:lnTo>
                      <a:pt x="60" y="24"/>
                    </a:lnTo>
                    <a:lnTo>
                      <a:pt x="58" y="22"/>
                    </a:lnTo>
                    <a:lnTo>
                      <a:pt x="54" y="20"/>
                    </a:lnTo>
                    <a:lnTo>
                      <a:pt x="50" y="16"/>
                    </a:lnTo>
                    <a:lnTo>
                      <a:pt x="46" y="14"/>
                    </a:lnTo>
                    <a:lnTo>
                      <a:pt x="42" y="12"/>
                    </a:lnTo>
                    <a:lnTo>
                      <a:pt x="38" y="10"/>
                    </a:lnTo>
                    <a:lnTo>
                      <a:pt x="34" y="10"/>
                    </a:lnTo>
                    <a:lnTo>
                      <a:pt x="32" y="0"/>
                    </a:lnTo>
                    <a:lnTo>
                      <a:pt x="22" y="14"/>
                    </a:lnTo>
                    <a:lnTo>
                      <a:pt x="20" y="14"/>
                    </a:lnTo>
                    <a:lnTo>
                      <a:pt x="18" y="14"/>
                    </a:lnTo>
                    <a:lnTo>
                      <a:pt x="16" y="16"/>
                    </a:lnTo>
                    <a:lnTo>
                      <a:pt x="12" y="18"/>
                    </a:lnTo>
                    <a:lnTo>
                      <a:pt x="10" y="20"/>
                    </a:lnTo>
                    <a:lnTo>
                      <a:pt x="6" y="24"/>
                    </a:lnTo>
                    <a:lnTo>
                      <a:pt x="6" y="30"/>
                    </a:lnTo>
                    <a:lnTo>
                      <a:pt x="6" y="36"/>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16" name="Freeform 350"/>
              <p:cNvSpPr>
                <a:spLocks/>
              </p:cNvSpPr>
              <p:nvPr/>
            </p:nvSpPr>
            <p:spPr bwMode="gray">
              <a:xfrm>
                <a:off x="3645" y="1570"/>
                <a:ext cx="166" cy="218"/>
              </a:xfrm>
              <a:custGeom>
                <a:avLst/>
                <a:gdLst>
                  <a:gd name="T0" fmla="*/ 14 w 84"/>
                  <a:gd name="T1" fmla="*/ 48 h 122"/>
                  <a:gd name="T2" fmla="*/ 10 w 84"/>
                  <a:gd name="T3" fmla="*/ 46 h 122"/>
                  <a:gd name="T4" fmla="*/ 6 w 84"/>
                  <a:gd name="T5" fmla="*/ 46 h 122"/>
                  <a:gd name="T6" fmla="*/ 2 w 84"/>
                  <a:gd name="T7" fmla="*/ 48 h 122"/>
                  <a:gd name="T8" fmla="*/ 0 w 84"/>
                  <a:gd name="T9" fmla="*/ 56 h 122"/>
                  <a:gd name="T10" fmla="*/ 2 w 84"/>
                  <a:gd name="T11" fmla="*/ 64 h 122"/>
                  <a:gd name="T12" fmla="*/ 4 w 84"/>
                  <a:gd name="T13" fmla="*/ 70 h 122"/>
                  <a:gd name="T14" fmla="*/ 10 w 84"/>
                  <a:gd name="T15" fmla="*/ 80 h 122"/>
                  <a:gd name="T16" fmla="*/ 20 w 84"/>
                  <a:gd name="T17" fmla="*/ 86 h 122"/>
                  <a:gd name="T18" fmla="*/ 24 w 84"/>
                  <a:gd name="T19" fmla="*/ 90 h 122"/>
                  <a:gd name="T20" fmla="*/ 32 w 84"/>
                  <a:gd name="T21" fmla="*/ 102 h 122"/>
                  <a:gd name="T22" fmla="*/ 32 w 84"/>
                  <a:gd name="T23" fmla="*/ 106 h 122"/>
                  <a:gd name="T24" fmla="*/ 34 w 84"/>
                  <a:gd name="T25" fmla="*/ 112 h 122"/>
                  <a:gd name="T26" fmla="*/ 40 w 84"/>
                  <a:gd name="T27" fmla="*/ 118 h 122"/>
                  <a:gd name="T28" fmla="*/ 50 w 84"/>
                  <a:gd name="T29" fmla="*/ 122 h 122"/>
                  <a:gd name="T30" fmla="*/ 64 w 84"/>
                  <a:gd name="T31" fmla="*/ 120 h 122"/>
                  <a:gd name="T32" fmla="*/ 68 w 84"/>
                  <a:gd name="T33" fmla="*/ 118 h 122"/>
                  <a:gd name="T34" fmla="*/ 76 w 84"/>
                  <a:gd name="T35" fmla="*/ 114 h 122"/>
                  <a:gd name="T36" fmla="*/ 84 w 84"/>
                  <a:gd name="T37" fmla="*/ 104 h 122"/>
                  <a:gd name="T38" fmla="*/ 84 w 84"/>
                  <a:gd name="T39" fmla="*/ 88 h 122"/>
                  <a:gd name="T40" fmla="*/ 80 w 84"/>
                  <a:gd name="T41" fmla="*/ 68 h 122"/>
                  <a:gd name="T42" fmla="*/ 78 w 84"/>
                  <a:gd name="T43" fmla="*/ 54 h 122"/>
                  <a:gd name="T44" fmla="*/ 74 w 84"/>
                  <a:gd name="T45" fmla="*/ 56 h 122"/>
                  <a:gd name="T46" fmla="*/ 66 w 84"/>
                  <a:gd name="T47" fmla="*/ 56 h 122"/>
                  <a:gd name="T48" fmla="*/ 60 w 84"/>
                  <a:gd name="T49" fmla="*/ 54 h 122"/>
                  <a:gd name="T50" fmla="*/ 60 w 84"/>
                  <a:gd name="T51" fmla="*/ 48 h 122"/>
                  <a:gd name="T52" fmla="*/ 64 w 84"/>
                  <a:gd name="T53" fmla="*/ 42 h 122"/>
                  <a:gd name="T54" fmla="*/ 72 w 84"/>
                  <a:gd name="T55" fmla="*/ 36 h 122"/>
                  <a:gd name="T56" fmla="*/ 76 w 84"/>
                  <a:gd name="T57" fmla="*/ 36 h 122"/>
                  <a:gd name="T58" fmla="*/ 78 w 84"/>
                  <a:gd name="T59" fmla="*/ 30 h 122"/>
                  <a:gd name="T60" fmla="*/ 80 w 84"/>
                  <a:gd name="T61" fmla="*/ 20 h 122"/>
                  <a:gd name="T62" fmla="*/ 76 w 84"/>
                  <a:gd name="T63" fmla="*/ 12 h 122"/>
                  <a:gd name="T64" fmla="*/ 68 w 84"/>
                  <a:gd name="T65" fmla="*/ 0 h 122"/>
                  <a:gd name="T66" fmla="*/ 64 w 84"/>
                  <a:gd name="T67" fmla="*/ 0 h 122"/>
                  <a:gd name="T68" fmla="*/ 54 w 84"/>
                  <a:gd name="T69" fmla="*/ 4 h 122"/>
                  <a:gd name="T70" fmla="*/ 46 w 84"/>
                  <a:gd name="T71" fmla="*/ 4 h 122"/>
                  <a:gd name="T72" fmla="*/ 40 w 84"/>
                  <a:gd name="T73" fmla="*/ 4 h 122"/>
                  <a:gd name="T74" fmla="*/ 32 w 84"/>
                  <a:gd name="T75" fmla="*/ 2 h 122"/>
                  <a:gd name="T76" fmla="*/ 24 w 84"/>
                  <a:gd name="T77" fmla="*/ 6 h 122"/>
                  <a:gd name="T78" fmla="*/ 20 w 84"/>
                  <a:gd name="T79" fmla="*/ 14 h 122"/>
                  <a:gd name="T80" fmla="*/ 20 w 84"/>
                  <a:gd name="T81" fmla="*/ 16 h 122"/>
                  <a:gd name="T82" fmla="*/ 20 w 84"/>
                  <a:gd name="T83" fmla="*/ 24 h 122"/>
                  <a:gd name="T84" fmla="*/ 24 w 84"/>
                  <a:gd name="T85" fmla="*/ 34 h 122"/>
                  <a:gd name="T86" fmla="*/ 28 w 84"/>
                  <a:gd name="T87" fmla="*/ 38 h 122"/>
                  <a:gd name="T88" fmla="*/ 32 w 84"/>
                  <a:gd name="T89" fmla="*/ 42 h 122"/>
                  <a:gd name="T90" fmla="*/ 34 w 84"/>
                  <a:gd name="T91" fmla="*/ 48 h 122"/>
                  <a:gd name="T92" fmla="*/ 32 w 84"/>
                  <a:gd name="T93" fmla="*/ 56 h 122"/>
                  <a:gd name="T94" fmla="*/ 26 w 84"/>
                  <a:gd name="T95" fmla="*/ 58 h 122"/>
                  <a:gd name="T96" fmla="*/ 20 w 84"/>
                  <a:gd name="T97" fmla="*/ 54 h 122"/>
                  <a:gd name="T98" fmla="*/ 14 w 84"/>
                  <a:gd name="T99" fmla="*/ 48 h 1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4"/>
                  <a:gd name="T151" fmla="*/ 0 h 122"/>
                  <a:gd name="T152" fmla="*/ 84 w 84"/>
                  <a:gd name="T153" fmla="*/ 122 h 1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4" h="122">
                    <a:moveTo>
                      <a:pt x="14" y="48"/>
                    </a:moveTo>
                    <a:lnTo>
                      <a:pt x="14" y="48"/>
                    </a:lnTo>
                    <a:lnTo>
                      <a:pt x="12" y="46"/>
                    </a:lnTo>
                    <a:lnTo>
                      <a:pt x="10" y="46"/>
                    </a:lnTo>
                    <a:lnTo>
                      <a:pt x="8" y="46"/>
                    </a:lnTo>
                    <a:lnTo>
                      <a:pt x="6" y="46"/>
                    </a:lnTo>
                    <a:lnTo>
                      <a:pt x="2" y="46"/>
                    </a:lnTo>
                    <a:lnTo>
                      <a:pt x="2" y="48"/>
                    </a:lnTo>
                    <a:lnTo>
                      <a:pt x="0" y="50"/>
                    </a:lnTo>
                    <a:lnTo>
                      <a:pt x="0" y="56"/>
                    </a:lnTo>
                    <a:lnTo>
                      <a:pt x="2" y="62"/>
                    </a:lnTo>
                    <a:lnTo>
                      <a:pt x="2" y="64"/>
                    </a:lnTo>
                    <a:lnTo>
                      <a:pt x="2" y="66"/>
                    </a:lnTo>
                    <a:lnTo>
                      <a:pt x="4" y="70"/>
                    </a:lnTo>
                    <a:lnTo>
                      <a:pt x="6" y="76"/>
                    </a:lnTo>
                    <a:lnTo>
                      <a:pt x="10" y="80"/>
                    </a:lnTo>
                    <a:lnTo>
                      <a:pt x="14" y="84"/>
                    </a:lnTo>
                    <a:lnTo>
                      <a:pt x="20" y="86"/>
                    </a:lnTo>
                    <a:lnTo>
                      <a:pt x="22" y="88"/>
                    </a:lnTo>
                    <a:lnTo>
                      <a:pt x="24" y="90"/>
                    </a:lnTo>
                    <a:lnTo>
                      <a:pt x="28" y="94"/>
                    </a:lnTo>
                    <a:lnTo>
                      <a:pt x="32" y="102"/>
                    </a:lnTo>
                    <a:lnTo>
                      <a:pt x="32" y="104"/>
                    </a:lnTo>
                    <a:lnTo>
                      <a:pt x="32" y="106"/>
                    </a:lnTo>
                    <a:lnTo>
                      <a:pt x="34" y="108"/>
                    </a:lnTo>
                    <a:lnTo>
                      <a:pt x="34" y="112"/>
                    </a:lnTo>
                    <a:lnTo>
                      <a:pt x="38" y="116"/>
                    </a:lnTo>
                    <a:lnTo>
                      <a:pt x="40" y="118"/>
                    </a:lnTo>
                    <a:lnTo>
                      <a:pt x="44" y="122"/>
                    </a:lnTo>
                    <a:lnTo>
                      <a:pt x="50" y="122"/>
                    </a:lnTo>
                    <a:lnTo>
                      <a:pt x="56" y="122"/>
                    </a:lnTo>
                    <a:lnTo>
                      <a:pt x="64" y="120"/>
                    </a:lnTo>
                    <a:lnTo>
                      <a:pt x="68" y="118"/>
                    </a:lnTo>
                    <a:lnTo>
                      <a:pt x="72" y="116"/>
                    </a:lnTo>
                    <a:lnTo>
                      <a:pt x="76" y="114"/>
                    </a:lnTo>
                    <a:lnTo>
                      <a:pt x="80" y="110"/>
                    </a:lnTo>
                    <a:lnTo>
                      <a:pt x="84" y="104"/>
                    </a:lnTo>
                    <a:lnTo>
                      <a:pt x="84" y="100"/>
                    </a:lnTo>
                    <a:lnTo>
                      <a:pt x="84" y="88"/>
                    </a:lnTo>
                    <a:lnTo>
                      <a:pt x="82" y="76"/>
                    </a:lnTo>
                    <a:lnTo>
                      <a:pt x="80" y="68"/>
                    </a:lnTo>
                    <a:lnTo>
                      <a:pt x="80" y="54"/>
                    </a:lnTo>
                    <a:lnTo>
                      <a:pt x="78" y="54"/>
                    </a:lnTo>
                    <a:lnTo>
                      <a:pt x="76" y="56"/>
                    </a:lnTo>
                    <a:lnTo>
                      <a:pt x="74" y="56"/>
                    </a:lnTo>
                    <a:lnTo>
                      <a:pt x="70" y="56"/>
                    </a:lnTo>
                    <a:lnTo>
                      <a:pt x="66" y="56"/>
                    </a:lnTo>
                    <a:lnTo>
                      <a:pt x="64" y="56"/>
                    </a:lnTo>
                    <a:lnTo>
                      <a:pt x="60" y="54"/>
                    </a:lnTo>
                    <a:lnTo>
                      <a:pt x="60" y="50"/>
                    </a:lnTo>
                    <a:lnTo>
                      <a:pt x="60" y="48"/>
                    </a:lnTo>
                    <a:lnTo>
                      <a:pt x="62" y="46"/>
                    </a:lnTo>
                    <a:lnTo>
                      <a:pt x="64" y="42"/>
                    </a:lnTo>
                    <a:lnTo>
                      <a:pt x="68" y="40"/>
                    </a:lnTo>
                    <a:lnTo>
                      <a:pt x="72" y="36"/>
                    </a:lnTo>
                    <a:lnTo>
                      <a:pt x="76" y="36"/>
                    </a:lnTo>
                    <a:lnTo>
                      <a:pt x="78" y="32"/>
                    </a:lnTo>
                    <a:lnTo>
                      <a:pt x="78" y="30"/>
                    </a:lnTo>
                    <a:lnTo>
                      <a:pt x="80" y="24"/>
                    </a:lnTo>
                    <a:lnTo>
                      <a:pt x="80" y="20"/>
                    </a:lnTo>
                    <a:lnTo>
                      <a:pt x="78" y="16"/>
                    </a:lnTo>
                    <a:lnTo>
                      <a:pt x="76" y="12"/>
                    </a:lnTo>
                    <a:lnTo>
                      <a:pt x="72" y="10"/>
                    </a:lnTo>
                    <a:lnTo>
                      <a:pt x="68" y="0"/>
                    </a:lnTo>
                    <a:lnTo>
                      <a:pt x="64" y="0"/>
                    </a:lnTo>
                    <a:lnTo>
                      <a:pt x="58" y="2"/>
                    </a:lnTo>
                    <a:lnTo>
                      <a:pt x="54" y="4"/>
                    </a:lnTo>
                    <a:lnTo>
                      <a:pt x="48" y="4"/>
                    </a:lnTo>
                    <a:lnTo>
                      <a:pt x="46" y="4"/>
                    </a:lnTo>
                    <a:lnTo>
                      <a:pt x="44" y="4"/>
                    </a:lnTo>
                    <a:lnTo>
                      <a:pt x="40" y="4"/>
                    </a:lnTo>
                    <a:lnTo>
                      <a:pt x="36" y="2"/>
                    </a:lnTo>
                    <a:lnTo>
                      <a:pt x="32" y="2"/>
                    </a:lnTo>
                    <a:lnTo>
                      <a:pt x="28" y="4"/>
                    </a:lnTo>
                    <a:lnTo>
                      <a:pt x="24" y="6"/>
                    </a:lnTo>
                    <a:lnTo>
                      <a:pt x="22" y="8"/>
                    </a:lnTo>
                    <a:lnTo>
                      <a:pt x="20" y="14"/>
                    </a:lnTo>
                    <a:lnTo>
                      <a:pt x="20" y="16"/>
                    </a:lnTo>
                    <a:lnTo>
                      <a:pt x="20" y="20"/>
                    </a:lnTo>
                    <a:lnTo>
                      <a:pt x="20" y="24"/>
                    </a:lnTo>
                    <a:lnTo>
                      <a:pt x="22" y="28"/>
                    </a:lnTo>
                    <a:lnTo>
                      <a:pt x="24" y="34"/>
                    </a:lnTo>
                    <a:lnTo>
                      <a:pt x="28" y="36"/>
                    </a:lnTo>
                    <a:lnTo>
                      <a:pt x="28" y="38"/>
                    </a:lnTo>
                    <a:lnTo>
                      <a:pt x="30" y="40"/>
                    </a:lnTo>
                    <a:lnTo>
                      <a:pt x="32" y="42"/>
                    </a:lnTo>
                    <a:lnTo>
                      <a:pt x="32" y="46"/>
                    </a:lnTo>
                    <a:lnTo>
                      <a:pt x="34" y="48"/>
                    </a:lnTo>
                    <a:lnTo>
                      <a:pt x="34" y="52"/>
                    </a:lnTo>
                    <a:lnTo>
                      <a:pt x="32" y="56"/>
                    </a:lnTo>
                    <a:lnTo>
                      <a:pt x="28" y="58"/>
                    </a:lnTo>
                    <a:lnTo>
                      <a:pt x="26" y="58"/>
                    </a:lnTo>
                    <a:lnTo>
                      <a:pt x="24" y="56"/>
                    </a:lnTo>
                    <a:lnTo>
                      <a:pt x="20" y="54"/>
                    </a:lnTo>
                    <a:lnTo>
                      <a:pt x="14" y="48"/>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17" name="Freeform 351"/>
              <p:cNvSpPr>
                <a:spLocks/>
              </p:cNvSpPr>
              <p:nvPr/>
            </p:nvSpPr>
            <p:spPr bwMode="gray">
              <a:xfrm>
                <a:off x="3930" y="1591"/>
                <a:ext cx="134" cy="190"/>
              </a:xfrm>
              <a:custGeom>
                <a:avLst/>
                <a:gdLst>
                  <a:gd name="T0" fmla="*/ 32 w 68"/>
                  <a:gd name="T1" fmla="*/ 0 h 106"/>
                  <a:gd name="T2" fmla="*/ 26 w 68"/>
                  <a:gd name="T3" fmla="*/ 0 h 106"/>
                  <a:gd name="T4" fmla="*/ 20 w 68"/>
                  <a:gd name="T5" fmla="*/ 4 h 106"/>
                  <a:gd name="T6" fmla="*/ 20 w 68"/>
                  <a:gd name="T7" fmla="*/ 4 h 106"/>
                  <a:gd name="T8" fmla="*/ 18 w 68"/>
                  <a:gd name="T9" fmla="*/ 2 h 106"/>
                  <a:gd name="T10" fmla="*/ 16 w 68"/>
                  <a:gd name="T11" fmla="*/ 2 h 106"/>
                  <a:gd name="T12" fmla="*/ 12 w 68"/>
                  <a:gd name="T13" fmla="*/ 8 h 106"/>
                  <a:gd name="T14" fmla="*/ 8 w 68"/>
                  <a:gd name="T15" fmla="*/ 16 h 106"/>
                  <a:gd name="T16" fmla="*/ 4 w 68"/>
                  <a:gd name="T17" fmla="*/ 22 h 106"/>
                  <a:gd name="T18" fmla="*/ 0 w 68"/>
                  <a:gd name="T19" fmla="*/ 30 h 106"/>
                  <a:gd name="T20" fmla="*/ 2 w 68"/>
                  <a:gd name="T21" fmla="*/ 32 h 106"/>
                  <a:gd name="T22" fmla="*/ 4 w 68"/>
                  <a:gd name="T23" fmla="*/ 38 h 106"/>
                  <a:gd name="T24" fmla="*/ 2 w 68"/>
                  <a:gd name="T25" fmla="*/ 46 h 106"/>
                  <a:gd name="T26" fmla="*/ 2 w 68"/>
                  <a:gd name="T27" fmla="*/ 48 h 106"/>
                  <a:gd name="T28" fmla="*/ 2 w 68"/>
                  <a:gd name="T29" fmla="*/ 54 h 106"/>
                  <a:gd name="T30" fmla="*/ 4 w 68"/>
                  <a:gd name="T31" fmla="*/ 66 h 106"/>
                  <a:gd name="T32" fmla="*/ 8 w 68"/>
                  <a:gd name="T33" fmla="*/ 104 h 106"/>
                  <a:gd name="T34" fmla="*/ 10 w 68"/>
                  <a:gd name="T35" fmla="*/ 106 h 106"/>
                  <a:gd name="T36" fmla="*/ 16 w 68"/>
                  <a:gd name="T37" fmla="*/ 106 h 106"/>
                  <a:gd name="T38" fmla="*/ 20 w 68"/>
                  <a:gd name="T39" fmla="*/ 104 h 106"/>
                  <a:gd name="T40" fmla="*/ 24 w 68"/>
                  <a:gd name="T41" fmla="*/ 98 h 106"/>
                  <a:gd name="T42" fmla="*/ 26 w 68"/>
                  <a:gd name="T43" fmla="*/ 90 h 106"/>
                  <a:gd name="T44" fmla="*/ 24 w 68"/>
                  <a:gd name="T45" fmla="*/ 86 h 106"/>
                  <a:gd name="T46" fmla="*/ 22 w 68"/>
                  <a:gd name="T47" fmla="*/ 78 h 106"/>
                  <a:gd name="T48" fmla="*/ 24 w 68"/>
                  <a:gd name="T49" fmla="*/ 72 h 106"/>
                  <a:gd name="T50" fmla="*/ 30 w 68"/>
                  <a:gd name="T51" fmla="*/ 68 h 106"/>
                  <a:gd name="T52" fmla="*/ 36 w 68"/>
                  <a:gd name="T53" fmla="*/ 68 h 106"/>
                  <a:gd name="T54" fmla="*/ 40 w 68"/>
                  <a:gd name="T55" fmla="*/ 66 h 106"/>
                  <a:gd name="T56" fmla="*/ 48 w 68"/>
                  <a:gd name="T57" fmla="*/ 62 h 106"/>
                  <a:gd name="T58" fmla="*/ 54 w 68"/>
                  <a:gd name="T59" fmla="*/ 52 h 106"/>
                  <a:gd name="T60" fmla="*/ 56 w 68"/>
                  <a:gd name="T61" fmla="*/ 48 h 106"/>
                  <a:gd name="T62" fmla="*/ 62 w 68"/>
                  <a:gd name="T63" fmla="*/ 38 h 106"/>
                  <a:gd name="T64" fmla="*/ 64 w 68"/>
                  <a:gd name="T65" fmla="*/ 24 h 106"/>
                  <a:gd name="T66" fmla="*/ 64 w 68"/>
                  <a:gd name="T67" fmla="*/ 22 h 106"/>
                  <a:gd name="T68" fmla="*/ 68 w 68"/>
                  <a:gd name="T69" fmla="*/ 18 h 106"/>
                  <a:gd name="T70" fmla="*/ 68 w 68"/>
                  <a:gd name="T71" fmla="*/ 12 h 106"/>
                  <a:gd name="T72" fmla="*/ 62 w 68"/>
                  <a:gd name="T73" fmla="*/ 8 h 106"/>
                  <a:gd name="T74" fmla="*/ 56 w 68"/>
                  <a:gd name="T75" fmla="*/ 8 h 106"/>
                  <a:gd name="T76" fmla="*/ 48 w 68"/>
                  <a:gd name="T77" fmla="*/ 8 h 106"/>
                  <a:gd name="T78" fmla="*/ 40 w 68"/>
                  <a:gd name="T79" fmla="*/ 6 h 106"/>
                  <a:gd name="T80" fmla="*/ 34 w 68"/>
                  <a:gd name="T81" fmla="*/ 0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68"/>
                  <a:gd name="T124" fmla="*/ 0 h 106"/>
                  <a:gd name="T125" fmla="*/ 68 w 68"/>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68" h="106">
                    <a:moveTo>
                      <a:pt x="34" y="0"/>
                    </a:moveTo>
                    <a:lnTo>
                      <a:pt x="32" y="0"/>
                    </a:lnTo>
                    <a:lnTo>
                      <a:pt x="30" y="0"/>
                    </a:lnTo>
                    <a:lnTo>
                      <a:pt x="26" y="0"/>
                    </a:lnTo>
                    <a:lnTo>
                      <a:pt x="22" y="2"/>
                    </a:lnTo>
                    <a:lnTo>
                      <a:pt x="20" y="4"/>
                    </a:lnTo>
                    <a:lnTo>
                      <a:pt x="20" y="2"/>
                    </a:lnTo>
                    <a:lnTo>
                      <a:pt x="18" y="2"/>
                    </a:lnTo>
                    <a:lnTo>
                      <a:pt x="16" y="2"/>
                    </a:lnTo>
                    <a:lnTo>
                      <a:pt x="14" y="4"/>
                    </a:lnTo>
                    <a:lnTo>
                      <a:pt x="12" y="8"/>
                    </a:lnTo>
                    <a:lnTo>
                      <a:pt x="8" y="16"/>
                    </a:lnTo>
                    <a:lnTo>
                      <a:pt x="6" y="20"/>
                    </a:lnTo>
                    <a:lnTo>
                      <a:pt x="4" y="22"/>
                    </a:lnTo>
                    <a:lnTo>
                      <a:pt x="2" y="26"/>
                    </a:lnTo>
                    <a:lnTo>
                      <a:pt x="0" y="30"/>
                    </a:lnTo>
                    <a:lnTo>
                      <a:pt x="2" y="32"/>
                    </a:lnTo>
                    <a:lnTo>
                      <a:pt x="4" y="36"/>
                    </a:lnTo>
                    <a:lnTo>
                      <a:pt x="4" y="38"/>
                    </a:lnTo>
                    <a:lnTo>
                      <a:pt x="4" y="42"/>
                    </a:lnTo>
                    <a:lnTo>
                      <a:pt x="2" y="46"/>
                    </a:lnTo>
                    <a:lnTo>
                      <a:pt x="2" y="48"/>
                    </a:lnTo>
                    <a:lnTo>
                      <a:pt x="2" y="50"/>
                    </a:lnTo>
                    <a:lnTo>
                      <a:pt x="2" y="54"/>
                    </a:lnTo>
                    <a:lnTo>
                      <a:pt x="2" y="60"/>
                    </a:lnTo>
                    <a:lnTo>
                      <a:pt x="4" y="66"/>
                    </a:lnTo>
                    <a:lnTo>
                      <a:pt x="6" y="74"/>
                    </a:lnTo>
                    <a:lnTo>
                      <a:pt x="8" y="104"/>
                    </a:lnTo>
                    <a:lnTo>
                      <a:pt x="10" y="106"/>
                    </a:lnTo>
                    <a:lnTo>
                      <a:pt x="12" y="106"/>
                    </a:lnTo>
                    <a:lnTo>
                      <a:pt x="16" y="106"/>
                    </a:lnTo>
                    <a:lnTo>
                      <a:pt x="18" y="106"/>
                    </a:lnTo>
                    <a:lnTo>
                      <a:pt x="20" y="104"/>
                    </a:lnTo>
                    <a:lnTo>
                      <a:pt x="24" y="102"/>
                    </a:lnTo>
                    <a:lnTo>
                      <a:pt x="24" y="98"/>
                    </a:lnTo>
                    <a:lnTo>
                      <a:pt x="26" y="90"/>
                    </a:lnTo>
                    <a:lnTo>
                      <a:pt x="24" y="88"/>
                    </a:lnTo>
                    <a:lnTo>
                      <a:pt x="24" y="86"/>
                    </a:lnTo>
                    <a:lnTo>
                      <a:pt x="24" y="82"/>
                    </a:lnTo>
                    <a:lnTo>
                      <a:pt x="22" y="78"/>
                    </a:lnTo>
                    <a:lnTo>
                      <a:pt x="22" y="76"/>
                    </a:lnTo>
                    <a:lnTo>
                      <a:pt x="24" y="72"/>
                    </a:lnTo>
                    <a:lnTo>
                      <a:pt x="26" y="70"/>
                    </a:lnTo>
                    <a:lnTo>
                      <a:pt x="30" y="68"/>
                    </a:lnTo>
                    <a:lnTo>
                      <a:pt x="34" y="68"/>
                    </a:lnTo>
                    <a:lnTo>
                      <a:pt x="36" y="68"/>
                    </a:lnTo>
                    <a:lnTo>
                      <a:pt x="38" y="68"/>
                    </a:lnTo>
                    <a:lnTo>
                      <a:pt x="40" y="66"/>
                    </a:lnTo>
                    <a:lnTo>
                      <a:pt x="44" y="66"/>
                    </a:lnTo>
                    <a:lnTo>
                      <a:pt x="48" y="62"/>
                    </a:lnTo>
                    <a:lnTo>
                      <a:pt x="52" y="58"/>
                    </a:lnTo>
                    <a:lnTo>
                      <a:pt x="54" y="52"/>
                    </a:lnTo>
                    <a:lnTo>
                      <a:pt x="54" y="50"/>
                    </a:lnTo>
                    <a:lnTo>
                      <a:pt x="56" y="48"/>
                    </a:lnTo>
                    <a:lnTo>
                      <a:pt x="60" y="42"/>
                    </a:lnTo>
                    <a:lnTo>
                      <a:pt x="62" y="38"/>
                    </a:lnTo>
                    <a:lnTo>
                      <a:pt x="62" y="30"/>
                    </a:lnTo>
                    <a:lnTo>
                      <a:pt x="64" y="24"/>
                    </a:lnTo>
                    <a:lnTo>
                      <a:pt x="64" y="22"/>
                    </a:lnTo>
                    <a:lnTo>
                      <a:pt x="66" y="20"/>
                    </a:lnTo>
                    <a:lnTo>
                      <a:pt x="68" y="18"/>
                    </a:lnTo>
                    <a:lnTo>
                      <a:pt x="68" y="14"/>
                    </a:lnTo>
                    <a:lnTo>
                      <a:pt x="68" y="12"/>
                    </a:lnTo>
                    <a:lnTo>
                      <a:pt x="66" y="10"/>
                    </a:lnTo>
                    <a:lnTo>
                      <a:pt x="62" y="8"/>
                    </a:lnTo>
                    <a:lnTo>
                      <a:pt x="56" y="8"/>
                    </a:lnTo>
                    <a:lnTo>
                      <a:pt x="52" y="8"/>
                    </a:lnTo>
                    <a:lnTo>
                      <a:pt x="48" y="8"/>
                    </a:lnTo>
                    <a:lnTo>
                      <a:pt x="44" y="8"/>
                    </a:lnTo>
                    <a:lnTo>
                      <a:pt x="40" y="6"/>
                    </a:lnTo>
                    <a:lnTo>
                      <a:pt x="36" y="4"/>
                    </a:lnTo>
                    <a:lnTo>
                      <a:pt x="34" y="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18" name="Freeform 352"/>
              <p:cNvSpPr>
                <a:spLocks/>
              </p:cNvSpPr>
              <p:nvPr/>
            </p:nvSpPr>
            <p:spPr bwMode="gray">
              <a:xfrm>
                <a:off x="3139" y="1541"/>
                <a:ext cx="205" cy="208"/>
              </a:xfrm>
              <a:custGeom>
                <a:avLst/>
                <a:gdLst>
                  <a:gd name="T0" fmla="*/ 4 w 104"/>
                  <a:gd name="T1" fmla="*/ 80 h 116"/>
                  <a:gd name="T2" fmla="*/ 0 w 104"/>
                  <a:gd name="T3" fmla="*/ 82 h 116"/>
                  <a:gd name="T4" fmla="*/ 0 w 104"/>
                  <a:gd name="T5" fmla="*/ 86 h 116"/>
                  <a:gd name="T6" fmla="*/ 4 w 104"/>
                  <a:gd name="T7" fmla="*/ 92 h 116"/>
                  <a:gd name="T8" fmla="*/ 8 w 104"/>
                  <a:gd name="T9" fmla="*/ 94 h 116"/>
                  <a:gd name="T10" fmla="*/ 12 w 104"/>
                  <a:gd name="T11" fmla="*/ 100 h 116"/>
                  <a:gd name="T12" fmla="*/ 14 w 104"/>
                  <a:gd name="T13" fmla="*/ 110 h 116"/>
                  <a:gd name="T14" fmla="*/ 18 w 104"/>
                  <a:gd name="T15" fmla="*/ 112 h 116"/>
                  <a:gd name="T16" fmla="*/ 24 w 104"/>
                  <a:gd name="T17" fmla="*/ 116 h 116"/>
                  <a:gd name="T18" fmla="*/ 30 w 104"/>
                  <a:gd name="T19" fmla="*/ 114 h 116"/>
                  <a:gd name="T20" fmla="*/ 34 w 104"/>
                  <a:gd name="T21" fmla="*/ 110 h 116"/>
                  <a:gd name="T22" fmla="*/ 36 w 104"/>
                  <a:gd name="T23" fmla="*/ 106 h 116"/>
                  <a:gd name="T24" fmla="*/ 42 w 104"/>
                  <a:gd name="T25" fmla="*/ 104 h 116"/>
                  <a:gd name="T26" fmla="*/ 46 w 104"/>
                  <a:gd name="T27" fmla="*/ 106 h 116"/>
                  <a:gd name="T28" fmla="*/ 50 w 104"/>
                  <a:gd name="T29" fmla="*/ 106 h 116"/>
                  <a:gd name="T30" fmla="*/ 54 w 104"/>
                  <a:gd name="T31" fmla="*/ 102 h 116"/>
                  <a:gd name="T32" fmla="*/ 56 w 104"/>
                  <a:gd name="T33" fmla="*/ 92 h 116"/>
                  <a:gd name="T34" fmla="*/ 60 w 104"/>
                  <a:gd name="T35" fmla="*/ 74 h 116"/>
                  <a:gd name="T36" fmla="*/ 82 w 104"/>
                  <a:gd name="T37" fmla="*/ 48 h 116"/>
                  <a:gd name="T38" fmla="*/ 104 w 104"/>
                  <a:gd name="T39" fmla="*/ 32 h 116"/>
                  <a:gd name="T40" fmla="*/ 104 w 104"/>
                  <a:gd name="T41" fmla="*/ 32 h 116"/>
                  <a:gd name="T42" fmla="*/ 98 w 104"/>
                  <a:gd name="T43" fmla="*/ 28 h 116"/>
                  <a:gd name="T44" fmla="*/ 88 w 104"/>
                  <a:gd name="T45" fmla="*/ 20 h 116"/>
                  <a:gd name="T46" fmla="*/ 88 w 104"/>
                  <a:gd name="T47" fmla="*/ 18 h 116"/>
                  <a:gd name="T48" fmla="*/ 84 w 104"/>
                  <a:gd name="T49" fmla="*/ 14 h 116"/>
                  <a:gd name="T50" fmla="*/ 78 w 104"/>
                  <a:gd name="T51" fmla="*/ 14 h 116"/>
                  <a:gd name="T52" fmla="*/ 72 w 104"/>
                  <a:gd name="T53" fmla="*/ 20 h 116"/>
                  <a:gd name="T54" fmla="*/ 70 w 104"/>
                  <a:gd name="T55" fmla="*/ 20 h 116"/>
                  <a:gd name="T56" fmla="*/ 68 w 104"/>
                  <a:gd name="T57" fmla="*/ 22 h 116"/>
                  <a:gd name="T58" fmla="*/ 66 w 104"/>
                  <a:gd name="T59" fmla="*/ 16 h 116"/>
                  <a:gd name="T60" fmla="*/ 64 w 104"/>
                  <a:gd name="T61" fmla="*/ 14 h 116"/>
                  <a:gd name="T62" fmla="*/ 60 w 104"/>
                  <a:gd name="T63" fmla="*/ 10 h 116"/>
                  <a:gd name="T64" fmla="*/ 56 w 104"/>
                  <a:gd name="T65" fmla="*/ 8 h 116"/>
                  <a:gd name="T66" fmla="*/ 50 w 104"/>
                  <a:gd name="T67" fmla="*/ 12 h 116"/>
                  <a:gd name="T68" fmla="*/ 42 w 104"/>
                  <a:gd name="T69" fmla="*/ 10 h 116"/>
                  <a:gd name="T70" fmla="*/ 44 w 104"/>
                  <a:gd name="T71" fmla="*/ 6 h 116"/>
                  <a:gd name="T72" fmla="*/ 46 w 104"/>
                  <a:gd name="T73" fmla="*/ 2 h 116"/>
                  <a:gd name="T74" fmla="*/ 42 w 104"/>
                  <a:gd name="T75" fmla="*/ 0 h 116"/>
                  <a:gd name="T76" fmla="*/ 34 w 104"/>
                  <a:gd name="T77" fmla="*/ 2 h 116"/>
                  <a:gd name="T78" fmla="*/ 28 w 104"/>
                  <a:gd name="T79" fmla="*/ 6 h 116"/>
                  <a:gd name="T80" fmla="*/ 26 w 104"/>
                  <a:gd name="T81" fmla="*/ 10 h 116"/>
                  <a:gd name="T82" fmla="*/ 26 w 104"/>
                  <a:gd name="T83" fmla="*/ 10 h 116"/>
                  <a:gd name="T84" fmla="*/ 22 w 104"/>
                  <a:gd name="T85" fmla="*/ 10 h 116"/>
                  <a:gd name="T86" fmla="*/ 18 w 104"/>
                  <a:gd name="T87" fmla="*/ 10 h 116"/>
                  <a:gd name="T88" fmla="*/ 16 w 104"/>
                  <a:gd name="T89" fmla="*/ 14 h 116"/>
                  <a:gd name="T90" fmla="*/ 14 w 104"/>
                  <a:gd name="T91" fmla="*/ 24 h 116"/>
                  <a:gd name="T92" fmla="*/ 16 w 104"/>
                  <a:gd name="T93" fmla="*/ 28 h 116"/>
                  <a:gd name="T94" fmla="*/ 18 w 104"/>
                  <a:gd name="T95" fmla="*/ 34 h 116"/>
                  <a:gd name="T96" fmla="*/ 16 w 104"/>
                  <a:gd name="T97" fmla="*/ 40 h 116"/>
                  <a:gd name="T98" fmla="*/ 14 w 104"/>
                  <a:gd name="T99" fmla="*/ 44 h 116"/>
                  <a:gd name="T100" fmla="*/ 8 w 104"/>
                  <a:gd name="T101" fmla="*/ 54 h 116"/>
                  <a:gd name="T102" fmla="*/ 4 w 104"/>
                  <a:gd name="T103" fmla="*/ 80 h 1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04"/>
                  <a:gd name="T157" fmla="*/ 0 h 116"/>
                  <a:gd name="T158" fmla="*/ 104 w 104"/>
                  <a:gd name="T159" fmla="*/ 116 h 1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04" h="116">
                    <a:moveTo>
                      <a:pt x="4" y="80"/>
                    </a:moveTo>
                    <a:lnTo>
                      <a:pt x="4" y="80"/>
                    </a:lnTo>
                    <a:lnTo>
                      <a:pt x="2" y="80"/>
                    </a:lnTo>
                    <a:lnTo>
                      <a:pt x="0" y="82"/>
                    </a:lnTo>
                    <a:lnTo>
                      <a:pt x="0" y="84"/>
                    </a:lnTo>
                    <a:lnTo>
                      <a:pt x="0" y="86"/>
                    </a:lnTo>
                    <a:lnTo>
                      <a:pt x="0" y="90"/>
                    </a:lnTo>
                    <a:lnTo>
                      <a:pt x="4" y="92"/>
                    </a:lnTo>
                    <a:lnTo>
                      <a:pt x="6" y="94"/>
                    </a:lnTo>
                    <a:lnTo>
                      <a:pt x="8" y="94"/>
                    </a:lnTo>
                    <a:lnTo>
                      <a:pt x="10" y="96"/>
                    </a:lnTo>
                    <a:lnTo>
                      <a:pt x="12" y="100"/>
                    </a:lnTo>
                    <a:lnTo>
                      <a:pt x="14" y="104"/>
                    </a:lnTo>
                    <a:lnTo>
                      <a:pt x="14" y="110"/>
                    </a:lnTo>
                    <a:lnTo>
                      <a:pt x="16" y="110"/>
                    </a:lnTo>
                    <a:lnTo>
                      <a:pt x="18" y="112"/>
                    </a:lnTo>
                    <a:lnTo>
                      <a:pt x="20" y="114"/>
                    </a:lnTo>
                    <a:lnTo>
                      <a:pt x="24" y="116"/>
                    </a:lnTo>
                    <a:lnTo>
                      <a:pt x="28" y="116"/>
                    </a:lnTo>
                    <a:lnTo>
                      <a:pt x="30" y="114"/>
                    </a:lnTo>
                    <a:lnTo>
                      <a:pt x="34" y="110"/>
                    </a:lnTo>
                    <a:lnTo>
                      <a:pt x="34" y="108"/>
                    </a:lnTo>
                    <a:lnTo>
                      <a:pt x="36" y="106"/>
                    </a:lnTo>
                    <a:lnTo>
                      <a:pt x="38" y="106"/>
                    </a:lnTo>
                    <a:lnTo>
                      <a:pt x="42" y="104"/>
                    </a:lnTo>
                    <a:lnTo>
                      <a:pt x="46" y="106"/>
                    </a:lnTo>
                    <a:lnTo>
                      <a:pt x="48" y="106"/>
                    </a:lnTo>
                    <a:lnTo>
                      <a:pt x="50" y="106"/>
                    </a:lnTo>
                    <a:lnTo>
                      <a:pt x="52" y="104"/>
                    </a:lnTo>
                    <a:lnTo>
                      <a:pt x="54" y="102"/>
                    </a:lnTo>
                    <a:lnTo>
                      <a:pt x="54" y="98"/>
                    </a:lnTo>
                    <a:lnTo>
                      <a:pt x="56" y="92"/>
                    </a:lnTo>
                    <a:lnTo>
                      <a:pt x="56" y="88"/>
                    </a:lnTo>
                    <a:lnTo>
                      <a:pt x="60" y="74"/>
                    </a:lnTo>
                    <a:lnTo>
                      <a:pt x="68" y="60"/>
                    </a:lnTo>
                    <a:lnTo>
                      <a:pt x="82" y="48"/>
                    </a:lnTo>
                    <a:lnTo>
                      <a:pt x="104" y="40"/>
                    </a:lnTo>
                    <a:lnTo>
                      <a:pt x="104" y="32"/>
                    </a:lnTo>
                    <a:lnTo>
                      <a:pt x="102" y="30"/>
                    </a:lnTo>
                    <a:lnTo>
                      <a:pt x="98" y="28"/>
                    </a:lnTo>
                    <a:lnTo>
                      <a:pt x="94" y="26"/>
                    </a:lnTo>
                    <a:lnTo>
                      <a:pt x="88" y="20"/>
                    </a:lnTo>
                    <a:lnTo>
                      <a:pt x="88" y="18"/>
                    </a:lnTo>
                    <a:lnTo>
                      <a:pt x="86" y="16"/>
                    </a:lnTo>
                    <a:lnTo>
                      <a:pt x="84" y="14"/>
                    </a:lnTo>
                    <a:lnTo>
                      <a:pt x="82" y="14"/>
                    </a:lnTo>
                    <a:lnTo>
                      <a:pt x="78" y="14"/>
                    </a:lnTo>
                    <a:lnTo>
                      <a:pt x="76" y="16"/>
                    </a:lnTo>
                    <a:lnTo>
                      <a:pt x="72" y="20"/>
                    </a:lnTo>
                    <a:lnTo>
                      <a:pt x="70" y="20"/>
                    </a:lnTo>
                    <a:lnTo>
                      <a:pt x="70" y="22"/>
                    </a:lnTo>
                    <a:lnTo>
                      <a:pt x="68" y="22"/>
                    </a:lnTo>
                    <a:lnTo>
                      <a:pt x="66" y="20"/>
                    </a:lnTo>
                    <a:lnTo>
                      <a:pt x="66" y="16"/>
                    </a:lnTo>
                    <a:lnTo>
                      <a:pt x="64" y="14"/>
                    </a:lnTo>
                    <a:lnTo>
                      <a:pt x="62" y="12"/>
                    </a:lnTo>
                    <a:lnTo>
                      <a:pt x="60" y="10"/>
                    </a:lnTo>
                    <a:lnTo>
                      <a:pt x="58" y="8"/>
                    </a:lnTo>
                    <a:lnTo>
                      <a:pt x="56" y="8"/>
                    </a:lnTo>
                    <a:lnTo>
                      <a:pt x="52" y="8"/>
                    </a:lnTo>
                    <a:lnTo>
                      <a:pt x="50" y="12"/>
                    </a:lnTo>
                    <a:lnTo>
                      <a:pt x="42" y="10"/>
                    </a:lnTo>
                    <a:lnTo>
                      <a:pt x="44" y="8"/>
                    </a:lnTo>
                    <a:lnTo>
                      <a:pt x="44" y="6"/>
                    </a:lnTo>
                    <a:lnTo>
                      <a:pt x="46" y="4"/>
                    </a:lnTo>
                    <a:lnTo>
                      <a:pt x="46" y="2"/>
                    </a:lnTo>
                    <a:lnTo>
                      <a:pt x="46" y="0"/>
                    </a:lnTo>
                    <a:lnTo>
                      <a:pt x="42" y="0"/>
                    </a:lnTo>
                    <a:lnTo>
                      <a:pt x="40" y="0"/>
                    </a:lnTo>
                    <a:lnTo>
                      <a:pt x="34" y="2"/>
                    </a:lnTo>
                    <a:lnTo>
                      <a:pt x="30" y="4"/>
                    </a:lnTo>
                    <a:lnTo>
                      <a:pt x="28" y="6"/>
                    </a:lnTo>
                    <a:lnTo>
                      <a:pt x="26" y="8"/>
                    </a:lnTo>
                    <a:lnTo>
                      <a:pt x="26" y="10"/>
                    </a:lnTo>
                    <a:lnTo>
                      <a:pt x="24" y="10"/>
                    </a:lnTo>
                    <a:lnTo>
                      <a:pt x="22" y="10"/>
                    </a:lnTo>
                    <a:lnTo>
                      <a:pt x="20" y="10"/>
                    </a:lnTo>
                    <a:lnTo>
                      <a:pt x="18" y="10"/>
                    </a:lnTo>
                    <a:lnTo>
                      <a:pt x="16" y="12"/>
                    </a:lnTo>
                    <a:lnTo>
                      <a:pt x="16" y="14"/>
                    </a:lnTo>
                    <a:lnTo>
                      <a:pt x="14" y="18"/>
                    </a:lnTo>
                    <a:lnTo>
                      <a:pt x="14" y="24"/>
                    </a:lnTo>
                    <a:lnTo>
                      <a:pt x="16" y="26"/>
                    </a:lnTo>
                    <a:lnTo>
                      <a:pt x="16" y="28"/>
                    </a:lnTo>
                    <a:lnTo>
                      <a:pt x="18" y="30"/>
                    </a:lnTo>
                    <a:lnTo>
                      <a:pt x="18" y="34"/>
                    </a:lnTo>
                    <a:lnTo>
                      <a:pt x="18" y="36"/>
                    </a:lnTo>
                    <a:lnTo>
                      <a:pt x="16" y="40"/>
                    </a:lnTo>
                    <a:lnTo>
                      <a:pt x="14" y="44"/>
                    </a:lnTo>
                    <a:lnTo>
                      <a:pt x="12" y="48"/>
                    </a:lnTo>
                    <a:lnTo>
                      <a:pt x="8" y="54"/>
                    </a:lnTo>
                    <a:lnTo>
                      <a:pt x="6" y="64"/>
                    </a:lnTo>
                    <a:lnTo>
                      <a:pt x="4" y="8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19" name="Freeform 353"/>
              <p:cNvSpPr>
                <a:spLocks/>
              </p:cNvSpPr>
              <p:nvPr/>
            </p:nvSpPr>
            <p:spPr bwMode="gray">
              <a:xfrm>
                <a:off x="3249" y="1641"/>
                <a:ext cx="459" cy="334"/>
              </a:xfrm>
              <a:custGeom>
                <a:avLst/>
                <a:gdLst>
                  <a:gd name="T0" fmla="*/ 32 w 232"/>
                  <a:gd name="T1" fmla="*/ 76 h 186"/>
                  <a:gd name="T2" fmla="*/ 44 w 232"/>
                  <a:gd name="T3" fmla="*/ 74 h 186"/>
                  <a:gd name="T4" fmla="*/ 46 w 232"/>
                  <a:gd name="T5" fmla="*/ 78 h 186"/>
                  <a:gd name="T6" fmla="*/ 36 w 232"/>
                  <a:gd name="T7" fmla="*/ 86 h 186"/>
                  <a:gd name="T8" fmla="*/ 24 w 232"/>
                  <a:gd name="T9" fmla="*/ 86 h 186"/>
                  <a:gd name="T10" fmla="*/ 10 w 232"/>
                  <a:gd name="T11" fmla="*/ 88 h 186"/>
                  <a:gd name="T12" fmla="*/ 8 w 232"/>
                  <a:gd name="T13" fmla="*/ 100 h 186"/>
                  <a:gd name="T14" fmla="*/ 20 w 232"/>
                  <a:gd name="T15" fmla="*/ 104 h 186"/>
                  <a:gd name="T16" fmla="*/ 54 w 232"/>
                  <a:gd name="T17" fmla="*/ 104 h 186"/>
                  <a:gd name="T18" fmla="*/ 86 w 232"/>
                  <a:gd name="T19" fmla="*/ 114 h 186"/>
                  <a:gd name="T20" fmla="*/ 86 w 232"/>
                  <a:gd name="T21" fmla="*/ 124 h 186"/>
                  <a:gd name="T22" fmla="*/ 76 w 232"/>
                  <a:gd name="T23" fmla="*/ 132 h 186"/>
                  <a:gd name="T24" fmla="*/ 64 w 232"/>
                  <a:gd name="T25" fmla="*/ 128 h 186"/>
                  <a:gd name="T26" fmla="*/ 42 w 232"/>
                  <a:gd name="T27" fmla="*/ 132 h 186"/>
                  <a:gd name="T28" fmla="*/ 32 w 232"/>
                  <a:gd name="T29" fmla="*/ 130 h 186"/>
                  <a:gd name="T30" fmla="*/ 22 w 232"/>
                  <a:gd name="T31" fmla="*/ 138 h 186"/>
                  <a:gd name="T32" fmla="*/ 24 w 232"/>
                  <a:gd name="T33" fmla="*/ 148 h 186"/>
                  <a:gd name="T34" fmla="*/ 48 w 232"/>
                  <a:gd name="T35" fmla="*/ 160 h 186"/>
                  <a:gd name="T36" fmla="*/ 62 w 232"/>
                  <a:gd name="T37" fmla="*/ 168 h 186"/>
                  <a:gd name="T38" fmla="*/ 76 w 232"/>
                  <a:gd name="T39" fmla="*/ 184 h 186"/>
                  <a:gd name="T40" fmla="*/ 146 w 232"/>
                  <a:gd name="T41" fmla="*/ 162 h 186"/>
                  <a:gd name="T42" fmla="*/ 160 w 232"/>
                  <a:gd name="T43" fmla="*/ 162 h 186"/>
                  <a:gd name="T44" fmla="*/ 176 w 232"/>
                  <a:gd name="T45" fmla="*/ 170 h 186"/>
                  <a:gd name="T46" fmla="*/ 184 w 232"/>
                  <a:gd name="T47" fmla="*/ 170 h 186"/>
                  <a:gd name="T48" fmla="*/ 190 w 232"/>
                  <a:gd name="T49" fmla="*/ 170 h 186"/>
                  <a:gd name="T50" fmla="*/ 202 w 232"/>
                  <a:gd name="T51" fmla="*/ 168 h 186"/>
                  <a:gd name="T52" fmla="*/ 210 w 232"/>
                  <a:gd name="T53" fmla="*/ 160 h 186"/>
                  <a:gd name="T54" fmla="*/ 208 w 232"/>
                  <a:gd name="T55" fmla="*/ 154 h 186"/>
                  <a:gd name="T56" fmla="*/ 196 w 232"/>
                  <a:gd name="T57" fmla="*/ 152 h 186"/>
                  <a:gd name="T58" fmla="*/ 196 w 232"/>
                  <a:gd name="T59" fmla="*/ 146 h 186"/>
                  <a:gd name="T60" fmla="*/ 208 w 232"/>
                  <a:gd name="T61" fmla="*/ 142 h 186"/>
                  <a:gd name="T62" fmla="*/ 226 w 232"/>
                  <a:gd name="T63" fmla="*/ 142 h 186"/>
                  <a:gd name="T64" fmla="*/ 232 w 232"/>
                  <a:gd name="T65" fmla="*/ 138 h 186"/>
                  <a:gd name="T66" fmla="*/ 226 w 232"/>
                  <a:gd name="T67" fmla="*/ 126 h 186"/>
                  <a:gd name="T68" fmla="*/ 202 w 232"/>
                  <a:gd name="T69" fmla="*/ 116 h 186"/>
                  <a:gd name="T70" fmla="*/ 174 w 232"/>
                  <a:gd name="T71" fmla="*/ 78 h 186"/>
                  <a:gd name="T72" fmla="*/ 166 w 232"/>
                  <a:gd name="T73" fmla="*/ 28 h 186"/>
                  <a:gd name="T74" fmla="*/ 148 w 232"/>
                  <a:gd name="T75" fmla="*/ 20 h 186"/>
                  <a:gd name="T76" fmla="*/ 140 w 232"/>
                  <a:gd name="T77" fmla="*/ 36 h 186"/>
                  <a:gd name="T78" fmla="*/ 124 w 232"/>
                  <a:gd name="T79" fmla="*/ 22 h 186"/>
                  <a:gd name="T80" fmla="*/ 116 w 232"/>
                  <a:gd name="T81" fmla="*/ 18 h 186"/>
                  <a:gd name="T82" fmla="*/ 106 w 232"/>
                  <a:gd name="T83" fmla="*/ 30 h 186"/>
                  <a:gd name="T84" fmla="*/ 96 w 232"/>
                  <a:gd name="T85" fmla="*/ 20 h 186"/>
                  <a:gd name="T86" fmla="*/ 86 w 232"/>
                  <a:gd name="T87" fmla="*/ 6 h 186"/>
                  <a:gd name="T88" fmla="*/ 80 w 232"/>
                  <a:gd name="T89" fmla="*/ 16 h 186"/>
                  <a:gd name="T90" fmla="*/ 78 w 232"/>
                  <a:gd name="T91" fmla="*/ 32 h 186"/>
                  <a:gd name="T92" fmla="*/ 66 w 232"/>
                  <a:gd name="T93" fmla="*/ 32 h 186"/>
                  <a:gd name="T94" fmla="*/ 62 w 232"/>
                  <a:gd name="T95" fmla="*/ 14 h 186"/>
                  <a:gd name="T96" fmla="*/ 64 w 232"/>
                  <a:gd name="T97" fmla="*/ 4 h 186"/>
                  <a:gd name="T98" fmla="*/ 54 w 232"/>
                  <a:gd name="T99" fmla="*/ 0 h 186"/>
                  <a:gd name="T100" fmla="*/ 14 w 232"/>
                  <a:gd name="T101" fmla="*/ 24 h 186"/>
                  <a:gd name="T102" fmla="*/ 8 w 232"/>
                  <a:gd name="T103" fmla="*/ 44 h 186"/>
                  <a:gd name="T104" fmla="*/ 2 w 232"/>
                  <a:gd name="T105" fmla="*/ 56 h 186"/>
                  <a:gd name="T106" fmla="*/ 0 w 232"/>
                  <a:gd name="T107" fmla="*/ 64 h 186"/>
                  <a:gd name="T108" fmla="*/ 10 w 232"/>
                  <a:gd name="T109" fmla="*/ 74 h 18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32"/>
                  <a:gd name="T166" fmla="*/ 0 h 186"/>
                  <a:gd name="T167" fmla="*/ 232 w 232"/>
                  <a:gd name="T168" fmla="*/ 186 h 18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32" h="186">
                    <a:moveTo>
                      <a:pt x="24" y="74"/>
                    </a:moveTo>
                    <a:lnTo>
                      <a:pt x="24" y="76"/>
                    </a:lnTo>
                    <a:lnTo>
                      <a:pt x="28" y="76"/>
                    </a:lnTo>
                    <a:lnTo>
                      <a:pt x="32" y="76"/>
                    </a:lnTo>
                    <a:lnTo>
                      <a:pt x="36" y="76"/>
                    </a:lnTo>
                    <a:lnTo>
                      <a:pt x="40" y="76"/>
                    </a:lnTo>
                    <a:lnTo>
                      <a:pt x="42" y="74"/>
                    </a:lnTo>
                    <a:lnTo>
                      <a:pt x="44" y="74"/>
                    </a:lnTo>
                    <a:lnTo>
                      <a:pt x="46" y="74"/>
                    </a:lnTo>
                    <a:lnTo>
                      <a:pt x="46" y="76"/>
                    </a:lnTo>
                    <a:lnTo>
                      <a:pt x="46" y="78"/>
                    </a:lnTo>
                    <a:lnTo>
                      <a:pt x="46" y="80"/>
                    </a:lnTo>
                    <a:lnTo>
                      <a:pt x="44" y="84"/>
                    </a:lnTo>
                    <a:lnTo>
                      <a:pt x="42" y="86"/>
                    </a:lnTo>
                    <a:lnTo>
                      <a:pt x="36" y="86"/>
                    </a:lnTo>
                    <a:lnTo>
                      <a:pt x="30" y="88"/>
                    </a:lnTo>
                    <a:lnTo>
                      <a:pt x="28" y="88"/>
                    </a:lnTo>
                    <a:lnTo>
                      <a:pt x="26" y="86"/>
                    </a:lnTo>
                    <a:lnTo>
                      <a:pt x="24" y="86"/>
                    </a:lnTo>
                    <a:lnTo>
                      <a:pt x="20" y="86"/>
                    </a:lnTo>
                    <a:lnTo>
                      <a:pt x="16" y="86"/>
                    </a:lnTo>
                    <a:lnTo>
                      <a:pt x="14" y="86"/>
                    </a:lnTo>
                    <a:lnTo>
                      <a:pt x="10" y="88"/>
                    </a:lnTo>
                    <a:lnTo>
                      <a:pt x="8" y="90"/>
                    </a:lnTo>
                    <a:lnTo>
                      <a:pt x="8" y="94"/>
                    </a:lnTo>
                    <a:lnTo>
                      <a:pt x="8" y="100"/>
                    </a:lnTo>
                    <a:lnTo>
                      <a:pt x="8" y="102"/>
                    </a:lnTo>
                    <a:lnTo>
                      <a:pt x="10" y="102"/>
                    </a:lnTo>
                    <a:lnTo>
                      <a:pt x="14" y="104"/>
                    </a:lnTo>
                    <a:lnTo>
                      <a:pt x="20" y="104"/>
                    </a:lnTo>
                    <a:lnTo>
                      <a:pt x="26" y="106"/>
                    </a:lnTo>
                    <a:lnTo>
                      <a:pt x="36" y="106"/>
                    </a:lnTo>
                    <a:lnTo>
                      <a:pt x="42" y="104"/>
                    </a:lnTo>
                    <a:lnTo>
                      <a:pt x="54" y="104"/>
                    </a:lnTo>
                    <a:lnTo>
                      <a:pt x="68" y="104"/>
                    </a:lnTo>
                    <a:lnTo>
                      <a:pt x="80" y="106"/>
                    </a:lnTo>
                    <a:lnTo>
                      <a:pt x="86" y="112"/>
                    </a:lnTo>
                    <a:lnTo>
                      <a:pt x="86" y="114"/>
                    </a:lnTo>
                    <a:lnTo>
                      <a:pt x="86" y="118"/>
                    </a:lnTo>
                    <a:lnTo>
                      <a:pt x="86" y="122"/>
                    </a:lnTo>
                    <a:lnTo>
                      <a:pt x="86" y="124"/>
                    </a:lnTo>
                    <a:lnTo>
                      <a:pt x="84" y="128"/>
                    </a:lnTo>
                    <a:lnTo>
                      <a:pt x="82" y="130"/>
                    </a:lnTo>
                    <a:lnTo>
                      <a:pt x="80" y="132"/>
                    </a:lnTo>
                    <a:lnTo>
                      <a:pt x="76" y="132"/>
                    </a:lnTo>
                    <a:lnTo>
                      <a:pt x="70" y="130"/>
                    </a:lnTo>
                    <a:lnTo>
                      <a:pt x="68" y="128"/>
                    </a:lnTo>
                    <a:lnTo>
                      <a:pt x="64" y="128"/>
                    </a:lnTo>
                    <a:lnTo>
                      <a:pt x="60" y="128"/>
                    </a:lnTo>
                    <a:lnTo>
                      <a:pt x="56" y="128"/>
                    </a:lnTo>
                    <a:lnTo>
                      <a:pt x="50" y="130"/>
                    </a:lnTo>
                    <a:lnTo>
                      <a:pt x="42" y="132"/>
                    </a:lnTo>
                    <a:lnTo>
                      <a:pt x="40" y="132"/>
                    </a:lnTo>
                    <a:lnTo>
                      <a:pt x="38" y="130"/>
                    </a:lnTo>
                    <a:lnTo>
                      <a:pt x="36" y="130"/>
                    </a:lnTo>
                    <a:lnTo>
                      <a:pt x="32" y="130"/>
                    </a:lnTo>
                    <a:lnTo>
                      <a:pt x="30" y="130"/>
                    </a:lnTo>
                    <a:lnTo>
                      <a:pt x="26" y="132"/>
                    </a:lnTo>
                    <a:lnTo>
                      <a:pt x="24" y="134"/>
                    </a:lnTo>
                    <a:lnTo>
                      <a:pt x="22" y="138"/>
                    </a:lnTo>
                    <a:lnTo>
                      <a:pt x="20" y="142"/>
                    </a:lnTo>
                    <a:lnTo>
                      <a:pt x="20" y="144"/>
                    </a:lnTo>
                    <a:lnTo>
                      <a:pt x="22" y="146"/>
                    </a:lnTo>
                    <a:lnTo>
                      <a:pt x="24" y="148"/>
                    </a:lnTo>
                    <a:lnTo>
                      <a:pt x="26" y="152"/>
                    </a:lnTo>
                    <a:lnTo>
                      <a:pt x="32" y="154"/>
                    </a:lnTo>
                    <a:lnTo>
                      <a:pt x="40" y="158"/>
                    </a:lnTo>
                    <a:lnTo>
                      <a:pt x="48" y="160"/>
                    </a:lnTo>
                    <a:lnTo>
                      <a:pt x="50" y="162"/>
                    </a:lnTo>
                    <a:lnTo>
                      <a:pt x="52" y="162"/>
                    </a:lnTo>
                    <a:lnTo>
                      <a:pt x="58" y="166"/>
                    </a:lnTo>
                    <a:lnTo>
                      <a:pt x="62" y="168"/>
                    </a:lnTo>
                    <a:lnTo>
                      <a:pt x="66" y="174"/>
                    </a:lnTo>
                    <a:lnTo>
                      <a:pt x="68" y="178"/>
                    </a:lnTo>
                    <a:lnTo>
                      <a:pt x="70" y="186"/>
                    </a:lnTo>
                    <a:lnTo>
                      <a:pt x="76" y="184"/>
                    </a:lnTo>
                    <a:lnTo>
                      <a:pt x="90" y="182"/>
                    </a:lnTo>
                    <a:lnTo>
                      <a:pt x="110" y="178"/>
                    </a:lnTo>
                    <a:lnTo>
                      <a:pt x="130" y="170"/>
                    </a:lnTo>
                    <a:lnTo>
                      <a:pt x="146" y="162"/>
                    </a:lnTo>
                    <a:lnTo>
                      <a:pt x="148" y="162"/>
                    </a:lnTo>
                    <a:lnTo>
                      <a:pt x="150" y="162"/>
                    </a:lnTo>
                    <a:lnTo>
                      <a:pt x="154" y="162"/>
                    </a:lnTo>
                    <a:lnTo>
                      <a:pt x="160" y="162"/>
                    </a:lnTo>
                    <a:lnTo>
                      <a:pt x="164" y="162"/>
                    </a:lnTo>
                    <a:lnTo>
                      <a:pt x="170" y="164"/>
                    </a:lnTo>
                    <a:lnTo>
                      <a:pt x="174" y="168"/>
                    </a:lnTo>
                    <a:lnTo>
                      <a:pt x="176" y="170"/>
                    </a:lnTo>
                    <a:lnTo>
                      <a:pt x="178" y="172"/>
                    </a:lnTo>
                    <a:lnTo>
                      <a:pt x="180" y="172"/>
                    </a:lnTo>
                    <a:lnTo>
                      <a:pt x="182" y="172"/>
                    </a:lnTo>
                    <a:lnTo>
                      <a:pt x="184" y="170"/>
                    </a:lnTo>
                    <a:lnTo>
                      <a:pt x="186" y="168"/>
                    </a:lnTo>
                    <a:lnTo>
                      <a:pt x="188" y="168"/>
                    </a:lnTo>
                    <a:lnTo>
                      <a:pt x="190" y="170"/>
                    </a:lnTo>
                    <a:lnTo>
                      <a:pt x="192" y="172"/>
                    </a:lnTo>
                    <a:lnTo>
                      <a:pt x="194" y="172"/>
                    </a:lnTo>
                    <a:lnTo>
                      <a:pt x="198" y="170"/>
                    </a:lnTo>
                    <a:lnTo>
                      <a:pt x="202" y="168"/>
                    </a:lnTo>
                    <a:lnTo>
                      <a:pt x="208" y="164"/>
                    </a:lnTo>
                    <a:lnTo>
                      <a:pt x="210" y="162"/>
                    </a:lnTo>
                    <a:lnTo>
                      <a:pt x="210" y="160"/>
                    </a:lnTo>
                    <a:lnTo>
                      <a:pt x="210" y="158"/>
                    </a:lnTo>
                    <a:lnTo>
                      <a:pt x="210" y="156"/>
                    </a:lnTo>
                    <a:lnTo>
                      <a:pt x="208" y="154"/>
                    </a:lnTo>
                    <a:lnTo>
                      <a:pt x="204" y="154"/>
                    </a:lnTo>
                    <a:lnTo>
                      <a:pt x="198" y="154"/>
                    </a:lnTo>
                    <a:lnTo>
                      <a:pt x="198" y="152"/>
                    </a:lnTo>
                    <a:lnTo>
                      <a:pt x="196" y="152"/>
                    </a:lnTo>
                    <a:lnTo>
                      <a:pt x="194" y="150"/>
                    </a:lnTo>
                    <a:lnTo>
                      <a:pt x="194" y="148"/>
                    </a:lnTo>
                    <a:lnTo>
                      <a:pt x="196" y="146"/>
                    </a:lnTo>
                    <a:lnTo>
                      <a:pt x="200" y="144"/>
                    </a:lnTo>
                    <a:lnTo>
                      <a:pt x="204" y="144"/>
                    </a:lnTo>
                    <a:lnTo>
                      <a:pt x="208" y="142"/>
                    </a:lnTo>
                    <a:lnTo>
                      <a:pt x="212" y="142"/>
                    </a:lnTo>
                    <a:lnTo>
                      <a:pt x="218" y="140"/>
                    </a:lnTo>
                    <a:lnTo>
                      <a:pt x="222" y="142"/>
                    </a:lnTo>
                    <a:lnTo>
                      <a:pt x="226" y="142"/>
                    </a:lnTo>
                    <a:lnTo>
                      <a:pt x="228" y="142"/>
                    </a:lnTo>
                    <a:lnTo>
                      <a:pt x="230" y="140"/>
                    </a:lnTo>
                    <a:lnTo>
                      <a:pt x="232" y="138"/>
                    </a:lnTo>
                    <a:lnTo>
                      <a:pt x="232" y="134"/>
                    </a:lnTo>
                    <a:lnTo>
                      <a:pt x="232" y="132"/>
                    </a:lnTo>
                    <a:lnTo>
                      <a:pt x="230" y="128"/>
                    </a:lnTo>
                    <a:lnTo>
                      <a:pt x="226" y="126"/>
                    </a:lnTo>
                    <a:lnTo>
                      <a:pt x="220" y="124"/>
                    </a:lnTo>
                    <a:lnTo>
                      <a:pt x="216" y="122"/>
                    </a:lnTo>
                    <a:lnTo>
                      <a:pt x="210" y="118"/>
                    </a:lnTo>
                    <a:lnTo>
                      <a:pt x="202" y="116"/>
                    </a:lnTo>
                    <a:lnTo>
                      <a:pt x="186" y="114"/>
                    </a:lnTo>
                    <a:lnTo>
                      <a:pt x="184" y="110"/>
                    </a:lnTo>
                    <a:lnTo>
                      <a:pt x="178" y="98"/>
                    </a:lnTo>
                    <a:lnTo>
                      <a:pt x="174" y="78"/>
                    </a:lnTo>
                    <a:lnTo>
                      <a:pt x="174" y="52"/>
                    </a:lnTo>
                    <a:lnTo>
                      <a:pt x="172" y="48"/>
                    </a:lnTo>
                    <a:lnTo>
                      <a:pt x="170" y="38"/>
                    </a:lnTo>
                    <a:lnTo>
                      <a:pt x="166" y="28"/>
                    </a:lnTo>
                    <a:lnTo>
                      <a:pt x="160" y="20"/>
                    </a:lnTo>
                    <a:lnTo>
                      <a:pt x="150" y="18"/>
                    </a:lnTo>
                    <a:lnTo>
                      <a:pt x="148" y="20"/>
                    </a:lnTo>
                    <a:lnTo>
                      <a:pt x="146" y="24"/>
                    </a:lnTo>
                    <a:lnTo>
                      <a:pt x="142" y="28"/>
                    </a:lnTo>
                    <a:lnTo>
                      <a:pt x="140" y="32"/>
                    </a:lnTo>
                    <a:lnTo>
                      <a:pt x="140" y="36"/>
                    </a:lnTo>
                    <a:lnTo>
                      <a:pt x="140" y="42"/>
                    </a:lnTo>
                    <a:lnTo>
                      <a:pt x="126" y="24"/>
                    </a:lnTo>
                    <a:lnTo>
                      <a:pt x="126" y="22"/>
                    </a:lnTo>
                    <a:lnTo>
                      <a:pt x="124" y="22"/>
                    </a:lnTo>
                    <a:lnTo>
                      <a:pt x="122" y="20"/>
                    </a:lnTo>
                    <a:lnTo>
                      <a:pt x="120" y="18"/>
                    </a:lnTo>
                    <a:lnTo>
                      <a:pt x="118" y="16"/>
                    </a:lnTo>
                    <a:lnTo>
                      <a:pt x="116" y="18"/>
                    </a:lnTo>
                    <a:lnTo>
                      <a:pt x="112" y="20"/>
                    </a:lnTo>
                    <a:lnTo>
                      <a:pt x="110" y="24"/>
                    </a:lnTo>
                    <a:lnTo>
                      <a:pt x="108" y="28"/>
                    </a:lnTo>
                    <a:lnTo>
                      <a:pt x="106" y="30"/>
                    </a:lnTo>
                    <a:lnTo>
                      <a:pt x="104" y="32"/>
                    </a:lnTo>
                    <a:lnTo>
                      <a:pt x="100" y="30"/>
                    </a:lnTo>
                    <a:lnTo>
                      <a:pt x="98" y="26"/>
                    </a:lnTo>
                    <a:lnTo>
                      <a:pt x="96" y="20"/>
                    </a:lnTo>
                    <a:lnTo>
                      <a:pt x="94" y="16"/>
                    </a:lnTo>
                    <a:lnTo>
                      <a:pt x="90" y="12"/>
                    </a:lnTo>
                    <a:lnTo>
                      <a:pt x="88" y="8"/>
                    </a:lnTo>
                    <a:lnTo>
                      <a:pt x="86" y="6"/>
                    </a:lnTo>
                    <a:lnTo>
                      <a:pt x="84" y="6"/>
                    </a:lnTo>
                    <a:lnTo>
                      <a:pt x="82" y="8"/>
                    </a:lnTo>
                    <a:lnTo>
                      <a:pt x="80" y="10"/>
                    </a:lnTo>
                    <a:lnTo>
                      <a:pt x="80" y="16"/>
                    </a:lnTo>
                    <a:lnTo>
                      <a:pt x="80" y="20"/>
                    </a:lnTo>
                    <a:lnTo>
                      <a:pt x="80" y="24"/>
                    </a:lnTo>
                    <a:lnTo>
                      <a:pt x="80" y="28"/>
                    </a:lnTo>
                    <a:lnTo>
                      <a:pt x="78" y="32"/>
                    </a:lnTo>
                    <a:lnTo>
                      <a:pt x="76" y="34"/>
                    </a:lnTo>
                    <a:lnTo>
                      <a:pt x="74" y="34"/>
                    </a:lnTo>
                    <a:lnTo>
                      <a:pt x="70" y="34"/>
                    </a:lnTo>
                    <a:lnTo>
                      <a:pt x="66" y="32"/>
                    </a:lnTo>
                    <a:lnTo>
                      <a:pt x="64" y="28"/>
                    </a:lnTo>
                    <a:lnTo>
                      <a:pt x="62" y="24"/>
                    </a:lnTo>
                    <a:lnTo>
                      <a:pt x="62" y="18"/>
                    </a:lnTo>
                    <a:lnTo>
                      <a:pt x="62" y="14"/>
                    </a:lnTo>
                    <a:lnTo>
                      <a:pt x="64" y="10"/>
                    </a:lnTo>
                    <a:lnTo>
                      <a:pt x="64" y="6"/>
                    </a:lnTo>
                    <a:lnTo>
                      <a:pt x="64" y="4"/>
                    </a:lnTo>
                    <a:lnTo>
                      <a:pt x="62" y="2"/>
                    </a:lnTo>
                    <a:lnTo>
                      <a:pt x="60" y="0"/>
                    </a:lnTo>
                    <a:lnTo>
                      <a:pt x="58" y="0"/>
                    </a:lnTo>
                    <a:lnTo>
                      <a:pt x="54" y="0"/>
                    </a:lnTo>
                    <a:lnTo>
                      <a:pt x="50" y="2"/>
                    </a:lnTo>
                    <a:lnTo>
                      <a:pt x="40" y="8"/>
                    </a:lnTo>
                    <a:lnTo>
                      <a:pt x="26" y="16"/>
                    </a:lnTo>
                    <a:lnTo>
                      <a:pt x="14" y="24"/>
                    </a:lnTo>
                    <a:lnTo>
                      <a:pt x="8" y="36"/>
                    </a:lnTo>
                    <a:lnTo>
                      <a:pt x="8" y="40"/>
                    </a:lnTo>
                    <a:lnTo>
                      <a:pt x="8" y="44"/>
                    </a:lnTo>
                    <a:lnTo>
                      <a:pt x="6" y="48"/>
                    </a:lnTo>
                    <a:lnTo>
                      <a:pt x="6" y="52"/>
                    </a:lnTo>
                    <a:lnTo>
                      <a:pt x="2" y="56"/>
                    </a:lnTo>
                    <a:lnTo>
                      <a:pt x="2" y="58"/>
                    </a:lnTo>
                    <a:lnTo>
                      <a:pt x="0" y="60"/>
                    </a:lnTo>
                    <a:lnTo>
                      <a:pt x="0" y="62"/>
                    </a:lnTo>
                    <a:lnTo>
                      <a:pt x="0" y="64"/>
                    </a:lnTo>
                    <a:lnTo>
                      <a:pt x="0" y="68"/>
                    </a:lnTo>
                    <a:lnTo>
                      <a:pt x="2" y="70"/>
                    </a:lnTo>
                    <a:lnTo>
                      <a:pt x="6" y="72"/>
                    </a:lnTo>
                    <a:lnTo>
                      <a:pt x="10" y="74"/>
                    </a:lnTo>
                    <a:lnTo>
                      <a:pt x="16" y="74"/>
                    </a:lnTo>
                    <a:lnTo>
                      <a:pt x="24" y="74"/>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0" name="Freeform 354"/>
              <p:cNvSpPr>
                <a:spLocks/>
              </p:cNvSpPr>
              <p:nvPr/>
            </p:nvSpPr>
            <p:spPr bwMode="gray">
              <a:xfrm>
                <a:off x="3265" y="1258"/>
                <a:ext cx="234" cy="161"/>
              </a:xfrm>
              <a:custGeom>
                <a:avLst/>
                <a:gdLst>
                  <a:gd name="T0" fmla="*/ 58 w 118"/>
                  <a:gd name="T1" fmla="*/ 22 h 90"/>
                  <a:gd name="T2" fmla="*/ 44 w 118"/>
                  <a:gd name="T3" fmla="*/ 40 h 90"/>
                  <a:gd name="T4" fmla="*/ 26 w 118"/>
                  <a:gd name="T5" fmla="*/ 60 h 90"/>
                  <a:gd name="T6" fmla="*/ 14 w 118"/>
                  <a:gd name="T7" fmla="*/ 66 h 90"/>
                  <a:gd name="T8" fmla="*/ 8 w 118"/>
                  <a:gd name="T9" fmla="*/ 68 h 90"/>
                  <a:gd name="T10" fmla="*/ 2 w 118"/>
                  <a:gd name="T11" fmla="*/ 68 h 90"/>
                  <a:gd name="T12" fmla="*/ 0 w 118"/>
                  <a:gd name="T13" fmla="*/ 72 h 90"/>
                  <a:gd name="T14" fmla="*/ 2 w 118"/>
                  <a:gd name="T15" fmla="*/ 76 h 90"/>
                  <a:gd name="T16" fmla="*/ 10 w 118"/>
                  <a:gd name="T17" fmla="*/ 84 h 90"/>
                  <a:gd name="T18" fmla="*/ 28 w 118"/>
                  <a:gd name="T19" fmla="*/ 90 h 90"/>
                  <a:gd name="T20" fmla="*/ 40 w 118"/>
                  <a:gd name="T21" fmla="*/ 86 h 90"/>
                  <a:gd name="T22" fmla="*/ 44 w 118"/>
                  <a:gd name="T23" fmla="*/ 88 h 90"/>
                  <a:gd name="T24" fmla="*/ 50 w 118"/>
                  <a:gd name="T25" fmla="*/ 90 h 90"/>
                  <a:gd name="T26" fmla="*/ 58 w 118"/>
                  <a:gd name="T27" fmla="*/ 88 h 90"/>
                  <a:gd name="T28" fmla="*/ 62 w 118"/>
                  <a:gd name="T29" fmla="*/ 82 h 90"/>
                  <a:gd name="T30" fmla="*/ 70 w 118"/>
                  <a:gd name="T31" fmla="*/ 74 h 90"/>
                  <a:gd name="T32" fmla="*/ 76 w 118"/>
                  <a:gd name="T33" fmla="*/ 64 h 90"/>
                  <a:gd name="T34" fmla="*/ 78 w 118"/>
                  <a:gd name="T35" fmla="*/ 58 h 90"/>
                  <a:gd name="T36" fmla="*/ 84 w 118"/>
                  <a:gd name="T37" fmla="*/ 62 h 90"/>
                  <a:gd name="T38" fmla="*/ 92 w 118"/>
                  <a:gd name="T39" fmla="*/ 64 h 90"/>
                  <a:gd name="T40" fmla="*/ 102 w 118"/>
                  <a:gd name="T41" fmla="*/ 56 h 90"/>
                  <a:gd name="T42" fmla="*/ 104 w 118"/>
                  <a:gd name="T43" fmla="*/ 54 h 90"/>
                  <a:gd name="T44" fmla="*/ 106 w 118"/>
                  <a:gd name="T45" fmla="*/ 48 h 90"/>
                  <a:gd name="T46" fmla="*/ 106 w 118"/>
                  <a:gd name="T47" fmla="*/ 44 h 90"/>
                  <a:gd name="T48" fmla="*/ 104 w 118"/>
                  <a:gd name="T49" fmla="*/ 42 h 90"/>
                  <a:gd name="T50" fmla="*/ 106 w 118"/>
                  <a:gd name="T51" fmla="*/ 38 h 90"/>
                  <a:gd name="T52" fmla="*/ 110 w 118"/>
                  <a:gd name="T53" fmla="*/ 30 h 90"/>
                  <a:gd name="T54" fmla="*/ 108 w 118"/>
                  <a:gd name="T55" fmla="*/ 26 h 90"/>
                  <a:gd name="T56" fmla="*/ 108 w 118"/>
                  <a:gd name="T57" fmla="*/ 22 h 90"/>
                  <a:gd name="T58" fmla="*/ 112 w 118"/>
                  <a:gd name="T59" fmla="*/ 16 h 90"/>
                  <a:gd name="T60" fmla="*/ 116 w 118"/>
                  <a:gd name="T61" fmla="*/ 14 h 90"/>
                  <a:gd name="T62" fmla="*/ 116 w 118"/>
                  <a:gd name="T63" fmla="*/ 12 h 90"/>
                  <a:gd name="T64" fmla="*/ 110 w 118"/>
                  <a:gd name="T65" fmla="*/ 6 h 90"/>
                  <a:gd name="T66" fmla="*/ 104 w 118"/>
                  <a:gd name="T67" fmla="*/ 2 h 90"/>
                  <a:gd name="T68" fmla="*/ 100 w 118"/>
                  <a:gd name="T69" fmla="*/ 0 h 90"/>
                  <a:gd name="T70" fmla="*/ 84 w 118"/>
                  <a:gd name="T71" fmla="*/ 12 h 90"/>
                  <a:gd name="T72" fmla="*/ 76 w 118"/>
                  <a:gd name="T73" fmla="*/ 12 h 90"/>
                  <a:gd name="T74" fmla="*/ 64 w 118"/>
                  <a:gd name="T75" fmla="*/ 16 h 90"/>
                  <a:gd name="T76" fmla="*/ 60 w 118"/>
                  <a:gd name="T77" fmla="*/ 20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8"/>
                  <a:gd name="T118" fmla="*/ 0 h 90"/>
                  <a:gd name="T119" fmla="*/ 118 w 118"/>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8" h="90">
                    <a:moveTo>
                      <a:pt x="60" y="20"/>
                    </a:moveTo>
                    <a:lnTo>
                      <a:pt x="58" y="22"/>
                    </a:lnTo>
                    <a:lnTo>
                      <a:pt x="52" y="30"/>
                    </a:lnTo>
                    <a:lnTo>
                      <a:pt x="44" y="40"/>
                    </a:lnTo>
                    <a:lnTo>
                      <a:pt x="36" y="52"/>
                    </a:lnTo>
                    <a:lnTo>
                      <a:pt x="26" y="60"/>
                    </a:lnTo>
                    <a:lnTo>
                      <a:pt x="18" y="66"/>
                    </a:lnTo>
                    <a:lnTo>
                      <a:pt x="14" y="66"/>
                    </a:lnTo>
                    <a:lnTo>
                      <a:pt x="12" y="68"/>
                    </a:lnTo>
                    <a:lnTo>
                      <a:pt x="8" y="68"/>
                    </a:lnTo>
                    <a:lnTo>
                      <a:pt x="4" y="68"/>
                    </a:lnTo>
                    <a:lnTo>
                      <a:pt x="2" y="68"/>
                    </a:lnTo>
                    <a:lnTo>
                      <a:pt x="0" y="70"/>
                    </a:lnTo>
                    <a:lnTo>
                      <a:pt x="0" y="72"/>
                    </a:lnTo>
                    <a:lnTo>
                      <a:pt x="0" y="74"/>
                    </a:lnTo>
                    <a:lnTo>
                      <a:pt x="2" y="76"/>
                    </a:lnTo>
                    <a:lnTo>
                      <a:pt x="6" y="82"/>
                    </a:lnTo>
                    <a:lnTo>
                      <a:pt x="10" y="84"/>
                    </a:lnTo>
                    <a:lnTo>
                      <a:pt x="18" y="88"/>
                    </a:lnTo>
                    <a:lnTo>
                      <a:pt x="28" y="90"/>
                    </a:lnTo>
                    <a:lnTo>
                      <a:pt x="40" y="84"/>
                    </a:lnTo>
                    <a:lnTo>
                      <a:pt x="40" y="86"/>
                    </a:lnTo>
                    <a:lnTo>
                      <a:pt x="42" y="86"/>
                    </a:lnTo>
                    <a:lnTo>
                      <a:pt x="44" y="88"/>
                    </a:lnTo>
                    <a:lnTo>
                      <a:pt x="46" y="90"/>
                    </a:lnTo>
                    <a:lnTo>
                      <a:pt x="50" y="90"/>
                    </a:lnTo>
                    <a:lnTo>
                      <a:pt x="56" y="88"/>
                    </a:lnTo>
                    <a:lnTo>
                      <a:pt x="58" y="88"/>
                    </a:lnTo>
                    <a:lnTo>
                      <a:pt x="60" y="86"/>
                    </a:lnTo>
                    <a:lnTo>
                      <a:pt x="62" y="82"/>
                    </a:lnTo>
                    <a:lnTo>
                      <a:pt x="66" y="78"/>
                    </a:lnTo>
                    <a:lnTo>
                      <a:pt x="70" y="74"/>
                    </a:lnTo>
                    <a:lnTo>
                      <a:pt x="72" y="68"/>
                    </a:lnTo>
                    <a:lnTo>
                      <a:pt x="76" y="64"/>
                    </a:lnTo>
                    <a:lnTo>
                      <a:pt x="78" y="58"/>
                    </a:lnTo>
                    <a:lnTo>
                      <a:pt x="80" y="60"/>
                    </a:lnTo>
                    <a:lnTo>
                      <a:pt x="84" y="62"/>
                    </a:lnTo>
                    <a:lnTo>
                      <a:pt x="88" y="64"/>
                    </a:lnTo>
                    <a:lnTo>
                      <a:pt x="92" y="64"/>
                    </a:lnTo>
                    <a:lnTo>
                      <a:pt x="98" y="62"/>
                    </a:lnTo>
                    <a:lnTo>
                      <a:pt x="102" y="56"/>
                    </a:lnTo>
                    <a:lnTo>
                      <a:pt x="104" y="54"/>
                    </a:lnTo>
                    <a:lnTo>
                      <a:pt x="106" y="52"/>
                    </a:lnTo>
                    <a:lnTo>
                      <a:pt x="106" y="48"/>
                    </a:lnTo>
                    <a:lnTo>
                      <a:pt x="106" y="46"/>
                    </a:lnTo>
                    <a:lnTo>
                      <a:pt x="106" y="44"/>
                    </a:lnTo>
                    <a:lnTo>
                      <a:pt x="102" y="42"/>
                    </a:lnTo>
                    <a:lnTo>
                      <a:pt x="104" y="42"/>
                    </a:lnTo>
                    <a:lnTo>
                      <a:pt x="104" y="40"/>
                    </a:lnTo>
                    <a:lnTo>
                      <a:pt x="106" y="38"/>
                    </a:lnTo>
                    <a:lnTo>
                      <a:pt x="108" y="34"/>
                    </a:lnTo>
                    <a:lnTo>
                      <a:pt x="110" y="30"/>
                    </a:lnTo>
                    <a:lnTo>
                      <a:pt x="110" y="28"/>
                    </a:lnTo>
                    <a:lnTo>
                      <a:pt x="108" y="26"/>
                    </a:lnTo>
                    <a:lnTo>
                      <a:pt x="108" y="22"/>
                    </a:lnTo>
                    <a:lnTo>
                      <a:pt x="110" y="20"/>
                    </a:lnTo>
                    <a:lnTo>
                      <a:pt x="112" y="16"/>
                    </a:lnTo>
                    <a:lnTo>
                      <a:pt x="114" y="14"/>
                    </a:lnTo>
                    <a:lnTo>
                      <a:pt x="116" y="14"/>
                    </a:lnTo>
                    <a:lnTo>
                      <a:pt x="118" y="12"/>
                    </a:lnTo>
                    <a:lnTo>
                      <a:pt x="116" y="12"/>
                    </a:lnTo>
                    <a:lnTo>
                      <a:pt x="114" y="10"/>
                    </a:lnTo>
                    <a:lnTo>
                      <a:pt x="110" y="6"/>
                    </a:lnTo>
                    <a:lnTo>
                      <a:pt x="108" y="4"/>
                    </a:lnTo>
                    <a:lnTo>
                      <a:pt x="104" y="2"/>
                    </a:lnTo>
                    <a:lnTo>
                      <a:pt x="102" y="0"/>
                    </a:lnTo>
                    <a:lnTo>
                      <a:pt x="100" y="0"/>
                    </a:lnTo>
                    <a:lnTo>
                      <a:pt x="86" y="12"/>
                    </a:lnTo>
                    <a:lnTo>
                      <a:pt x="84" y="12"/>
                    </a:lnTo>
                    <a:lnTo>
                      <a:pt x="82" y="12"/>
                    </a:lnTo>
                    <a:lnTo>
                      <a:pt x="76" y="12"/>
                    </a:lnTo>
                    <a:lnTo>
                      <a:pt x="70" y="14"/>
                    </a:lnTo>
                    <a:lnTo>
                      <a:pt x="64" y="16"/>
                    </a:lnTo>
                    <a:lnTo>
                      <a:pt x="60" y="2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1" name="Freeform 355"/>
              <p:cNvSpPr>
                <a:spLocks/>
              </p:cNvSpPr>
              <p:nvPr/>
            </p:nvSpPr>
            <p:spPr bwMode="gray">
              <a:xfrm>
                <a:off x="3487" y="1186"/>
                <a:ext cx="43" cy="50"/>
              </a:xfrm>
              <a:custGeom>
                <a:avLst/>
                <a:gdLst>
                  <a:gd name="T0" fmla="*/ 16 w 22"/>
                  <a:gd name="T1" fmla="*/ 2 h 28"/>
                  <a:gd name="T2" fmla="*/ 14 w 22"/>
                  <a:gd name="T3" fmla="*/ 2 h 28"/>
                  <a:gd name="T4" fmla="*/ 14 w 22"/>
                  <a:gd name="T5" fmla="*/ 2 h 28"/>
                  <a:gd name="T6" fmla="*/ 12 w 22"/>
                  <a:gd name="T7" fmla="*/ 0 h 28"/>
                  <a:gd name="T8" fmla="*/ 10 w 22"/>
                  <a:gd name="T9" fmla="*/ 0 h 28"/>
                  <a:gd name="T10" fmla="*/ 6 w 22"/>
                  <a:gd name="T11" fmla="*/ 0 h 28"/>
                  <a:gd name="T12" fmla="*/ 4 w 22"/>
                  <a:gd name="T13" fmla="*/ 2 h 28"/>
                  <a:gd name="T14" fmla="*/ 2 w 22"/>
                  <a:gd name="T15" fmla="*/ 4 h 28"/>
                  <a:gd name="T16" fmla="*/ 2 w 22"/>
                  <a:gd name="T17" fmla="*/ 8 h 28"/>
                  <a:gd name="T18" fmla="*/ 0 w 22"/>
                  <a:gd name="T19" fmla="*/ 12 h 28"/>
                  <a:gd name="T20" fmla="*/ 2 w 22"/>
                  <a:gd name="T21" fmla="*/ 20 h 28"/>
                  <a:gd name="T22" fmla="*/ 2 w 22"/>
                  <a:gd name="T23" fmla="*/ 20 h 28"/>
                  <a:gd name="T24" fmla="*/ 4 w 22"/>
                  <a:gd name="T25" fmla="*/ 22 h 28"/>
                  <a:gd name="T26" fmla="*/ 6 w 22"/>
                  <a:gd name="T27" fmla="*/ 24 h 28"/>
                  <a:gd name="T28" fmla="*/ 10 w 22"/>
                  <a:gd name="T29" fmla="*/ 26 h 28"/>
                  <a:gd name="T30" fmla="*/ 14 w 22"/>
                  <a:gd name="T31" fmla="*/ 26 h 28"/>
                  <a:gd name="T32" fmla="*/ 16 w 22"/>
                  <a:gd name="T33" fmla="*/ 28 h 28"/>
                  <a:gd name="T34" fmla="*/ 20 w 22"/>
                  <a:gd name="T35" fmla="*/ 26 h 28"/>
                  <a:gd name="T36" fmla="*/ 22 w 22"/>
                  <a:gd name="T37" fmla="*/ 24 h 28"/>
                  <a:gd name="T38" fmla="*/ 22 w 22"/>
                  <a:gd name="T39" fmla="*/ 20 h 28"/>
                  <a:gd name="T40" fmla="*/ 22 w 22"/>
                  <a:gd name="T41" fmla="*/ 14 h 28"/>
                  <a:gd name="T42" fmla="*/ 22 w 22"/>
                  <a:gd name="T43" fmla="*/ 10 h 28"/>
                  <a:gd name="T44" fmla="*/ 20 w 22"/>
                  <a:gd name="T45" fmla="*/ 6 h 28"/>
                  <a:gd name="T46" fmla="*/ 18 w 22"/>
                  <a:gd name="T47" fmla="*/ 4 h 28"/>
                  <a:gd name="T48" fmla="*/ 16 w 22"/>
                  <a:gd name="T49" fmla="*/ 2 h 28"/>
                  <a:gd name="T50" fmla="*/ 16 w 22"/>
                  <a:gd name="T51" fmla="*/ 2 h 28"/>
                  <a:gd name="T52" fmla="*/ 16 w 22"/>
                  <a:gd name="T53" fmla="*/ 2 h 28"/>
                  <a:gd name="T54" fmla="*/ 16 w 22"/>
                  <a:gd name="T55" fmla="*/ 2 h 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2"/>
                  <a:gd name="T85" fmla="*/ 0 h 28"/>
                  <a:gd name="T86" fmla="*/ 22 w 22"/>
                  <a:gd name="T87" fmla="*/ 28 h 2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2" h="28">
                    <a:moveTo>
                      <a:pt x="16" y="2"/>
                    </a:moveTo>
                    <a:lnTo>
                      <a:pt x="14" y="2"/>
                    </a:lnTo>
                    <a:lnTo>
                      <a:pt x="12" y="0"/>
                    </a:lnTo>
                    <a:lnTo>
                      <a:pt x="10" y="0"/>
                    </a:lnTo>
                    <a:lnTo>
                      <a:pt x="6" y="0"/>
                    </a:lnTo>
                    <a:lnTo>
                      <a:pt x="4" y="2"/>
                    </a:lnTo>
                    <a:lnTo>
                      <a:pt x="2" y="4"/>
                    </a:lnTo>
                    <a:lnTo>
                      <a:pt x="2" y="8"/>
                    </a:lnTo>
                    <a:lnTo>
                      <a:pt x="0" y="12"/>
                    </a:lnTo>
                    <a:lnTo>
                      <a:pt x="2" y="20"/>
                    </a:lnTo>
                    <a:lnTo>
                      <a:pt x="4" y="22"/>
                    </a:lnTo>
                    <a:lnTo>
                      <a:pt x="6" y="24"/>
                    </a:lnTo>
                    <a:lnTo>
                      <a:pt x="10" y="26"/>
                    </a:lnTo>
                    <a:lnTo>
                      <a:pt x="14" y="26"/>
                    </a:lnTo>
                    <a:lnTo>
                      <a:pt x="16" y="28"/>
                    </a:lnTo>
                    <a:lnTo>
                      <a:pt x="20" y="26"/>
                    </a:lnTo>
                    <a:lnTo>
                      <a:pt x="22" y="24"/>
                    </a:lnTo>
                    <a:lnTo>
                      <a:pt x="22" y="20"/>
                    </a:lnTo>
                    <a:lnTo>
                      <a:pt x="22" y="14"/>
                    </a:lnTo>
                    <a:lnTo>
                      <a:pt x="22" y="10"/>
                    </a:lnTo>
                    <a:lnTo>
                      <a:pt x="20" y="6"/>
                    </a:lnTo>
                    <a:lnTo>
                      <a:pt x="18" y="4"/>
                    </a:lnTo>
                    <a:lnTo>
                      <a:pt x="16" y="2"/>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2" name="Freeform 356"/>
              <p:cNvSpPr>
                <a:spLocks/>
              </p:cNvSpPr>
              <p:nvPr/>
            </p:nvSpPr>
            <p:spPr bwMode="gray">
              <a:xfrm>
                <a:off x="3538" y="1118"/>
                <a:ext cx="135" cy="75"/>
              </a:xfrm>
              <a:custGeom>
                <a:avLst/>
                <a:gdLst>
                  <a:gd name="T0" fmla="*/ 12 w 68"/>
                  <a:gd name="T1" fmla="*/ 12 h 42"/>
                  <a:gd name="T2" fmla="*/ 12 w 68"/>
                  <a:gd name="T3" fmla="*/ 12 h 42"/>
                  <a:gd name="T4" fmla="*/ 10 w 68"/>
                  <a:gd name="T5" fmla="*/ 14 h 42"/>
                  <a:gd name="T6" fmla="*/ 8 w 68"/>
                  <a:gd name="T7" fmla="*/ 14 h 42"/>
                  <a:gd name="T8" fmla="*/ 4 w 68"/>
                  <a:gd name="T9" fmla="*/ 18 h 42"/>
                  <a:gd name="T10" fmla="*/ 2 w 68"/>
                  <a:gd name="T11" fmla="*/ 20 h 42"/>
                  <a:gd name="T12" fmla="*/ 0 w 68"/>
                  <a:gd name="T13" fmla="*/ 24 h 42"/>
                  <a:gd name="T14" fmla="*/ 0 w 68"/>
                  <a:gd name="T15" fmla="*/ 26 h 42"/>
                  <a:gd name="T16" fmla="*/ 2 w 68"/>
                  <a:gd name="T17" fmla="*/ 30 h 42"/>
                  <a:gd name="T18" fmla="*/ 4 w 68"/>
                  <a:gd name="T19" fmla="*/ 34 h 42"/>
                  <a:gd name="T20" fmla="*/ 10 w 68"/>
                  <a:gd name="T21" fmla="*/ 36 h 42"/>
                  <a:gd name="T22" fmla="*/ 12 w 68"/>
                  <a:gd name="T23" fmla="*/ 36 h 42"/>
                  <a:gd name="T24" fmla="*/ 12 w 68"/>
                  <a:gd name="T25" fmla="*/ 34 h 42"/>
                  <a:gd name="T26" fmla="*/ 16 w 68"/>
                  <a:gd name="T27" fmla="*/ 30 h 42"/>
                  <a:gd name="T28" fmla="*/ 18 w 68"/>
                  <a:gd name="T29" fmla="*/ 28 h 42"/>
                  <a:gd name="T30" fmla="*/ 22 w 68"/>
                  <a:gd name="T31" fmla="*/ 26 h 42"/>
                  <a:gd name="T32" fmla="*/ 26 w 68"/>
                  <a:gd name="T33" fmla="*/ 28 h 42"/>
                  <a:gd name="T34" fmla="*/ 30 w 68"/>
                  <a:gd name="T35" fmla="*/ 32 h 42"/>
                  <a:gd name="T36" fmla="*/ 32 w 68"/>
                  <a:gd name="T37" fmla="*/ 34 h 42"/>
                  <a:gd name="T38" fmla="*/ 36 w 68"/>
                  <a:gd name="T39" fmla="*/ 38 h 42"/>
                  <a:gd name="T40" fmla="*/ 42 w 68"/>
                  <a:gd name="T41" fmla="*/ 42 h 42"/>
                  <a:gd name="T42" fmla="*/ 52 w 68"/>
                  <a:gd name="T43" fmla="*/ 40 h 42"/>
                  <a:gd name="T44" fmla="*/ 62 w 68"/>
                  <a:gd name="T45" fmla="*/ 32 h 42"/>
                  <a:gd name="T46" fmla="*/ 62 w 68"/>
                  <a:gd name="T47" fmla="*/ 32 h 42"/>
                  <a:gd name="T48" fmla="*/ 64 w 68"/>
                  <a:gd name="T49" fmla="*/ 30 h 42"/>
                  <a:gd name="T50" fmla="*/ 66 w 68"/>
                  <a:gd name="T51" fmla="*/ 28 h 42"/>
                  <a:gd name="T52" fmla="*/ 68 w 68"/>
                  <a:gd name="T53" fmla="*/ 26 h 42"/>
                  <a:gd name="T54" fmla="*/ 68 w 68"/>
                  <a:gd name="T55" fmla="*/ 22 h 42"/>
                  <a:gd name="T56" fmla="*/ 66 w 68"/>
                  <a:gd name="T57" fmla="*/ 20 h 42"/>
                  <a:gd name="T58" fmla="*/ 62 w 68"/>
                  <a:gd name="T59" fmla="*/ 16 h 42"/>
                  <a:gd name="T60" fmla="*/ 58 w 68"/>
                  <a:gd name="T61" fmla="*/ 14 h 42"/>
                  <a:gd name="T62" fmla="*/ 40 w 68"/>
                  <a:gd name="T63" fmla="*/ 2 h 42"/>
                  <a:gd name="T64" fmla="*/ 38 w 68"/>
                  <a:gd name="T65" fmla="*/ 2 h 42"/>
                  <a:gd name="T66" fmla="*/ 36 w 68"/>
                  <a:gd name="T67" fmla="*/ 2 h 42"/>
                  <a:gd name="T68" fmla="*/ 32 w 68"/>
                  <a:gd name="T69" fmla="*/ 0 h 42"/>
                  <a:gd name="T70" fmla="*/ 28 w 68"/>
                  <a:gd name="T71" fmla="*/ 0 h 42"/>
                  <a:gd name="T72" fmla="*/ 24 w 68"/>
                  <a:gd name="T73" fmla="*/ 2 h 42"/>
                  <a:gd name="T74" fmla="*/ 18 w 68"/>
                  <a:gd name="T75" fmla="*/ 6 h 42"/>
                  <a:gd name="T76" fmla="*/ 12 w 68"/>
                  <a:gd name="T77" fmla="*/ 12 h 42"/>
                  <a:gd name="T78" fmla="*/ 12 w 68"/>
                  <a:gd name="T79" fmla="*/ 12 h 4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8"/>
                  <a:gd name="T121" fmla="*/ 0 h 42"/>
                  <a:gd name="T122" fmla="*/ 68 w 68"/>
                  <a:gd name="T123" fmla="*/ 42 h 4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8" h="42">
                    <a:moveTo>
                      <a:pt x="12" y="12"/>
                    </a:moveTo>
                    <a:lnTo>
                      <a:pt x="12" y="12"/>
                    </a:lnTo>
                    <a:lnTo>
                      <a:pt x="10" y="14"/>
                    </a:lnTo>
                    <a:lnTo>
                      <a:pt x="8" y="14"/>
                    </a:lnTo>
                    <a:lnTo>
                      <a:pt x="4" y="18"/>
                    </a:lnTo>
                    <a:lnTo>
                      <a:pt x="2" y="20"/>
                    </a:lnTo>
                    <a:lnTo>
                      <a:pt x="0" y="24"/>
                    </a:lnTo>
                    <a:lnTo>
                      <a:pt x="0" y="26"/>
                    </a:lnTo>
                    <a:lnTo>
                      <a:pt x="2" y="30"/>
                    </a:lnTo>
                    <a:lnTo>
                      <a:pt x="4" y="34"/>
                    </a:lnTo>
                    <a:lnTo>
                      <a:pt x="10" y="36"/>
                    </a:lnTo>
                    <a:lnTo>
                      <a:pt x="12" y="36"/>
                    </a:lnTo>
                    <a:lnTo>
                      <a:pt x="12" y="34"/>
                    </a:lnTo>
                    <a:lnTo>
                      <a:pt x="16" y="30"/>
                    </a:lnTo>
                    <a:lnTo>
                      <a:pt x="18" y="28"/>
                    </a:lnTo>
                    <a:lnTo>
                      <a:pt x="22" y="26"/>
                    </a:lnTo>
                    <a:lnTo>
                      <a:pt x="26" y="28"/>
                    </a:lnTo>
                    <a:lnTo>
                      <a:pt x="30" y="32"/>
                    </a:lnTo>
                    <a:lnTo>
                      <a:pt x="32" y="34"/>
                    </a:lnTo>
                    <a:lnTo>
                      <a:pt x="36" y="38"/>
                    </a:lnTo>
                    <a:lnTo>
                      <a:pt x="42" y="42"/>
                    </a:lnTo>
                    <a:lnTo>
                      <a:pt x="52" y="40"/>
                    </a:lnTo>
                    <a:lnTo>
                      <a:pt x="62" y="32"/>
                    </a:lnTo>
                    <a:lnTo>
                      <a:pt x="64" y="30"/>
                    </a:lnTo>
                    <a:lnTo>
                      <a:pt x="66" y="28"/>
                    </a:lnTo>
                    <a:lnTo>
                      <a:pt x="68" y="26"/>
                    </a:lnTo>
                    <a:lnTo>
                      <a:pt x="68" y="22"/>
                    </a:lnTo>
                    <a:lnTo>
                      <a:pt x="66" y="20"/>
                    </a:lnTo>
                    <a:lnTo>
                      <a:pt x="62" y="16"/>
                    </a:lnTo>
                    <a:lnTo>
                      <a:pt x="58" y="14"/>
                    </a:lnTo>
                    <a:lnTo>
                      <a:pt x="40" y="2"/>
                    </a:lnTo>
                    <a:lnTo>
                      <a:pt x="38" y="2"/>
                    </a:lnTo>
                    <a:lnTo>
                      <a:pt x="36" y="2"/>
                    </a:lnTo>
                    <a:lnTo>
                      <a:pt x="32" y="0"/>
                    </a:lnTo>
                    <a:lnTo>
                      <a:pt x="28" y="0"/>
                    </a:lnTo>
                    <a:lnTo>
                      <a:pt x="24" y="2"/>
                    </a:lnTo>
                    <a:lnTo>
                      <a:pt x="18" y="6"/>
                    </a:lnTo>
                    <a:lnTo>
                      <a:pt x="12" y="12"/>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3" name="Freeform 357"/>
              <p:cNvSpPr>
                <a:spLocks/>
              </p:cNvSpPr>
              <p:nvPr/>
            </p:nvSpPr>
            <p:spPr bwMode="gray">
              <a:xfrm>
                <a:off x="3538" y="1215"/>
                <a:ext cx="115" cy="61"/>
              </a:xfrm>
              <a:custGeom>
                <a:avLst/>
                <a:gdLst>
                  <a:gd name="T0" fmla="*/ 12 w 58"/>
                  <a:gd name="T1" fmla="*/ 0 h 34"/>
                  <a:gd name="T2" fmla="*/ 10 w 58"/>
                  <a:gd name="T3" fmla="*/ 2 h 34"/>
                  <a:gd name="T4" fmla="*/ 4 w 58"/>
                  <a:gd name="T5" fmla="*/ 8 h 34"/>
                  <a:gd name="T6" fmla="*/ 0 w 58"/>
                  <a:gd name="T7" fmla="*/ 16 h 34"/>
                  <a:gd name="T8" fmla="*/ 0 w 58"/>
                  <a:gd name="T9" fmla="*/ 26 h 34"/>
                  <a:gd name="T10" fmla="*/ 6 w 58"/>
                  <a:gd name="T11" fmla="*/ 34 h 34"/>
                  <a:gd name="T12" fmla="*/ 8 w 58"/>
                  <a:gd name="T13" fmla="*/ 34 h 34"/>
                  <a:gd name="T14" fmla="*/ 12 w 58"/>
                  <a:gd name="T15" fmla="*/ 34 h 34"/>
                  <a:gd name="T16" fmla="*/ 18 w 58"/>
                  <a:gd name="T17" fmla="*/ 34 h 34"/>
                  <a:gd name="T18" fmla="*/ 24 w 58"/>
                  <a:gd name="T19" fmla="*/ 34 h 34"/>
                  <a:gd name="T20" fmla="*/ 32 w 58"/>
                  <a:gd name="T21" fmla="*/ 32 h 34"/>
                  <a:gd name="T22" fmla="*/ 34 w 58"/>
                  <a:gd name="T23" fmla="*/ 30 h 34"/>
                  <a:gd name="T24" fmla="*/ 38 w 58"/>
                  <a:gd name="T25" fmla="*/ 28 h 34"/>
                  <a:gd name="T26" fmla="*/ 42 w 58"/>
                  <a:gd name="T27" fmla="*/ 24 h 34"/>
                  <a:gd name="T28" fmla="*/ 46 w 58"/>
                  <a:gd name="T29" fmla="*/ 20 h 34"/>
                  <a:gd name="T30" fmla="*/ 48 w 58"/>
                  <a:gd name="T31" fmla="*/ 18 h 34"/>
                  <a:gd name="T32" fmla="*/ 52 w 58"/>
                  <a:gd name="T33" fmla="*/ 18 h 34"/>
                  <a:gd name="T34" fmla="*/ 54 w 58"/>
                  <a:gd name="T35" fmla="*/ 18 h 34"/>
                  <a:gd name="T36" fmla="*/ 56 w 58"/>
                  <a:gd name="T37" fmla="*/ 16 h 34"/>
                  <a:gd name="T38" fmla="*/ 58 w 58"/>
                  <a:gd name="T39" fmla="*/ 14 h 34"/>
                  <a:gd name="T40" fmla="*/ 58 w 58"/>
                  <a:gd name="T41" fmla="*/ 12 h 34"/>
                  <a:gd name="T42" fmla="*/ 56 w 58"/>
                  <a:gd name="T43" fmla="*/ 8 h 34"/>
                  <a:gd name="T44" fmla="*/ 54 w 58"/>
                  <a:gd name="T45" fmla="*/ 6 h 34"/>
                  <a:gd name="T46" fmla="*/ 48 w 58"/>
                  <a:gd name="T47" fmla="*/ 4 h 34"/>
                  <a:gd name="T48" fmla="*/ 32 w 58"/>
                  <a:gd name="T49" fmla="*/ 2 h 34"/>
                  <a:gd name="T50" fmla="*/ 18 w 58"/>
                  <a:gd name="T51" fmla="*/ 0 h 34"/>
                  <a:gd name="T52" fmla="*/ 12 w 58"/>
                  <a:gd name="T53" fmla="*/ 0 h 34"/>
                  <a:gd name="T54" fmla="*/ 12 w 58"/>
                  <a:gd name="T55" fmla="*/ 0 h 3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8"/>
                  <a:gd name="T85" fmla="*/ 0 h 34"/>
                  <a:gd name="T86" fmla="*/ 58 w 58"/>
                  <a:gd name="T87" fmla="*/ 34 h 3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8" h="34">
                    <a:moveTo>
                      <a:pt x="12" y="0"/>
                    </a:moveTo>
                    <a:lnTo>
                      <a:pt x="10" y="2"/>
                    </a:lnTo>
                    <a:lnTo>
                      <a:pt x="4" y="8"/>
                    </a:lnTo>
                    <a:lnTo>
                      <a:pt x="0" y="16"/>
                    </a:lnTo>
                    <a:lnTo>
                      <a:pt x="0" y="26"/>
                    </a:lnTo>
                    <a:lnTo>
                      <a:pt x="6" y="34"/>
                    </a:lnTo>
                    <a:lnTo>
                      <a:pt x="8" y="34"/>
                    </a:lnTo>
                    <a:lnTo>
                      <a:pt x="12" y="34"/>
                    </a:lnTo>
                    <a:lnTo>
                      <a:pt x="18" y="34"/>
                    </a:lnTo>
                    <a:lnTo>
                      <a:pt x="24" y="34"/>
                    </a:lnTo>
                    <a:lnTo>
                      <a:pt x="32" y="32"/>
                    </a:lnTo>
                    <a:lnTo>
                      <a:pt x="34" y="30"/>
                    </a:lnTo>
                    <a:lnTo>
                      <a:pt x="38" y="28"/>
                    </a:lnTo>
                    <a:lnTo>
                      <a:pt x="42" y="24"/>
                    </a:lnTo>
                    <a:lnTo>
                      <a:pt x="46" y="20"/>
                    </a:lnTo>
                    <a:lnTo>
                      <a:pt x="48" y="18"/>
                    </a:lnTo>
                    <a:lnTo>
                      <a:pt x="52" y="18"/>
                    </a:lnTo>
                    <a:lnTo>
                      <a:pt x="54" y="18"/>
                    </a:lnTo>
                    <a:lnTo>
                      <a:pt x="56" y="16"/>
                    </a:lnTo>
                    <a:lnTo>
                      <a:pt x="58" y="14"/>
                    </a:lnTo>
                    <a:lnTo>
                      <a:pt x="58" y="12"/>
                    </a:lnTo>
                    <a:lnTo>
                      <a:pt x="56" y="8"/>
                    </a:lnTo>
                    <a:lnTo>
                      <a:pt x="54" y="6"/>
                    </a:lnTo>
                    <a:lnTo>
                      <a:pt x="48" y="4"/>
                    </a:lnTo>
                    <a:lnTo>
                      <a:pt x="32" y="2"/>
                    </a:lnTo>
                    <a:lnTo>
                      <a:pt x="18" y="0"/>
                    </a:lnTo>
                    <a:lnTo>
                      <a:pt x="12" y="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4" name="Freeform 358"/>
              <p:cNvSpPr>
                <a:spLocks/>
              </p:cNvSpPr>
              <p:nvPr/>
            </p:nvSpPr>
            <p:spPr bwMode="gray">
              <a:xfrm>
                <a:off x="3392" y="1405"/>
                <a:ext cx="39" cy="50"/>
              </a:xfrm>
              <a:custGeom>
                <a:avLst/>
                <a:gdLst>
                  <a:gd name="T0" fmla="*/ 16 w 20"/>
                  <a:gd name="T1" fmla="*/ 0 h 28"/>
                  <a:gd name="T2" fmla="*/ 14 w 20"/>
                  <a:gd name="T3" fmla="*/ 0 h 28"/>
                  <a:gd name="T4" fmla="*/ 12 w 20"/>
                  <a:gd name="T5" fmla="*/ 2 h 28"/>
                  <a:gd name="T6" fmla="*/ 10 w 20"/>
                  <a:gd name="T7" fmla="*/ 6 h 28"/>
                  <a:gd name="T8" fmla="*/ 6 w 20"/>
                  <a:gd name="T9" fmla="*/ 10 h 28"/>
                  <a:gd name="T10" fmla="*/ 2 w 20"/>
                  <a:gd name="T11" fmla="*/ 14 h 28"/>
                  <a:gd name="T12" fmla="*/ 0 w 20"/>
                  <a:gd name="T13" fmla="*/ 18 h 28"/>
                  <a:gd name="T14" fmla="*/ 0 w 20"/>
                  <a:gd name="T15" fmla="*/ 24 h 28"/>
                  <a:gd name="T16" fmla="*/ 2 w 20"/>
                  <a:gd name="T17" fmla="*/ 28 h 28"/>
                  <a:gd name="T18" fmla="*/ 4 w 20"/>
                  <a:gd name="T19" fmla="*/ 28 h 28"/>
                  <a:gd name="T20" fmla="*/ 6 w 20"/>
                  <a:gd name="T21" fmla="*/ 28 h 28"/>
                  <a:gd name="T22" fmla="*/ 8 w 20"/>
                  <a:gd name="T23" fmla="*/ 28 h 28"/>
                  <a:gd name="T24" fmla="*/ 10 w 20"/>
                  <a:gd name="T25" fmla="*/ 28 h 28"/>
                  <a:gd name="T26" fmla="*/ 14 w 20"/>
                  <a:gd name="T27" fmla="*/ 26 h 28"/>
                  <a:gd name="T28" fmla="*/ 16 w 20"/>
                  <a:gd name="T29" fmla="*/ 22 h 28"/>
                  <a:gd name="T30" fmla="*/ 18 w 20"/>
                  <a:gd name="T31" fmla="*/ 16 h 28"/>
                  <a:gd name="T32" fmla="*/ 20 w 20"/>
                  <a:gd name="T33" fmla="*/ 14 h 28"/>
                  <a:gd name="T34" fmla="*/ 20 w 20"/>
                  <a:gd name="T35" fmla="*/ 12 h 28"/>
                  <a:gd name="T36" fmla="*/ 20 w 20"/>
                  <a:gd name="T37" fmla="*/ 8 h 28"/>
                  <a:gd name="T38" fmla="*/ 20 w 20"/>
                  <a:gd name="T39" fmla="*/ 6 h 28"/>
                  <a:gd name="T40" fmla="*/ 20 w 20"/>
                  <a:gd name="T41" fmla="*/ 2 h 28"/>
                  <a:gd name="T42" fmla="*/ 18 w 20"/>
                  <a:gd name="T43" fmla="*/ 0 h 28"/>
                  <a:gd name="T44" fmla="*/ 16 w 20"/>
                  <a:gd name="T45" fmla="*/ 0 h 28"/>
                  <a:gd name="T46" fmla="*/ 16 w 20"/>
                  <a:gd name="T47" fmla="*/ 0 h 2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
                  <a:gd name="T73" fmla="*/ 0 h 28"/>
                  <a:gd name="T74" fmla="*/ 20 w 20"/>
                  <a:gd name="T75" fmla="*/ 28 h 2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 h="28">
                    <a:moveTo>
                      <a:pt x="16" y="0"/>
                    </a:moveTo>
                    <a:lnTo>
                      <a:pt x="14" y="0"/>
                    </a:lnTo>
                    <a:lnTo>
                      <a:pt x="12" y="2"/>
                    </a:lnTo>
                    <a:lnTo>
                      <a:pt x="10" y="6"/>
                    </a:lnTo>
                    <a:lnTo>
                      <a:pt x="6" y="10"/>
                    </a:lnTo>
                    <a:lnTo>
                      <a:pt x="2" y="14"/>
                    </a:lnTo>
                    <a:lnTo>
                      <a:pt x="0" y="18"/>
                    </a:lnTo>
                    <a:lnTo>
                      <a:pt x="0" y="24"/>
                    </a:lnTo>
                    <a:lnTo>
                      <a:pt x="2" y="28"/>
                    </a:lnTo>
                    <a:lnTo>
                      <a:pt x="4" y="28"/>
                    </a:lnTo>
                    <a:lnTo>
                      <a:pt x="6" y="28"/>
                    </a:lnTo>
                    <a:lnTo>
                      <a:pt x="8" y="28"/>
                    </a:lnTo>
                    <a:lnTo>
                      <a:pt x="10" y="28"/>
                    </a:lnTo>
                    <a:lnTo>
                      <a:pt x="14" y="26"/>
                    </a:lnTo>
                    <a:lnTo>
                      <a:pt x="16" y="22"/>
                    </a:lnTo>
                    <a:lnTo>
                      <a:pt x="18" y="16"/>
                    </a:lnTo>
                    <a:lnTo>
                      <a:pt x="20" y="14"/>
                    </a:lnTo>
                    <a:lnTo>
                      <a:pt x="20" y="12"/>
                    </a:lnTo>
                    <a:lnTo>
                      <a:pt x="20" y="8"/>
                    </a:lnTo>
                    <a:lnTo>
                      <a:pt x="20" y="6"/>
                    </a:lnTo>
                    <a:lnTo>
                      <a:pt x="20" y="2"/>
                    </a:lnTo>
                    <a:lnTo>
                      <a:pt x="18" y="0"/>
                    </a:lnTo>
                    <a:lnTo>
                      <a:pt x="16" y="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5" name="Freeform 359"/>
              <p:cNvSpPr>
                <a:spLocks/>
              </p:cNvSpPr>
              <p:nvPr/>
            </p:nvSpPr>
            <p:spPr bwMode="gray">
              <a:xfrm>
                <a:off x="3388" y="1440"/>
                <a:ext cx="225" cy="162"/>
              </a:xfrm>
              <a:custGeom>
                <a:avLst/>
                <a:gdLst>
                  <a:gd name="T0" fmla="*/ 28 w 114"/>
                  <a:gd name="T1" fmla="*/ 20 h 90"/>
                  <a:gd name="T2" fmla="*/ 20 w 114"/>
                  <a:gd name="T3" fmla="*/ 18 h 90"/>
                  <a:gd name="T4" fmla="*/ 12 w 114"/>
                  <a:gd name="T5" fmla="*/ 22 h 90"/>
                  <a:gd name="T6" fmla="*/ 10 w 114"/>
                  <a:gd name="T7" fmla="*/ 34 h 90"/>
                  <a:gd name="T8" fmla="*/ 8 w 114"/>
                  <a:gd name="T9" fmla="*/ 36 h 90"/>
                  <a:gd name="T10" fmla="*/ 8 w 114"/>
                  <a:gd name="T11" fmla="*/ 46 h 90"/>
                  <a:gd name="T12" fmla="*/ 2 w 114"/>
                  <a:gd name="T13" fmla="*/ 52 h 90"/>
                  <a:gd name="T14" fmla="*/ 0 w 114"/>
                  <a:gd name="T15" fmla="*/ 60 h 90"/>
                  <a:gd name="T16" fmla="*/ 8 w 114"/>
                  <a:gd name="T17" fmla="*/ 68 h 90"/>
                  <a:gd name="T18" fmla="*/ 16 w 114"/>
                  <a:gd name="T19" fmla="*/ 72 h 90"/>
                  <a:gd name="T20" fmla="*/ 24 w 114"/>
                  <a:gd name="T21" fmla="*/ 72 h 90"/>
                  <a:gd name="T22" fmla="*/ 30 w 114"/>
                  <a:gd name="T23" fmla="*/ 64 h 90"/>
                  <a:gd name="T24" fmla="*/ 32 w 114"/>
                  <a:gd name="T25" fmla="*/ 62 h 90"/>
                  <a:gd name="T26" fmla="*/ 34 w 114"/>
                  <a:gd name="T27" fmla="*/ 66 h 90"/>
                  <a:gd name="T28" fmla="*/ 44 w 114"/>
                  <a:gd name="T29" fmla="*/ 68 h 90"/>
                  <a:gd name="T30" fmla="*/ 50 w 114"/>
                  <a:gd name="T31" fmla="*/ 66 h 90"/>
                  <a:gd name="T32" fmla="*/ 58 w 114"/>
                  <a:gd name="T33" fmla="*/ 64 h 90"/>
                  <a:gd name="T34" fmla="*/ 58 w 114"/>
                  <a:gd name="T35" fmla="*/ 68 h 90"/>
                  <a:gd name="T36" fmla="*/ 52 w 114"/>
                  <a:gd name="T37" fmla="*/ 74 h 90"/>
                  <a:gd name="T38" fmla="*/ 34 w 114"/>
                  <a:gd name="T39" fmla="*/ 82 h 90"/>
                  <a:gd name="T40" fmla="*/ 26 w 114"/>
                  <a:gd name="T41" fmla="*/ 88 h 90"/>
                  <a:gd name="T42" fmla="*/ 38 w 114"/>
                  <a:gd name="T43" fmla="*/ 90 h 90"/>
                  <a:gd name="T44" fmla="*/ 74 w 114"/>
                  <a:gd name="T45" fmla="*/ 76 h 90"/>
                  <a:gd name="T46" fmla="*/ 76 w 114"/>
                  <a:gd name="T47" fmla="*/ 72 h 90"/>
                  <a:gd name="T48" fmla="*/ 82 w 114"/>
                  <a:gd name="T49" fmla="*/ 72 h 90"/>
                  <a:gd name="T50" fmla="*/ 86 w 114"/>
                  <a:gd name="T51" fmla="*/ 74 h 90"/>
                  <a:gd name="T52" fmla="*/ 92 w 114"/>
                  <a:gd name="T53" fmla="*/ 72 h 90"/>
                  <a:gd name="T54" fmla="*/ 100 w 114"/>
                  <a:gd name="T55" fmla="*/ 72 h 90"/>
                  <a:gd name="T56" fmla="*/ 110 w 114"/>
                  <a:gd name="T57" fmla="*/ 64 h 90"/>
                  <a:gd name="T58" fmla="*/ 114 w 114"/>
                  <a:gd name="T59" fmla="*/ 38 h 90"/>
                  <a:gd name="T60" fmla="*/ 106 w 114"/>
                  <a:gd name="T61" fmla="*/ 34 h 90"/>
                  <a:gd name="T62" fmla="*/ 98 w 114"/>
                  <a:gd name="T63" fmla="*/ 38 h 90"/>
                  <a:gd name="T64" fmla="*/ 90 w 114"/>
                  <a:gd name="T65" fmla="*/ 32 h 90"/>
                  <a:gd name="T66" fmla="*/ 86 w 114"/>
                  <a:gd name="T67" fmla="*/ 24 h 90"/>
                  <a:gd name="T68" fmla="*/ 82 w 114"/>
                  <a:gd name="T69" fmla="*/ 10 h 90"/>
                  <a:gd name="T70" fmla="*/ 82 w 114"/>
                  <a:gd name="T71" fmla="*/ 0 h 90"/>
                  <a:gd name="T72" fmla="*/ 76 w 114"/>
                  <a:gd name="T73" fmla="*/ 2 h 90"/>
                  <a:gd name="T74" fmla="*/ 66 w 114"/>
                  <a:gd name="T75" fmla="*/ 10 h 90"/>
                  <a:gd name="T76" fmla="*/ 64 w 114"/>
                  <a:gd name="T77" fmla="*/ 22 h 90"/>
                  <a:gd name="T78" fmla="*/ 66 w 114"/>
                  <a:gd name="T79" fmla="*/ 28 h 90"/>
                  <a:gd name="T80" fmla="*/ 68 w 114"/>
                  <a:gd name="T81" fmla="*/ 32 h 90"/>
                  <a:gd name="T82" fmla="*/ 62 w 114"/>
                  <a:gd name="T83" fmla="*/ 42 h 90"/>
                  <a:gd name="T84" fmla="*/ 56 w 114"/>
                  <a:gd name="T85" fmla="*/ 48 h 90"/>
                  <a:gd name="T86" fmla="*/ 54 w 114"/>
                  <a:gd name="T87" fmla="*/ 40 h 90"/>
                  <a:gd name="T88" fmla="*/ 52 w 114"/>
                  <a:gd name="T89" fmla="*/ 30 h 90"/>
                  <a:gd name="T90" fmla="*/ 44 w 114"/>
                  <a:gd name="T91" fmla="*/ 24 h 90"/>
                  <a:gd name="T92" fmla="*/ 36 w 114"/>
                  <a:gd name="T93" fmla="*/ 28 h 90"/>
                  <a:gd name="T94" fmla="*/ 30 w 114"/>
                  <a:gd name="T95" fmla="*/ 20 h 9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4"/>
                  <a:gd name="T145" fmla="*/ 0 h 90"/>
                  <a:gd name="T146" fmla="*/ 114 w 114"/>
                  <a:gd name="T147" fmla="*/ 90 h 9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4" h="90">
                    <a:moveTo>
                      <a:pt x="30" y="20"/>
                    </a:moveTo>
                    <a:lnTo>
                      <a:pt x="30" y="20"/>
                    </a:lnTo>
                    <a:lnTo>
                      <a:pt x="28" y="20"/>
                    </a:lnTo>
                    <a:lnTo>
                      <a:pt x="26" y="18"/>
                    </a:lnTo>
                    <a:lnTo>
                      <a:pt x="22" y="18"/>
                    </a:lnTo>
                    <a:lnTo>
                      <a:pt x="20" y="18"/>
                    </a:lnTo>
                    <a:lnTo>
                      <a:pt x="16" y="18"/>
                    </a:lnTo>
                    <a:lnTo>
                      <a:pt x="14" y="20"/>
                    </a:lnTo>
                    <a:lnTo>
                      <a:pt x="12" y="22"/>
                    </a:lnTo>
                    <a:lnTo>
                      <a:pt x="10" y="28"/>
                    </a:lnTo>
                    <a:lnTo>
                      <a:pt x="10" y="34"/>
                    </a:lnTo>
                    <a:lnTo>
                      <a:pt x="8" y="34"/>
                    </a:lnTo>
                    <a:lnTo>
                      <a:pt x="8" y="36"/>
                    </a:lnTo>
                    <a:lnTo>
                      <a:pt x="8" y="38"/>
                    </a:lnTo>
                    <a:lnTo>
                      <a:pt x="8" y="46"/>
                    </a:lnTo>
                    <a:lnTo>
                      <a:pt x="6" y="48"/>
                    </a:lnTo>
                    <a:lnTo>
                      <a:pt x="4" y="50"/>
                    </a:lnTo>
                    <a:lnTo>
                      <a:pt x="2" y="52"/>
                    </a:lnTo>
                    <a:lnTo>
                      <a:pt x="0" y="54"/>
                    </a:lnTo>
                    <a:lnTo>
                      <a:pt x="0" y="56"/>
                    </a:lnTo>
                    <a:lnTo>
                      <a:pt x="0" y="60"/>
                    </a:lnTo>
                    <a:lnTo>
                      <a:pt x="4" y="62"/>
                    </a:lnTo>
                    <a:lnTo>
                      <a:pt x="8" y="66"/>
                    </a:lnTo>
                    <a:lnTo>
                      <a:pt x="8" y="68"/>
                    </a:lnTo>
                    <a:lnTo>
                      <a:pt x="10" y="70"/>
                    </a:lnTo>
                    <a:lnTo>
                      <a:pt x="12" y="72"/>
                    </a:lnTo>
                    <a:lnTo>
                      <a:pt x="16" y="72"/>
                    </a:lnTo>
                    <a:lnTo>
                      <a:pt x="22" y="72"/>
                    </a:lnTo>
                    <a:lnTo>
                      <a:pt x="24" y="72"/>
                    </a:lnTo>
                    <a:lnTo>
                      <a:pt x="26" y="70"/>
                    </a:lnTo>
                    <a:lnTo>
                      <a:pt x="30" y="68"/>
                    </a:lnTo>
                    <a:lnTo>
                      <a:pt x="30" y="64"/>
                    </a:lnTo>
                    <a:lnTo>
                      <a:pt x="32" y="60"/>
                    </a:lnTo>
                    <a:lnTo>
                      <a:pt x="32" y="62"/>
                    </a:lnTo>
                    <a:lnTo>
                      <a:pt x="32" y="64"/>
                    </a:lnTo>
                    <a:lnTo>
                      <a:pt x="34" y="66"/>
                    </a:lnTo>
                    <a:lnTo>
                      <a:pt x="36" y="68"/>
                    </a:lnTo>
                    <a:lnTo>
                      <a:pt x="40" y="68"/>
                    </a:lnTo>
                    <a:lnTo>
                      <a:pt x="44" y="68"/>
                    </a:lnTo>
                    <a:lnTo>
                      <a:pt x="46" y="68"/>
                    </a:lnTo>
                    <a:lnTo>
                      <a:pt x="48" y="66"/>
                    </a:lnTo>
                    <a:lnTo>
                      <a:pt x="50" y="66"/>
                    </a:lnTo>
                    <a:lnTo>
                      <a:pt x="52" y="64"/>
                    </a:lnTo>
                    <a:lnTo>
                      <a:pt x="54" y="64"/>
                    </a:lnTo>
                    <a:lnTo>
                      <a:pt x="58" y="64"/>
                    </a:lnTo>
                    <a:lnTo>
                      <a:pt x="60" y="66"/>
                    </a:lnTo>
                    <a:lnTo>
                      <a:pt x="58" y="68"/>
                    </a:lnTo>
                    <a:lnTo>
                      <a:pt x="56" y="72"/>
                    </a:lnTo>
                    <a:lnTo>
                      <a:pt x="54" y="72"/>
                    </a:lnTo>
                    <a:lnTo>
                      <a:pt x="52" y="74"/>
                    </a:lnTo>
                    <a:lnTo>
                      <a:pt x="46" y="76"/>
                    </a:lnTo>
                    <a:lnTo>
                      <a:pt x="40" y="78"/>
                    </a:lnTo>
                    <a:lnTo>
                      <a:pt x="34" y="82"/>
                    </a:lnTo>
                    <a:lnTo>
                      <a:pt x="30" y="84"/>
                    </a:lnTo>
                    <a:lnTo>
                      <a:pt x="26" y="86"/>
                    </a:lnTo>
                    <a:lnTo>
                      <a:pt x="26" y="88"/>
                    </a:lnTo>
                    <a:lnTo>
                      <a:pt x="28" y="88"/>
                    </a:lnTo>
                    <a:lnTo>
                      <a:pt x="32" y="88"/>
                    </a:lnTo>
                    <a:lnTo>
                      <a:pt x="38" y="90"/>
                    </a:lnTo>
                    <a:lnTo>
                      <a:pt x="52" y="88"/>
                    </a:lnTo>
                    <a:lnTo>
                      <a:pt x="64" y="80"/>
                    </a:lnTo>
                    <a:lnTo>
                      <a:pt x="74" y="76"/>
                    </a:lnTo>
                    <a:lnTo>
                      <a:pt x="74" y="74"/>
                    </a:lnTo>
                    <a:lnTo>
                      <a:pt x="76" y="72"/>
                    </a:lnTo>
                    <a:lnTo>
                      <a:pt x="78" y="70"/>
                    </a:lnTo>
                    <a:lnTo>
                      <a:pt x="80" y="70"/>
                    </a:lnTo>
                    <a:lnTo>
                      <a:pt x="82" y="72"/>
                    </a:lnTo>
                    <a:lnTo>
                      <a:pt x="84" y="74"/>
                    </a:lnTo>
                    <a:lnTo>
                      <a:pt x="86" y="74"/>
                    </a:lnTo>
                    <a:lnTo>
                      <a:pt x="90" y="74"/>
                    </a:lnTo>
                    <a:lnTo>
                      <a:pt x="92" y="70"/>
                    </a:lnTo>
                    <a:lnTo>
                      <a:pt x="92" y="72"/>
                    </a:lnTo>
                    <a:lnTo>
                      <a:pt x="94" y="72"/>
                    </a:lnTo>
                    <a:lnTo>
                      <a:pt x="98" y="72"/>
                    </a:lnTo>
                    <a:lnTo>
                      <a:pt x="100" y="72"/>
                    </a:lnTo>
                    <a:lnTo>
                      <a:pt x="104" y="72"/>
                    </a:lnTo>
                    <a:lnTo>
                      <a:pt x="108" y="68"/>
                    </a:lnTo>
                    <a:lnTo>
                      <a:pt x="110" y="64"/>
                    </a:lnTo>
                    <a:lnTo>
                      <a:pt x="112" y="56"/>
                    </a:lnTo>
                    <a:lnTo>
                      <a:pt x="114" y="46"/>
                    </a:lnTo>
                    <a:lnTo>
                      <a:pt x="114" y="38"/>
                    </a:lnTo>
                    <a:lnTo>
                      <a:pt x="108" y="34"/>
                    </a:lnTo>
                    <a:lnTo>
                      <a:pt x="106" y="34"/>
                    </a:lnTo>
                    <a:lnTo>
                      <a:pt x="104" y="36"/>
                    </a:lnTo>
                    <a:lnTo>
                      <a:pt x="100" y="38"/>
                    </a:lnTo>
                    <a:lnTo>
                      <a:pt x="98" y="38"/>
                    </a:lnTo>
                    <a:lnTo>
                      <a:pt x="94" y="38"/>
                    </a:lnTo>
                    <a:lnTo>
                      <a:pt x="92" y="36"/>
                    </a:lnTo>
                    <a:lnTo>
                      <a:pt x="90" y="32"/>
                    </a:lnTo>
                    <a:lnTo>
                      <a:pt x="90" y="30"/>
                    </a:lnTo>
                    <a:lnTo>
                      <a:pt x="88" y="28"/>
                    </a:lnTo>
                    <a:lnTo>
                      <a:pt x="86" y="24"/>
                    </a:lnTo>
                    <a:lnTo>
                      <a:pt x="84" y="16"/>
                    </a:lnTo>
                    <a:lnTo>
                      <a:pt x="84" y="14"/>
                    </a:lnTo>
                    <a:lnTo>
                      <a:pt x="82" y="10"/>
                    </a:lnTo>
                    <a:lnTo>
                      <a:pt x="82" y="4"/>
                    </a:lnTo>
                    <a:lnTo>
                      <a:pt x="82" y="2"/>
                    </a:lnTo>
                    <a:lnTo>
                      <a:pt x="82" y="0"/>
                    </a:lnTo>
                    <a:lnTo>
                      <a:pt x="80" y="0"/>
                    </a:lnTo>
                    <a:lnTo>
                      <a:pt x="76" y="2"/>
                    </a:lnTo>
                    <a:lnTo>
                      <a:pt x="72" y="4"/>
                    </a:lnTo>
                    <a:lnTo>
                      <a:pt x="68" y="6"/>
                    </a:lnTo>
                    <a:lnTo>
                      <a:pt x="66" y="10"/>
                    </a:lnTo>
                    <a:lnTo>
                      <a:pt x="64" y="14"/>
                    </a:lnTo>
                    <a:lnTo>
                      <a:pt x="66" y="20"/>
                    </a:lnTo>
                    <a:lnTo>
                      <a:pt x="64" y="22"/>
                    </a:lnTo>
                    <a:lnTo>
                      <a:pt x="64" y="24"/>
                    </a:lnTo>
                    <a:lnTo>
                      <a:pt x="66" y="28"/>
                    </a:lnTo>
                    <a:lnTo>
                      <a:pt x="70" y="30"/>
                    </a:lnTo>
                    <a:lnTo>
                      <a:pt x="68" y="32"/>
                    </a:lnTo>
                    <a:lnTo>
                      <a:pt x="66" y="36"/>
                    </a:lnTo>
                    <a:lnTo>
                      <a:pt x="64" y="38"/>
                    </a:lnTo>
                    <a:lnTo>
                      <a:pt x="62" y="42"/>
                    </a:lnTo>
                    <a:lnTo>
                      <a:pt x="60" y="46"/>
                    </a:lnTo>
                    <a:lnTo>
                      <a:pt x="58" y="48"/>
                    </a:lnTo>
                    <a:lnTo>
                      <a:pt x="56" y="48"/>
                    </a:lnTo>
                    <a:lnTo>
                      <a:pt x="56" y="46"/>
                    </a:lnTo>
                    <a:lnTo>
                      <a:pt x="54" y="44"/>
                    </a:lnTo>
                    <a:lnTo>
                      <a:pt x="54" y="40"/>
                    </a:lnTo>
                    <a:lnTo>
                      <a:pt x="54" y="38"/>
                    </a:lnTo>
                    <a:lnTo>
                      <a:pt x="54" y="34"/>
                    </a:lnTo>
                    <a:lnTo>
                      <a:pt x="52" y="30"/>
                    </a:lnTo>
                    <a:lnTo>
                      <a:pt x="50" y="26"/>
                    </a:lnTo>
                    <a:lnTo>
                      <a:pt x="46" y="24"/>
                    </a:lnTo>
                    <a:lnTo>
                      <a:pt x="44" y="24"/>
                    </a:lnTo>
                    <a:lnTo>
                      <a:pt x="40" y="26"/>
                    </a:lnTo>
                    <a:lnTo>
                      <a:pt x="38" y="26"/>
                    </a:lnTo>
                    <a:lnTo>
                      <a:pt x="36" y="28"/>
                    </a:lnTo>
                    <a:lnTo>
                      <a:pt x="34" y="28"/>
                    </a:lnTo>
                    <a:lnTo>
                      <a:pt x="32" y="26"/>
                    </a:lnTo>
                    <a:lnTo>
                      <a:pt x="30" y="2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6" name="Freeform 360"/>
              <p:cNvSpPr>
                <a:spLocks/>
              </p:cNvSpPr>
              <p:nvPr/>
            </p:nvSpPr>
            <p:spPr bwMode="gray">
              <a:xfrm>
                <a:off x="3744" y="1207"/>
                <a:ext cx="39" cy="86"/>
              </a:xfrm>
              <a:custGeom>
                <a:avLst/>
                <a:gdLst>
                  <a:gd name="T0" fmla="*/ 10 w 20"/>
                  <a:gd name="T1" fmla="*/ 8 h 48"/>
                  <a:gd name="T2" fmla="*/ 10 w 20"/>
                  <a:gd name="T3" fmla="*/ 8 h 48"/>
                  <a:gd name="T4" fmla="*/ 8 w 20"/>
                  <a:gd name="T5" fmla="*/ 6 h 48"/>
                  <a:gd name="T6" fmla="*/ 8 w 20"/>
                  <a:gd name="T7" fmla="*/ 4 h 48"/>
                  <a:gd name="T8" fmla="*/ 6 w 20"/>
                  <a:gd name="T9" fmla="*/ 2 h 48"/>
                  <a:gd name="T10" fmla="*/ 6 w 20"/>
                  <a:gd name="T11" fmla="*/ 0 h 48"/>
                  <a:gd name="T12" fmla="*/ 4 w 20"/>
                  <a:gd name="T13" fmla="*/ 0 h 48"/>
                  <a:gd name="T14" fmla="*/ 4 w 20"/>
                  <a:gd name="T15" fmla="*/ 0 h 48"/>
                  <a:gd name="T16" fmla="*/ 2 w 20"/>
                  <a:gd name="T17" fmla="*/ 2 h 48"/>
                  <a:gd name="T18" fmla="*/ 2 w 20"/>
                  <a:gd name="T19" fmla="*/ 6 h 48"/>
                  <a:gd name="T20" fmla="*/ 2 w 20"/>
                  <a:gd name="T21" fmla="*/ 12 h 48"/>
                  <a:gd name="T22" fmla="*/ 0 w 20"/>
                  <a:gd name="T23" fmla="*/ 22 h 48"/>
                  <a:gd name="T24" fmla="*/ 0 w 20"/>
                  <a:gd name="T25" fmla="*/ 22 h 48"/>
                  <a:gd name="T26" fmla="*/ 2 w 20"/>
                  <a:gd name="T27" fmla="*/ 26 h 48"/>
                  <a:gd name="T28" fmla="*/ 2 w 20"/>
                  <a:gd name="T29" fmla="*/ 28 h 48"/>
                  <a:gd name="T30" fmla="*/ 2 w 20"/>
                  <a:gd name="T31" fmla="*/ 34 h 48"/>
                  <a:gd name="T32" fmla="*/ 4 w 20"/>
                  <a:gd name="T33" fmla="*/ 38 h 48"/>
                  <a:gd name="T34" fmla="*/ 8 w 20"/>
                  <a:gd name="T35" fmla="*/ 42 h 48"/>
                  <a:gd name="T36" fmla="*/ 12 w 20"/>
                  <a:gd name="T37" fmla="*/ 46 h 48"/>
                  <a:gd name="T38" fmla="*/ 18 w 20"/>
                  <a:gd name="T39" fmla="*/ 48 h 48"/>
                  <a:gd name="T40" fmla="*/ 18 w 20"/>
                  <a:gd name="T41" fmla="*/ 48 h 48"/>
                  <a:gd name="T42" fmla="*/ 18 w 20"/>
                  <a:gd name="T43" fmla="*/ 46 h 48"/>
                  <a:gd name="T44" fmla="*/ 20 w 20"/>
                  <a:gd name="T45" fmla="*/ 46 h 48"/>
                  <a:gd name="T46" fmla="*/ 20 w 20"/>
                  <a:gd name="T47" fmla="*/ 44 h 48"/>
                  <a:gd name="T48" fmla="*/ 20 w 20"/>
                  <a:gd name="T49" fmla="*/ 42 h 48"/>
                  <a:gd name="T50" fmla="*/ 20 w 20"/>
                  <a:gd name="T51" fmla="*/ 38 h 48"/>
                  <a:gd name="T52" fmla="*/ 18 w 20"/>
                  <a:gd name="T53" fmla="*/ 32 h 48"/>
                  <a:gd name="T54" fmla="*/ 10 w 20"/>
                  <a:gd name="T55" fmla="*/ 8 h 48"/>
                  <a:gd name="T56" fmla="*/ 10 w 20"/>
                  <a:gd name="T57" fmla="*/ 8 h 4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0"/>
                  <a:gd name="T88" fmla="*/ 0 h 48"/>
                  <a:gd name="T89" fmla="*/ 20 w 20"/>
                  <a:gd name="T90" fmla="*/ 48 h 4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0" h="48">
                    <a:moveTo>
                      <a:pt x="10" y="8"/>
                    </a:moveTo>
                    <a:lnTo>
                      <a:pt x="10" y="8"/>
                    </a:lnTo>
                    <a:lnTo>
                      <a:pt x="8" y="6"/>
                    </a:lnTo>
                    <a:lnTo>
                      <a:pt x="8" y="4"/>
                    </a:lnTo>
                    <a:lnTo>
                      <a:pt x="6" y="2"/>
                    </a:lnTo>
                    <a:lnTo>
                      <a:pt x="6" y="0"/>
                    </a:lnTo>
                    <a:lnTo>
                      <a:pt x="4" y="0"/>
                    </a:lnTo>
                    <a:lnTo>
                      <a:pt x="2" y="2"/>
                    </a:lnTo>
                    <a:lnTo>
                      <a:pt x="2" y="6"/>
                    </a:lnTo>
                    <a:lnTo>
                      <a:pt x="2" y="12"/>
                    </a:lnTo>
                    <a:lnTo>
                      <a:pt x="0" y="22"/>
                    </a:lnTo>
                    <a:lnTo>
                      <a:pt x="2" y="26"/>
                    </a:lnTo>
                    <a:lnTo>
                      <a:pt x="2" y="28"/>
                    </a:lnTo>
                    <a:lnTo>
                      <a:pt x="2" y="34"/>
                    </a:lnTo>
                    <a:lnTo>
                      <a:pt x="4" y="38"/>
                    </a:lnTo>
                    <a:lnTo>
                      <a:pt x="8" y="42"/>
                    </a:lnTo>
                    <a:lnTo>
                      <a:pt x="12" y="46"/>
                    </a:lnTo>
                    <a:lnTo>
                      <a:pt x="18" y="48"/>
                    </a:lnTo>
                    <a:lnTo>
                      <a:pt x="18" y="46"/>
                    </a:lnTo>
                    <a:lnTo>
                      <a:pt x="20" y="46"/>
                    </a:lnTo>
                    <a:lnTo>
                      <a:pt x="20" y="44"/>
                    </a:lnTo>
                    <a:lnTo>
                      <a:pt x="20" y="42"/>
                    </a:lnTo>
                    <a:lnTo>
                      <a:pt x="20" y="38"/>
                    </a:lnTo>
                    <a:lnTo>
                      <a:pt x="18" y="32"/>
                    </a:lnTo>
                    <a:lnTo>
                      <a:pt x="10" y="8"/>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7" name="Freeform 361"/>
              <p:cNvSpPr>
                <a:spLocks/>
              </p:cNvSpPr>
              <p:nvPr/>
            </p:nvSpPr>
            <p:spPr bwMode="gray">
              <a:xfrm>
                <a:off x="3645" y="1329"/>
                <a:ext cx="146" cy="162"/>
              </a:xfrm>
              <a:custGeom>
                <a:avLst/>
                <a:gdLst>
                  <a:gd name="T0" fmla="*/ 16 w 74"/>
                  <a:gd name="T1" fmla="*/ 10 h 90"/>
                  <a:gd name="T2" fmla="*/ 12 w 74"/>
                  <a:gd name="T3" fmla="*/ 8 h 90"/>
                  <a:gd name="T4" fmla="*/ 8 w 74"/>
                  <a:gd name="T5" fmla="*/ 6 h 90"/>
                  <a:gd name="T6" fmla="*/ 2 w 74"/>
                  <a:gd name="T7" fmla="*/ 6 h 90"/>
                  <a:gd name="T8" fmla="*/ 0 w 74"/>
                  <a:gd name="T9" fmla="*/ 10 h 90"/>
                  <a:gd name="T10" fmla="*/ 2 w 74"/>
                  <a:gd name="T11" fmla="*/ 22 h 90"/>
                  <a:gd name="T12" fmla="*/ 4 w 74"/>
                  <a:gd name="T13" fmla="*/ 24 h 90"/>
                  <a:gd name="T14" fmla="*/ 8 w 74"/>
                  <a:gd name="T15" fmla="*/ 34 h 90"/>
                  <a:gd name="T16" fmla="*/ 14 w 74"/>
                  <a:gd name="T17" fmla="*/ 44 h 90"/>
                  <a:gd name="T18" fmla="*/ 16 w 74"/>
                  <a:gd name="T19" fmla="*/ 50 h 90"/>
                  <a:gd name="T20" fmla="*/ 22 w 74"/>
                  <a:gd name="T21" fmla="*/ 50 h 90"/>
                  <a:gd name="T22" fmla="*/ 32 w 74"/>
                  <a:gd name="T23" fmla="*/ 52 h 90"/>
                  <a:gd name="T24" fmla="*/ 36 w 74"/>
                  <a:gd name="T25" fmla="*/ 58 h 90"/>
                  <a:gd name="T26" fmla="*/ 38 w 74"/>
                  <a:gd name="T27" fmla="*/ 70 h 90"/>
                  <a:gd name="T28" fmla="*/ 42 w 74"/>
                  <a:gd name="T29" fmla="*/ 82 h 90"/>
                  <a:gd name="T30" fmla="*/ 52 w 74"/>
                  <a:gd name="T31" fmla="*/ 88 h 90"/>
                  <a:gd name="T32" fmla="*/ 64 w 74"/>
                  <a:gd name="T33" fmla="*/ 90 h 90"/>
                  <a:gd name="T34" fmla="*/ 72 w 74"/>
                  <a:gd name="T35" fmla="*/ 84 h 90"/>
                  <a:gd name="T36" fmla="*/ 74 w 74"/>
                  <a:gd name="T37" fmla="*/ 82 h 90"/>
                  <a:gd name="T38" fmla="*/ 72 w 74"/>
                  <a:gd name="T39" fmla="*/ 84 h 90"/>
                  <a:gd name="T40" fmla="*/ 68 w 74"/>
                  <a:gd name="T41" fmla="*/ 86 h 90"/>
                  <a:gd name="T42" fmla="*/ 64 w 74"/>
                  <a:gd name="T43" fmla="*/ 86 h 90"/>
                  <a:gd name="T44" fmla="*/ 64 w 74"/>
                  <a:gd name="T45" fmla="*/ 82 h 90"/>
                  <a:gd name="T46" fmla="*/ 62 w 74"/>
                  <a:gd name="T47" fmla="*/ 58 h 90"/>
                  <a:gd name="T48" fmla="*/ 58 w 74"/>
                  <a:gd name="T49" fmla="*/ 42 h 90"/>
                  <a:gd name="T50" fmla="*/ 66 w 74"/>
                  <a:gd name="T51" fmla="*/ 26 h 90"/>
                  <a:gd name="T52" fmla="*/ 66 w 74"/>
                  <a:gd name="T53" fmla="*/ 8 h 90"/>
                  <a:gd name="T54" fmla="*/ 60 w 74"/>
                  <a:gd name="T55" fmla="*/ 4 h 90"/>
                  <a:gd name="T56" fmla="*/ 54 w 74"/>
                  <a:gd name="T57" fmla="*/ 2 h 90"/>
                  <a:gd name="T58" fmla="*/ 44 w 74"/>
                  <a:gd name="T59" fmla="*/ 0 h 90"/>
                  <a:gd name="T60" fmla="*/ 38 w 74"/>
                  <a:gd name="T61" fmla="*/ 0 h 90"/>
                  <a:gd name="T62" fmla="*/ 36 w 74"/>
                  <a:gd name="T63" fmla="*/ 6 h 90"/>
                  <a:gd name="T64" fmla="*/ 40 w 74"/>
                  <a:gd name="T65" fmla="*/ 24 h 90"/>
                  <a:gd name="T66" fmla="*/ 44 w 74"/>
                  <a:gd name="T67" fmla="*/ 38 h 90"/>
                  <a:gd name="T68" fmla="*/ 32 w 74"/>
                  <a:gd name="T69" fmla="*/ 32 h 90"/>
                  <a:gd name="T70" fmla="*/ 20 w 74"/>
                  <a:gd name="T71" fmla="*/ 24 h 90"/>
                  <a:gd name="T72" fmla="*/ 16 w 74"/>
                  <a:gd name="T73" fmla="*/ 10 h 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4"/>
                  <a:gd name="T112" fmla="*/ 0 h 90"/>
                  <a:gd name="T113" fmla="*/ 74 w 74"/>
                  <a:gd name="T114" fmla="*/ 90 h 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4" h="90">
                    <a:moveTo>
                      <a:pt x="16" y="10"/>
                    </a:moveTo>
                    <a:lnTo>
                      <a:pt x="16" y="10"/>
                    </a:lnTo>
                    <a:lnTo>
                      <a:pt x="14" y="10"/>
                    </a:lnTo>
                    <a:lnTo>
                      <a:pt x="12" y="8"/>
                    </a:lnTo>
                    <a:lnTo>
                      <a:pt x="10" y="6"/>
                    </a:lnTo>
                    <a:lnTo>
                      <a:pt x="8" y="6"/>
                    </a:lnTo>
                    <a:lnTo>
                      <a:pt x="4" y="6"/>
                    </a:lnTo>
                    <a:lnTo>
                      <a:pt x="2" y="6"/>
                    </a:lnTo>
                    <a:lnTo>
                      <a:pt x="2" y="8"/>
                    </a:lnTo>
                    <a:lnTo>
                      <a:pt x="0" y="10"/>
                    </a:lnTo>
                    <a:lnTo>
                      <a:pt x="0" y="14"/>
                    </a:lnTo>
                    <a:lnTo>
                      <a:pt x="2" y="22"/>
                    </a:lnTo>
                    <a:lnTo>
                      <a:pt x="4" y="24"/>
                    </a:lnTo>
                    <a:lnTo>
                      <a:pt x="6" y="28"/>
                    </a:lnTo>
                    <a:lnTo>
                      <a:pt x="8" y="34"/>
                    </a:lnTo>
                    <a:lnTo>
                      <a:pt x="12" y="38"/>
                    </a:lnTo>
                    <a:lnTo>
                      <a:pt x="14" y="44"/>
                    </a:lnTo>
                    <a:lnTo>
                      <a:pt x="16" y="50"/>
                    </a:lnTo>
                    <a:lnTo>
                      <a:pt x="20" y="50"/>
                    </a:lnTo>
                    <a:lnTo>
                      <a:pt x="22" y="50"/>
                    </a:lnTo>
                    <a:lnTo>
                      <a:pt x="28" y="50"/>
                    </a:lnTo>
                    <a:lnTo>
                      <a:pt x="32" y="52"/>
                    </a:lnTo>
                    <a:lnTo>
                      <a:pt x="34" y="54"/>
                    </a:lnTo>
                    <a:lnTo>
                      <a:pt x="36" y="58"/>
                    </a:lnTo>
                    <a:lnTo>
                      <a:pt x="38" y="64"/>
                    </a:lnTo>
                    <a:lnTo>
                      <a:pt x="38" y="70"/>
                    </a:lnTo>
                    <a:lnTo>
                      <a:pt x="40" y="76"/>
                    </a:lnTo>
                    <a:lnTo>
                      <a:pt x="42" y="82"/>
                    </a:lnTo>
                    <a:lnTo>
                      <a:pt x="48" y="86"/>
                    </a:lnTo>
                    <a:lnTo>
                      <a:pt x="52" y="88"/>
                    </a:lnTo>
                    <a:lnTo>
                      <a:pt x="58" y="90"/>
                    </a:lnTo>
                    <a:lnTo>
                      <a:pt x="64" y="90"/>
                    </a:lnTo>
                    <a:lnTo>
                      <a:pt x="68" y="86"/>
                    </a:lnTo>
                    <a:lnTo>
                      <a:pt x="72" y="84"/>
                    </a:lnTo>
                    <a:lnTo>
                      <a:pt x="74" y="84"/>
                    </a:lnTo>
                    <a:lnTo>
                      <a:pt x="74" y="82"/>
                    </a:lnTo>
                    <a:lnTo>
                      <a:pt x="72" y="84"/>
                    </a:lnTo>
                    <a:lnTo>
                      <a:pt x="70" y="84"/>
                    </a:lnTo>
                    <a:lnTo>
                      <a:pt x="68" y="86"/>
                    </a:lnTo>
                    <a:lnTo>
                      <a:pt x="66" y="86"/>
                    </a:lnTo>
                    <a:lnTo>
                      <a:pt x="64" y="86"/>
                    </a:lnTo>
                    <a:lnTo>
                      <a:pt x="64" y="82"/>
                    </a:lnTo>
                    <a:lnTo>
                      <a:pt x="64" y="72"/>
                    </a:lnTo>
                    <a:lnTo>
                      <a:pt x="62" y="58"/>
                    </a:lnTo>
                    <a:lnTo>
                      <a:pt x="56" y="44"/>
                    </a:lnTo>
                    <a:lnTo>
                      <a:pt x="58" y="42"/>
                    </a:lnTo>
                    <a:lnTo>
                      <a:pt x="62" y="34"/>
                    </a:lnTo>
                    <a:lnTo>
                      <a:pt x="66" y="26"/>
                    </a:lnTo>
                    <a:lnTo>
                      <a:pt x="68" y="16"/>
                    </a:lnTo>
                    <a:lnTo>
                      <a:pt x="66" y="8"/>
                    </a:lnTo>
                    <a:lnTo>
                      <a:pt x="60" y="4"/>
                    </a:lnTo>
                    <a:lnTo>
                      <a:pt x="56" y="2"/>
                    </a:lnTo>
                    <a:lnTo>
                      <a:pt x="54" y="2"/>
                    </a:lnTo>
                    <a:lnTo>
                      <a:pt x="50" y="0"/>
                    </a:lnTo>
                    <a:lnTo>
                      <a:pt x="44" y="0"/>
                    </a:lnTo>
                    <a:lnTo>
                      <a:pt x="42" y="0"/>
                    </a:lnTo>
                    <a:lnTo>
                      <a:pt x="38" y="0"/>
                    </a:lnTo>
                    <a:lnTo>
                      <a:pt x="36" y="2"/>
                    </a:lnTo>
                    <a:lnTo>
                      <a:pt x="36" y="6"/>
                    </a:lnTo>
                    <a:lnTo>
                      <a:pt x="38" y="14"/>
                    </a:lnTo>
                    <a:lnTo>
                      <a:pt x="40" y="24"/>
                    </a:lnTo>
                    <a:lnTo>
                      <a:pt x="44" y="32"/>
                    </a:lnTo>
                    <a:lnTo>
                      <a:pt x="44" y="38"/>
                    </a:lnTo>
                    <a:lnTo>
                      <a:pt x="38" y="38"/>
                    </a:lnTo>
                    <a:lnTo>
                      <a:pt x="32" y="32"/>
                    </a:lnTo>
                    <a:lnTo>
                      <a:pt x="26" y="28"/>
                    </a:lnTo>
                    <a:lnTo>
                      <a:pt x="20" y="24"/>
                    </a:lnTo>
                    <a:lnTo>
                      <a:pt x="16" y="18"/>
                    </a:lnTo>
                    <a:lnTo>
                      <a:pt x="16" y="1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8" name="Freeform 362"/>
              <p:cNvSpPr>
                <a:spLocks/>
              </p:cNvSpPr>
              <p:nvPr/>
            </p:nvSpPr>
            <p:spPr bwMode="gray">
              <a:xfrm>
                <a:off x="3795" y="1433"/>
                <a:ext cx="87" cy="83"/>
              </a:xfrm>
              <a:custGeom>
                <a:avLst/>
                <a:gdLst>
                  <a:gd name="T0" fmla="*/ 10 w 44"/>
                  <a:gd name="T1" fmla="*/ 2 h 46"/>
                  <a:gd name="T2" fmla="*/ 10 w 44"/>
                  <a:gd name="T3" fmla="*/ 2 h 46"/>
                  <a:gd name="T4" fmla="*/ 10 w 44"/>
                  <a:gd name="T5" fmla="*/ 2 h 46"/>
                  <a:gd name="T6" fmla="*/ 8 w 44"/>
                  <a:gd name="T7" fmla="*/ 0 h 46"/>
                  <a:gd name="T8" fmla="*/ 6 w 44"/>
                  <a:gd name="T9" fmla="*/ 0 h 46"/>
                  <a:gd name="T10" fmla="*/ 4 w 44"/>
                  <a:gd name="T11" fmla="*/ 0 h 46"/>
                  <a:gd name="T12" fmla="*/ 4 w 44"/>
                  <a:gd name="T13" fmla="*/ 0 h 46"/>
                  <a:gd name="T14" fmla="*/ 2 w 44"/>
                  <a:gd name="T15" fmla="*/ 2 h 46"/>
                  <a:gd name="T16" fmla="*/ 2 w 44"/>
                  <a:gd name="T17" fmla="*/ 4 h 46"/>
                  <a:gd name="T18" fmla="*/ 4 w 44"/>
                  <a:gd name="T19" fmla="*/ 8 h 46"/>
                  <a:gd name="T20" fmla="*/ 6 w 44"/>
                  <a:gd name="T21" fmla="*/ 12 h 46"/>
                  <a:gd name="T22" fmla="*/ 6 w 44"/>
                  <a:gd name="T23" fmla="*/ 14 h 46"/>
                  <a:gd name="T24" fmla="*/ 4 w 44"/>
                  <a:gd name="T25" fmla="*/ 18 h 46"/>
                  <a:gd name="T26" fmla="*/ 4 w 44"/>
                  <a:gd name="T27" fmla="*/ 22 h 46"/>
                  <a:gd name="T28" fmla="*/ 4 w 44"/>
                  <a:gd name="T29" fmla="*/ 28 h 46"/>
                  <a:gd name="T30" fmla="*/ 2 w 44"/>
                  <a:gd name="T31" fmla="*/ 34 h 46"/>
                  <a:gd name="T32" fmla="*/ 0 w 44"/>
                  <a:gd name="T33" fmla="*/ 38 h 46"/>
                  <a:gd name="T34" fmla="*/ 16 w 44"/>
                  <a:gd name="T35" fmla="*/ 34 h 46"/>
                  <a:gd name="T36" fmla="*/ 24 w 44"/>
                  <a:gd name="T37" fmla="*/ 46 h 46"/>
                  <a:gd name="T38" fmla="*/ 24 w 44"/>
                  <a:gd name="T39" fmla="*/ 44 h 46"/>
                  <a:gd name="T40" fmla="*/ 28 w 44"/>
                  <a:gd name="T41" fmla="*/ 44 h 46"/>
                  <a:gd name="T42" fmla="*/ 32 w 44"/>
                  <a:gd name="T43" fmla="*/ 42 h 46"/>
                  <a:gd name="T44" fmla="*/ 36 w 44"/>
                  <a:gd name="T45" fmla="*/ 40 h 46"/>
                  <a:gd name="T46" fmla="*/ 40 w 44"/>
                  <a:gd name="T47" fmla="*/ 36 h 46"/>
                  <a:gd name="T48" fmla="*/ 40 w 44"/>
                  <a:gd name="T49" fmla="*/ 36 h 46"/>
                  <a:gd name="T50" fmla="*/ 42 w 44"/>
                  <a:gd name="T51" fmla="*/ 32 h 46"/>
                  <a:gd name="T52" fmla="*/ 42 w 44"/>
                  <a:gd name="T53" fmla="*/ 28 h 46"/>
                  <a:gd name="T54" fmla="*/ 44 w 44"/>
                  <a:gd name="T55" fmla="*/ 24 h 46"/>
                  <a:gd name="T56" fmla="*/ 42 w 44"/>
                  <a:gd name="T57" fmla="*/ 18 h 46"/>
                  <a:gd name="T58" fmla="*/ 40 w 44"/>
                  <a:gd name="T59" fmla="*/ 12 h 46"/>
                  <a:gd name="T60" fmla="*/ 38 w 44"/>
                  <a:gd name="T61" fmla="*/ 12 h 46"/>
                  <a:gd name="T62" fmla="*/ 36 w 44"/>
                  <a:gd name="T63" fmla="*/ 10 h 46"/>
                  <a:gd name="T64" fmla="*/ 34 w 44"/>
                  <a:gd name="T65" fmla="*/ 6 h 46"/>
                  <a:gd name="T66" fmla="*/ 30 w 44"/>
                  <a:gd name="T67" fmla="*/ 4 h 46"/>
                  <a:gd name="T68" fmla="*/ 26 w 44"/>
                  <a:gd name="T69" fmla="*/ 0 h 46"/>
                  <a:gd name="T70" fmla="*/ 22 w 44"/>
                  <a:gd name="T71" fmla="*/ 0 h 46"/>
                  <a:gd name="T72" fmla="*/ 16 w 44"/>
                  <a:gd name="T73" fmla="*/ 0 h 46"/>
                  <a:gd name="T74" fmla="*/ 10 w 44"/>
                  <a:gd name="T75" fmla="*/ 2 h 46"/>
                  <a:gd name="T76" fmla="*/ 10 w 44"/>
                  <a:gd name="T77" fmla="*/ 2 h 4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4"/>
                  <a:gd name="T118" fmla="*/ 0 h 46"/>
                  <a:gd name="T119" fmla="*/ 44 w 44"/>
                  <a:gd name="T120" fmla="*/ 46 h 4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4" h="46">
                    <a:moveTo>
                      <a:pt x="10" y="2"/>
                    </a:moveTo>
                    <a:lnTo>
                      <a:pt x="10" y="2"/>
                    </a:lnTo>
                    <a:lnTo>
                      <a:pt x="8" y="0"/>
                    </a:lnTo>
                    <a:lnTo>
                      <a:pt x="6" y="0"/>
                    </a:lnTo>
                    <a:lnTo>
                      <a:pt x="4" y="0"/>
                    </a:lnTo>
                    <a:lnTo>
                      <a:pt x="2" y="2"/>
                    </a:lnTo>
                    <a:lnTo>
                      <a:pt x="2" y="4"/>
                    </a:lnTo>
                    <a:lnTo>
                      <a:pt x="4" y="8"/>
                    </a:lnTo>
                    <a:lnTo>
                      <a:pt x="6" y="12"/>
                    </a:lnTo>
                    <a:lnTo>
                      <a:pt x="6" y="14"/>
                    </a:lnTo>
                    <a:lnTo>
                      <a:pt x="4" y="18"/>
                    </a:lnTo>
                    <a:lnTo>
                      <a:pt x="4" y="22"/>
                    </a:lnTo>
                    <a:lnTo>
                      <a:pt x="4" y="28"/>
                    </a:lnTo>
                    <a:lnTo>
                      <a:pt x="2" y="34"/>
                    </a:lnTo>
                    <a:lnTo>
                      <a:pt x="0" y="38"/>
                    </a:lnTo>
                    <a:lnTo>
                      <a:pt x="16" y="34"/>
                    </a:lnTo>
                    <a:lnTo>
                      <a:pt x="24" y="46"/>
                    </a:lnTo>
                    <a:lnTo>
                      <a:pt x="24" y="44"/>
                    </a:lnTo>
                    <a:lnTo>
                      <a:pt x="28" y="44"/>
                    </a:lnTo>
                    <a:lnTo>
                      <a:pt x="32" y="42"/>
                    </a:lnTo>
                    <a:lnTo>
                      <a:pt x="36" y="40"/>
                    </a:lnTo>
                    <a:lnTo>
                      <a:pt x="40" y="36"/>
                    </a:lnTo>
                    <a:lnTo>
                      <a:pt x="42" y="32"/>
                    </a:lnTo>
                    <a:lnTo>
                      <a:pt x="42" y="28"/>
                    </a:lnTo>
                    <a:lnTo>
                      <a:pt x="44" y="24"/>
                    </a:lnTo>
                    <a:lnTo>
                      <a:pt x="42" y="18"/>
                    </a:lnTo>
                    <a:lnTo>
                      <a:pt x="40" y="12"/>
                    </a:lnTo>
                    <a:lnTo>
                      <a:pt x="38" y="12"/>
                    </a:lnTo>
                    <a:lnTo>
                      <a:pt x="36" y="10"/>
                    </a:lnTo>
                    <a:lnTo>
                      <a:pt x="34" y="6"/>
                    </a:lnTo>
                    <a:lnTo>
                      <a:pt x="30" y="4"/>
                    </a:lnTo>
                    <a:lnTo>
                      <a:pt x="26" y="0"/>
                    </a:lnTo>
                    <a:lnTo>
                      <a:pt x="22" y="0"/>
                    </a:lnTo>
                    <a:lnTo>
                      <a:pt x="16" y="0"/>
                    </a:lnTo>
                    <a:lnTo>
                      <a:pt x="10" y="2"/>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29" name="Freeform 363"/>
              <p:cNvSpPr>
                <a:spLocks/>
              </p:cNvSpPr>
              <p:nvPr/>
            </p:nvSpPr>
            <p:spPr bwMode="gray">
              <a:xfrm>
                <a:off x="3894" y="1401"/>
                <a:ext cx="333" cy="176"/>
              </a:xfrm>
              <a:custGeom>
                <a:avLst/>
                <a:gdLst>
                  <a:gd name="T0" fmla="*/ 10 w 168"/>
                  <a:gd name="T1" fmla="*/ 2 h 98"/>
                  <a:gd name="T2" fmla="*/ 4 w 168"/>
                  <a:gd name="T3" fmla="*/ 0 h 98"/>
                  <a:gd name="T4" fmla="*/ 0 w 168"/>
                  <a:gd name="T5" fmla="*/ 6 h 98"/>
                  <a:gd name="T6" fmla="*/ 4 w 168"/>
                  <a:gd name="T7" fmla="*/ 24 h 98"/>
                  <a:gd name="T8" fmla="*/ 6 w 168"/>
                  <a:gd name="T9" fmla="*/ 28 h 98"/>
                  <a:gd name="T10" fmla="*/ 12 w 168"/>
                  <a:gd name="T11" fmla="*/ 32 h 98"/>
                  <a:gd name="T12" fmla="*/ 26 w 168"/>
                  <a:gd name="T13" fmla="*/ 26 h 98"/>
                  <a:gd name="T14" fmla="*/ 30 w 168"/>
                  <a:gd name="T15" fmla="*/ 24 h 98"/>
                  <a:gd name="T16" fmla="*/ 34 w 168"/>
                  <a:gd name="T17" fmla="*/ 24 h 98"/>
                  <a:gd name="T18" fmla="*/ 38 w 168"/>
                  <a:gd name="T19" fmla="*/ 38 h 98"/>
                  <a:gd name="T20" fmla="*/ 44 w 168"/>
                  <a:gd name="T21" fmla="*/ 72 h 98"/>
                  <a:gd name="T22" fmla="*/ 40 w 168"/>
                  <a:gd name="T23" fmla="*/ 72 h 98"/>
                  <a:gd name="T24" fmla="*/ 38 w 168"/>
                  <a:gd name="T25" fmla="*/ 80 h 98"/>
                  <a:gd name="T26" fmla="*/ 48 w 168"/>
                  <a:gd name="T27" fmla="*/ 88 h 98"/>
                  <a:gd name="T28" fmla="*/ 56 w 168"/>
                  <a:gd name="T29" fmla="*/ 86 h 98"/>
                  <a:gd name="T30" fmla="*/ 58 w 168"/>
                  <a:gd name="T31" fmla="*/ 84 h 98"/>
                  <a:gd name="T32" fmla="*/ 68 w 168"/>
                  <a:gd name="T33" fmla="*/ 86 h 98"/>
                  <a:gd name="T34" fmla="*/ 82 w 168"/>
                  <a:gd name="T35" fmla="*/ 94 h 98"/>
                  <a:gd name="T36" fmla="*/ 118 w 168"/>
                  <a:gd name="T37" fmla="*/ 96 h 98"/>
                  <a:gd name="T38" fmla="*/ 118 w 168"/>
                  <a:gd name="T39" fmla="*/ 92 h 98"/>
                  <a:gd name="T40" fmla="*/ 122 w 168"/>
                  <a:gd name="T41" fmla="*/ 86 h 98"/>
                  <a:gd name="T42" fmla="*/ 134 w 168"/>
                  <a:gd name="T43" fmla="*/ 88 h 98"/>
                  <a:gd name="T44" fmla="*/ 142 w 168"/>
                  <a:gd name="T45" fmla="*/ 92 h 98"/>
                  <a:gd name="T46" fmla="*/ 150 w 168"/>
                  <a:gd name="T47" fmla="*/ 90 h 98"/>
                  <a:gd name="T48" fmla="*/ 154 w 168"/>
                  <a:gd name="T49" fmla="*/ 82 h 98"/>
                  <a:gd name="T50" fmla="*/ 156 w 168"/>
                  <a:gd name="T51" fmla="*/ 76 h 98"/>
                  <a:gd name="T52" fmla="*/ 164 w 168"/>
                  <a:gd name="T53" fmla="*/ 72 h 98"/>
                  <a:gd name="T54" fmla="*/ 164 w 168"/>
                  <a:gd name="T55" fmla="*/ 66 h 98"/>
                  <a:gd name="T56" fmla="*/ 168 w 168"/>
                  <a:gd name="T57" fmla="*/ 62 h 98"/>
                  <a:gd name="T58" fmla="*/ 166 w 168"/>
                  <a:gd name="T59" fmla="*/ 56 h 98"/>
                  <a:gd name="T60" fmla="*/ 150 w 168"/>
                  <a:gd name="T61" fmla="*/ 50 h 98"/>
                  <a:gd name="T62" fmla="*/ 138 w 168"/>
                  <a:gd name="T63" fmla="*/ 48 h 98"/>
                  <a:gd name="T64" fmla="*/ 124 w 168"/>
                  <a:gd name="T65" fmla="*/ 44 h 98"/>
                  <a:gd name="T66" fmla="*/ 110 w 168"/>
                  <a:gd name="T67" fmla="*/ 46 h 98"/>
                  <a:gd name="T68" fmla="*/ 100 w 168"/>
                  <a:gd name="T69" fmla="*/ 50 h 98"/>
                  <a:gd name="T70" fmla="*/ 82 w 168"/>
                  <a:gd name="T71" fmla="*/ 44 h 98"/>
                  <a:gd name="T72" fmla="*/ 60 w 168"/>
                  <a:gd name="T73" fmla="*/ 30 h 98"/>
                  <a:gd name="T74" fmla="*/ 52 w 168"/>
                  <a:gd name="T75" fmla="*/ 24 h 98"/>
                  <a:gd name="T76" fmla="*/ 50 w 168"/>
                  <a:gd name="T77" fmla="*/ 20 h 98"/>
                  <a:gd name="T78" fmla="*/ 50 w 168"/>
                  <a:gd name="T79" fmla="*/ 16 h 98"/>
                  <a:gd name="T80" fmla="*/ 48 w 168"/>
                  <a:gd name="T81" fmla="*/ 10 h 98"/>
                  <a:gd name="T82" fmla="*/ 40 w 168"/>
                  <a:gd name="T83" fmla="*/ 10 h 98"/>
                  <a:gd name="T84" fmla="*/ 36 w 168"/>
                  <a:gd name="T85" fmla="*/ 14 h 98"/>
                  <a:gd name="T86" fmla="*/ 28 w 168"/>
                  <a:gd name="T87" fmla="*/ 12 h 98"/>
                  <a:gd name="T88" fmla="*/ 24 w 168"/>
                  <a:gd name="T89" fmla="*/ 4 h 98"/>
                  <a:gd name="T90" fmla="*/ 12 w 168"/>
                  <a:gd name="T91" fmla="*/ 2 h 9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8"/>
                  <a:gd name="T139" fmla="*/ 0 h 98"/>
                  <a:gd name="T140" fmla="*/ 168 w 168"/>
                  <a:gd name="T141" fmla="*/ 98 h 9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8" h="98">
                    <a:moveTo>
                      <a:pt x="12" y="2"/>
                    </a:moveTo>
                    <a:lnTo>
                      <a:pt x="12" y="2"/>
                    </a:lnTo>
                    <a:lnTo>
                      <a:pt x="10" y="2"/>
                    </a:lnTo>
                    <a:lnTo>
                      <a:pt x="8" y="0"/>
                    </a:lnTo>
                    <a:lnTo>
                      <a:pt x="6" y="0"/>
                    </a:lnTo>
                    <a:lnTo>
                      <a:pt x="4" y="0"/>
                    </a:lnTo>
                    <a:lnTo>
                      <a:pt x="2" y="0"/>
                    </a:lnTo>
                    <a:lnTo>
                      <a:pt x="0" y="2"/>
                    </a:lnTo>
                    <a:lnTo>
                      <a:pt x="0" y="6"/>
                    </a:lnTo>
                    <a:lnTo>
                      <a:pt x="0" y="10"/>
                    </a:lnTo>
                    <a:lnTo>
                      <a:pt x="2" y="16"/>
                    </a:lnTo>
                    <a:lnTo>
                      <a:pt x="4" y="24"/>
                    </a:lnTo>
                    <a:lnTo>
                      <a:pt x="4" y="26"/>
                    </a:lnTo>
                    <a:lnTo>
                      <a:pt x="6" y="28"/>
                    </a:lnTo>
                    <a:lnTo>
                      <a:pt x="6" y="30"/>
                    </a:lnTo>
                    <a:lnTo>
                      <a:pt x="8" y="32"/>
                    </a:lnTo>
                    <a:lnTo>
                      <a:pt x="12" y="32"/>
                    </a:lnTo>
                    <a:lnTo>
                      <a:pt x="16" y="32"/>
                    </a:lnTo>
                    <a:lnTo>
                      <a:pt x="20" y="30"/>
                    </a:lnTo>
                    <a:lnTo>
                      <a:pt x="26" y="26"/>
                    </a:lnTo>
                    <a:lnTo>
                      <a:pt x="28" y="26"/>
                    </a:lnTo>
                    <a:lnTo>
                      <a:pt x="28" y="24"/>
                    </a:lnTo>
                    <a:lnTo>
                      <a:pt x="30" y="24"/>
                    </a:lnTo>
                    <a:lnTo>
                      <a:pt x="32" y="24"/>
                    </a:lnTo>
                    <a:lnTo>
                      <a:pt x="34" y="24"/>
                    </a:lnTo>
                    <a:lnTo>
                      <a:pt x="36" y="28"/>
                    </a:lnTo>
                    <a:lnTo>
                      <a:pt x="36" y="32"/>
                    </a:lnTo>
                    <a:lnTo>
                      <a:pt x="38" y="38"/>
                    </a:lnTo>
                    <a:lnTo>
                      <a:pt x="38" y="48"/>
                    </a:lnTo>
                    <a:lnTo>
                      <a:pt x="44" y="72"/>
                    </a:lnTo>
                    <a:lnTo>
                      <a:pt x="42" y="72"/>
                    </a:lnTo>
                    <a:lnTo>
                      <a:pt x="40" y="72"/>
                    </a:lnTo>
                    <a:lnTo>
                      <a:pt x="38" y="74"/>
                    </a:lnTo>
                    <a:lnTo>
                      <a:pt x="38" y="76"/>
                    </a:lnTo>
                    <a:lnTo>
                      <a:pt x="38" y="80"/>
                    </a:lnTo>
                    <a:lnTo>
                      <a:pt x="40" y="84"/>
                    </a:lnTo>
                    <a:lnTo>
                      <a:pt x="44" y="88"/>
                    </a:lnTo>
                    <a:lnTo>
                      <a:pt x="48" y="88"/>
                    </a:lnTo>
                    <a:lnTo>
                      <a:pt x="50" y="88"/>
                    </a:lnTo>
                    <a:lnTo>
                      <a:pt x="54" y="88"/>
                    </a:lnTo>
                    <a:lnTo>
                      <a:pt x="56" y="86"/>
                    </a:lnTo>
                    <a:lnTo>
                      <a:pt x="58" y="84"/>
                    </a:lnTo>
                    <a:lnTo>
                      <a:pt x="62" y="84"/>
                    </a:lnTo>
                    <a:lnTo>
                      <a:pt x="64" y="84"/>
                    </a:lnTo>
                    <a:lnTo>
                      <a:pt x="68" y="86"/>
                    </a:lnTo>
                    <a:lnTo>
                      <a:pt x="72" y="90"/>
                    </a:lnTo>
                    <a:lnTo>
                      <a:pt x="74" y="92"/>
                    </a:lnTo>
                    <a:lnTo>
                      <a:pt x="82" y="94"/>
                    </a:lnTo>
                    <a:lnTo>
                      <a:pt x="94" y="98"/>
                    </a:lnTo>
                    <a:lnTo>
                      <a:pt x="106" y="96"/>
                    </a:lnTo>
                    <a:lnTo>
                      <a:pt x="118" y="96"/>
                    </a:lnTo>
                    <a:lnTo>
                      <a:pt x="118" y="94"/>
                    </a:lnTo>
                    <a:lnTo>
                      <a:pt x="118" y="92"/>
                    </a:lnTo>
                    <a:lnTo>
                      <a:pt x="120" y="90"/>
                    </a:lnTo>
                    <a:lnTo>
                      <a:pt x="120" y="88"/>
                    </a:lnTo>
                    <a:lnTo>
                      <a:pt x="122" y="86"/>
                    </a:lnTo>
                    <a:lnTo>
                      <a:pt x="124" y="86"/>
                    </a:lnTo>
                    <a:lnTo>
                      <a:pt x="128" y="86"/>
                    </a:lnTo>
                    <a:lnTo>
                      <a:pt x="134" y="88"/>
                    </a:lnTo>
                    <a:lnTo>
                      <a:pt x="140" y="92"/>
                    </a:lnTo>
                    <a:lnTo>
                      <a:pt x="142" y="92"/>
                    </a:lnTo>
                    <a:lnTo>
                      <a:pt x="144" y="92"/>
                    </a:lnTo>
                    <a:lnTo>
                      <a:pt x="148" y="92"/>
                    </a:lnTo>
                    <a:lnTo>
                      <a:pt x="150" y="90"/>
                    </a:lnTo>
                    <a:lnTo>
                      <a:pt x="152" y="88"/>
                    </a:lnTo>
                    <a:lnTo>
                      <a:pt x="154" y="86"/>
                    </a:lnTo>
                    <a:lnTo>
                      <a:pt x="154" y="82"/>
                    </a:lnTo>
                    <a:lnTo>
                      <a:pt x="154" y="76"/>
                    </a:lnTo>
                    <a:lnTo>
                      <a:pt x="156" y="76"/>
                    </a:lnTo>
                    <a:lnTo>
                      <a:pt x="158" y="74"/>
                    </a:lnTo>
                    <a:lnTo>
                      <a:pt x="162" y="74"/>
                    </a:lnTo>
                    <a:lnTo>
                      <a:pt x="164" y="72"/>
                    </a:lnTo>
                    <a:lnTo>
                      <a:pt x="164" y="70"/>
                    </a:lnTo>
                    <a:lnTo>
                      <a:pt x="164" y="66"/>
                    </a:lnTo>
                    <a:lnTo>
                      <a:pt x="166" y="64"/>
                    </a:lnTo>
                    <a:lnTo>
                      <a:pt x="168" y="62"/>
                    </a:lnTo>
                    <a:lnTo>
                      <a:pt x="168" y="60"/>
                    </a:lnTo>
                    <a:lnTo>
                      <a:pt x="168" y="58"/>
                    </a:lnTo>
                    <a:lnTo>
                      <a:pt x="166" y="56"/>
                    </a:lnTo>
                    <a:lnTo>
                      <a:pt x="162" y="54"/>
                    </a:lnTo>
                    <a:lnTo>
                      <a:pt x="158" y="52"/>
                    </a:lnTo>
                    <a:lnTo>
                      <a:pt x="150" y="50"/>
                    </a:lnTo>
                    <a:lnTo>
                      <a:pt x="142" y="48"/>
                    </a:lnTo>
                    <a:lnTo>
                      <a:pt x="140" y="48"/>
                    </a:lnTo>
                    <a:lnTo>
                      <a:pt x="138" y="48"/>
                    </a:lnTo>
                    <a:lnTo>
                      <a:pt x="134" y="46"/>
                    </a:lnTo>
                    <a:lnTo>
                      <a:pt x="130" y="44"/>
                    </a:lnTo>
                    <a:lnTo>
                      <a:pt x="124" y="44"/>
                    </a:lnTo>
                    <a:lnTo>
                      <a:pt x="118" y="44"/>
                    </a:lnTo>
                    <a:lnTo>
                      <a:pt x="110" y="44"/>
                    </a:lnTo>
                    <a:lnTo>
                      <a:pt x="110" y="46"/>
                    </a:lnTo>
                    <a:lnTo>
                      <a:pt x="108" y="46"/>
                    </a:lnTo>
                    <a:lnTo>
                      <a:pt x="106" y="48"/>
                    </a:lnTo>
                    <a:lnTo>
                      <a:pt x="100" y="50"/>
                    </a:lnTo>
                    <a:lnTo>
                      <a:pt x="96" y="50"/>
                    </a:lnTo>
                    <a:lnTo>
                      <a:pt x="90" y="48"/>
                    </a:lnTo>
                    <a:lnTo>
                      <a:pt x="82" y="44"/>
                    </a:lnTo>
                    <a:lnTo>
                      <a:pt x="62" y="32"/>
                    </a:lnTo>
                    <a:lnTo>
                      <a:pt x="60" y="30"/>
                    </a:lnTo>
                    <a:lnTo>
                      <a:pt x="58" y="26"/>
                    </a:lnTo>
                    <a:lnTo>
                      <a:pt x="56" y="24"/>
                    </a:lnTo>
                    <a:lnTo>
                      <a:pt x="52" y="24"/>
                    </a:lnTo>
                    <a:lnTo>
                      <a:pt x="52" y="22"/>
                    </a:lnTo>
                    <a:lnTo>
                      <a:pt x="50" y="22"/>
                    </a:lnTo>
                    <a:lnTo>
                      <a:pt x="50" y="20"/>
                    </a:lnTo>
                    <a:lnTo>
                      <a:pt x="50" y="18"/>
                    </a:lnTo>
                    <a:lnTo>
                      <a:pt x="50" y="16"/>
                    </a:lnTo>
                    <a:lnTo>
                      <a:pt x="50" y="14"/>
                    </a:lnTo>
                    <a:lnTo>
                      <a:pt x="50" y="10"/>
                    </a:lnTo>
                    <a:lnTo>
                      <a:pt x="48" y="10"/>
                    </a:lnTo>
                    <a:lnTo>
                      <a:pt x="46" y="8"/>
                    </a:lnTo>
                    <a:lnTo>
                      <a:pt x="42" y="8"/>
                    </a:lnTo>
                    <a:lnTo>
                      <a:pt x="40" y="10"/>
                    </a:lnTo>
                    <a:lnTo>
                      <a:pt x="38" y="12"/>
                    </a:lnTo>
                    <a:lnTo>
                      <a:pt x="36" y="14"/>
                    </a:lnTo>
                    <a:lnTo>
                      <a:pt x="32" y="14"/>
                    </a:lnTo>
                    <a:lnTo>
                      <a:pt x="30" y="14"/>
                    </a:lnTo>
                    <a:lnTo>
                      <a:pt x="28" y="12"/>
                    </a:lnTo>
                    <a:lnTo>
                      <a:pt x="28" y="8"/>
                    </a:lnTo>
                    <a:lnTo>
                      <a:pt x="28" y="6"/>
                    </a:lnTo>
                    <a:lnTo>
                      <a:pt x="24" y="4"/>
                    </a:lnTo>
                    <a:lnTo>
                      <a:pt x="22" y="2"/>
                    </a:lnTo>
                    <a:lnTo>
                      <a:pt x="18" y="2"/>
                    </a:lnTo>
                    <a:lnTo>
                      <a:pt x="12" y="2"/>
                    </a:lnTo>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0" name="Freeform 364"/>
              <p:cNvSpPr>
                <a:spLocks/>
              </p:cNvSpPr>
              <p:nvPr/>
            </p:nvSpPr>
            <p:spPr bwMode="gray">
              <a:xfrm>
                <a:off x="3716" y="1035"/>
                <a:ext cx="174" cy="183"/>
              </a:xfrm>
              <a:custGeom>
                <a:avLst/>
                <a:gdLst>
                  <a:gd name="T0" fmla="*/ 30 w 88"/>
                  <a:gd name="T1" fmla="*/ 44 h 102"/>
                  <a:gd name="T2" fmla="*/ 26 w 88"/>
                  <a:gd name="T3" fmla="*/ 38 h 102"/>
                  <a:gd name="T4" fmla="*/ 20 w 88"/>
                  <a:gd name="T5" fmla="*/ 32 h 102"/>
                  <a:gd name="T6" fmla="*/ 14 w 88"/>
                  <a:gd name="T7" fmla="*/ 28 h 102"/>
                  <a:gd name="T8" fmla="*/ 8 w 88"/>
                  <a:gd name="T9" fmla="*/ 24 h 102"/>
                  <a:gd name="T10" fmla="*/ 2 w 88"/>
                  <a:gd name="T11" fmla="*/ 16 h 102"/>
                  <a:gd name="T12" fmla="*/ 0 w 88"/>
                  <a:gd name="T13" fmla="*/ 8 h 102"/>
                  <a:gd name="T14" fmla="*/ 8 w 88"/>
                  <a:gd name="T15" fmla="*/ 0 h 102"/>
                  <a:gd name="T16" fmla="*/ 12 w 88"/>
                  <a:gd name="T17" fmla="*/ 0 h 102"/>
                  <a:gd name="T18" fmla="*/ 20 w 88"/>
                  <a:gd name="T19" fmla="*/ 2 h 102"/>
                  <a:gd name="T20" fmla="*/ 28 w 88"/>
                  <a:gd name="T21" fmla="*/ 6 h 102"/>
                  <a:gd name="T22" fmla="*/ 32 w 88"/>
                  <a:gd name="T23" fmla="*/ 16 h 102"/>
                  <a:gd name="T24" fmla="*/ 32 w 88"/>
                  <a:gd name="T25" fmla="*/ 20 h 102"/>
                  <a:gd name="T26" fmla="*/ 36 w 88"/>
                  <a:gd name="T27" fmla="*/ 24 h 102"/>
                  <a:gd name="T28" fmla="*/ 44 w 88"/>
                  <a:gd name="T29" fmla="*/ 26 h 102"/>
                  <a:gd name="T30" fmla="*/ 44 w 88"/>
                  <a:gd name="T31" fmla="*/ 24 h 102"/>
                  <a:gd name="T32" fmla="*/ 44 w 88"/>
                  <a:gd name="T33" fmla="*/ 18 h 102"/>
                  <a:gd name="T34" fmla="*/ 46 w 88"/>
                  <a:gd name="T35" fmla="*/ 12 h 102"/>
                  <a:gd name="T36" fmla="*/ 50 w 88"/>
                  <a:gd name="T37" fmla="*/ 10 h 102"/>
                  <a:gd name="T38" fmla="*/ 60 w 88"/>
                  <a:gd name="T39" fmla="*/ 14 h 102"/>
                  <a:gd name="T40" fmla="*/ 58 w 88"/>
                  <a:gd name="T41" fmla="*/ 20 h 102"/>
                  <a:gd name="T42" fmla="*/ 58 w 88"/>
                  <a:gd name="T43" fmla="*/ 30 h 102"/>
                  <a:gd name="T44" fmla="*/ 60 w 88"/>
                  <a:gd name="T45" fmla="*/ 40 h 102"/>
                  <a:gd name="T46" fmla="*/ 66 w 88"/>
                  <a:gd name="T47" fmla="*/ 46 h 102"/>
                  <a:gd name="T48" fmla="*/ 70 w 88"/>
                  <a:gd name="T49" fmla="*/ 44 h 102"/>
                  <a:gd name="T50" fmla="*/ 76 w 88"/>
                  <a:gd name="T51" fmla="*/ 34 h 102"/>
                  <a:gd name="T52" fmla="*/ 76 w 88"/>
                  <a:gd name="T53" fmla="*/ 32 h 102"/>
                  <a:gd name="T54" fmla="*/ 80 w 88"/>
                  <a:gd name="T55" fmla="*/ 28 h 102"/>
                  <a:gd name="T56" fmla="*/ 82 w 88"/>
                  <a:gd name="T57" fmla="*/ 26 h 102"/>
                  <a:gd name="T58" fmla="*/ 86 w 88"/>
                  <a:gd name="T59" fmla="*/ 28 h 102"/>
                  <a:gd name="T60" fmla="*/ 88 w 88"/>
                  <a:gd name="T61" fmla="*/ 38 h 102"/>
                  <a:gd name="T62" fmla="*/ 86 w 88"/>
                  <a:gd name="T63" fmla="*/ 48 h 102"/>
                  <a:gd name="T64" fmla="*/ 82 w 88"/>
                  <a:gd name="T65" fmla="*/ 68 h 102"/>
                  <a:gd name="T66" fmla="*/ 88 w 88"/>
                  <a:gd name="T67" fmla="*/ 90 h 102"/>
                  <a:gd name="T68" fmla="*/ 88 w 88"/>
                  <a:gd name="T69" fmla="*/ 92 h 102"/>
                  <a:gd name="T70" fmla="*/ 84 w 88"/>
                  <a:gd name="T71" fmla="*/ 98 h 102"/>
                  <a:gd name="T72" fmla="*/ 82 w 88"/>
                  <a:gd name="T73" fmla="*/ 102 h 102"/>
                  <a:gd name="T74" fmla="*/ 78 w 88"/>
                  <a:gd name="T75" fmla="*/ 100 h 102"/>
                  <a:gd name="T76" fmla="*/ 78 w 88"/>
                  <a:gd name="T77" fmla="*/ 96 h 102"/>
                  <a:gd name="T78" fmla="*/ 76 w 88"/>
                  <a:gd name="T79" fmla="*/ 90 h 102"/>
                  <a:gd name="T80" fmla="*/ 76 w 88"/>
                  <a:gd name="T81" fmla="*/ 80 h 102"/>
                  <a:gd name="T82" fmla="*/ 72 w 88"/>
                  <a:gd name="T83" fmla="*/ 76 h 102"/>
                  <a:gd name="T84" fmla="*/ 66 w 88"/>
                  <a:gd name="T85" fmla="*/ 78 h 102"/>
                  <a:gd name="T86" fmla="*/ 60 w 88"/>
                  <a:gd name="T87" fmla="*/ 74 h 102"/>
                  <a:gd name="T88" fmla="*/ 52 w 88"/>
                  <a:gd name="T89" fmla="*/ 70 h 102"/>
                  <a:gd name="T90" fmla="*/ 44 w 88"/>
                  <a:gd name="T91" fmla="*/ 60 h 102"/>
                  <a:gd name="T92" fmla="*/ 30 w 88"/>
                  <a:gd name="T93" fmla="*/ 46 h 10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02"/>
                  <a:gd name="T143" fmla="*/ 88 w 88"/>
                  <a:gd name="T144" fmla="*/ 102 h 10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02">
                    <a:moveTo>
                      <a:pt x="30" y="46"/>
                    </a:moveTo>
                    <a:lnTo>
                      <a:pt x="30" y="44"/>
                    </a:lnTo>
                    <a:lnTo>
                      <a:pt x="28" y="42"/>
                    </a:lnTo>
                    <a:lnTo>
                      <a:pt x="26" y="38"/>
                    </a:lnTo>
                    <a:lnTo>
                      <a:pt x="24" y="34"/>
                    </a:lnTo>
                    <a:lnTo>
                      <a:pt x="20" y="32"/>
                    </a:lnTo>
                    <a:lnTo>
                      <a:pt x="14" y="30"/>
                    </a:lnTo>
                    <a:lnTo>
                      <a:pt x="14" y="28"/>
                    </a:lnTo>
                    <a:lnTo>
                      <a:pt x="12" y="26"/>
                    </a:lnTo>
                    <a:lnTo>
                      <a:pt x="8" y="24"/>
                    </a:lnTo>
                    <a:lnTo>
                      <a:pt x="6" y="20"/>
                    </a:lnTo>
                    <a:lnTo>
                      <a:pt x="2" y="16"/>
                    </a:lnTo>
                    <a:lnTo>
                      <a:pt x="2" y="12"/>
                    </a:lnTo>
                    <a:lnTo>
                      <a:pt x="0" y="8"/>
                    </a:lnTo>
                    <a:lnTo>
                      <a:pt x="4" y="4"/>
                    </a:lnTo>
                    <a:lnTo>
                      <a:pt x="8" y="0"/>
                    </a:lnTo>
                    <a:lnTo>
                      <a:pt x="12" y="0"/>
                    </a:lnTo>
                    <a:lnTo>
                      <a:pt x="16" y="0"/>
                    </a:lnTo>
                    <a:lnTo>
                      <a:pt x="20" y="2"/>
                    </a:lnTo>
                    <a:lnTo>
                      <a:pt x="24" y="4"/>
                    </a:lnTo>
                    <a:lnTo>
                      <a:pt x="28" y="6"/>
                    </a:lnTo>
                    <a:lnTo>
                      <a:pt x="30" y="10"/>
                    </a:lnTo>
                    <a:lnTo>
                      <a:pt x="32" y="16"/>
                    </a:lnTo>
                    <a:lnTo>
                      <a:pt x="32" y="18"/>
                    </a:lnTo>
                    <a:lnTo>
                      <a:pt x="32" y="20"/>
                    </a:lnTo>
                    <a:lnTo>
                      <a:pt x="34" y="22"/>
                    </a:lnTo>
                    <a:lnTo>
                      <a:pt x="36" y="24"/>
                    </a:lnTo>
                    <a:lnTo>
                      <a:pt x="40" y="26"/>
                    </a:lnTo>
                    <a:lnTo>
                      <a:pt x="44" y="26"/>
                    </a:lnTo>
                    <a:lnTo>
                      <a:pt x="44" y="24"/>
                    </a:lnTo>
                    <a:lnTo>
                      <a:pt x="44" y="20"/>
                    </a:lnTo>
                    <a:lnTo>
                      <a:pt x="44" y="18"/>
                    </a:lnTo>
                    <a:lnTo>
                      <a:pt x="44" y="14"/>
                    </a:lnTo>
                    <a:lnTo>
                      <a:pt x="46" y="12"/>
                    </a:lnTo>
                    <a:lnTo>
                      <a:pt x="48" y="10"/>
                    </a:lnTo>
                    <a:lnTo>
                      <a:pt x="50" y="10"/>
                    </a:lnTo>
                    <a:lnTo>
                      <a:pt x="54" y="12"/>
                    </a:lnTo>
                    <a:lnTo>
                      <a:pt x="60" y="14"/>
                    </a:lnTo>
                    <a:lnTo>
                      <a:pt x="60" y="16"/>
                    </a:lnTo>
                    <a:lnTo>
                      <a:pt x="58" y="20"/>
                    </a:lnTo>
                    <a:lnTo>
                      <a:pt x="58" y="24"/>
                    </a:lnTo>
                    <a:lnTo>
                      <a:pt x="58" y="30"/>
                    </a:lnTo>
                    <a:lnTo>
                      <a:pt x="60" y="34"/>
                    </a:lnTo>
                    <a:lnTo>
                      <a:pt x="60" y="40"/>
                    </a:lnTo>
                    <a:lnTo>
                      <a:pt x="64" y="44"/>
                    </a:lnTo>
                    <a:lnTo>
                      <a:pt x="66" y="46"/>
                    </a:lnTo>
                    <a:lnTo>
                      <a:pt x="68" y="46"/>
                    </a:lnTo>
                    <a:lnTo>
                      <a:pt x="70" y="44"/>
                    </a:lnTo>
                    <a:lnTo>
                      <a:pt x="72" y="42"/>
                    </a:lnTo>
                    <a:lnTo>
                      <a:pt x="76" y="34"/>
                    </a:lnTo>
                    <a:lnTo>
                      <a:pt x="76" y="32"/>
                    </a:lnTo>
                    <a:lnTo>
                      <a:pt x="78" y="30"/>
                    </a:lnTo>
                    <a:lnTo>
                      <a:pt x="80" y="28"/>
                    </a:lnTo>
                    <a:lnTo>
                      <a:pt x="82" y="26"/>
                    </a:lnTo>
                    <a:lnTo>
                      <a:pt x="84" y="26"/>
                    </a:lnTo>
                    <a:lnTo>
                      <a:pt x="86" y="28"/>
                    </a:lnTo>
                    <a:lnTo>
                      <a:pt x="86" y="32"/>
                    </a:lnTo>
                    <a:lnTo>
                      <a:pt x="88" y="38"/>
                    </a:lnTo>
                    <a:lnTo>
                      <a:pt x="88" y="46"/>
                    </a:lnTo>
                    <a:lnTo>
                      <a:pt x="86" y="48"/>
                    </a:lnTo>
                    <a:lnTo>
                      <a:pt x="84" y="58"/>
                    </a:lnTo>
                    <a:lnTo>
                      <a:pt x="82" y="68"/>
                    </a:lnTo>
                    <a:lnTo>
                      <a:pt x="84" y="80"/>
                    </a:lnTo>
                    <a:lnTo>
                      <a:pt x="88" y="90"/>
                    </a:lnTo>
                    <a:lnTo>
                      <a:pt x="88" y="92"/>
                    </a:lnTo>
                    <a:lnTo>
                      <a:pt x="86" y="96"/>
                    </a:lnTo>
                    <a:lnTo>
                      <a:pt x="84" y="98"/>
                    </a:lnTo>
                    <a:lnTo>
                      <a:pt x="84" y="100"/>
                    </a:lnTo>
                    <a:lnTo>
                      <a:pt x="82" y="102"/>
                    </a:lnTo>
                    <a:lnTo>
                      <a:pt x="80" y="102"/>
                    </a:lnTo>
                    <a:lnTo>
                      <a:pt x="78" y="100"/>
                    </a:lnTo>
                    <a:lnTo>
                      <a:pt x="78" y="96"/>
                    </a:lnTo>
                    <a:lnTo>
                      <a:pt x="76" y="92"/>
                    </a:lnTo>
                    <a:lnTo>
                      <a:pt x="76" y="90"/>
                    </a:lnTo>
                    <a:lnTo>
                      <a:pt x="76" y="86"/>
                    </a:lnTo>
                    <a:lnTo>
                      <a:pt x="76" y="80"/>
                    </a:lnTo>
                    <a:lnTo>
                      <a:pt x="74" y="78"/>
                    </a:lnTo>
                    <a:lnTo>
                      <a:pt x="72" y="76"/>
                    </a:lnTo>
                    <a:lnTo>
                      <a:pt x="68" y="74"/>
                    </a:lnTo>
                    <a:lnTo>
                      <a:pt x="66" y="78"/>
                    </a:lnTo>
                    <a:lnTo>
                      <a:pt x="64" y="76"/>
                    </a:lnTo>
                    <a:lnTo>
                      <a:pt x="60" y="74"/>
                    </a:lnTo>
                    <a:lnTo>
                      <a:pt x="56" y="72"/>
                    </a:lnTo>
                    <a:lnTo>
                      <a:pt x="52" y="70"/>
                    </a:lnTo>
                    <a:lnTo>
                      <a:pt x="46" y="66"/>
                    </a:lnTo>
                    <a:lnTo>
                      <a:pt x="44" y="60"/>
                    </a:lnTo>
                    <a:lnTo>
                      <a:pt x="30" y="46"/>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1" name="Freeform 365"/>
              <p:cNvSpPr>
                <a:spLocks/>
              </p:cNvSpPr>
              <p:nvPr/>
            </p:nvSpPr>
            <p:spPr bwMode="gray">
              <a:xfrm>
                <a:off x="3926" y="1114"/>
                <a:ext cx="75" cy="97"/>
              </a:xfrm>
              <a:custGeom>
                <a:avLst/>
                <a:gdLst>
                  <a:gd name="T0" fmla="*/ 16 w 38"/>
                  <a:gd name="T1" fmla="*/ 0 h 54"/>
                  <a:gd name="T2" fmla="*/ 14 w 38"/>
                  <a:gd name="T3" fmla="*/ 0 h 54"/>
                  <a:gd name="T4" fmla="*/ 14 w 38"/>
                  <a:gd name="T5" fmla="*/ 0 h 54"/>
                  <a:gd name="T6" fmla="*/ 12 w 38"/>
                  <a:gd name="T7" fmla="*/ 0 h 54"/>
                  <a:gd name="T8" fmla="*/ 8 w 38"/>
                  <a:gd name="T9" fmla="*/ 2 h 54"/>
                  <a:gd name="T10" fmla="*/ 6 w 38"/>
                  <a:gd name="T11" fmla="*/ 6 h 54"/>
                  <a:gd name="T12" fmla="*/ 4 w 38"/>
                  <a:gd name="T13" fmla="*/ 10 h 54"/>
                  <a:gd name="T14" fmla="*/ 2 w 38"/>
                  <a:gd name="T15" fmla="*/ 16 h 54"/>
                  <a:gd name="T16" fmla="*/ 2 w 38"/>
                  <a:gd name="T17" fmla="*/ 24 h 54"/>
                  <a:gd name="T18" fmla="*/ 0 w 38"/>
                  <a:gd name="T19" fmla="*/ 48 h 54"/>
                  <a:gd name="T20" fmla="*/ 2 w 38"/>
                  <a:gd name="T21" fmla="*/ 48 h 54"/>
                  <a:gd name="T22" fmla="*/ 10 w 38"/>
                  <a:gd name="T23" fmla="*/ 52 h 54"/>
                  <a:gd name="T24" fmla="*/ 18 w 38"/>
                  <a:gd name="T25" fmla="*/ 54 h 54"/>
                  <a:gd name="T26" fmla="*/ 28 w 38"/>
                  <a:gd name="T27" fmla="*/ 54 h 54"/>
                  <a:gd name="T28" fmla="*/ 36 w 38"/>
                  <a:gd name="T29" fmla="*/ 50 h 54"/>
                  <a:gd name="T30" fmla="*/ 38 w 38"/>
                  <a:gd name="T31" fmla="*/ 40 h 54"/>
                  <a:gd name="T32" fmla="*/ 16 w 38"/>
                  <a:gd name="T33" fmla="*/ 0 h 54"/>
                  <a:gd name="T34" fmla="*/ 16 w 38"/>
                  <a:gd name="T35" fmla="*/ 0 h 5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54"/>
                  <a:gd name="T56" fmla="*/ 38 w 38"/>
                  <a:gd name="T57" fmla="*/ 54 h 5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54">
                    <a:moveTo>
                      <a:pt x="16" y="0"/>
                    </a:moveTo>
                    <a:lnTo>
                      <a:pt x="14" y="0"/>
                    </a:lnTo>
                    <a:lnTo>
                      <a:pt x="12" y="0"/>
                    </a:lnTo>
                    <a:lnTo>
                      <a:pt x="8" y="2"/>
                    </a:lnTo>
                    <a:lnTo>
                      <a:pt x="6" y="6"/>
                    </a:lnTo>
                    <a:lnTo>
                      <a:pt x="4" y="10"/>
                    </a:lnTo>
                    <a:lnTo>
                      <a:pt x="2" y="16"/>
                    </a:lnTo>
                    <a:lnTo>
                      <a:pt x="2" y="24"/>
                    </a:lnTo>
                    <a:lnTo>
                      <a:pt x="0" y="48"/>
                    </a:lnTo>
                    <a:lnTo>
                      <a:pt x="2" y="48"/>
                    </a:lnTo>
                    <a:lnTo>
                      <a:pt x="10" y="52"/>
                    </a:lnTo>
                    <a:lnTo>
                      <a:pt x="18" y="54"/>
                    </a:lnTo>
                    <a:lnTo>
                      <a:pt x="28" y="54"/>
                    </a:lnTo>
                    <a:lnTo>
                      <a:pt x="36" y="50"/>
                    </a:lnTo>
                    <a:lnTo>
                      <a:pt x="38" y="40"/>
                    </a:lnTo>
                    <a:lnTo>
                      <a:pt x="16" y="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2" name="Freeform 366"/>
              <p:cNvSpPr>
                <a:spLocks/>
              </p:cNvSpPr>
              <p:nvPr/>
            </p:nvSpPr>
            <p:spPr bwMode="gray">
              <a:xfrm>
                <a:off x="4175" y="1132"/>
                <a:ext cx="135" cy="262"/>
              </a:xfrm>
              <a:custGeom>
                <a:avLst/>
                <a:gdLst>
                  <a:gd name="T0" fmla="*/ 18 w 68"/>
                  <a:gd name="T1" fmla="*/ 2 h 146"/>
                  <a:gd name="T2" fmla="*/ 16 w 68"/>
                  <a:gd name="T3" fmla="*/ 0 h 146"/>
                  <a:gd name="T4" fmla="*/ 12 w 68"/>
                  <a:gd name="T5" fmla="*/ 0 h 146"/>
                  <a:gd name="T6" fmla="*/ 10 w 68"/>
                  <a:gd name="T7" fmla="*/ 6 h 146"/>
                  <a:gd name="T8" fmla="*/ 12 w 68"/>
                  <a:gd name="T9" fmla="*/ 10 h 146"/>
                  <a:gd name="T10" fmla="*/ 12 w 68"/>
                  <a:gd name="T11" fmla="*/ 16 h 146"/>
                  <a:gd name="T12" fmla="*/ 10 w 68"/>
                  <a:gd name="T13" fmla="*/ 20 h 146"/>
                  <a:gd name="T14" fmla="*/ 6 w 68"/>
                  <a:gd name="T15" fmla="*/ 22 h 146"/>
                  <a:gd name="T16" fmla="*/ 4 w 68"/>
                  <a:gd name="T17" fmla="*/ 32 h 146"/>
                  <a:gd name="T18" fmla="*/ 2 w 68"/>
                  <a:gd name="T19" fmla="*/ 46 h 146"/>
                  <a:gd name="T20" fmla="*/ 2 w 68"/>
                  <a:gd name="T21" fmla="*/ 54 h 146"/>
                  <a:gd name="T22" fmla="*/ 0 w 68"/>
                  <a:gd name="T23" fmla="*/ 58 h 146"/>
                  <a:gd name="T24" fmla="*/ 0 w 68"/>
                  <a:gd name="T25" fmla="*/ 60 h 146"/>
                  <a:gd name="T26" fmla="*/ 0 w 68"/>
                  <a:gd name="T27" fmla="*/ 66 h 146"/>
                  <a:gd name="T28" fmla="*/ 6 w 68"/>
                  <a:gd name="T29" fmla="*/ 78 h 146"/>
                  <a:gd name="T30" fmla="*/ 4 w 68"/>
                  <a:gd name="T31" fmla="*/ 84 h 146"/>
                  <a:gd name="T32" fmla="*/ 8 w 68"/>
                  <a:gd name="T33" fmla="*/ 84 h 146"/>
                  <a:gd name="T34" fmla="*/ 12 w 68"/>
                  <a:gd name="T35" fmla="*/ 88 h 146"/>
                  <a:gd name="T36" fmla="*/ 14 w 68"/>
                  <a:gd name="T37" fmla="*/ 96 h 146"/>
                  <a:gd name="T38" fmla="*/ 14 w 68"/>
                  <a:gd name="T39" fmla="*/ 100 h 146"/>
                  <a:gd name="T40" fmla="*/ 14 w 68"/>
                  <a:gd name="T41" fmla="*/ 106 h 146"/>
                  <a:gd name="T42" fmla="*/ 12 w 68"/>
                  <a:gd name="T43" fmla="*/ 108 h 146"/>
                  <a:gd name="T44" fmla="*/ 12 w 68"/>
                  <a:gd name="T45" fmla="*/ 110 h 146"/>
                  <a:gd name="T46" fmla="*/ 10 w 68"/>
                  <a:gd name="T47" fmla="*/ 116 h 146"/>
                  <a:gd name="T48" fmla="*/ 12 w 68"/>
                  <a:gd name="T49" fmla="*/ 126 h 146"/>
                  <a:gd name="T50" fmla="*/ 10 w 68"/>
                  <a:gd name="T51" fmla="*/ 130 h 146"/>
                  <a:gd name="T52" fmla="*/ 12 w 68"/>
                  <a:gd name="T53" fmla="*/ 136 h 146"/>
                  <a:gd name="T54" fmla="*/ 16 w 68"/>
                  <a:gd name="T55" fmla="*/ 142 h 146"/>
                  <a:gd name="T56" fmla="*/ 26 w 68"/>
                  <a:gd name="T57" fmla="*/ 146 h 146"/>
                  <a:gd name="T58" fmla="*/ 34 w 68"/>
                  <a:gd name="T59" fmla="*/ 146 h 146"/>
                  <a:gd name="T60" fmla="*/ 36 w 68"/>
                  <a:gd name="T61" fmla="*/ 146 h 146"/>
                  <a:gd name="T62" fmla="*/ 40 w 68"/>
                  <a:gd name="T63" fmla="*/ 146 h 146"/>
                  <a:gd name="T64" fmla="*/ 46 w 68"/>
                  <a:gd name="T65" fmla="*/ 142 h 146"/>
                  <a:gd name="T66" fmla="*/ 50 w 68"/>
                  <a:gd name="T67" fmla="*/ 134 h 146"/>
                  <a:gd name="T68" fmla="*/ 52 w 68"/>
                  <a:gd name="T69" fmla="*/ 130 h 146"/>
                  <a:gd name="T70" fmla="*/ 56 w 68"/>
                  <a:gd name="T71" fmla="*/ 120 h 146"/>
                  <a:gd name="T72" fmla="*/ 62 w 68"/>
                  <a:gd name="T73" fmla="*/ 112 h 146"/>
                  <a:gd name="T74" fmla="*/ 64 w 68"/>
                  <a:gd name="T75" fmla="*/ 108 h 146"/>
                  <a:gd name="T76" fmla="*/ 68 w 68"/>
                  <a:gd name="T77" fmla="*/ 100 h 146"/>
                  <a:gd name="T78" fmla="*/ 68 w 68"/>
                  <a:gd name="T79" fmla="*/ 84 h 146"/>
                  <a:gd name="T80" fmla="*/ 66 w 68"/>
                  <a:gd name="T81" fmla="*/ 80 h 146"/>
                  <a:gd name="T82" fmla="*/ 60 w 68"/>
                  <a:gd name="T83" fmla="*/ 78 h 146"/>
                  <a:gd name="T84" fmla="*/ 56 w 68"/>
                  <a:gd name="T85" fmla="*/ 80 h 146"/>
                  <a:gd name="T86" fmla="*/ 54 w 68"/>
                  <a:gd name="T87" fmla="*/ 80 h 146"/>
                  <a:gd name="T88" fmla="*/ 50 w 68"/>
                  <a:gd name="T89" fmla="*/ 80 h 146"/>
                  <a:gd name="T90" fmla="*/ 52 w 68"/>
                  <a:gd name="T91" fmla="*/ 78 h 146"/>
                  <a:gd name="T92" fmla="*/ 54 w 68"/>
                  <a:gd name="T93" fmla="*/ 74 h 146"/>
                  <a:gd name="T94" fmla="*/ 56 w 68"/>
                  <a:gd name="T95" fmla="*/ 72 h 146"/>
                  <a:gd name="T96" fmla="*/ 56 w 68"/>
                  <a:gd name="T97" fmla="*/ 64 h 146"/>
                  <a:gd name="T98" fmla="*/ 56 w 68"/>
                  <a:gd name="T99" fmla="*/ 56 h 146"/>
                  <a:gd name="T100" fmla="*/ 54 w 68"/>
                  <a:gd name="T101" fmla="*/ 48 h 146"/>
                  <a:gd name="T102" fmla="*/ 48 w 68"/>
                  <a:gd name="T103" fmla="*/ 36 h 146"/>
                  <a:gd name="T104" fmla="*/ 42 w 68"/>
                  <a:gd name="T105" fmla="*/ 28 h 146"/>
                  <a:gd name="T106" fmla="*/ 38 w 68"/>
                  <a:gd name="T107" fmla="*/ 22 h 146"/>
                  <a:gd name="T108" fmla="*/ 32 w 68"/>
                  <a:gd name="T109" fmla="*/ 16 h 146"/>
                  <a:gd name="T110" fmla="*/ 26 w 68"/>
                  <a:gd name="T111" fmla="*/ 12 h 146"/>
                  <a:gd name="T112" fmla="*/ 24 w 68"/>
                  <a:gd name="T113" fmla="*/ 10 h 146"/>
                  <a:gd name="T114" fmla="*/ 20 w 68"/>
                  <a:gd name="T115" fmla="*/ 6 h 146"/>
                  <a:gd name="T116" fmla="*/ 20 w 68"/>
                  <a:gd name="T117" fmla="*/ 2 h 14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8"/>
                  <a:gd name="T178" fmla="*/ 0 h 146"/>
                  <a:gd name="T179" fmla="*/ 68 w 68"/>
                  <a:gd name="T180" fmla="*/ 146 h 14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8" h="146">
                    <a:moveTo>
                      <a:pt x="20" y="2"/>
                    </a:moveTo>
                    <a:lnTo>
                      <a:pt x="18" y="2"/>
                    </a:lnTo>
                    <a:lnTo>
                      <a:pt x="18" y="0"/>
                    </a:lnTo>
                    <a:lnTo>
                      <a:pt x="16" y="0"/>
                    </a:lnTo>
                    <a:lnTo>
                      <a:pt x="14" y="0"/>
                    </a:lnTo>
                    <a:lnTo>
                      <a:pt x="12" y="0"/>
                    </a:lnTo>
                    <a:lnTo>
                      <a:pt x="10" y="2"/>
                    </a:lnTo>
                    <a:lnTo>
                      <a:pt x="10" y="6"/>
                    </a:lnTo>
                    <a:lnTo>
                      <a:pt x="10" y="8"/>
                    </a:lnTo>
                    <a:lnTo>
                      <a:pt x="12" y="10"/>
                    </a:lnTo>
                    <a:lnTo>
                      <a:pt x="12" y="12"/>
                    </a:lnTo>
                    <a:lnTo>
                      <a:pt x="12" y="16"/>
                    </a:lnTo>
                    <a:lnTo>
                      <a:pt x="10" y="20"/>
                    </a:lnTo>
                    <a:lnTo>
                      <a:pt x="8" y="20"/>
                    </a:lnTo>
                    <a:lnTo>
                      <a:pt x="6" y="22"/>
                    </a:lnTo>
                    <a:lnTo>
                      <a:pt x="4" y="26"/>
                    </a:lnTo>
                    <a:lnTo>
                      <a:pt x="4" y="32"/>
                    </a:lnTo>
                    <a:lnTo>
                      <a:pt x="2" y="40"/>
                    </a:lnTo>
                    <a:lnTo>
                      <a:pt x="2" y="46"/>
                    </a:lnTo>
                    <a:lnTo>
                      <a:pt x="2" y="52"/>
                    </a:lnTo>
                    <a:lnTo>
                      <a:pt x="2" y="54"/>
                    </a:lnTo>
                    <a:lnTo>
                      <a:pt x="2" y="56"/>
                    </a:lnTo>
                    <a:lnTo>
                      <a:pt x="0" y="58"/>
                    </a:lnTo>
                    <a:lnTo>
                      <a:pt x="0" y="60"/>
                    </a:lnTo>
                    <a:lnTo>
                      <a:pt x="0" y="62"/>
                    </a:lnTo>
                    <a:lnTo>
                      <a:pt x="0" y="66"/>
                    </a:lnTo>
                    <a:lnTo>
                      <a:pt x="2" y="72"/>
                    </a:lnTo>
                    <a:lnTo>
                      <a:pt x="6" y="78"/>
                    </a:lnTo>
                    <a:lnTo>
                      <a:pt x="2" y="84"/>
                    </a:lnTo>
                    <a:lnTo>
                      <a:pt x="4" y="84"/>
                    </a:lnTo>
                    <a:lnTo>
                      <a:pt x="6" y="84"/>
                    </a:lnTo>
                    <a:lnTo>
                      <a:pt x="8" y="84"/>
                    </a:lnTo>
                    <a:lnTo>
                      <a:pt x="10" y="86"/>
                    </a:lnTo>
                    <a:lnTo>
                      <a:pt x="12" y="88"/>
                    </a:lnTo>
                    <a:lnTo>
                      <a:pt x="14" y="92"/>
                    </a:lnTo>
                    <a:lnTo>
                      <a:pt x="14" y="96"/>
                    </a:lnTo>
                    <a:lnTo>
                      <a:pt x="14" y="98"/>
                    </a:lnTo>
                    <a:lnTo>
                      <a:pt x="14" y="100"/>
                    </a:lnTo>
                    <a:lnTo>
                      <a:pt x="16" y="102"/>
                    </a:lnTo>
                    <a:lnTo>
                      <a:pt x="14" y="106"/>
                    </a:lnTo>
                    <a:lnTo>
                      <a:pt x="14" y="108"/>
                    </a:lnTo>
                    <a:lnTo>
                      <a:pt x="12" y="108"/>
                    </a:lnTo>
                    <a:lnTo>
                      <a:pt x="12" y="110"/>
                    </a:lnTo>
                    <a:lnTo>
                      <a:pt x="10" y="112"/>
                    </a:lnTo>
                    <a:lnTo>
                      <a:pt x="10" y="116"/>
                    </a:lnTo>
                    <a:lnTo>
                      <a:pt x="10" y="120"/>
                    </a:lnTo>
                    <a:lnTo>
                      <a:pt x="12" y="126"/>
                    </a:lnTo>
                    <a:lnTo>
                      <a:pt x="12" y="128"/>
                    </a:lnTo>
                    <a:lnTo>
                      <a:pt x="10" y="130"/>
                    </a:lnTo>
                    <a:lnTo>
                      <a:pt x="10" y="132"/>
                    </a:lnTo>
                    <a:lnTo>
                      <a:pt x="12" y="136"/>
                    </a:lnTo>
                    <a:lnTo>
                      <a:pt x="12" y="140"/>
                    </a:lnTo>
                    <a:lnTo>
                      <a:pt x="16" y="142"/>
                    </a:lnTo>
                    <a:lnTo>
                      <a:pt x="22" y="144"/>
                    </a:lnTo>
                    <a:lnTo>
                      <a:pt x="26" y="146"/>
                    </a:lnTo>
                    <a:lnTo>
                      <a:pt x="30" y="146"/>
                    </a:lnTo>
                    <a:lnTo>
                      <a:pt x="34" y="146"/>
                    </a:lnTo>
                    <a:lnTo>
                      <a:pt x="36" y="146"/>
                    </a:lnTo>
                    <a:lnTo>
                      <a:pt x="38" y="146"/>
                    </a:lnTo>
                    <a:lnTo>
                      <a:pt x="40" y="146"/>
                    </a:lnTo>
                    <a:lnTo>
                      <a:pt x="44" y="144"/>
                    </a:lnTo>
                    <a:lnTo>
                      <a:pt x="46" y="142"/>
                    </a:lnTo>
                    <a:lnTo>
                      <a:pt x="48" y="140"/>
                    </a:lnTo>
                    <a:lnTo>
                      <a:pt x="50" y="134"/>
                    </a:lnTo>
                    <a:lnTo>
                      <a:pt x="52" y="130"/>
                    </a:lnTo>
                    <a:lnTo>
                      <a:pt x="52" y="126"/>
                    </a:lnTo>
                    <a:lnTo>
                      <a:pt x="56" y="120"/>
                    </a:lnTo>
                    <a:lnTo>
                      <a:pt x="58" y="116"/>
                    </a:lnTo>
                    <a:lnTo>
                      <a:pt x="62" y="112"/>
                    </a:lnTo>
                    <a:lnTo>
                      <a:pt x="64" y="110"/>
                    </a:lnTo>
                    <a:lnTo>
                      <a:pt x="64" y="108"/>
                    </a:lnTo>
                    <a:lnTo>
                      <a:pt x="66" y="104"/>
                    </a:lnTo>
                    <a:lnTo>
                      <a:pt x="68" y="100"/>
                    </a:lnTo>
                    <a:lnTo>
                      <a:pt x="68" y="92"/>
                    </a:lnTo>
                    <a:lnTo>
                      <a:pt x="68" y="84"/>
                    </a:lnTo>
                    <a:lnTo>
                      <a:pt x="66" y="80"/>
                    </a:lnTo>
                    <a:lnTo>
                      <a:pt x="62" y="78"/>
                    </a:lnTo>
                    <a:lnTo>
                      <a:pt x="60" y="78"/>
                    </a:lnTo>
                    <a:lnTo>
                      <a:pt x="56" y="80"/>
                    </a:lnTo>
                    <a:lnTo>
                      <a:pt x="54" y="80"/>
                    </a:lnTo>
                    <a:lnTo>
                      <a:pt x="52" y="80"/>
                    </a:lnTo>
                    <a:lnTo>
                      <a:pt x="50" y="80"/>
                    </a:lnTo>
                    <a:lnTo>
                      <a:pt x="52" y="78"/>
                    </a:lnTo>
                    <a:lnTo>
                      <a:pt x="54" y="74"/>
                    </a:lnTo>
                    <a:lnTo>
                      <a:pt x="56" y="72"/>
                    </a:lnTo>
                    <a:lnTo>
                      <a:pt x="56" y="68"/>
                    </a:lnTo>
                    <a:lnTo>
                      <a:pt x="56" y="64"/>
                    </a:lnTo>
                    <a:lnTo>
                      <a:pt x="56" y="58"/>
                    </a:lnTo>
                    <a:lnTo>
                      <a:pt x="56" y="56"/>
                    </a:lnTo>
                    <a:lnTo>
                      <a:pt x="56" y="52"/>
                    </a:lnTo>
                    <a:lnTo>
                      <a:pt x="54" y="48"/>
                    </a:lnTo>
                    <a:lnTo>
                      <a:pt x="52" y="42"/>
                    </a:lnTo>
                    <a:lnTo>
                      <a:pt x="48" y="36"/>
                    </a:lnTo>
                    <a:lnTo>
                      <a:pt x="44" y="30"/>
                    </a:lnTo>
                    <a:lnTo>
                      <a:pt x="42" y="28"/>
                    </a:lnTo>
                    <a:lnTo>
                      <a:pt x="40" y="26"/>
                    </a:lnTo>
                    <a:lnTo>
                      <a:pt x="38" y="22"/>
                    </a:lnTo>
                    <a:lnTo>
                      <a:pt x="36" y="18"/>
                    </a:lnTo>
                    <a:lnTo>
                      <a:pt x="32" y="16"/>
                    </a:lnTo>
                    <a:lnTo>
                      <a:pt x="30" y="14"/>
                    </a:lnTo>
                    <a:lnTo>
                      <a:pt x="26" y="12"/>
                    </a:lnTo>
                    <a:lnTo>
                      <a:pt x="24" y="10"/>
                    </a:lnTo>
                    <a:lnTo>
                      <a:pt x="22" y="8"/>
                    </a:lnTo>
                    <a:lnTo>
                      <a:pt x="20" y="6"/>
                    </a:lnTo>
                    <a:lnTo>
                      <a:pt x="18" y="4"/>
                    </a:lnTo>
                    <a:lnTo>
                      <a:pt x="20" y="2"/>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3" name="Freeform 367"/>
              <p:cNvSpPr>
                <a:spLocks/>
              </p:cNvSpPr>
              <p:nvPr/>
            </p:nvSpPr>
            <p:spPr bwMode="gray">
              <a:xfrm>
                <a:off x="3704" y="1874"/>
                <a:ext cx="99" cy="83"/>
              </a:xfrm>
              <a:custGeom>
                <a:avLst/>
                <a:gdLst>
                  <a:gd name="T0" fmla="*/ 24 w 50"/>
                  <a:gd name="T1" fmla="*/ 18 h 46"/>
                  <a:gd name="T2" fmla="*/ 24 w 50"/>
                  <a:gd name="T3" fmla="*/ 18 h 46"/>
                  <a:gd name="T4" fmla="*/ 22 w 50"/>
                  <a:gd name="T5" fmla="*/ 18 h 46"/>
                  <a:gd name="T6" fmla="*/ 18 w 50"/>
                  <a:gd name="T7" fmla="*/ 18 h 46"/>
                  <a:gd name="T8" fmla="*/ 16 w 50"/>
                  <a:gd name="T9" fmla="*/ 20 h 46"/>
                  <a:gd name="T10" fmla="*/ 12 w 50"/>
                  <a:gd name="T11" fmla="*/ 22 h 46"/>
                  <a:gd name="T12" fmla="*/ 10 w 50"/>
                  <a:gd name="T13" fmla="*/ 24 h 46"/>
                  <a:gd name="T14" fmla="*/ 8 w 50"/>
                  <a:gd name="T15" fmla="*/ 26 h 46"/>
                  <a:gd name="T16" fmla="*/ 8 w 50"/>
                  <a:gd name="T17" fmla="*/ 26 h 46"/>
                  <a:gd name="T18" fmla="*/ 6 w 50"/>
                  <a:gd name="T19" fmla="*/ 26 h 46"/>
                  <a:gd name="T20" fmla="*/ 4 w 50"/>
                  <a:gd name="T21" fmla="*/ 26 h 46"/>
                  <a:gd name="T22" fmla="*/ 2 w 50"/>
                  <a:gd name="T23" fmla="*/ 28 h 46"/>
                  <a:gd name="T24" fmla="*/ 0 w 50"/>
                  <a:gd name="T25" fmla="*/ 30 h 46"/>
                  <a:gd name="T26" fmla="*/ 0 w 50"/>
                  <a:gd name="T27" fmla="*/ 32 h 46"/>
                  <a:gd name="T28" fmla="*/ 0 w 50"/>
                  <a:gd name="T29" fmla="*/ 38 h 46"/>
                  <a:gd name="T30" fmla="*/ 0 w 50"/>
                  <a:gd name="T31" fmla="*/ 38 h 46"/>
                  <a:gd name="T32" fmla="*/ 4 w 50"/>
                  <a:gd name="T33" fmla="*/ 40 h 46"/>
                  <a:gd name="T34" fmla="*/ 6 w 50"/>
                  <a:gd name="T35" fmla="*/ 42 h 46"/>
                  <a:gd name="T36" fmla="*/ 12 w 50"/>
                  <a:gd name="T37" fmla="*/ 44 h 46"/>
                  <a:gd name="T38" fmla="*/ 18 w 50"/>
                  <a:gd name="T39" fmla="*/ 46 h 46"/>
                  <a:gd name="T40" fmla="*/ 24 w 50"/>
                  <a:gd name="T41" fmla="*/ 46 h 46"/>
                  <a:gd name="T42" fmla="*/ 26 w 50"/>
                  <a:gd name="T43" fmla="*/ 46 h 46"/>
                  <a:gd name="T44" fmla="*/ 30 w 50"/>
                  <a:gd name="T45" fmla="*/ 46 h 46"/>
                  <a:gd name="T46" fmla="*/ 34 w 50"/>
                  <a:gd name="T47" fmla="*/ 44 h 46"/>
                  <a:gd name="T48" fmla="*/ 38 w 50"/>
                  <a:gd name="T49" fmla="*/ 44 h 46"/>
                  <a:gd name="T50" fmla="*/ 44 w 50"/>
                  <a:gd name="T51" fmla="*/ 44 h 46"/>
                  <a:gd name="T52" fmla="*/ 48 w 50"/>
                  <a:gd name="T53" fmla="*/ 44 h 46"/>
                  <a:gd name="T54" fmla="*/ 50 w 50"/>
                  <a:gd name="T55" fmla="*/ 46 h 46"/>
                  <a:gd name="T56" fmla="*/ 50 w 50"/>
                  <a:gd name="T57" fmla="*/ 44 h 46"/>
                  <a:gd name="T58" fmla="*/ 48 w 50"/>
                  <a:gd name="T59" fmla="*/ 42 h 46"/>
                  <a:gd name="T60" fmla="*/ 48 w 50"/>
                  <a:gd name="T61" fmla="*/ 36 h 46"/>
                  <a:gd name="T62" fmla="*/ 46 w 50"/>
                  <a:gd name="T63" fmla="*/ 30 h 46"/>
                  <a:gd name="T64" fmla="*/ 44 w 50"/>
                  <a:gd name="T65" fmla="*/ 26 h 46"/>
                  <a:gd name="T66" fmla="*/ 42 w 50"/>
                  <a:gd name="T67" fmla="*/ 24 h 46"/>
                  <a:gd name="T68" fmla="*/ 40 w 50"/>
                  <a:gd name="T69" fmla="*/ 22 h 46"/>
                  <a:gd name="T70" fmla="*/ 40 w 50"/>
                  <a:gd name="T71" fmla="*/ 18 h 46"/>
                  <a:gd name="T72" fmla="*/ 38 w 50"/>
                  <a:gd name="T73" fmla="*/ 14 h 46"/>
                  <a:gd name="T74" fmla="*/ 38 w 50"/>
                  <a:gd name="T75" fmla="*/ 10 h 46"/>
                  <a:gd name="T76" fmla="*/ 36 w 50"/>
                  <a:gd name="T77" fmla="*/ 6 h 46"/>
                  <a:gd name="T78" fmla="*/ 32 w 50"/>
                  <a:gd name="T79" fmla="*/ 2 h 46"/>
                  <a:gd name="T80" fmla="*/ 30 w 50"/>
                  <a:gd name="T81" fmla="*/ 0 h 46"/>
                  <a:gd name="T82" fmla="*/ 26 w 50"/>
                  <a:gd name="T83" fmla="*/ 2 h 46"/>
                  <a:gd name="T84" fmla="*/ 24 w 50"/>
                  <a:gd name="T85" fmla="*/ 18 h 46"/>
                  <a:gd name="T86" fmla="*/ 24 w 50"/>
                  <a:gd name="T87" fmla="*/ 18 h 4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50"/>
                  <a:gd name="T133" fmla="*/ 0 h 46"/>
                  <a:gd name="T134" fmla="*/ 50 w 50"/>
                  <a:gd name="T135" fmla="*/ 46 h 4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50" h="46">
                    <a:moveTo>
                      <a:pt x="24" y="18"/>
                    </a:moveTo>
                    <a:lnTo>
                      <a:pt x="24" y="18"/>
                    </a:lnTo>
                    <a:lnTo>
                      <a:pt x="22" y="18"/>
                    </a:lnTo>
                    <a:lnTo>
                      <a:pt x="18" y="18"/>
                    </a:lnTo>
                    <a:lnTo>
                      <a:pt x="16" y="20"/>
                    </a:lnTo>
                    <a:lnTo>
                      <a:pt x="12" y="22"/>
                    </a:lnTo>
                    <a:lnTo>
                      <a:pt x="10" y="24"/>
                    </a:lnTo>
                    <a:lnTo>
                      <a:pt x="8" y="26"/>
                    </a:lnTo>
                    <a:lnTo>
                      <a:pt x="6" y="26"/>
                    </a:lnTo>
                    <a:lnTo>
                      <a:pt x="4" y="26"/>
                    </a:lnTo>
                    <a:lnTo>
                      <a:pt x="2" y="28"/>
                    </a:lnTo>
                    <a:lnTo>
                      <a:pt x="0" y="30"/>
                    </a:lnTo>
                    <a:lnTo>
                      <a:pt x="0" y="32"/>
                    </a:lnTo>
                    <a:lnTo>
                      <a:pt x="0" y="38"/>
                    </a:lnTo>
                    <a:lnTo>
                      <a:pt x="4" y="40"/>
                    </a:lnTo>
                    <a:lnTo>
                      <a:pt x="6" y="42"/>
                    </a:lnTo>
                    <a:lnTo>
                      <a:pt x="12" y="44"/>
                    </a:lnTo>
                    <a:lnTo>
                      <a:pt x="18" y="46"/>
                    </a:lnTo>
                    <a:lnTo>
                      <a:pt x="24" y="46"/>
                    </a:lnTo>
                    <a:lnTo>
                      <a:pt x="26" y="46"/>
                    </a:lnTo>
                    <a:lnTo>
                      <a:pt x="30" y="46"/>
                    </a:lnTo>
                    <a:lnTo>
                      <a:pt x="34" y="44"/>
                    </a:lnTo>
                    <a:lnTo>
                      <a:pt x="38" y="44"/>
                    </a:lnTo>
                    <a:lnTo>
                      <a:pt x="44" y="44"/>
                    </a:lnTo>
                    <a:lnTo>
                      <a:pt x="48" y="44"/>
                    </a:lnTo>
                    <a:lnTo>
                      <a:pt x="50" y="46"/>
                    </a:lnTo>
                    <a:lnTo>
                      <a:pt x="50" y="44"/>
                    </a:lnTo>
                    <a:lnTo>
                      <a:pt x="48" y="42"/>
                    </a:lnTo>
                    <a:lnTo>
                      <a:pt x="48" y="36"/>
                    </a:lnTo>
                    <a:lnTo>
                      <a:pt x="46" y="30"/>
                    </a:lnTo>
                    <a:lnTo>
                      <a:pt x="44" y="26"/>
                    </a:lnTo>
                    <a:lnTo>
                      <a:pt x="42" y="24"/>
                    </a:lnTo>
                    <a:lnTo>
                      <a:pt x="40" y="22"/>
                    </a:lnTo>
                    <a:lnTo>
                      <a:pt x="40" y="18"/>
                    </a:lnTo>
                    <a:lnTo>
                      <a:pt x="38" y="14"/>
                    </a:lnTo>
                    <a:lnTo>
                      <a:pt x="38" y="10"/>
                    </a:lnTo>
                    <a:lnTo>
                      <a:pt x="36" y="6"/>
                    </a:lnTo>
                    <a:lnTo>
                      <a:pt x="32" y="2"/>
                    </a:lnTo>
                    <a:lnTo>
                      <a:pt x="30" y="0"/>
                    </a:lnTo>
                    <a:lnTo>
                      <a:pt x="26" y="2"/>
                    </a:lnTo>
                    <a:lnTo>
                      <a:pt x="24" y="18"/>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4" name="Freeform 368"/>
              <p:cNvSpPr>
                <a:spLocks/>
              </p:cNvSpPr>
              <p:nvPr/>
            </p:nvSpPr>
            <p:spPr bwMode="gray">
              <a:xfrm>
                <a:off x="4203" y="1584"/>
                <a:ext cx="119" cy="79"/>
              </a:xfrm>
              <a:custGeom>
                <a:avLst/>
                <a:gdLst>
                  <a:gd name="T0" fmla="*/ 14 w 60"/>
                  <a:gd name="T1" fmla="*/ 2 h 44"/>
                  <a:gd name="T2" fmla="*/ 14 w 60"/>
                  <a:gd name="T3" fmla="*/ 2 h 44"/>
                  <a:gd name="T4" fmla="*/ 12 w 60"/>
                  <a:gd name="T5" fmla="*/ 2 h 44"/>
                  <a:gd name="T6" fmla="*/ 10 w 60"/>
                  <a:gd name="T7" fmla="*/ 2 h 44"/>
                  <a:gd name="T8" fmla="*/ 8 w 60"/>
                  <a:gd name="T9" fmla="*/ 2 h 44"/>
                  <a:gd name="T10" fmla="*/ 4 w 60"/>
                  <a:gd name="T11" fmla="*/ 2 h 44"/>
                  <a:gd name="T12" fmla="*/ 2 w 60"/>
                  <a:gd name="T13" fmla="*/ 4 h 44"/>
                  <a:gd name="T14" fmla="*/ 0 w 60"/>
                  <a:gd name="T15" fmla="*/ 8 h 44"/>
                  <a:gd name="T16" fmla="*/ 0 w 60"/>
                  <a:gd name="T17" fmla="*/ 12 h 44"/>
                  <a:gd name="T18" fmla="*/ 0 w 60"/>
                  <a:gd name="T19" fmla="*/ 14 h 44"/>
                  <a:gd name="T20" fmla="*/ 0 w 60"/>
                  <a:gd name="T21" fmla="*/ 16 h 44"/>
                  <a:gd name="T22" fmla="*/ 0 w 60"/>
                  <a:gd name="T23" fmla="*/ 20 h 44"/>
                  <a:gd name="T24" fmla="*/ 0 w 60"/>
                  <a:gd name="T25" fmla="*/ 24 h 44"/>
                  <a:gd name="T26" fmla="*/ 0 w 60"/>
                  <a:gd name="T27" fmla="*/ 28 h 44"/>
                  <a:gd name="T28" fmla="*/ 2 w 60"/>
                  <a:gd name="T29" fmla="*/ 32 h 44"/>
                  <a:gd name="T30" fmla="*/ 4 w 60"/>
                  <a:gd name="T31" fmla="*/ 36 h 44"/>
                  <a:gd name="T32" fmla="*/ 6 w 60"/>
                  <a:gd name="T33" fmla="*/ 38 h 44"/>
                  <a:gd name="T34" fmla="*/ 12 w 60"/>
                  <a:gd name="T35" fmla="*/ 40 h 44"/>
                  <a:gd name="T36" fmla="*/ 12 w 60"/>
                  <a:gd name="T37" fmla="*/ 40 h 44"/>
                  <a:gd name="T38" fmla="*/ 14 w 60"/>
                  <a:gd name="T39" fmla="*/ 42 h 44"/>
                  <a:gd name="T40" fmla="*/ 18 w 60"/>
                  <a:gd name="T41" fmla="*/ 44 h 44"/>
                  <a:gd name="T42" fmla="*/ 22 w 60"/>
                  <a:gd name="T43" fmla="*/ 44 h 44"/>
                  <a:gd name="T44" fmla="*/ 26 w 60"/>
                  <a:gd name="T45" fmla="*/ 42 h 44"/>
                  <a:gd name="T46" fmla="*/ 58 w 60"/>
                  <a:gd name="T47" fmla="*/ 42 h 44"/>
                  <a:gd name="T48" fmla="*/ 60 w 60"/>
                  <a:gd name="T49" fmla="*/ 36 h 44"/>
                  <a:gd name="T50" fmla="*/ 58 w 60"/>
                  <a:gd name="T51" fmla="*/ 34 h 44"/>
                  <a:gd name="T52" fmla="*/ 58 w 60"/>
                  <a:gd name="T53" fmla="*/ 32 h 44"/>
                  <a:gd name="T54" fmla="*/ 58 w 60"/>
                  <a:gd name="T55" fmla="*/ 28 h 44"/>
                  <a:gd name="T56" fmla="*/ 56 w 60"/>
                  <a:gd name="T57" fmla="*/ 22 h 44"/>
                  <a:gd name="T58" fmla="*/ 56 w 60"/>
                  <a:gd name="T59" fmla="*/ 16 h 44"/>
                  <a:gd name="T60" fmla="*/ 54 w 60"/>
                  <a:gd name="T61" fmla="*/ 12 h 44"/>
                  <a:gd name="T62" fmla="*/ 54 w 60"/>
                  <a:gd name="T63" fmla="*/ 8 h 44"/>
                  <a:gd name="T64" fmla="*/ 54 w 60"/>
                  <a:gd name="T65" fmla="*/ 6 h 44"/>
                  <a:gd name="T66" fmla="*/ 52 w 60"/>
                  <a:gd name="T67" fmla="*/ 4 h 44"/>
                  <a:gd name="T68" fmla="*/ 48 w 60"/>
                  <a:gd name="T69" fmla="*/ 0 h 44"/>
                  <a:gd name="T70" fmla="*/ 44 w 60"/>
                  <a:gd name="T71" fmla="*/ 0 h 44"/>
                  <a:gd name="T72" fmla="*/ 38 w 60"/>
                  <a:gd name="T73" fmla="*/ 0 h 44"/>
                  <a:gd name="T74" fmla="*/ 30 w 60"/>
                  <a:gd name="T75" fmla="*/ 2 h 44"/>
                  <a:gd name="T76" fmla="*/ 14 w 60"/>
                  <a:gd name="T77" fmla="*/ 2 h 44"/>
                  <a:gd name="T78" fmla="*/ 14 w 60"/>
                  <a:gd name="T79" fmla="*/ 2 h 4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0"/>
                  <a:gd name="T121" fmla="*/ 0 h 44"/>
                  <a:gd name="T122" fmla="*/ 60 w 60"/>
                  <a:gd name="T123" fmla="*/ 44 h 4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0" h="44">
                    <a:moveTo>
                      <a:pt x="14" y="2"/>
                    </a:moveTo>
                    <a:lnTo>
                      <a:pt x="14" y="2"/>
                    </a:lnTo>
                    <a:lnTo>
                      <a:pt x="12" y="2"/>
                    </a:lnTo>
                    <a:lnTo>
                      <a:pt x="10" y="2"/>
                    </a:lnTo>
                    <a:lnTo>
                      <a:pt x="8" y="2"/>
                    </a:lnTo>
                    <a:lnTo>
                      <a:pt x="4" y="2"/>
                    </a:lnTo>
                    <a:lnTo>
                      <a:pt x="2" y="4"/>
                    </a:lnTo>
                    <a:lnTo>
                      <a:pt x="0" y="8"/>
                    </a:lnTo>
                    <a:lnTo>
                      <a:pt x="0" y="12"/>
                    </a:lnTo>
                    <a:lnTo>
                      <a:pt x="0" y="14"/>
                    </a:lnTo>
                    <a:lnTo>
                      <a:pt x="0" y="16"/>
                    </a:lnTo>
                    <a:lnTo>
                      <a:pt x="0" y="20"/>
                    </a:lnTo>
                    <a:lnTo>
                      <a:pt x="0" y="24"/>
                    </a:lnTo>
                    <a:lnTo>
                      <a:pt x="0" y="28"/>
                    </a:lnTo>
                    <a:lnTo>
                      <a:pt x="2" y="32"/>
                    </a:lnTo>
                    <a:lnTo>
                      <a:pt x="4" y="36"/>
                    </a:lnTo>
                    <a:lnTo>
                      <a:pt x="6" y="38"/>
                    </a:lnTo>
                    <a:lnTo>
                      <a:pt x="12" y="40"/>
                    </a:lnTo>
                    <a:lnTo>
                      <a:pt x="14" y="42"/>
                    </a:lnTo>
                    <a:lnTo>
                      <a:pt x="18" y="44"/>
                    </a:lnTo>
                    <a:lnTo>
                      <a:pt x="22" y="44"/>
                    </a:lnTo>
                    <a:lnTo>
                      <a:pt x="26" y="42"/>
                    </a:lnTo>
                    <a:lnTo>
                      <a:pt x="58" y="42"/>
                    </a:lnTo>
                    <a:lnTo>
                      <a:pt x="60" y="36"/>
                    </a:lnTo>
                    <a:lnTo>
                      <a:pt x="58" y="34"/>
                    </a:lnTo>
                    <a:lnTo>
                      <a:pt x="58" y="32"/>
                    </a:lnTo>
                    <a:lnTo>
                      <a:pt x="58" y="28"/>
                    </a:lnTo>
                    <a:lnTo>
                      <a:pt x="56" y="22"/>
                    </a:lnTo>
                    <a:lnTo>
                      <a:pt x="56" y="16"/>
                    </a:lnTo>
                    <a:lnTo>
                      <a:pt x="54" y="12"/>
                    </a:lnTo>
                    <a:lnTo>
                      <a:pt x="54" y="8"/>
                    </a:lnTo>
                    <a:lnTo>
                      <a:pt x="54" y="6"/>
                    </a:lnTo>
                    <a:lnTo>
                      <a:pt x="52" y="4"/>
                    </a:lnTo>
                    <a:lnTo>
                      <a:pt x="48" y="0"/>
                    </a:lnTo>
                    <a:lnTo>
                      <a:pt x="44" y="0"/>
                    </a:lnTo>
                    <a:lnTo>
                      <a:pt x="38" y="0"/>
                    </a:lnTo>
                    <a:lnTo>
                      <a:pt x="30" y="2"/>
                    </a:lnTo>
                    <a:lnTo>
                      <a:pt x="14" y="2"/>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5" name="Freeform 369"/>
              <p:cNvSpPr>
                <a:spLocks/>
              </p:cNvSpPr>
              <p:nvPr/>
            </p:nvSpPr>
            <p:spPr bwMode="gray">
              <a:xfrm>
                <a:off x="4286" y="1953"/>
                <a:ext cx="47" cy="58"/>
              </a:xfrm>
              <a:custGeom>
                <a:avLst/>
                <a:gdLst>
                  <a:gd name="T0" fmla="*/ 10 w 24"/>
                  <a:gd name="T1" fmla="*/ 0 h 32"/>
                  <a:gd name="T2" fmla="*/ 10 w 24"/>
                  <a:gd name="T3" fmla="*/ 0 h 32"/>
                  <a:gd name="T4" fmla="*/ 8 w 24"/>
                  <a:gd name="T5" fmla="*/ 0 h 32"/>
                  <a:gd name="T6" fmla="*/ 6 w 24"/>
                  <a:gd name="T7" fmla="*/ 0 h 32"/>
                  <a:gd name="T8" fmla="*/ 4 w 24"/>
                  <a:gd name="T9" fmla="*/ 2 h 32"/>
                  <a:gd name="T10" fmla="*/ 2 w 24"/>
                  <a:gd name="T11" fmla="*/ 4 h 32"/>
                  <a:gd name="T12" fmla="*/ 0 w 24"/>
                  <a:gd name="T13" fmla="*/ 8 h 32"/>
                  <a:gd name="T14" fmla="*/ 0 w 24"/>
                  <a:gd name="T15" fmla="*/ 14 h 32"/>
                  <a:gd name="T16" fmla="*/ 0 w 24"/>
                  <a:gd name="T17" fmla="*/ 16 h 32"/>
                  <a:gd name="T18" fmla="*/ 0 w 24"/>
                  <a:gd name="T19" fmla="*/ 18 h 32"/>
                  <a:gd name="T20" fmla="*/ 0 w 24"/>
                  <a:gd name="T21" fmla="*/ 22 h 32"/>
                  <a:gd name="T22" fmla="*/ 0 w 24"/>
                  <a:gd name="T23" fmla="*/ 26 h 32"/>
                  <a:gd name="T24" fmla="*/ 2 w 24"/>
                  <a:gd name="T25" fmla="*/ 30 h 32"/>
                  <a:gd name="T26" fmla="*/ 6 w 24"/>
                  <a:gd name="T27" fmla="*/ 32 h 32"/>
                  <a:gd name="T28" fmla="*/ 8 w 24"/>
                  <a:gd name="T29" fmla="*/ 32 h 32"/>
                  <a:gd name="T30" fmla="*/ 10 w 24"/>
                  <a:gd name="T31" fmla="*/ 32 h 32"/>
                  <a:gd name="T32" fmla="*/ 12 w 24"/>
                  <a:gd name="T33" fmla="*/ 32 h 32"/>
                  <a:gd name="T34" fmla="*/ 16 w 24"/>
                  <a:gd name="T35" fmla="*/ 32 h 32"/>
                  <a:gd name="T36" fmla="*/ 18 w 24"/>
                  <a:gd name="T37" fmla="*/ 32 h 32"/>
                  <a:gd name="T38" fmla="*/ 22 w 24"/>
                  <a:gd name="T39" fmla="*/ 30 h 32"/>
                  <a:gd name="T40" fmla="*/ 24 w 24"/>
                  <a:gd name="T41" fmla="*/ 28 h 32"/>
                  <a:gd name="T42" fmla="*/ 24 w 24"/>
                  <a:gd name="T43" fmla="*/ 26 h 32"/>
                  <a:gd name="T44" fmla="*/ 24 w 24"/>
                  <a:gd name="T45" fmla="*/ 24 h 32"/>
                  <a:gd name="T46" fmla="*/ 24 w 24"/>
                  <a:gd name="T47" fmla="*/ 22 h 32"/>
                  <a:gd name="T48" fmla="*/ 24 w 24"/>
                  <a:gd name="T49" fmla="*/ 20 h 32"/>
                  <a:gd name="T50" fmla="*/ 24 w 24"/>
                  <a:gd name="T51" fmla="*/ 16 h 32"/>
                  <a:gd name="T52" fmla="*/ 24 w 24"/>
                  <a:gd name="T53" fmla="*/ 12 h 32"/>
                  <a:gd name="T54" fmla="*/ 24 w 24"/>
                  <a:gd name="T55" fmla="*/ 8 h 32"/>
                  <a:gd name="T56" fmla="*/ 22 w 24"/>
                  <a:gd name="T57" fmla="*/ 4 h 32"/>
                  <a:gd name="T58" fmla="*/ 20 w 24"/>
                  <a:gd name="T59" fmla="*/ 2 h 32"/>
                  <a:gd name="T60" fmla="*/ 16 w 24"/>
                  <a:gd name="T61" fmla="*/ 0 h 32"/>
                  <a:gd name="T62" fmla="*/ 10 w 24"/>
                  <a:gd name="T63" fmla="*/ 0 h 32"/>
                  <a:gd name="T64" fmla="*/ 10 w 24"/>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4"/>
                  <a:gd name="T100" fmla="*/ 0 h 32"/>
                  <a:gd name="T101" fmla="*/ 24 w 24"/>
                  <a:gd name="T102" fmla="*/ 32 h 3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4" h="32">
                    <a:moveTo>
                      <a:pt x="10" y="0"/>
                    </a:moveTo>
                    <a:lnTo>
                      <a:pt x="10" y="0"/>
                    </a:lnTo>
                    <a:lnTo>
                      <a:pt x="8" y="0"/>
                    </a:lnTo>
                    <a:lnTo>
                      <a:pt x="6" y="0"/>
                    </a:lnTo>
                    <a:lnTo>
                      <a:pt x="4" y="2"/>
                    </a:lnTo>
                    <a:lnTo>
                      <a:pt x="2" y="4"/>
                    </a:lnTo>
                    <a:lnTo>
                      <a:pt x="0" y="8"/>
                    </a:lnTo>
                    <a:lnTo>
                      <a:pt x="0" y="14"/>
                    </a:lnTo>
                    <a:lnTo>
                      <a:pt x="0" y="16"/>
                    </a:lnTo>
                    <a:lnTo>
                      <a:pt x="0" y="18"/>
                    </a:lnTo>
                    <a:lnTo>
                      <a:pt x="0" y="22"/>
                    </a:lnTo>
                    <a:lnTo>
                      <a:pt x="0" y="26"/>
                    </a:lnTo>
                    <a:lnTo>
                      <a:pt x="2" y="30"/>
                    </a:lnTo>
                    <a:lnTo>
                      <a:pt x="6" y="32"/>
                    </a:lnTo>
                    <a:lnTo>
                      <a:pt x="8" y="32"/>
                    </a:lnTo>
                    <a:lnTo>
                      <a:pt x="10" y="32"/>
                    </a:lnTo>
                    <a:lnTo>
                      <a:pt x="12" y="32"/>
                    </a:lnTo>
                    <a:lnTo>
                      <a:pt x="16" y="32"/>
                    </a:lnTo>
                    <a:lnTo>
                      <a:pt x="18" y="32"/>
                    </a:lnTo>
                    <a:lnTo>
                      <a:pt x="22" y="30"/>
                    </a:lnTo>
                    <a:lnTo>
                      <a:pt x="24" y="28"/>
                    </a:lnTo>
                    <a:lnTo>
                      <a:pt x="24" y="26"/>
                    </a:lnTo>
                    <a:lnTo>
                      <a:pt x="24" y="24"/>
                    </a:lnTo>
                    <a:lnTo>
                      <a:pt x="24" y="22"/>
                    </a:lnTo>
                    <a:lnTo>
                      <a:pt x="24" y="20"/>
                    </a:lnTo>
                    <a:lnTo>
                      <a:pt x="24" y="16"/>
                    </a:lnTo>
                    <a:lnTo>
                      <a:pt x="24" y="12"/>
                    </a:lnTo>
                    <a:lnTo>
                      <a:pt x="24" y="8"/>
                    </a:lnTo>
                    <a:lnTo>
                      <a:pt x="22" y="4"/>
                    </a:lnTo>
                    <a:lnTo>
                      <a:pt x="20" y="2"/>
                    </a:lnTo>
                    <a:lnTo>
                      <a:pt x="16" y="0"/>
                    </a:lnTo>
                    <a:lnTo>
                      <a:pt x="10" y="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6" name="Freeform 370"/>
              <p:cNvSpPr>
                <a:spLocks/>
              </p:cNvSpPr>
              <p:nvPr/>
            </p:nvSpPr>
            <p:spPr bwMode="gray">
              <a:xfrm>
                <a:off x="4266" y="1089"/>
                <a:ext cx="451" cy="481"/>
              </a:xfrm>
              <a:custGeom>
                <a:avLst/>
                <a:gdLst>
                  <a:gd name="T0" fmla="*/ 206 w 228"/>
                  <a:gd name="T1" fmla="*/ 82 h 268"/>
                  <a:gd name="T2" fmla="*/ 198 w 228"/>
                  <a:gd name="T3" fmla="*/ 84 h 268"/>
                  <a:gd name="T4" fmla="*/ 198 w 228"/>
                  <a:gd name="T5" fmla="*/ 92 h 268"/>
                  <a:gd name="T6" fmla="*/ 204 w 228"/>
                  <a:gd name="T7" fmla="*/ 96 h 268"/>
                  <a:gd name="T8" fmla="*/ 200 w 228"/>
                  <a:gd name="T9" fmla="*/ 104 h 268"/>
                  <a:gd name="T10" fmla="*/ 214 w 228"/>
                  <a:gd name="T11" fmla="*/ 112 h 268"/>
                  <a:gd name="T12" fmla="*/ 188 w 228"/>
                  <a:gd name="T13" fmla="*/ 122 h 268"/>
                  <a:gd name="T14" fmla="*/ 164 w 228"/>
                  <a:gd name="T15" fmla="*/ 138 h 268"/>
                  <a:gd name="T16" fmla="*/ 152 w 228"/>
                  <a:gd name="T17" fmla="*/ 154 h 268"/>
                  <a:gd name="T18" fmla="*/ 140 w 228"/>
                  <a:gd name="T19" fmla="*/ 160 h 268"/>
                  <a:gd name="T20" fmla="*/ 120 w 228"/>
                  <a:gd name="T21" fmla="*/ 174 h 268"/>
                  <a:gd name="T22" fmla="*/ 106 w 228"/>
                  <a:gd name="T23" fmla="*/ 182 h 268"/>
                  <a:gd name="T24" fmla="*/ 116 w 228"/>
                  <a:gd name="T25" fmla="*/ 188 h 268"/>
                  <a:gd name="T26" fmla="*/ 112 w 228"/>
                  <a:gd name="T27" fmla="*/ 198 h 268"/>
                  <a:gd name="T28" fmla="*/ 100 w 228"/>
                  <a:gd name="T29" fmla="*/ 214 h 268"/>
                  <a:gd name="T30" fmla="*/ 82 w 228"/>
                  <a:gd name="T31" fmla="*/ 224 h 268"/>
                  <a:gd name="T32" fmla="*/ 76 w 228"/>
                  <a:gd name="T33" fmla="*/ 238 h 268"/>
                  <a:gd name="T34" fmla="*/ 74 w 228"/>
                  <a:gd name="T35" fmla="*/ 260 h 268"/>
                  <a:gd name="T36" fmla="*/ 54 w 228"/>
                  <a:gd name="T37" fmla="*/ 268 h 268"/>
                  <a:gd name="T38" fmla="*/ 46 w 228"/>
                  <a:gd name="T39" fmla="*/ 258 h 268"/>
                  <a:gd name="T40" fmla="*/ 24 w 228"/>
                  <a:gd name="T41" fmla="*/ 256 h 268"/>
                  <a:gd name="T42" fmla="*/ 2 w 228"/>
                  <a:gd name="T43" fmla="*/ 240 h 268"/>
                  <a:gd name="T44" fmla="*/ 12 w 228"/>
                  <a:gd name="T45" fmla="*/ 222 h 268"/>
                  <a:gd name="T46" fmla="*/ 20 w 228"/>
                  <a:gd name="T47" fmla="*/ 214 h 268"/>
                  <a:gd name="T48" fmla="*/ 26 w 228"/>
                  <a:gd name="T49" fmla="*/ 206 h 268"/>
                  <a:gd name="T50" fmla="*/ 40 w 228"/>
                  <a:gd name="T51" fmla="*/ 218 h 268"/>
                  <a:gd name="T52" fmla="*/ 40 w 228"/>
                  <a:gd name="T53" fmla="*/ 208 h 268"/>
                  <a:gd name="T54" fmla="*/ 38 w 228"/>
                  <a:gd name="T55" fmla="*/ 198 h 268"/>
                  <a:gd name="T56" fmla="*/ 28 w 228"/>
                  <a:gd name="T57" fmla="*/ 198 h 268"/>
                  <a:gd name="T58" fmla="*/ 30 w 228"/>
                  <a:gd name="T59" fmla="*/ 186 h 268"/>
                  <a:gd name="T60" fmla="*/ 42 w 228"/>
                  <a:gd name="T61" fmla="*/ 176 h 268"/>
                  <a:gd name="T62" fmla="*/ 62 w 228"/>
                  <a:gd name="T63" fmla="*/ 168 h 268"/>
                  <a:gd name="T64" fmla="*/ 64 w 228"/>
                  <a:gd name="T65" fmla="*/ 162 h 268"/>
                  <a:gd name="T66" fmla="*/ 54 w 228"/>
                  <a:gd name="T67" fmla="*/ 144 h 268"/>
                  <a:gd name="T68" fmla="*/ 54 w 228"/>
                  <a:gd name="T69" fmla="*/ 126 h 268"/>
                  <a:gd name="T70" fmla="*/ 60 w 228"/>
                  <a:gd name="T71" fmla="*/ 108 h 268"/>
                  <a:gd name="T72" fmla="*/ 72 w 228"/>
                  <a:gd name="T73" fmla="*/ 120 h 268"/>
                  <a:gd name="T74" fmla="*/ 80 w 228"/>
                  <a:gd name="T75" fmla="*/ 138 h 268"/>
                  <a:gd name="T76" fmla="*/ 82 w 228"/>
                  <a:gd name="T77" fmla="*/ 114 h 268"/>
                  <a:gd name="T78" fmla="*/ 104 w 228"/>
                  <a:gd name="T79" fmla="*/ 94 h 268"/>
                  <a:gd name="T80" fmla="*/ 122 w 228"/>
                  <a:gd name="T81" fmla="*/ 88 h 268"/>
                  <a:gd name="T82" fmla="*/ 132 w 228"/>
                  <a:gd name="T83" fmla="*/ 80 h 268"/>
                  <a:gd name="T84" fmla="*/ 86 w 228"/>
                  <a:gd name="T85" fmla="*/ 74 h 268"/>
                  <a:gd name="T86" fmla="*/ 68 w 228"/>
                  <a:gd name="T87" fmla="*/ 72 h 268"/>
                  <a:gd name="T88" fmla="*/ 56 w 228"/>
                  <a:gd name="T89" fmla="*/ 74 h 268"/>
                  <a:gd name="T90" fmla="*/ 44 w 228"/>
                  <a:gd name="T91" fmla="*/ 54 h 268"/>
                  <a:gd name="T92" fmla="*/ 44 w 228"/>
                  <a:gd name="T93" fmla="*/ 40 h 268"/>
                  <a:gd name="T94" fmla="*/ 66 w 228"/>
                  <a:gd name="T95" fmla="*/ 42 h 268"/>
                  <a:gd name="T96" fmla="*/ 78 w 228"/>
                  <a:gd name="T97" fmla="*/ 26 h 268"/>
                  <a:gd name="T98" fmla="*/ 100 w 228"/>
                  <a:gd name="T99" fmla="*/ 18 h 268"/>
                  <a:gd name="T100" fmla="*/ 122 w 228"/>
                  <a:gd name="T101" fmla="*/ 4 h 268"/>
                  <a:gd name="T102" fmla="*/ 160 w 228"/>
                  <a:gd name="T103" fmla="*/ 2 h 268"/>
                  <a:gd name="T104" fmla="*/ 188 w 228"/>
                  <a:gd name="T105" fmla="*/ 6 h 268"/>
                  <a:gd name="T106" fmla="*/ 212 w 228"/>
                  <a:gd name="T107" fmla="*/ 26 h 268"/>
                  <a:gd name="T108" fmla="*/ 216 w 228"/>
                  <a:gd name="T109" fmla="*/ 30 h 268"/>
                  <a:gd name="T110" fmla="*/ 218 w 228"/>
                  <a:gd name="T111" fmla="*/ 64 h 2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28"/>
                  <a:gd name="T169" fmla="*/ 0 h 268"/>
                  <a:gd name="T170" fmla="*/ 228 w 228"/>
                  <a:gd name="T171" fmla="*/ 268 h 2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28" h="268">
                    <a:moveTo>
                      <a:pt x="222" y="68"/>
                    </a:moveTo>
                    <a:lnTo>
                      <a:pt x="228" y="80"/>
                    </a:lnTo>
                    <a:lnTo>
                      <a:pt x="222" y="82"/>
                    </a:lnTo>
                    <a:lnTo>
                      <a:pt x="216" y="84"/>
                    </a:lnTo>
                    <a:lnTo>
                      <a:pt x="212" y="84"/>
                    </a:lnTo>
                    <a:lnTo>
                      <a:pt x="208" y="82"/>
                    </a:lnTo>
                    <a:lnTo>
                      <a:pt x="206" y="82"/>
                    </a:lnTo>
                    <a:lnTo>
                      <a:pt x="204" y="80"/>
                    </a:lnTo>
                    <a:lnTo>
                      <a:pt x="200" y="80"/>
                    </a:lnTo>
                    <a:lnTo>
                      <a:pt x="198" y="80"/>
                    </a:lnTo>
                    <a:lnTo>
                      <a:pt x="196" y="80"/>
                    </a:lnTo>
                    <a:lnTo>
                      <a:pt x="196" y="82"/>
                    </a:lnTo>
                    <a:lnTo>
                      <a:pt x="196" y="84"/>
                    </a:lnTo>
                    <a:lnTo>
                      <a:pt x="198" y="84"/>
                    </a:lnTo>
                    <a:lnTo>
                      <a:pt x="200" y="86"/>
                    </a:lnTo>
                    <a:lnTo>
                      <a:pt x="200" y="88"/>
                    </a:lnTo>
                    <a:lnTo>
                      <a:pt x="202" y="90"/>
                    </a:lnTo>
                    <a:lnTo>
                      <a:pt x="200" y="92"/>
                    </a:lnTo>
                    <a:lnTo>
                      <a:pt x="198" y="92"/>
                    </a:lnTo>
                    <a:lnTo>
                      <a:pt x="196" y="92"/>
                    </a:lnTo>
                    <a:lnTo>
                      <a:pt x="194" y="92"/>
                    </a:lnTo>
                    <a:lnTo>
                      <a:pt x="192" y="94"/>
                    </a:lnTo>
                    <a:lnTo>
                      <a:pt x="192" y="96"/>
                    </a:lnTo>
                    <a:lnTo>
                      <a:pt x="204" y="96"/>
                    </a:lnTo>
                    <a:lnTo>
                      <a:pt x="208" y="98"/>
                    </a:lnTo>
                    <a:lnTo>
                      <a:pt x="206" y="100"/>
                    </a:lnTo>
                    <a:lnTo>
                      <a:pt x="204" y="102"/>
                    </a:lnTo>
                    <a:lnTo>
                      <a:pt x="202" y="102"/>
                    </a:lnTo>
                    <a:lnTo>
                      <a:pt x="200" y="104"/>
                    </a:lnTo>
                    <a:lnTo>
                      <a:pt x="200" y="106"/>
                    </a:lnTo>
                    <a:lnTo>
                      <a:pt x="202" y="106"/>
                    </a:lnTo>
                    <a:lnTo>
                      <a:pt x="202" y="108"/>
                    </a:lnTo>
                    <a:lnTo>
                      <a:pt x="214" y="106"/>
                    </a:lnTo>
                    <a:lnTo>
                      <a:pt x="216" y="108"/>
                    </a:lnTo>
                    <a:lnTo>
                      <a:pt x="216" y="110"/>
                    </a:lnTo>
                    <a:lnTo>
                      <a:pt x="214" y="112"/>
                    </a:lnTo>
                    <a:lnTo>
                      <a:pt x="212" y="114"/>
                    </a:lnTo>
                    <a:lnTo>
                      <a:pt x="210" y="114"/>
                    </a:lnTo>
                    <a:lnTo>
                      <a:pt x="208" y="114"/>
                    </a:lnTo>
                    <a:lnTo>
                      <a:pt x="200" y="116"/>
                    </a:lnTo>
                    <a:lnTo>
                      <a:pt x="194" y="118"/>
                    </a:lnTo>
                    <a:lnTo>
                      <a:pt x="188" y="122"/>
                    </a:lnTo>
                    <a:lnTo>
                      <a:pt x="186" y="124"/>
                    </a:lnTo>
                    <a:lnTo>
                      <a:pt x="184" y="126"/>
                    </a:lnTo>
                    <a:lnTo>
                      <a:pt x="182" y="128"/>
                    </a:lnTo>
                    <a:lnTo>
                      <a:pt x="176" y="134"/>
                    </a:lnTo>
                    <a:lnTo>
                      <a:pt x="172" y="136"/>
                    </a:lnTo>
                    <a:lnTo>
                      <a:pt x="166" y="138"/>
                    </a:lnTo>
                    <a:lnTo>
                      <a:pt x="164" y="138"/>
                    </a:lnTo>
                    <a:lnTo>
                      <a:pt x="162" y="138"/>
                    </a:lnTo>
                    <a:lnTo>
                      <a:pt x="166" y="142"/>
                    </a:lnTo>
                    <a:lnTo>
                      <a:pt x="160" y="148"/>
                    </a:lnTo>
                    <a:lnTo>
                      <a:pt x="158" y="150"/>
                    </a:lnTo>
                    <a:lnTo>
                      <a:pt x="154" y="152"/>
                    </a:lnTo>
                    <a:lnTo>
                      <a:pt x="152" y="152"/>
                    </a:lnTo>
                    <a:lnTo>
                      <a:pt x="152" y="154"/>
                    </a:lnTo>
                    <a:lnTo>
                      <a:pt x="154" y="156"/>
                    </a:lnTo>
                    <a:lnTo>
                      <a:pt x="154" y="158"/>
                    </a:lnTo>
                    <a:lnTo>
                      <a:pt x="152" y="160"/>
                    </a:lnTo>
                    <a:lnTo>
                      <a:pt x="150" y="162"/>
                    </a:lnTo>
                    <a:lnTo>
                      <a:pt x="148" y="164"/>
                    </a:lnTo>
                    <a:lnTo>
                      <a:pt x="146" y="164"/>
                    </a:lnTo>
                    <a:lnTo>
                      <a:pt x="140" y="160"/>
                    </a:lnTo>
                    <a:lnTo>
                      <a:pt x="132" y="166"/>
                    </a:lnTo>
                    <a:lnTo>
                      <a:pt x="130" y="164"/>
                    </a:lnTo>
                    <a:lnTo>
                      <a:pt x="128" y="164"/>
                    </a:lnTo>
                    <a:lnTo>
                      <a:pt x="124" y="168"/>
                    </a:lnTo>
                    <a:lnTo>
                      <a:pt x="122" y="170"/>
                    </a:lnTo>
                    <a:lnTo>
                      <a:pt x="120" y="172"/>
                    </a:lnTo>
                    <a:lnTo>
                      <a:pt x="120" y="174"/>
                    </a:lnTo>
                    <a:lnTo>
                      <a:pt x="118" y="176"/>
                    </a:lnTo>
                    <a:lnTo>
                      <a:pt x="116" y="178"/>
                    </a:lnTo>
                    <a:lnTo>
                      <a:pt x="114" y="180"/>
                    </a:lnTo>
                    <a:lnTo>
                      <a:pt x="112" y="180"/>
                    </a:lnTo>
                    <a:lnTo>
                      <a:pt x="108" y="180"/>
                    </a:lnTo>
                    <a:lnTo>
                      <a:pt x="106" y="182"/>
                    </a:lnTo>
                    <a:lnTo>
                      <a:pt x="106" y="184"/>
                    </a:lnTo>
                    <a:lnTo>
                      <a:pt x="106" y="186"/>
                    </a:lnTo>
                    <a:lnTo>
                      <a:pt x="106" y="188"/>
                    </a:lnTo>
                    <a:lnTo>
                      <a:pt x="108" y="186"/>
                    </a:lnTo>
                    <a:lnTo>
                      <a:pt x="112" y="188"/>
                    </a:lnTo>
                    <a:lnTo>
                      <a:pt x="116" y="188"/>
                    </a:lnTo>
                    <a:lnTo>
                      <a:pt x="118" y="190"/>
                    </a:lnTo>
                    <a:lnTo>
                      <a:pt x="120" y="192"/>
                    </a:lnTo>
                    <a:lnTo>
                      <a:pt x="118" y="194"/>
                    </a:lnTo>
                    <a:lnTo>
                      <a:pt x="116" y="196"/>
                    </a:lnTo>
                    <a:lnTo>
                      <a:pt x="114" y="198"/>
                    </a:lnTo>
                    <a:lnTo>
                      <a:pt x="112" y="198"/>
                    </a:lnTo>
                    <a:lnTo>
                      <a:pt x="110" y="200"/>
                    </a:lnTo>
                    <a:lnTo>
                      <a:pt x="110" y="202"/>
                    </a:lnTo>
                    <a:lnTo>
                      <a:pt x="108" y="204"/>
                    </a:lnTo>
                    <a:lnTo>
                      <a:pt x="104" y="206"/>
                    </a:lnTo>
                    <a:lnTo>
                      <a:pt x="102" y="208"/>
                    </a:lnTo>
                    <a:lnTo>
                      <a:pt x="100" y="214"/>
                    </a:lnTo>
                    <a:lnTo>
                      <a:pt x="98" y="218"/>
                    </a:lnTo>
                    <a:lnTo>
                      <a:pt x="96" y="222"/>
                    </a:lnTo>
                    <a:lnTo>
                      <a:pt x="92" y="224"/>
                    </a:lnTo>
                    <a:lnTo>
                      <a:pt x="88" y="224"/>
                    </a:lnTo>
                    <a:lnTo>
                      <a:pt x="86" y="226"/>
                    </a:lnTo>
                    <a:lnTo>
                      <a:pt x="82" y="224"/>
                    </a:lnTo>
                    <a:lnTo>
                      <a:pt x="80" y="224"/>
                    </a:lnTo>
                    <a:lnTo>
                      <a:pt x="78" y="228"/>
                    </a:lnTo>
                    <a:lnTo>
                      <a:pt x="78" y="230"/>
                    </a:lnTo>
                    <a:lnTo>
                      <a:pt x="76" y="234"/>
                    </a:lnTo>
                    <a:lnTo>
                      <a:pt x="76" y="236"/>
                    </a:lnTo>
                    <a:lnTo>
                      <a:pt x="76" y="238"/>
                    </a:lnTo>
                    <a:lnTo>
                      <a:pt x="78" y="242"/>
                    </a:lnTo>
                    <a:lnTo>
                      <a:pt x="78" y="246"/>
                    </a:lnTo>
                    <a:lnTo>
                      <a:pt x="78" y="250"/>
                    </a:lnTo>
                    <a:lnTo>
                      <a:pt x="78" y="256"/>
                    </a:lnTo>
                    <a:lnTo>
                      <a:pt x="76" y="258"/>
                    </a:lnTo>
                    <a:lnTo>
                      <a:pt x="74" y="260"/>
                    </a:lnTo>
                    <a:lnTo>
                      <a:pt x="72" y="262"/>
                    </a:lnTo>
                    <a:lnTo>
                      <a:pt x="70" y="262"/>
                    </a:lnTo>
                    <a:lnTo>
                      <a:pt x="68" y="262"/>
                    </a:lnTo>
                    <a:lnTo>
                      <a:pt x="62" y="266"/>
                    </a:lnTo>
                    <a:lnTo>
                      <a:pt x="58" y="266"/>
                    </a:lnTo>
                    <a:lnTo>
                      <a:pt x="54" y="268"/>
                    </a:lnTo>
                    <a:lnTo>
                      <a:pt x="52" y="266"/>
                    </a:lnTo>
                    <a:lnTo>
                      <a:pt x="50" y="266"/>
                    </a:lnTo>
                    <a:lnTo>
                      <a:pt x="48" y="264"/>
                    </a:lnTo>
                    <a:lnTo>
                      <a:pt x="48" y="262"/>
                    </a:lnTo>
                    <a:lnTo>
                      <a:pt x="46" y="258"/>
                    </a:lnTo>
                    <a:lnTo>
                      <a:pt x="42" y="256"/>
                    </a:lnTo>
                    <a:lnTo>
                      <a:pt x="38" y="254"/>
                    </a:lnTo>
                    <a:lnTo>
                      <a:pt x="36" y="254"/>
                    </a:lnTo>
                    <a:lnTo>
                      <a:pt x="34" y="254"/>
                    </a:lnTo>
                    <a:lnTo>
                      <a:pt x="32" y="254"/>
                    </a:lnTo>
                    <a:lnTo>
                      <a:pt x="28" y="256"/>
                    </a:lnTo>
                    <a:lnTo>
                      <a:pt x="24" y="256"/>
                    </a:lnTo>
                    <a:lnTo>
                      <a:pt x="22" y="254"/>
                    </a:lnTo>
                    <a:lnTo>
                      <a:pt x="20" y="252"/>
                    </a:lnTo>
                    <a:lnTo>
                      <a:pt x="18" y="250"/>
                    </a:lnTo>
                    <a:lnTo>
                      <a:pt x="16" y="250"/>
                    </a:lnTo>
                    <a:lnTo>
                      <a:pt x="10" y="246"/>
                    </a:lnTo>
                    <a:lnTo>
                      <a:pt x="6" y="244"/>
                    </a:lnTo>
                    <a:lnTo>
                      <a:pt x="2" y="240"/>
                    </a:lnTo>
                    <a:lnTo>
                      <a:pt x="2" y="238"/>
                    </a:lnTo>
                    <a:lnTo>
                      <a:pt x="0" y="238"/>
                    </a:lnTo>
                    <a:lnTo>
                      <a:pt x="0" y="236"/>
                    </a:lnTo>
                    <a:lnTo>
                      <a:pt x="4" y="230"/>
                    </a:lnTo>
                    <a:lnTo>
                      <a:pt x="6" y="226"/>
                    </a:lnTo>
                    <a:lnTo>
                      <a:pt x="10" y="224"/>
                    </a:lnTo>
                    <a:lnTo>
                      <a:pt x="12" y="222"/>
                    </a:lnTo>
                    <a:lnTo>
                      <a:pt x="14" y="222"/>
                    </a:lnTo>
                    <a:lnTo>
                      <a:pt x="16" y="222"/>
                    </a:lnTo>
                    <a:lnTo>
                      <a:pt x="20" y="220"/>
                    </a:lnTo>
                    <a:lnTo>
                      <a:pt x="24" y="218"/>
                    </a:lnTo>
                    <a:lnTo>
                      <a:pt x="24" y="216"/>
                    </a:lnTo>
                    <a:lnTo>
                      <a:pt x="22" y="214"/>
                    </a:lnTo>
                    <a:lnTo>
                      <a:pt x="20" y="214"/>
                    </a:lnTo>
                    <a:lnTo>
                      <a:pt x="18" y="214"/>
                    </a:lnTo>
                    <a:lnTo>
                      <a:pt x="18" y="212"/>
                    </a:lnTo>
                    <a:lnTo>
                      <a:pt x="18" y="210"/>
                    </a:lnTo>
                    <a:lnTo>
                      <a:pt x="20" y="208"/>
                    </a:lnTo>
                    <a:lnTo>
                      <a:pt x="22" y="206"/>
                    </a:lnTo>
                    <a:lnTo>
                      <a:pt x="24" y="206"/>
                    </a:lnTo>
                    <a:lnTo>
                      <a:pt x="26" y="206"/>
                    </a:lnTo>
                    <a:lnTo>
                      <a:pt x="28" y="208"/>
                    </a:lnTo>
                    <a:lnTo>
                      <a:pt x="30" y="212"/>
                    </a:lnTo>
                    <a:lnTo>
                      <a:pt x="34" y="216"/>
                    </a:lnTo>
                    <a:lnTo>
                      <a:pt x="36" y="218"/>
                    </a:lnTo>
                    <a:lnTo>
                      <a:pt x="38" y="218"/>
                    </a:lnTo>
                    <a:lnTo>
                      <a:pt x="40" y="218"/>
                    </a:lnTo>
                    <a:lnTo>
                      <a:pt x="42" y="218"/>
                    </a:lnTo>
                    <a:lnTo>
                      <a:pt x="44" y="218"/>
                    </a:lnTo>
                    <a:lnTo>
                      <a:pt x="44" y="216"/>
                    </a:lnTo>
                    <a:lnTo>
                      <a:pt x="44" y="214"/>
                    </a:lnTo>
                    <a:lnTo>
                      <a:pt x="42" y="212"/>
                    </a:lnTo>
                    <a:lnTo>
                      <a:pt x="42" y="210"/>
                    </a:lnTo>
                    <a:lnTo>
                      <a:pt x="40" y="208"/>
                    </a:lnTo>
                    <a:lnTo>
                      <a:pt x="40" y="206"/>
                    </a:lnTo>
                    <a:lnTo>
                      <a:pt x="36" y="204"/>
                    </a:lnTo>
                    <a:lnTo>
                      <a:pt x="36" y="202"/>
                    </a:lnTo>
                    <a:lnTo>
                      <a:pt x="36" y="200"/>
                    </a:lnTo>
                    <a:lnTo>
                      <a:pt x="38" y="198"/>
                    </a:lnTo>
                    <a:lnTo>
                      <a:pt x="40" y="194"/>
                    </a:lnTo>
                    <a:lnTo>
                      <a:pt x="40" y="192"/>
                    </a:lnTo>
                    <a:lnTo>
                      <a:pt x="38" y="192"/>
                    </a:lnTo>
                    <a:lnTo>
                      <a:pt x="36" y="192"/>
                    </a:lnTo>
                    <a:lnTo>
                      <a:pt x="28" y="198"/>
                    </a:lnTo>
                    <a:lnTo>
                      <a:pt x="26" y="198"/>
                    </a:lnTo>
                    <a:lnTo>
                      <a:pt x="24" y="196"/>
                    </a:lnTo>
                    <a:lnTo>
                      <a:pt x="26" y="194"/>
                    </a:lnTo>
                    <a:lnTo>
                      <a:pt x="26" y="190"/>
                    </a:lnTo>
                    <a:lnTo>
                      <a:pt x="28" y="188"/>
                    </a:lnTo>
                    <a:lnTo>
                      <a:pt x="30" y="186"/>
                    </a:lnTo>
                    <a:lnTo>
                      <a:pt x="34" y="180"/>
                    </a:lnTo>
                    <a:lnTo>
                      <a:pt x="36" y="176"/>
                    </a:lnTo>
                    <a:lnTo>
                      <a:pt x="38" y="174"/>
                    </a:lnTo>
                    <a:lnTo>
                      <a:pt x="40" y="174"/>
                    </a:lnTo>
                    <a:lnTo>
                      <a:pt x="42" y="176"/>
                    </a:lnTo>
                    <a:lnTo>
                      <a:pt x="44" y="178"/>
                    </a:lnTo>
                    <a:lnTo>
                      <a:pt x="46" y="178"/>
                    </a:lnTo>
                    <a:lnTo>
                      <a:pt x="50" y="176"/>
                    </a:lnTo>
                    <a:lnTo>
                      <a:pt x="54" y="174"/>
                    </a:lnTo>
                    <a:lnTo>
                      <a:pt x="58" y="172"/>
                    </a:lnTo>
                    <a:lnTo>
                      <a:pt x="60" y="170"/>
                    </a:lnTo>
                    <a:lnTo>
                      <a:pt x="62" y="168"/>
                    </a:lnTo>
                    <a:lnTo>
                      <a:pt x="64" y="168"/>
                    </a:lnTo>
                    <a:lnTo>
                      <a:pt x="68" y="166"/>
                    </a:lnTo>
                    <a:lnTo>
                      <a:pt x="68" y="164"/>
                    </a:lnTo>
                    <a:lnTo>
                      <a:pt x="66" y="162"/>
                    </a:lnTo>
                    <a:lnTo>
                      <a:pt x="64" y="162"/>
                    </a:lnTo>
                    <a:lnTo>
                      <a:pt x="62" y="162"/>
                    </a:lnTo>
                    <a:lnTo>
                      <a:pt x="60" y="166"/>
                    </a:lnTo>
                    <a:lnTo>
                      <a:pt x="56" y="166"/>
                    </a:lnTo>
                    <a:lnTo>
                      <a:pt x="54" y="164"/>
                    </a:lnTo>
                    <a:lnTo>
                      <a:pt x="52" y="164"/>
                    </a:lnTo>
                    <a:lnTo>
                      <a:pt x="50" y="162"/>
                    </a:lnTo>
                    <a:lnTo>
                      <a:pt x="54" y="144"/>
                    </a:lnTo>
                    <a:lnTo>
                      <a:pt x="58" y="140"/>
                    </a:lnTo>
                    <a:lnTo>
                      <a:pt x="60" y="136"/>
                    </a:lnTo>
                    <a:lnTo>
                      <a:pt x="60" y="134"/>
                    </a:lnTo>
                    <a:lnTo>
                      <a:pt x="58" y="132"/>
                    </a:lnTo>
                    <a:lnTo>
                      <a:pt x="54" y="126"/>
                    </a:lnTo>
                    <a:lnTo>
                      <a:pt x="52" y="122"/>
                    </a:lnTo>
                    <a:lnTo>
                      <a:pt x="52" y="118"/>
                    </a:lnTo>
                    <a:lnTo>
                      <a:pt x="52" y="116"/>
                    </a:lnTo>
                    <a:lnTo>
                      <a:pt x="52" y="112"/>
                    </a:lnTo>
                    <a:lnTo>
                      <a:pt x="56" y="110"/>
                    </a:lnTo>
                    <a:lnTo>
                      <a:pt x="58" y="108"/>
                    </a:lnTo>
                    <a:lnTo>
                      <a:pt x="60" y="108"/>
                    </a:lnTo>
                    <a:lnTo>
                      <a:pt x="64" y="110"/>
                    </a:lnTo>
                    <a:lnTo>
                      <a:pt x="66" y="112"/>
                    </a:lnTo>
                    <a:lnTo>
                      <a:pt x="68" y="114"/>
                    </a:lnTo>
                    <a:lnTo>
                      <a:pt x="70" y="118"/>
                    </a:lnTo>
                    <a:lnTo>
                      <a:pt x="72" y="120"/>
                    </a:lnTo>
                    <a:lnTo>
                      <a:pt x="74" y="140"/>
                    </a:lnTo>
                    <a:lnTo>
                      <a:pt x="74" y="142"/>
                    </a:lnTo>
                    <a:lnTo>
                      <a:pt x="74" y="144"/>
                    </a:lnTo>
                    <a:lnTo>
                      <a:pt x="76" y="144"/>
                    </a:lnTo>
                    <a:lnTo>
                      <a:pt x="78" y="142"/>
                    </a:lnTo>
                    <a:lnTo>
                      <a:pt x="78" y="140"/>
                    </a:lnTo>
                    <a:lnTo>
                      <a:pt x="80" y="138"/>
                    </a:lnTo>
                    <a:lnTo>
                      <a:pt x="82" y="136"/>
                    </a:lnTo>
                    <a:lnTo>
                      <a:pt x="82" y="134"/>
                    </a:lnTo>
                    <a:lnTo>
                      <a:pt x="80" y="128"/>
                    </a:lnTo>
                    <a:lnTo>
                      <a:pt x="80" y="122"/>
                    </a:lnTo>
                    <a:lnTo>
                      <a:pt x="80" y="118"/>
                    </a:lnTo>
                    <a:lnTo>
                      <a:pt x="80" y="116"/>
                    </a:lnTo>
                    <a:lnTo>
                      <a:pt x="82" y="114"/>
                    </a:lnTo>
                    <a:lnTo>
                      <a:pt x="84" y="110"/>
                    </a:lnTo>
                    <a:lnTo>
                      <a:pt x="84" y="108"/>
                    </a:lnTo>
                    <a:lnTo>
                      <a:pt x="84" y="106"/>
                    </a:lnTo>
                    <a:lnTo>
                      <a:pt x="86" y="102"/>
                    </a:lnTo>
                    <a:lnTo>
                      <a:pt x="86" y="98"/>
                    </a:lnTo>
                    <a:lnTo>
                      <a:pt x="86" y="96"/>
                    </a:lnTo>
                    <a:lnTo>
                      <a:pt x="104" y="94"/>
                    </a:lnTo>
                    <a:lnTo>
                      <a:pt x="108" y="96"/>
                    </a:lnTo>
                    <a:lnTo>
                      <a:pt x="112" y="96"/>
                    </a:lnTo>
                    <a:lnTo>
                      <a:pt x="116" y="96"/>
                    </a:lnTo>
                    <a:lnTo>
                      <a:pt x="118" y="94"/>
                    </a:lnTo>
                    <a:lnTo>
                      <a:pt x="120" y="90"/>
                    </a:lnTo>
                    <a:lnTo>
                      <a:pt x="122" y="88"/>
                    </a:lnTo>
                    <a:lnTo>
                      <a:pt x="126" y="86"/>
                    </a:lnTo>
                    <a:lnTo>
                      <a:pt x="128" y="86"/>
                    </a:lnTo>
                    <a:lnTo>
                      <a:pt x="130" y="86"/>
                    </a:lnTo>
                    <a:lnTo>
                      <a:pt x="128" y="84"/>
                    </a:lnTo>
                    <a:lnTo>
                      <a:pt x="130" y="82"/>
                    </a:lnTo>
                    <a:lnTo>
                      <a:pt x="132" y="80"/>
                    </a:lnTo>
                    <a:lnTo>
                      <a:pt x="134" y="80"/>
                    </a:lnTo>
                    <a:lnTo>
                      <a:pt x="134" y="78"/>
                    </a:lnTo>
                    <a:lnTo>
                      <a:pt x="130" y="76"/>
                    </a:lnTo>
                    <a:lnTo>
                      <a:pt x="96" y="80"/>
                    </a:lnTo>
                    <a:lnTo>
                      <a:pt x="92" y="76"/>
                    </a:lnTo>
                    <a:lnTo>
                      <a:pt x="90" y="76"/>
                    </a:lnTo>
                    <a:lnTo>
                      <a:pt x="86" y="74"/>
                    </a:lnTo>
                    <a:lnTo>
                      <a:pt x="82" y="74"/>
                    </a:lnTo>
                    <a:lnTo>
                      <a:pt x="78" y="74"/>
                    </a:lnTo>
                    <a:lnTo>
                      <a:pt x="74" y="74"/>
                    </a:lnTo>
                    <a:lnTo>
                      <a:pt x="70" y="74"/>
                    </a:lnTo>
                    <a:lnTo>
                      <a:pt x="68" y="72"/>
                    </a:lnTo>
                    <a:lnTo>
                      <a:pt x="66" y="70"/>
                    </a:lnTo>
                    <a:lnTo>
                      <a:pt x="64" y="70"/>
                    </a:lnTo>
                    <a:lnTo>
                      <a:pt x="62" y="70"/>
                    </a:lnTo>
                    <a:lnTo>
                      <a:pt x="62" y="72"/>
                    </a:lnTo>
                    <a:lnTo>
                      <a:pt x="58" y="74"/>
                    </a:lnTo>
                    <a:lnTo>
                      <a:pt x="56" y="74"/>
                    </a:lnTo>
                    <a:lnTo>
                      <a:pt x="54" y="74"/>
                    </a:lnTo>
                    <a:lnTo>
                      <a:pt x="54" y="72"/>
                    </a:lnTo>
                    <a:lnTo>
                      <a:pt x="44" y="64"/>
                    </a:lnTo>
                    <a:lnTo>
                      <a:pt x="42" y="60"/>
                    </a:lnTo>
                    <a:lnTo>
                      <a:pt x="42" y="56"/>
                    </a:lnTo>
                    <a:lnTo>
                      <a:pt x="44" y="54"/>
                    </a:lnTo>
                    <a:lnTo>
                      <a:pt x="46" y="50"/>
                    </a:lnTo>
                    <a:lnTo>
                      <a:pt x="44" y="46"/>
                    </a:lnTo>
                    <a:lnTo>
                      <a:pt x="44" y="44"/>
                    </a:lnTo>
                    <a:lnTo>
                      <a:pt x="42" y="44"/>
                    </a:lnTo>
                    <a:lnTo>
                      <a:pt x="44" y="42"/>
                    </a:lnTo>
                    <a:lnTo>
                      <a:pt x="44" y="40"/>
                    </a:lnTo>
                    <a:lnTo>
                      <a:pt x="48" y="38"/>
                    </a:lnTo>
                    <a:lnTo>
                      <a:pt x="50" y="36"/>
                    </a:lnTo>
                    <a:lnTo>
                      <a:pt x="52" y="36"/>
                    </a:lnTo>
                    <a:lnTo>
                      <a:pt x="56" y="36"/>
                    </a:lnTo>
                    <a:lnTo>
                      <a:pt x="60" y="38"/>
                    </a:lnTo>
                    <a:lnTo>
                      <a:pt x="64" y="42"/>
                    </a:lnTo>
                    <a:lnTo>
                      <a:pt x="66" y="42"/>
                    </a:lnTo>
                    <a:lnTo>
                      <a:pt x="68" y="44"/>
                    </a:lnTo>
                    <a:lnTo>
                      <a:pt x="70" y="34"/>
                    </a:lnTo>
                    <a:lnTo>
                      <a:pt x="70" y="32"/>
                    </a:lnTo>
                    <a:lnTo>
                      <a:pt x="72" y="30"/>
                    </a:lnTo>
                    <a:lnTo>
                      <a:pt x="74" y="28"/>
                    </a:lnTo>
                    <a:lnTo>
                      <a:pt x="78" y="26"/>
                    </a:lnTo>
                    <a:lnTo>
                      <a:pt x="82" y="26"/>
                    </a:lnTo>
                    <a:lnTo>
                      <a:pt x="86" y="26"/>
                    </a:lnTo>
                    <a:lnTo>
                      <a:pt x="90" y="24"/>
                    </a:lnTo>
                    <a:lnTo>
                      <a:pt x="92" y="22"/>
                    </a:lnTo>
                    <a:lnTo>
                      <a:pt x="96" y="26"/>
                    </a:lnTo>
                    <a:lnTo>
                      <a:pt x="100" y="18"/>
                    </a:lnTo>
                    <a:lnTo>
                      <a:pt x="100" y="16"/>
                    </a:lnTo>
                    <a:lnTo>
                      <a:pt x="102" y="14"/>
                    </a:lnTo>
                    <a:lnTo>
                      <a:pt x="106" y="12"/>
                    </a:lnTo>
                    <a:lnTo>
                      <a:pt x="110" y="8"/>
                    </a:lnTo>
                    <a:lnTo>
                      <a:pt x="118" y="6"/>
                    </a:lnTo>
                    <a:lnTo>
                      <a:pt x="120" y="14"/>
                    </a:lnTo>
                    <a:lnTo>
                      <a:pt x="122" y="4"/>
                    </a:lnTo>
                    <a:lnTo>
                      <a:pt x="122" y="2"/>
                    </a:lnTo>
                    <a:lnTo>
                      <a:pt x="126" y="2"/>
                    </a:lnTo>
                    <a:lnTo>
                      <a:pt x="130" y="0"/>
                    </a:lnTo>
                    <a:lnTo>
                      <a:pt x="134" y="0"/>
                    </a:lnTo>
                    <a:lnTo>
                      <a:pt x="138" y="0"/>
                    </a:lnTo>
                    <a:lnTo>
                      <a:pt x="148" y="2"/>
                    </a:lnTo>
                    <a:lnTo>
                      <a:pt x="160" y="2"/>
                    </a:lnTo>
                    <a:lnTo>
                      <a:pt x="170" y="4"/>
                    </a:lnTo>
                    <a:lnTo>
                      <a:pt x="174" y="4"/>
                    </a:lnTo>
                    <a:lnTo>
                      <a:pt x="174" y="14"/>
                    </a:lnTo>
                    <a:lnTo>
                      <a:pt x="180" y="8"/>
                    </a:lnTo>
                    <a:lnTo>
                      <a:pt x="184" y="6"/>
                    </a:lnTo>
                    <a:lnTo>
                      <a:pt x="188" y="6"/>
                    </a:lnTo>
                    <a:lnTo>
                      <a:pt x="192" y="8"/>
                    </a:lnTo>
                    <a:lnTo>
                      <a:pt x="196" y="8"/>
                    </a:lnTo>
                    <a:lnTo>
                      <a:pt x="200" y="12"/>
                    </a:lnTo>
                    <a:lnTo>
                      <a:pt x="202" y="16"/>
                    </a:lnTo>
                    <a:lnTo>
                      <a:pt x="206" y="20"/>
                    </a:lnTo>
                    <a:lnTo>
                      <a:pt x="210" y="22"/>
                    </a:lnTo>
                    <a:lnTo>
                      <a:pt x="212" y="26"/>
                    </a:lnTo>
                    <a:lnTo>
                      <a:pt x="208" y="30"/>
                    </a:lnTo>
                    <a:lnTo>
                      <a:pt x="210" y="30"/>
                    </a:lnTo>
                    <a:lnTo>
                      <a:pt x="210" y="28"/>
                    </a:lnTo>
                    <a:lnTo>
                      <a:pt x="214" y="28"/>
                    </a:lnTo>
                    <a:lnTo>
                      <a:pt x="216" y="30"/>
                    </a:lnTo>
                    <a:lnTo>
                      <a:pt x="220" y="36"/>
                    </a:lnTo>
                    <a:lnTo>
                      <a:pt x="222" y="40"/>
                    </a:lnTo>
                    <a:lnTo>
                      <a:pt x="220" y="46"/>
                    </a:lnTo>
                    <a:lnTo>
                      <a:pt x="218" y="52"/>
                    </a:lnTo>
                    <a:lnTo>
                      <a:pt x="216" y="56"/>
                    </a:lnTo>
                    <a:lnTo>
                      <a:pt x="218" y="60"/>
                    </a:lnTo>
                    <a:lnTo>
                      <a:pt x="218" y="64"/>
                    </a:lnTo>
                    <a:lnTo>
                      <a:pt x="220" y="66"/>
                    </a:lnTo>
                    <a:lnTo>
                      <a:pt x="222" y="68"/>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7" name="Freeform 372"/>
              <p:cNvSpPr>
                <a:spLocks/>
              </p:cNvSpPr>
              <p:nvPr/>
            </p:nvSpPr>
            <p:spPr bwMode="gray">
              <a:xfrm>
                <a:off x="2660" y="1760"/>
                <a:ext cx="2164" cy="1337"/>
              </a:xfrm>
              <a:custGeom>
                <a:avLst/>
                <a:gdLst>
                  <a:gd name="T0" fmla="*/ 944 w 1094"/>
                  <a:gd name="T1" fmla="*/ 658 h 746"/>
                  <a:gd name="T2" fmla="*/ 978 w 1094"/>
                  <a:gd name="T3" fmla="*/ 698 h 746"/>
                  <a:gd name="T4" fmla="*/ 1002 w 1094"/>
                  <a:gd name="T5" fmla="*/ 710 h 746"/>
                  <a:gd name="T6" fmla="*/ 978 w 1094"/>
                  <a:gd name="T7" fmla="*/ 672 h 746"/>
                  <a:gd name="T8" fmla="*/ 970 w 1094"/>
                  <a:gd name="T9" fmla="*/ 640 h 746"/>
                  <a:gd name="T10" fmla="*/ 930 w 1094"/>
                  <a:gd name="T11" fmla="*/ 638 h 746"/>
                  <a:gd name="T12" fmla="*/ 1022 w 1094"/>
                  <a:gd name="T13" fmla="*/ 600 h 746"/>
                  <a:gd name="T14" fmla="*/ 1082 w 1094"/>
                  <a:gd name="T15" fmla="*/ 568 h 746"/>
                  <a:gd name="T16" fmla="*/ 1070 w 1094"/>
                  <a:gd name="T17" fmla="*/ 500 h 746"/>
                  <a:gd name="T18" fmla="*/ 1024 w 1094"/>
                  <a:gd name="T19" fmla="*/ 460 h 746"/>
                  <a:gd name="T20" fmla="*/ 974 w 1094"/>
                  <a:gd name="T21" fmla="*/ 372 h 746"/>
                  <a:gd name="T22" fmla="*/ 916 w 1094"/>
                  <a:gd name="T23" fmla="*/ 354 h 746"/>
                  <a:gd name="T24" fmla="*/ 878 w 1094"/>
                  <a:gd name="T25" fmla="*/ 312 h 746"/>
                  <a:gd name="T26" fmla="*/ 806 w 1094"/>
                  <a:gd name="T27" fmla="*/ 332 h 746"/>
                  <a:gd name="T28" fmla="*/ 816 w 1094"/>
                  <a:gd name="T29" fmla="*/ 458 h 746"/>
                  <a:gd name="T30" fmla="*/ 790 w 1094"/>
                  <a:gd name="T31" fmla="*/ 510 h 746"/>
                  <a:gd name="T32" fmla="*/ 792 w 1094"/>
                  <a:gd name="T33" fmla="*/ 576 h 746"/>
                  <a:gd name="T34" fmla="*/ 758 w 1094"/>
                  <a:gd name="T35" fmla="*/ 556 h 746"/>
                  <a:gd name="T36" fmla="*/ 736 w 1094"/>
                  <a:gd name="T37" fmla="*/ 496 h 746"/>
                  <a:gd name="T38" fmla="*/ 640 w 1094"/>
                  <a:gd name="T39" fmla="*/ 440 h 746"/>
                  <a:gd name="T40" fmla="*/ 592 w 1094"/>
                  <a:gd name="T41" fmla="*/ 392 h 746"/>
                  <a:gd name="T42" fmla="*/ 644 w 1094"/>
                  <a:gd name="T43" fmla="*/ 298 h 746"/>
                  <a:gd name="T44" fmla="*/ 682 w 1094"/>
                  <a:gd name="T45" fmla="*/ 266 h 746"/>
                  <a:gd name="T46" fmla="*/ 672 w 1094"/>
                  <a:gd name="T47" fmla="*/ 194 h 746"/>
                  <a:gd name="T48" fmla="*/ 738 w 1094"/>
                  <a:gd name="T49" fmla="*/ 194 h 746"/>
                  <a:gd name="T50" fmla="*/ 774 w 1094"/>
                  <a:gd name="T51" fmla="*/ 156 h 746"/>
                  <a:gd name="T52" fmla="*/ 768 w 1094"/>
                  <a:gd name="T53" fmla="*/ 114 h 746"/>
                  <a:gd name="T54" fmla="*/ 744 w 1094"/>
                  <a:gd name="T55" fmla="*/ 74 h 746"/>
                  <a:gd name="T56" fmla="*/ 714 w 1094"/>
                  <a:gd name="T57" fmla="*/ 138 h 746"/>
                  <a:gd name="T58" fmla="*/ 686 w 1094"/>
                  <a:gd name="T59" fmla="*/ 106 h 746"/>
                  <a:gd name="T60" fmla="*/ 658 w 1094"/>
                  <a:gd name="T61" fmla="*/ 100 h 746"/>
                  <a:gd name="T62" fmla="*/ 644 w 1094"/>
                  <a:gd name="T63" fmla="*/ 48 h 746"/>
                  <a:gd name="T64" fmla="*/ 610 w 1094"/>
                  <a:gd name="T65" fmla="*/ 4 h 746"/>
                  <a:gd name="T66" fmla="*/ 598 w 1094"/>
                  <a:gd name="T67" fmla="*/ 78 h 746"/>
                  <a:gd name="T68" fmla="*/ 630 w 1094"/>
                  <a:gd name="T69" fmla="*/ 122 h 746"/>
                  <a:gd name="T70" fmla="*/ 584 w 1094"/>
                  <a:gd name="T71" fmla="*/ 124 h 746"/>
                  <a:gd name="T72" fmla="*/ 544 w 1094"/>
                  <a:gd name="T73" fmla="*/ 152 h 746"/>
                  <a:gd name="T74" fmla="*/ 502 w 1094"/>
                  <a:gd name="T75" fmla="*/ 150 h 746"/>
                  <a:gd name="T76" fmla="*/ 464 w 1094"/>
                  <a:gd name="T77" fmla="*/ 122 h 746"/>
                  <a:gd name="T78" fmla="*/ 424 w 1094"/>
                  <a:gd name="T79" fmla="*/ 124 h 746"/>
                  <a:gd name="T80" fmla="*/ 420 w 1094"/>
                  <a:gd name="T81" fmla="*/ 186 h 746"/>
                  <a:gd name="T82" fmla="*/ 380 w 1094"/>
                  <a:gd name="T83" fmla="*/ 148 h 746"/>
                  <a:gd name="T84" fmla="*/ 342 w 1094"/>
                  <a:gd name="T85" fmla="*/ 138 h 746"/>
                  <a:gd name="T86" fmla="*/ 328 w 1094"/>
                  <a:gd name="T87" fmla="*/ 100 h 746"/>
                  <a:gd name="T88" fmla="*/ 282 w 1094"/>
                  <a:gd name="T89" fmla="*/ 84 h 746"/>
                  <a:gd name="T90" fmla="*/ 220 w 1094"/>
                  <a:gd name="T91" fmla="*/ 72 h 746"/>
                  <a:gd name="T92" fmla="*/ 182 w 1094"/>
                  <a:gd name="T93" fmla="*/ 44 h 746"/>
                  <a:gd name="T94" fmla="*/ 166 w 1094"/>
                  <a:gd name="T95" fmla="*/ 62 h 746"/>
                  <a:gd name="T96" fmla="*/ 124 w 1094"/>
                  <a:gd name="T97" fmla="*/ 78 h 746"/>
                  <a:gd name="T98" fmla="*/ 22 w 1094"/>
                  <a:gd name="T99" fmla="*/ 80 h 746"/>
                  <a:gd name="T100" fmla="*/ 80 w 1094"/>
                  <a:gd name="T101" fmla="*/ 388 h 746"/>
                  <a:gd name="T102" fmla="*/ 152 w 1094"/>
                  <a:gd name="T103" fmla="*/ 496 h 746"/>
                  <a:gd name="T104" fmla="*/ 172 w 1094"/>
                  <a:gd name="T105" fmla="*/ 572 h 746"/>
                  <a:gd name="T106" fmla="*/ 638 w 1094"/>
                  <a:gd name="T107" fmla="*/ 646 h 746"/>
                  <a:gd name="T108" fmla="*/ 720 w 1094"/>
                  <a:gd name="T109" fmla="*/ 648 h 746"/>
                  <a:gd name="T110" fmla="*/ 756 w 1094"/>
                  <a:gd name="T111" fmla="*/ 672 h 746"/>
                  <a:gd name="T112" fmla="*/ 784 w 1094"/>
                  <a:gd name="T113" fmla="*/ 704 h 746"/>
                  <a:gd name="T114" fmla="*/ 752 w 1094"/>
                  <a:gd name="T115" fmla="*/ 722 h 746"/>
                  <a:gd name="T116" fmla="*/ 750 w 1094"/>
                  <a:gd name="T117" fmla="*/ 744 h 746"/>
                  <a:gd name="T118" fmla="*/ 798 w 1094"/>
                  <a:gd name="T119" fmla="*/ 722 h 746"/>
                  <a:gd name="T120" fmla="*/ 840 w 1094"/>
                  <a:gd name="T121" fmla="*/ 698 h 74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094"/>
                  <a:gd name="T184" fmla="*/ 0 h 746"/>
                  <a:gd name="T185" fmla="*/ 1094 w 1094"/>
                  <a:gd name="T186" fmla="*/ 746 h 74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094" h="746">
                    <a:moveTo>
                      <a:pt x="850" y="702"/>
                    </a:moveTo>
                    <a:lnTo>
                      <a:pt x="864" y="690"/>
                    </a:lnTo>
                    <a:lnTo>
                      <a:pt x="880" y="682"/>
                    </a:lnTo>
                    <a:lnTo>
                      <a:pt x="894" y="680"/>
                    </a:lnTo>
                    <a:lnTo>
                      <a:pt x="906" y="678"/>
                    </a:lnTo>
                    <a:lnTo>
                      <a:pt x="910" y="678"/>
                    </a:lnTo>
                    <a:lnTo>
                      <a:pt x="916" y="668"/>
                    </a:lnTo>
                    <a:lnTo>
                      <a:pt x="920" y="662"/>
                    </a:lnTo>
                    <a:lnTo>
                      <a:pt x="924" y="658"/>
                    </a:lnTo>
                    <a:lnTo>
                      <a:pt x="928" y="656"/>
                    </a:lnTo>
                    <a:lnTo>
                      <a:pt x="932" y="654"/>
                    </a:lnTo>
                    <a:lnTo>
                      <a:pt x="934" y="654"/>
                    </a:lnTo>
                    <a:lnTo>
                      <a:pt x="936" y="656"/>
                    </a:lnTo>
                    <a:lnTo>
                      <a:pt x="938" y="656"/>
                    </a:lnTo>
                    <a:lnTo>
                      <a:pt x="944" y="658"/>
                    </a:lnTo>
                    <a:lnTo>
                      <a:pt x="946" y="666"/>
                    </a:lnTo>
                    <a:lnTo>
                      <a:pt x="944" y="674"/>
                    </a:lnTo>
                    <a:lnTo>
                      <a:pt x="940" y="682"/>
                    </a:lnTo>
                    <a:lnTo>
                      <a:pt x="938" y="688"/>
                    </a:lnTo>
                    <a:lnTo>
                      <a:pt x="936" y="690"/>
                    </a:lnTo>
                    <a:lnTo>
                      <a:pt x="946" y="698"/>
                    </a:lnTo>
                    <a:lnTo>
                      <a:pt x="956" y="700"/>
                    </a:lnTo>
                    <a:lnTo>
                      <a:pt x="964" y="696"/>
                    </a:lnTo>
                    <a:lnTo>
                      <a:pt x="970" y="692"/>
                    </a:lnTo>
                    <a:lnTo>
                      <a:pt x="972" y="690"/>
                    </a:lnTo>
                    <a:lnTo>
                      <a:pt x="978" y="690"/>
                    </a:lnTo>
                    <a:lnTo>
                      <a:pt x="980" y="690"/>
                    </a:lnTo>
                    <a:lnTo>
                      <a:pt x="982" y="692"/>
                    </a:lnTo>
                    <a:lnTo>
                      <a:pt x="982" y="694"/>
                    </a:lnTo>
                    <a:lnTo>
                      <a:pt x="980" y="696"/>
                    </a:lnTo>
                    <a:lnTo>
                      <a:pt x="978" y="698"/>
                    </a:lnTo>
                    <a:lnTo>
                      <a:pt x="976" y="700"/>
                    </a:lnTo>
                    <a:lnTo>
                      <a:pt x="974" y="702"/>
                    </a:lnTo>
                    <a:lnTo>
                      <a:pt x="972" y="702"/>
                    </a:lnTo>
                    <a:lnTo>
                      <a:pt x="966" y="706"/>
                    </a:lnTo>
                    <a:lnTo>
                      <a:pt x="962" y="708"/>
                    </a:lnTo>
                    <a:lnTo>
                      <a:pt x="960" y="712"/>
                    </a:lnTo>
                    <a:lnTo>
                      <a:pt x="960" y="714"/>
                    </a:lnTo>
                    <a:lnTo>
                      <a:pt x="960" y="718"/>
                    </a:lnTo>
                    <a:lnTo>
                      <a:pt x="960" y="720"/>
                    </a:lnTo>
                    <a:lnTo>
                      <a:pt x="962" y="722"/>
                    </a:lnTo>
                    <a:lnTo>
                      <a:pt x="968" y="722"/>
                    </a:lnTo>
                    <a:lnTo>
                      <a:pt x="980" y="718"/>
                    </a:lnTo>
                    <a:lnTo>
                      <a:pt x="992" y="714"/>
                    </a:lnTo>
                    <a:lnTo>
                      <a:pt x="1002" y="710"/>
                    </a:lnTo>
                    <a:lnTo>
                      <a:pt x="1006" y="708"/>
                    </a:lnTo>
                    <a:lnTo>
                      <a:pt x="1010" y="706"/>
                    </a:lnTo>
                    <a:lnTo>
                      <a:pt x="1012" y="704"/>
                    </a:lnTo>
                    <a:lnTo>
                      <a:pt x="1012" y="702"/>
                    </a:lnTo>
                    <a:lnTo>
                      <a:pt x="1010" y="700"/>
                    </a:lnTo>
                    <a:lnTo>
                      <a:pt x="1008" y="698"/>
                    </a:lnTo>
                    <a:lnTo>
                      <a:pt x="1006" y="696"/>
                    </a:lnTo>
                    <a:lnTo>
                      <a:pt x="1004" y="696"/>
                    </a:lnTo>
                    <a:lnTo>
                      <a:pt x="1000" y="694"/>
                    </a:lnTo>
                    <a:lnTo>
                      <a:pt x="996" y="690"/>
                    </a:lnTo>
                    <a:lnTo>
                      <a:pt x="990" y="686"/>
                    </a:lnTo>
                    <a:lnTo>
                      <a:pt x="986" y="682"/>
                    </a:lnTo>
                    <a:lnTo>
                      <a:pt x="982" y="678"/>
                    </a:lnTo>
                    <a:lnTo>
                      <a:pt x="980" y="674"/>
                    </a:lnTo>
                    <a:lnTo>
                      <a:pt x="978" y="672"/>
                    </a:lnTo>
                    <a:lnTo>
                      <a:pt x="976" y="670"/>
                    </a:lnTo>
                    <a:lnTo>
                      <a:pt x="972" y="666"/>
                    </a:lnTo>
                    <a:lnTo>
                      <a:pt x="970" y="662"/>
                    </a:lnTo>
                    <a:lnTo>
                      <a:pt x="972" y="658"/>
                    </a:lnTo>
                    <a:lnTo>
                      <a:pt x="972" y="656"/>
                    </a:lnTo>
                    <a:lnTo>
                      <a:pt x="974" y="654"/>
                    </a:lnTo>
                    <a:lnTo>
                      <a:pt x="974" y="652"/>
                    </a:lnTo>
                    <a:lnTo>
                      <a:pt x="974" y="648"/>
                    </a:lnTo>
                    <a:lnTo>
                      <a:pt x="972" y="646"/>
                    </a:lnTo>
                    <a:lnTo>
                      <a:pt x="970" y="646"/>
                    </a:lnTo>
                    <a:lnTo>
                      <a:pt x="968" y="644"/>
                    </a:lnTo>
                    <a:lnTo>
                      <a:pt x="966" y="646"/>
                    </a:lnTo>
                    <a:lnTo>
                      <a:pt x="964" y="646"/>
                    </a:lnTo>
                    <a:lnTo>
                      <a:pt x="964" y="640"/>
                    </a:lnTo>
                    <a:lnTo>
                      <a:pt x="970" y="640"/>
                    </a:lnTo>
                    <a:lnTo>
                      <a:pt x="974" y="638"/>
                    </a:lnTo>
                    <a:lnTo>
                      <a:pt x="978" y="636"/>
                    </a:lnTo>
                    <a:lnTo>
                      <a:pt x="980" y="632"/>
                    </a:lnTo>
                    <a:lnTo>
                      <a:pt x="982" y="630"/>
                    </a:lnTo>
                    <a:lnTo>
                      <a:pt x="982" y="628"/>
                    </a:lnTo>
                    <a:lnTo>
                      <a:pt x="980" y="624"/>
                    </a:lnTo>
                    <a:lnTo>
                      <a:pt x="978" y="622"/>
                    </a:lnTo>
                    <a:lnTo>
                      <a:pt x="976" y="620"/>
                    </a:lnTo>
                    <a:lnTo>
                      <a:pt x="972" y="620"/>
                    </a:lnTo>
                    <a:lnTo>
                      <a:pt x="968" y="620"/>
                    </a:lnTo>
                    <a:lnTo>
                      <a:pt x="966" y="622"/>
                    </a:lnTo>
                    <a:lnTo>
                      <a:pt x="964" y="622"/>
                    </a:lnTo>
                    <a:lnTo>
                      <a:pt x="948" y="628"/>
                    </a:lnTo>
                    <a:lnTo>
                      <a:pt x="936" y="634"/>
                    </a:lnTo>
                    <a:lnTo>
                      <a:pt x="930" y="638"/>
                    </a:lnTo>
                    <a:lnTo>
                      <a:pt x="928" y="640"/>
                    </a:lnTo>
                    <a:lnTo>
                      <a:pt x="918" y="650"/>
                    </a:lnTo>
                    <a:lnTo>
                      <a:pt x="908" y="660"/>
                    </a:lnTo>
                    <a:lnTo>
                      <a:pt x="898" y="666"/>
                    </a:lnTo>
                    <a:lnTo>
                      <a:pt x="892" y="668"/>
                    </a:lnTo>
                    <a:lnTo>
                      <a:pt x="902" y="656"/>
                    </a:lnTo>
                    <a:lnTo>
                      <a:pt x="912" y="644"/>
                    </a:lnTo>
                    <a:lnTo>
                      <a:pt x="922" y="632"/>
                    </a:lnTo>
                    <a:lnTo>
                      <a:pt x="928" y="622"/>
                    </a:lnTo>
                    <a:lnTo>
                      <a:pt x="930" y="620"/>
                    </a:lnTo>
                    <a:lnTo>
                      <a:pt x="952" y="606"/>
                    </a:lnTo>
                    <a:lnTo>
                      <a:pt x="968" y="598"/>
                    </a:lnTo>
                    <a:lnTo>
                      <a:pt x="974" y="598"/>
                    </a:lnTo>
                    <a:lnTo>
                      <a:pt x="990" y="600"/>
                    </a:lnTo>
                    <a:lnTo>
                      <a:pt x="1006" y="600"/>
                    </a:lnTo>
                    <a:lnTo>
                      <a:pt x="1022" y="600"/>
                    </a:lnTo>
                    <a:lnTo>
                      <a:pt x="1034" y="598"/>
                    </a:lnTo>
                    <a:lnTo>
                      <a:pt x="1038" y="598"/>
                    </a:lnTo>
                    <a:lnTo>
                      <a:pt x="1046" y="596"/>
                    </a:lnTo>
                    <a:lnTo>
                      <a:pt x="1052" y="594"/>
                    </a:lnTo>
                    <a:lnTo>
                      <a:pt x="1056" y="590"/>
                    </a:lnTo>
                    <a:lnTo>
                      <a:pt x="1058" y="588"/>
                    </a:lnTo>
                    <a:lnTo>
                      <a:pt x="1060" y="584"/>
                    </a:lnTo>
                    <a:lnTo>
                      <a:pt x="1060" y="582"/>
                    </a:lnTo>
                    <a:lnTo>
                      <a:pt x="1060" y="580"/>
                    </a:lnTo>
                    <a:lnTo>
                      <a:pt x="1064" y="574"/>
                    </a:lnTo>
                    <a:lnTo>
                      <a:pt x="1068" y="570"/>
                    </a:lnTo>
                    <a:lnTo>
                      <a:pt x="1072" y="568"/>
                    </a:lnTo>
                    <a:lnTo>
                      <a:pt x="1076" y="566"/>
                    </a:lnTo>
                    <a:lnTo>
                      <a:pt x="1080" y="566"/>
                    </a:lnTo>
                    <a:lnTo>
                      <a:pt x="1082" y="568"/>
                    </a:lnTo>
                    <a:lnTo>
                      <a:pt x="1090" y="562"/>
                    </a:lnTo>
                    <a:lnTo>
                      <a:pt x="1094" y="552"/>
                    </a:lnTo>
                    <a:lnTo>
                      <a:pt x="1094" y="540"/>
                    </a:lnTo>
                    <a:lnTo>
                      <a:pt x="1092" y="530"/>
                    </a:lnTo>
                    <a:lnTo>
                      <a:pt x="1088" y="524"/>
                    </a:lnTo>
                    <a:lnTo>
                      <a:pt x="1084" y="520"/>
                    </a:lnTo>
                    <a:lnTo>
                      <a:pt x="1082" y="518"/>
                    </a:lnTo>
                    <a:lnTo>
                      <a:pt x="1078" y="518"/>
                    </a:lnTo>
                    <a:lnTo>
                      <a:pt x="1076" y="510"/>
                    </a:lnTo>
                    <a:lnTo>
                      <a:pt x="1074" y="504"/>
                    </a:lnTo>
                    <a:lnTo>
                      <a:pt x="1072" y="502"/>
                    </a:lnTo>
                    <a:lnTo>
                      <a:pt x="1072" y="500"/>
                    </a:lnTo>
                    <a:lnTo>
                      <a:pt x="1070" y="500"/>
                    </a:lnTo>
                    <a:lnTo>
                      <a:pt x="1052" y="500"/>
                    </a:lnTo>
                    <a:lnTo>
                      <a:pt x="1048" y="502"/>
                    </a:lnTo>
                    <a:lnTo>
                      <a:pt x="1046" y="504"/>
                    </a:lnTo>
                    <a:lnTo>
                      <a:pt x="1044" y="502"/>
                    </a:lnTo>
                    <a:lnTo>
                      <a:pt x="1042" y="502"/>
                    </a:lnTo>
                    <a:lnTo>
                      <a:pt x="1040" y="500"/>
                    </a:lnTo>
                    <a:lnTo>
                      <a:pt x="1034" y="484"/>
                    </a:lnTo>
                    <a:lnTo>
                      <a:pt x="1030" y="468"/>
                    </a:lnTo>
                    <a:lnTo>
                      <a:pt x="1026" y="456"/>
                    </a:lnTo>
                    <a:lnTo>
                      <a:pt x="1024" y="452"/>
                    </a:lnTo>
                    <a:lnTo>
                      <a:pt x="1024" y="454"/>
                    </a:lnTo>
                    <a:lnTo>
                      <a:pt x="1024" y="458"/>
                    </a:lnTo>
                    <a:lnTo>
                      <a:pt x="1024" y="460"/>
                    </a:lnTo>
                    <a:lnTo>
                      <a:pt x="1024" y="456"/>
                    </a:lnTo>
                    <a:lnTo>
                      <a:pt x="1022" y="448"/>
                    </a:lnTo>
                    <a:lnTo>
                      <a:pt x="1016" y="436"/>
                    </a:lnTo>
                    <a:lnTo>
                      <a:pt x="1010" y="422"/>
                    </a:lnTo>
                    <a:lnTo>
                      <a:pt x="1002" y="408"/>
                    </a:lnTo>
                    <a:lnTo>
                      <a:pt x="996" y="398"/>
                    </a:lnTo>
                    <a:lnTo>
                      <a:pt x="994" y="394"/>
                    </a:lnTo>
                    <a:lnTo>
                      <a:pt x="992" y="384"/>
                    </a:lnTo>
                    <a:lnTo>
                      <a:pt x="988" y="378"/>
                    </a:lnTo>
                    <a:lnTo>
                      <a:pt x="986" y="374"/>
                    </a:lnTo>
                    <a:lnTo>
                      <a:pt x="982" y="372"/>
                    </a:lnTo>
                    <a:lnTo>
                      <a:pt x="980" y="370"/>
                    </a:lnTo>
                    <a:lnTo>
                      <a:pt x="976" y="370"/>
                    </a:lnTo>
                    <a:lnTo>
                      <a:pt x="974" y="370"/>
                    </a:lnTo>
                    <a:lnTo>
                      <a:pt x="974" y="372"/>
                    </a:lnTo>
                    <a:lnTo>
                      <a:pt x="972" y="372"/>
                    </a:lnTo>
                    <a:lnTo>
                      <a:pt x="974" y="386"/>
                    </a:lnTo>
                    <a:lnTo>
                      <a:pt x="970" y="394"/>
                    </a:lnTo>
                    <a:lnTo>
                      <a:pt x="964" y="400"/>
                    </a:lnTo>
                    <a:lnTo>
                      <a:pt x="958" y="404"/>
                    </a:lnTo>
                    <a:lnTo>
                      <a:pt x="954" y="404"/>
                    </a:lnTo>
                    <a:lnTo>
                      <a:pt x="942" y="408"/>
                    </a:lnTo>
                    <a:lnTo>
                      <a:pt x="932" y="408"/>
                    </a:lnTo>
                    <a:lnTo>
                      <a:pt x="926" y="404"/>
                    </a:lnTo>
                    <a:lnTo>
                      <a:pt x="924" y="400"/>
                    </a:lnTo>
                    <a:lnTo>
                      <a:pt x="922" y="398"/>
                    </a:lnTo>
                    <a:lnTo>
                      <a:pt x="918" y="388"/>
                    </a:lnTo>
                    <a:lnTo>
                      <a:pt x="918" y="378"/>
                    </a:lnTo>
                    <a:lnTo>
                      <a:pt x="920" y="370"/>
                    </a:lnTo>
                    <a:lnTo>
                      <a:pt x="922" y="366"/>
                    </a:lnTo>
                    <a:lnTo>
                      <a:pt x="916" y="354"/>
                    </a:lnTo>
                    <a:lnTo>
                      <a:pt x="918" y="350"/>
                    </a:lnTo>
                    <a:lnTo>
                      <a:pt x="918" y="348"/>
                    </a:lnTo>
                    <a:lnTo>
                      <a:pt x="918" y="344"/>
                    </a:lnTo>
                    <a:lnTo>
                      <a:pt x="916" y="342"/>
                    </a:lnTo>
                    <a:lnTo>
                      <a:pt x="912" y="340"/>
                    </a:lnTo>
                    <a:lnTo>
                      <a:pt x="908" y="338"/>
                    </a:lnTo>
                    <a:lnTo>
                      <a:pt x="904" y="334"/>
                    </a:lnTo>
                    <a:lnTo>
                      <a:pt x="900" y="332"/>
                    </a:lnTo>
                    <a:lnTo>
                      <a:pt x="898" y="328"/>
                    </a:lnTo>
                    <a:lnTo>
                      <a:pt x="896" y="326"/>
                    </a:lnTo>
                    <a:lnTo>
                      <a:pt x="894" y="326"/>
                    </a:lnTo>
                    <a:lnTo>
                      <a:pt x="890" y="320"/>
                    </a:lnTo>
                    <a:lnTo>
                      <a:pt x="886" y="316"/>
                    </a:lnTo>
                    <a:lnTo>
                      <a:pt x="882" y="314"/>
                    </a:lnTo>
                    <a:lnTo>
                      <a:pt x="878" y="312"/>
                    </a:lnTo>
                    <a:lnTo>
                      <a:pt x="874" y="312"/>
                    </a:lnTo>
                    <a:lnTo>
                      <a:pt x="870" y="312"/>
                    </a:lnTo>
                    <a:lnTo>
                      <a:pt x="830" y="310"/>
                    </a:lnTo>
                    <a:lnTo>
                      <a:pt x="826" y="308"/>
                    </a:lnTo>
                    <a:lnTo>
                      <a:pt x="820" y="308"/>
                    </a:lnTo>
                    <a:lnTo>
                      <a:pt x="818" y="308"/>
                    </a:lnTo>
                    <a:lnTo>
                      <a:pt x="814" y="312"/>
                    </a:lnTo>
                    <a:lnTo>
                      <a:pt x="812" y="314"/>
                    </a:lnTo>
                    <a:lnTo>
                      <a:pt x="810" y="318"/>
                    </a:lnTo>
                    <a:lnTo>
                      <a:pt x="810" y="320"/>
                    </a:lnTo>
                    <a:lnTo>
                      <a:pt x="810" y="324"/>
                    </a:lnTo>
                    <a:lnTo>
                      <a:pt x="808" y="326"/>
                    </a:lnTo>
                    <a:lnTo>
                      <a:pt x="806" y="328"/>
                    </a:lnTo>
                    <a:lnTo>
                      <a:pt x="806" y="332"/>
                    </a:lnTo>
                    <a:lnTo>
                      <a:pt x="806" y="336"/>
                    </a:lnTo>
                    <a:lnTo>
                      <a:pt x="806" y="340"/>
                    </a:lnTo>
                    <a:lnTo>
                      <a:pt x="806" y="342"/>
                    </a:lnTo>
                    <a:lnTo>
                      <a:pt x="806" y="344"/>
                    </a:lnTo>
                    <a:lnTo>
                      <a:pt x="810" y="348"/>
                    </a:lnTo>
                    <a:lnTo>
                      <a:pt x="812" y="354"/>
                    </a:lnTo>
                    <a:lnTo>
                      <a:pt x="814" y="358"/>
                    </a:lnTo>
                    <a:lnTo>
                      <a:pt x="814" y="362"/>
                    </a:lnTo>
                    <a:lnTo>
                      <a:pt x="814" y="366"/>
                    </a:lnTo>
                    <a:lnTo>
                      <a:pt x="808" y="388"/>
                    </a:lnTo>
                    <a:lnTo>
                      <a:pt x="804" y="402"/>
                    </a:lnTo>
                    <a:lnTo>
                      <a:pt x="802" y="408"/>
                    </a:lnTo>
                    <a:lnTo>
                      <a:pt x="806" y="416"/>
                    </a:lnTo>
                    <a:lnTo>
                      <a:pt x="810" y="430"/>
                    </a:lnTo>
                    <a:lnTo>
                      <a:pt x="814" y="446"/>
                    </a:lnTo>
                    <a:lnTo>
                      <a:pt x="816" y="458"/>
                    </a:lnTo>
                    <a:lnTo>
                      <a:pt x="818" y="462"/>
                    </a:lnTo>
                    <a:lnTo>
                      <a:pt x="818" y="470"/>
                    </a:lnTo>
                    <a:lnTo>
                      <a:pt x="816" y="474"/>
                    </a:lnTo>
                    <a:lnTo>
                      <a:pt x="814" y="478"/>
                    </a:lnTo>
                    <a:lnTo>
                      <a:pt x="812" y="482"/>
                    </a:lnTo>
                    <a:lnTo>
                      <a:pt x="810" y="482"/>
                    </a:lnTo>
                    <a:lnTo>
                      <a:pt x="808" y="484"/>
                    </a:lnTo>
                    <a:lnTo>
                      <a:pt x="806" y="484"/>
                    </a:lnTo>
                    <a:lnTo>
                      <a:pt x="804" y="490"/>
                    </a:lnTo>
                    <a:lnTo>
                      <a:pt x="800" y="496"/>
                    </a:lnTo>
                    <a:lnTo>
                      <a:pt x="796" y="500"/>
                    </a:lnTo>
                    <a:lnTo>
                      <a:pt x="792" y="502"/>
                    </a:lnTo>
                    <a:lnTo>
                      <a:pt x="788" y="504"/>
                    </a:lnTo>
                    <a:lnTo>
                      <a:pt x="790" y="506"/>
                    </a:lnTo>
                    <a:lnTo>
                      <a:pt x="790" y="510"/>
                    </a:lnTo>
                    <a:lnTo>
                      <a:pt x="790" y="514"/>
                    </a:lnTo>
                    <a:lnTo>
                      <a:pt x="790" y="520"/>
                    </a:lnTo>
                    <a:lnTo>
                      <a:pt x="790" y="524"/>
                    </a:lnTo>
                    <a:lnTo>
                      <a:pt x="790" y="530"/>
                    </a:lnTo>
                    <a:lnTo>
                      <a:pt x="790" y="532"/>
                    </a:lnTo>
                    <a:lnTo>
                      <a:pt x="790" y="534"/>
                    </a:lnTo>
                    <a:lnTo>
                      <a:pt x="790" y="540"/>
                    </a:lnTo>
                    <a:lnTo>
                      <a:pt x="792" y="544"/>
                    </a:lnTo>
                    <a:lnTo>
                      <a:pt x="794" y="548"/>
                    </a:lnTo>
                    <a:lnTo>
                      <a:pt x="798" y="552"/>
                    </a:lnTo>
                    <a:lnTo>
                      <a:pt x="800" y="554"/>
                    </a:lnTo>
                    <a:lnTo>
                      <a:pt x="800" y="562"/>
                    </a:lnTo>
                    <a:lnTo>
                      <a:pt x="798" y="568"/>
                    </a:lnTo>
                    <a:lnTo>
                      <a:pt x="794" y="572"/>
                    </a:lnTo>
                    <a:lnTo>
                      <a:pt x="792" y="576"/>
                    </a:lnTo>
                    <a:lnTo>
                      <a:pt x="790" y="578"/>
                    </a:lnTo>
                    <a:lnTo>
                      <a:pt x="786" y="582"/>
                    </a:lnTo>
                    <a:lnTo>
                      <a:pt x="782" y="584"/>
                    </a:lnTo>
                    <a:lnTo>
                      <a:pt x="778" y="584"/>
                    </a:lnTo>
                    <a:lnTo>
                      <a:pt x="776" y="582"/>
                    </a:lnTo>
                    <a:lnTo>
                      <a:pt x="774" y="580"/>
                    </a:lnTo>
                    <a:lnTo>
                      <a:pt x="772" y="578"/>
                    </a:lnTo>
                    <a:lnTo>
                      <a:pt x="770" y="576"/>
                    </a:lnTo>
                    <a:lnTo>
                      <a:pt x="770" y="574"/>
                    </a:lnTo>
                    <a:lnTo>
                      <a:pt x="768" y="570"/>
                    </a:lnTo>
                    <a:lnTo>
                      <a:pt x="766" y="566"/>
                    </a:lnTo>
                    <a:lnTo>
                      <a:pt x="764" y="562"/>
                    </a:lnTo>
                    <a:lnTo>
                      <a:pt x="764" y="560"/>
                    </a:lnTo>
                    <a:lnTo>
                      <a:pt x="762" y="558"/>
                    </a:lnTo>
                    <a:lnTo>
                      <a:pt x="758" y="556"/>
                    </a:lnTo>
                    <a:lnTo>
                      <a:pt x="754" y="554"/>
                    </a:lnTo>
                    <a:lnTo>
                      <a:pt x="752" y="550"/>
                    </a:lnTo>
                    <a:lnTo>
                      <a:pt x="752" y="548"/>
                    </a:lnTo>
                    <a:lnTo>
                      <a:pt x="752" y="546"/>
                    </a:lnTo>
                    <a:lnTo>
                      <a:pt x="752" y="544"/>
                    </a:lnTo>
                    <a:lnTo>
                      <a:pt x="752" y="542"/>
                    </a:lnTo>
                    <a:lnTo>
                      <a:pt x="750" y="540"/>
                    </a:lnTo>
                    <a:lnTo>
                      <a:pt x="748" y="534"/>
                    </a:lnTo>
                    <a:lnTo>
                      <a:pt x="746" y="530"/>
                    </a:lnTo>
                    <a:lnTo>
                      <a:pt x="746" y="524"/>
                    </a:lnTo>
                    <a:lnTo>
                      <a:pt x="744" y="522"/>
                    </a:lnTo>
                    <a:lnTo>
                      <a:pt x="744" y="520"/>
                    </a:lnTo>
                    <a:lnTo>
                      <a:pt x="744" y="510"/>
                    </a:lnTo>
                    <a:lnTo>
                      <a:pt x="742" y="504"/>
                    </a:lnTo>
                    <a:lnTo>
                      <a:pt x="738" y="500"/>
                    </a:lnTo>
                    <a:lnTo>
                      <a:pt x="736" y="496"/>
                    </a:lnTo>
                    <a:lnTo>
                      <a:pt x="732" y="494"/>
                    </a:lnTo>
                    <a:lnTo>
                      <a:pt x="730" y="492"/>
                    </a:lnTo>
                    <a:lnTo>
                      <a:pt x="728" y="492"/>
                    </a:lnTo>
                    <a:lnTo>
                      <a:pt x="726" y="492"/>
                    </a:lnTo>
                    <a:lnTo>
                      <a:pt x="714" y="490"/>
                    </a:lnTo>
                    <a:lnTo>
                      <a:pt x="702" y="490"/>
                    </a:lnTo>
                    <a:lnTo>
                      <a:pt x="690" y="492"/>
                    </a:lnTo>
                    <a:lnTo>
                      <a:pt x="686" y="492"/>
                    </a:lnTo>
                    <a:lnTo>
                      <a:pt x="670" y="488"/>
                    </a:lnTo>
                    <a:lnTo>
                      <a:pt x="660" y="478"/>
                    </a:lnTo>
                    <a:lnTo>
                      <a:pt x="652" y="468"/>
                    </a:lnTo>
                    <a:lnTo>
                      <a:pt x="650" y="458"/>
                    </a:lnTo>
                    <a:lnTo>
                      <a:pt x="650" y="456"/>
                    </a:lnTo>
                    <a:lnTo>
                      <a:pt x="644" y="446"/>
                    </a:lnTo>
                    <a:lnTo>
                      <a:pt x="640" y="440"/>
                    </a:lnTo>
                    <a:lnTo>
                      <a:pt x="636" y="434"/>
                    </a:lnTo>
                    <a:lnTo>
                      <a:pt x="630" y="430"/>
                    </a:lnTo>
                    <a:lnTo>
                      <a:pt x="628" y="428"/>
                    </a:lnTo>
                    <a:lnTo>
                      <a:pt x="624" y="428"/>
                    </a:lnTo>
                    <a:lnTo>
                      <a:pt x="622" y="420"/>
                    </a:lnTo>
                    <a:lnTo>
                      <a:pt x="620" y="416"/>
                    </a:lnTo>
                    <a:lnTo>
                      <a:pt x="618" y="412"/>
                    </a:lnTo>
                    <a:lnTo>
                      <a:pt x="616" y="410"/>
                    </a:lnTo>
                    <a:lnTo>
                      <a:pt x="608" y="412"/>
                    </a:lnTo>
                    <a:lnTo>
                      <a:pt x="602" y="410"/>
                    </a:lnTo>
                    <a:lnTo>
                      <a:pt x="598" y="408"/>
                    </a:lnTo>
                    <a:lnTo>
                      <a:pt x="594" y="402"/>
                    </a:lnTo>
                    <a:lnTo>
                      <a:pt x="592" y="398"/>
                    </a:lnTo>
                    <a:lnTo>
                      <a:pt x="592" y="392"/>
                    </a:lnTo>
                    <a:lnTo>
                      <a:pt x="590" y="388"/>
                    </a:lnTo>
                    <a:lnTo>
                      <a:pt x="590" y="386"/>
                    </a:lnTo>
                    <a:lnTo>
                      <a:pt x="590" y="384"/>
                    </a:lnTo>
                    <a:lnTo>
                      <a:pt x="592" y="372"/>
                    </a:lnTo>
                    <a:lnTo>
                      <a:pt x="598" y="358"/>
                    </a:lnTo>
                    <a:lnTo>
                      <a:pt x="608" y="342"/>
                    </a:lnTo>
                    <a:lnTo>
                      <a:pt x="618" y="330"/>
                    </a:lnTo>
                    <a:lnTo>
                      <a:pt x="624" y="320"/>
                    </a:lnTo>
                    <a:lnTo>
                      <a:pt x="628" y="318"/>
                    </a:lnTo>
                    <a:lnTo>
                      <a:pt x="634" y="316"/>
                    </a:lnTo>
                    <a:lnTo>
                      <a:pt x="638" y="312"/>
                    </a:lnTo>
                    <a:lnTo>
                      <a:pt x="642" y="308"/>
                    </a:lnTo>
                    <a:lnTo>
                      <a:pt x="644" y="306"/>
                    </a:lnTo>
                    <a:lnTo>
                      <a:pt x="644" y="304"/>
                    </a:lnTo>
                    <a:lnTo>
                      <a:pt x="646" y="302"/>
                    </a:lnTo>
                    <a:lnTo>
                      <a:pt x="644" y="298"/>
                    </a:lnTo>
                    <a:lnTo>
                      <a:pt x="644" y="296"/>
                    </a:lnTo>
                    <a:lnTo>
                      <a:pt x="646" y="294"/>
                    </a:lnTo>
                    <a:lnTo>
                      <a:pt x="646" y="292"/>
                    </a:lnTo>
                    <a:lnTo>
                      <a:pt x="648" y="292"/>
                    </a:lnTo>
                    <a:lnTo>
                      <a:pt x="650" y="292"/>
                    </a:lnTo>
                    <a:lnTo>
                      <a:pt x="652" y="290"/>
                    </a:lnTo>
                    <a:lnTo>
                      <a:pt x="656" y="292"/>
                    </a:lnTo>
                    <a:lnTo>
                      <a:pt x="662" y="292"/>
                    </a:lnTo>
                    <a:lnTo>
                      <a:pt x="666" y="294"/>
                    </a:lnTo>
                    <a:lnTo>
                      <a:pt x="670" y="296"/>
                    </a:lnTo>
                    <a:lnTo>
                      <a:pt x="672" y="296"/>
                    </a:lnTo>
                    <a:lnTo>
                      <a:pt x="674" y="298"/>
                    </a:lnTo>
                    <a:lnTo>
                      <a:pt x="678" y="292"/>
                    </a:lnTo>
                    <a:lnTo>
                      <a:pt x="682" y="282"/>
                    </a:lnTo>
                    <a:lnTo>
                      <a:pt x="682" y="270"/>
                    </a:lnTo>
                    <a:lnTo>
                      <a:pt x="682" y="266"/>
                    </a:lnTo>
                    <a:lnTo>
                      <a:pt x="684" y="250"/>
                    </a:lnTo>
                    <a:lnTo>
                      <a:pt x="690" y="238"/>
                    </a:lnTo>
                    <a:lnTo>
                      <a:pt x="698" y="230"/>
                    </a:lnTo>
                    <a:lnTo>
                      <a:pt x="700" y="226"/>
                    </a:lnTo>
                    <a:lnTo>
                      <a:pt x="702" y="220"/>
                    </a:lnTo>
                    <a:lnTo>
                      <a:pt x="704" y="218"/>
                    </a:lnTo>
                    <a:lnTo>
                      <a:pt x="704" y="216"/>
                    </a:lnTo>
                    <a:lnTo>
                      <a:pt x="702" y="214"/>
                    </a:lnTo>
                    <a:lnTo>
                      <a:pt x="700" y="214"/>
                    </a:lnTo>
                    <a:lnTo>
                      <a:pt x="698" y="216"/>
                    </a:lnTo>
                    <a:lnTo>
                      <a:pt x="668" y="200"/>
                    </a:lnTo>
                    <a:lnTo>
                      <a:pt x="668" y="196"/>
                    </a:lnTo>
                    <a:lnTo>
                      <a:pt x="670" y="196"/>
                    </a:lnTo>
                    <a:lnTo>
                      <a:pt x="672" y="194"/>
                    </a:lnTo>
                    <a:lnTo>
                      <a:pt x="676" y="194"/>
                    </a:lnTo>
                    <a:lnTo>
                      <a:pt x="680" y="194"/>
                    </a:lnTo>
                    <a:lnTo>
                      <a:pt x="684" y="196"/>
                    </a:lnTo>
                    <a:lnTo>
                      <a:pt x="688" y="196"/>
                    </a:lnTo>
                    <a:lnTo>
                      <a:pt x="692" y="196"/>
                    </a:lnTo>
                    <a:lnTo>
                      <a:pt x="694" y="198"/>
                    </a:lnTo>
                    <a:lnTo>
                      <a:pt x="696" y="198"/>
                    </a:lnTo>
                    <a:lnTo>
                      <a:pt x="700" y="196"/>
                    </a:lnTo>
                    <a:lnTo>
                      <a:pt x="704" y="196"/>
                    </a:lnTo>
                    <a:lnTo>
                      <a:pt x="710" y="198"/>
                    </a:lnTo>
                    <a:lnTo>
                      <a:pt x="716" y="198"/>
                    </a:lnTo>
                    <a:lnTo>
                      <a:pt x="720" y="200"/>
                    </a:lnTo>
                    <a:lnTo>
                      <a:pt x="724" y="200"/>
                    </a:lnTo>
                    <a:lnTo>
                      <a:pt x="726" y="202"/>
                    </a:lnTo>
                    <a:lnTo>
                      <a:pt x="732" y="190"/>
                    </a:lnTo>
                    <a:lnTo>
                      <a:pt x="738" y="194"/>
                    </a:lnTo>
                    <a:lnTo>
                      <a:pt x="744" y="194"/>
                    </a:lnTo>
                    <a:lnTo>
                      <a:pt x="748" y="194"/>
                    </a:lnTo>
                    <a:lnTo>
                      <a:pt x="752" y="192"/>
                    </a:lnTo>
                    <a:lnTo>
                      <a:pt x="754" y="190"/>
                    </a:lnTo>
                    <a:lnTo>
                      <a:pt x="756" y="190"/>
                    </a:lnTo>
                    <a:lnTo>
                      <a:pt x="758" y="186"/>
                    </a:lnTo>
                    <a:lnTo>
                      <a:pt x="760" y="182"/>
                    </a:lnTo>
                    <a:lnTo>
                      <a:pt x="762" y="178"/>
                    </a:lnTo>
                    <a:lnTo>
                      <a:pt x="764" y="174"/>
                    </a:lnTo>
                    <a:lnTo>
                      <a:pt x="766" y="170"/>
                    </a:lnTo>
                    <a:lnTo>
                      <a:pt x="770" y="168"/>
                    </a:lnTo>
                    <a:lnTo>
                      <a:pt x="772" y="166"/>
                    </a:lnTo>
                    <a:lnTo>
                      <a:pt x="772" y="162"/>
                    </a:lnTo>
                    <a:lnTo>
                      <a:pt x="774" y="156"/>
                    </a:lnTo>
                    <a:lnTo>
                      <a:pt x="774" y="152"/>
                    </a:lnTo>
                    <a:lnTo>
                      <a:pt x="772" y="146"/>
                    </a:lnTo>
                    <a:lnTo>
                      <a:pt x="770" y="140"/>
                    </a:lnTo>
                    <a:lnTo>
                      <a:pt x="768" y="138"/>
                    </a:lnTo>
                    <a:lnTo>
                      <a:pt x="764" y="136"/>
                    </a:lnTo>
                    <a:lnTo>
                      <a:pt x="762" y="134"/>
                    </a:lnTo>
                    <a:lnTo>
                      <a:pt x="758" y="132"/>
                    </a:lnTo>
                    <a:lnTo>
                      <a:pt x="756" y="128"/>
                    </a:lnTo>
                    <a:lnTo>
                      <a:pt x="756" y="124"/>
                    </a:lnTo>
                    <a:lnTo>
                      <a:pt x="756" y="120"/>
                    </a:lnTo>
                    <a:lnTo>
                      <a:pt x="758" y="118"/>
                    </a:lnTo>
                    <a:lnTo>
                      <a:pt x="764" y="114"/>
                    </a:lnTo>
                    <a:lnTo>
                      <a:pt x="766" y="114"/>
                    </a:lnTo>
                    <a:lnTo>
                      <a:pt x="768" y="114"/>
                    </a:lnTo>
                    <a:lnTo>
                      <a:pt x="770" y="114"/>
                    </a:lnTo>
                    <a:lnTo>
                      <a:pt x="772" y="112"/>
                    </a:lnTo>
                    <a:lnTo>
                      <a:pt x="774" y="110"/>
                    </a:lnTo>
                    <a:lnTo>
                      <a:pt x="774" y="106"/>
                    </a:lnTo>
                    <a:lnTo>
                      <a:pt x="774" y="102"/>
                    </a:lnTo>
                    <a:lnTo>
                      <a:pt x="772" y="100"/>
                    </a:lnTo>
                    <a:lnTo>
                      <a:pt x="770" y="98"/>
                    </a:lnTo>
                    <a:lnTo>
                      <a:pt x="766" y="96"/>
                    </a:lnTo>
                    <a:lnTo>
                      <a:pt x="764" y="94"/>
                    </a:lnTo>
                    <a:lnTo>
                      <a:pt x="762" y="94"/>
                    </a:lnTo>
                    <a:lnTo>
                      <a:pt x="760" y="96"/>
                    </a:lnTo>
                    <a:lnTo>
                      <a:pt x="758" y="72"/>
                    </a:lnTo>
                    <a:lnTo>
                      <a:pt x="754" y="74"/>
                    </a:lnTo>
                    <a:lnTo>
                      <a:pt x="750" y="74"/>
                    </a:lnTo>
                    <a:lnTo>
                      <a:pt x="744" y="74"/>
                    </a:lnTo>
                    <a:lnTo>
                      <a:pt x="740" y="72"/>
                    </a:lnTo>
                    <a:lnTo>
                      <a:pt x="736" y="70"/>
                    </a:lnTo>
                    <a:lnTo>
                      <a:pt x="732" y="70"/>
                    </a:lnTo>
                    <a:lnTo>
                      <a:pt x="730" y="70"/>
                    </a:lnTo>
                    <a:lnTo>
                      <a:pt x="734" y="100"/>
                    </a:lnTo>
                    <a:lnTo>
                      <a:pt x="732" y="102"/>
                    </a:lnTo>
                    <a:lnTo>
                      <a:pt x="728" y="106"/>
                    </a:lnTo>
                    <a:lnTo>
                      <a:pt x="726" y="112"/>
                    </a:lnTo>
                    <a:lnTo>
                      <a:pt x="722" y="120"/>
                    </a:lnTo>
                    <a:lnTo>
                      <a:pt x="718" y="132"/>
                    </a:lnTo>
                    <a:lnTo>
                      <a:pt x="718" y="134"/>
                    </a:lnTo>
                    <a:lnTo>
                      <a:pt x="716" y="136"/>
                    </a:lnTo>
                    <a:lnTo>
                      <a:pt x="714" y="138"/>
                    </a:lnTo>
                    <a:lnTo>
                      <a:pt x="710" y="140"/>
                    </a:lnTo>
                    <a:lnTo>
                      <a:pt x="708" y="138"/>
                    </a:lnTo>
                    <a:lnTo>
                      <a:pt x="704" y="136"/>
                    </a:lnTo>
                    <a:lnTo>
                      <a:pt x="700" y="132"/>
                    </a:lnTo>
                    <a:lnTo>
                      <a:pt x="696" y="98"/>
                    </a:lnTo>
                    <a:lnTo>
                      <a:pt x="694" y="96"/>
                    </a:lnTo>
                    <a:lnTo>
                      <a:pt x="694" y="94"/>
                    </a:lnTo>
                    <a:lnTo>
                      <a:pt x="692" y="92"/>
                    </a:lnTo>
                    <a:lnTo>
                      <a:pt x="692" y="94"/>
                    </a:lnTo>
                    <a:lnTo>
                      <a:pt x="690" y="96"/>
                    </a:lnTo>
                    <a:lnTo>
                      <a:pt x="688" y="102"/>
                    </a:lnTo>
                    <a:lnTo>
                      <a:pt x="686" y="104"/>
                    </a:lnTo>
                    <a:lnTo>
                      <a:pt x="686" y="106"/>
                    </a:lnTo>
                    <a:lnTo>
                      <a:pt x="682" y="110"/>
                    </a:lnTo>
                    <a:lnTo>
                      <a:pt x="680" y="112"/>
                    </a:lnTo>
                    <a:lnTo>
                      <a:pt x="678" y="114"/>
                    </a:lnTo>
                    <a:lnTo>
                      <a:pt x="676" y="116"/>
                    </a:lnTo>
                    <a:lnTo>
                      <a:pt x="674" y="116"/>
                    </a:lnTo>
                    <a:lnTo>
                      <a:pt x="672" y="114"/>
                    </a:lnTo>
                    <a:lnTo>
                      <a:pt x="670" y="110"/>
                    </a:lnTo>
                    <a:lnTo>
                      <a:pt x="670" y="106"/>
                    </a:lnTo>
                    <a:lnTo>
                      <a:pt x="670" y="100"/>
                    </a:lnTo>
                    <a:lnTo>
                      <a:pt x="670" y="98"/>
                    </a:lnTo>
                    <a:lnTo>
                      <a:pt x="668" y="96"/>
                    </a:lnTo>
                    <a:lnTo>
                      <a:pt x="666" y="96"/>
                    </a:lnTo>
                    <a:lnTo>
                      <a:pt x="664" y="98"/>
                    </a:lnTo>
                    <a:lnTo>
                      <a:pt x="662" y="98"/>
                    </a:lnTo>
                    <a:lnTo>
                      <a:pt x="660" y="100"/>
                    </a:lnTo>
                    <a:lnTo>
                      <a:pt x="658" y="100"/>
                    </a:lnTo>
                    <a:lnTo>
                      <a:pt x="654" y="100"/>
                    </a:lnTo>
                    <a:lnTo>
                      <a:pt x="652" y="98"/>
                    </a:lnTo>
                    <a:lnTo>
                      <a:pt x="648" y="96"/>
                    </a:lnTo>
                    <a:lnTo>
                      <a:pt x="646" y="94"/>
                    </a:lnTo>
                    <a:lnTo>
                      <a:pt x="644" y="92"/>
                    </a:lnTo>
                    <a:lnTo>
                      <a:pt x="644" y="90"/>
                    </a:lnTo>
                    <a:lnTo>
                      <a:pt x="646" y="88"/>
                    </a:lnTo>
                    <a:lnTo>
                      <a:pt x="648" y="82"/>
                    </a:lnTo>
                    <a:lnTo>
                      <a:pt x="650" y="76"/>
                    </a:lnTo>
                    <a:lnTo>
                      <a:pt x="650" y="70"/>
                    </a:lnTo>
                    <a:lnTo>
                      <a:pt x="650" y="64"/>
                    </a:lnTo>
                    <a:lnTo>
                      <a:pt x="650" y="60"/>
                    </a:lnTo>
                    <a:lnTo>
                      <a:pt x="650" y="58"/>
                    </a:lnTo>
                    <a:lnTo>
                      <a:pt x="648" y="56"/>
                    </a:lnTo>
                    <a:lnTo>
                      <a:pt x="646" y="52"/>
                    </a:lnTo>
                    <a:lnTo>
                      <a:pt x="644" y="48"/>
                    </a:lnTo>
                    <a:lnTo>
                      <a:pt x="644" y="44"/>
                    </a:lnTo>
                    <a:lnTo>
                      <a:pt x="644" y="42"/>
                    </a:lnTo>
                    <a:lnTo>
                      <a:pt x="642" y="34"/>
                    </a:lnTo>
                    <a:lnTo>
                      <a:pt x="638" y="26"/>
                    </a:lnTo>
                    <a:lnTo>
                      <a:pt x="632" y="16"/>
                    </a:lnTo>
                    <a:lnTo>
                      <a:pt x="626" y="10"/>
                    </a:lnTo>
                    <a:lnTo>
                      <a:pt x="624" y="8"/>
                    </a:lnTo>
                    <a:lnTo>
                      <a:pt x="622" y="2"/>
                    </a:lnTo>
                    <a:lnTo>
                      <a:pt x="620" y="0"/>
                    </a:lnTo>
                    <a:lnTo>
                      <a:pt x="618" y="0"/>
                    </a:lnTo>
                    <a:lnTo>
                      <a:pt x="616" y="0"/>
                    </a:lnTo>
                    <a:lnTo>
                      <a:pt x="614" y="0"/>
                    </a:lnTo>
                    <a:lnTo>
                      <a:pt x="612" y="2"/>
                    </a:lnTo>
                    <a:lnTo>
                      <a:pt x="610" y="4"/>
                    </a:lnTo>
                    <a:lnTo>
                      <a:pt x="608" y="4"/>
                    </a:lnTo>
                    <a:lnTo>
                      <a:pt x="604" y="6"/>
                    </a:lnTo>
                    <a:lnTo>
                      <a:pt x="604" y="10"/>
                    </a:lnTo>
                    <a:lnTo>
                      <a:pt x="602" y="14"/>
                    </a:lnTo>
                    <a:lnTo>
                      <a:pt x="602" y="20"/>
                    </a:lnTo>
                    <a:lnTo>
                      <a:pt x="600" y="22"/>
                    </a:lnTo>
                    <a:lnTo>
                      <a:pt x="600" y="24"/>
                    </a:lnTo>
                    <a:lnTo>
                      <a:pt x="594" y="28"/>
                    </a:lnTo>
                    <a:lnTo>
                      <a:pt x="590" y="34"/>
                    </a:lnTo>
                    <a:lnTo>
                      <a:pt x="588" y="40"/>
                    </a:lnTo>
                    <a:lnTo>
                      <a:pt x="588" y="44"/>
                    </a:lnTo>
                    <a:lnTo>
                      <a:pt x="588" y="48"/>
                    </a:lnTo>
                    <a:lnTo>
                      <a:pt x="588" y="50"/>
                    </a:lnTo>
                    <a:lnTo>
                      <a:pt x="588" y="52"/>
                    </a:lnTo>
                    <a:lnTo>
                      <a:pt x="590" y="68"/>
                    </a:lnTo>
                    <a:lnTo>
                      <a:pt x="598" y="78"/>
                    </a:lnTo>
                    <a:lnTo>
                      <a:pt x="606" y="84"/>
                    </a:lnTo>
                    <a:lnTo>
                      <a:pt x="612" y="86"/>
                    </a:lnTo>
                    <a:lnTo>
                      <a:pt x="616" y="88"/>
                    </a:lnTo>
                    <a:lnTo>
                      <a:pt x="610" y="92"/>
                    </a:lnTo>
                    <a:lnTo>
                      <a:pt x="608" y="98"/>
                    </a:lnTo>
                    <a:lnTo>
                      <a:pt x="608" y="102"/>
                    </a:lnTo>
                    <a:lnTo>
                      <a:pt x="610" y="106"/>
                    </a:lnTo>
                    <a:lnTo>
                      <a:pt x="612" y="108"/>
                    </a:lnTo>
                    <a:lnTo>
                      <a:pt x="616" y="112"/>
                    </a:lnTo>
                    <a:lnTo>
                      <a:pt x="618" y="114"/>
                    </a:lnTo>
                    <a:lnTo>
                      <a:pt x="622" y="114"/>
                    </a:lnTo>
                    <a:lnTo>
                      <a:pt x="624" y="116"/>
                    </a:lnTo>
                    <a:lnTo>
                      <a:pt x="628" y="118"/>
                    </a:lnTo>
                    <a:lnTo>
                      <a:pt x="630" y="120"/>
                    </a:lnTo>
                    <a:lnTo>
                      <a:pt x="630" y="122"/>
                    </a:lnTo>
                    <a:lnTo>
                      <a:pt x="630" y="124"/>
                    </a:lnTo>
                    <a:lnTo>
                      <a:pt x="630" y="128"/>
                    </a:lnTo>
                    <a:lnTo>
                      <a:pt x="628" y="130"/>
                    </a:lnTo>
                    <a:lnTo>
                      <a:pt x="624" y="134"/>
                    </a:lnTo>
                    <a:lnTo>
                      <a:pt x="614" y="140"/>
                    </a:lnTo>
                    <a:lnTo>
                      <a:pt x="606" y="146"/>
                    </a:lnTo>
                    <a:lnTo>
                      <a:pt x="598" y="150"/>
                    </a:lnTo>
                    <a:lnTo>
                      <a:pt x="594" y="152"/>
                    </a:lnTo>
                    <a:lnTo>
                      <a:pt x="588" y="150"/>
                    </a:lnTo>
                    <a:lnTo>
                      <a:pt x="584" y="150"/>
                    </a:lnTo>
                    <a:lnTo>
                      <a:pt x="582" y="150"/>
                    </a:lnTo>
                    <a:lnTo>
                      <a:pt x="582" y="148"/>
                    </a:lnTo>
                    <a:lnTo>
                      <a:pt x="584" y="124"/>
                    </a:lnTo>
                    <a:lnTo>
                      <a:pt x="568" y="124"/>
                    </a:lnTo>
                    <a:lnTo>
                      <a:pt x="562" y="124"/>
                    </a:lnTo>
                    <a:lnTo>
                      <a:pt x="558" y="124"/>
                    </a:lnTo>
                    <a:lnTo>
                      <a:pt x="556" y="124"/>
                    </a:lnTo>
                    <a:lnTo>
                      <a:pt x="554" y="126"/>
                    </a:lnTo>
                    <a:lnTo>
                      <a:pt x="552" y="128"/>
                    </a:lnTo>
                    <a:lnTo>
                      <a:pt x="554" y="138"/>
                    </a:lnTo>
                    <a:lnTo>
                      <a:pt x="554" y="144"/>
                    </a:lnTo>
                    <a:lnTo>
                      <a:pt x="552" y="148"/>
                    </a:lnTo>
                    <a:lnTo>
                      <a:pt x="552" y="152"/>
                    </a:lnTo>
                    <a:lnTo>
                      <a:pt x="550" y="152"/>
                    </a:lnTo>
                    <a:lnTo>
                      <a:pt x="548" y="152"/>
                    </a:lnTo>
                    <a:lnTo>
                      <a:pt x="546" y="152"/>
                    </a:lnTo>
                    <a:lnTo>
                      <a:pt x="544" y="152"/>
                    </a:lnTo>
                    <a:lnTo>
                      <a:pt x="544" y="150"/>
                    </a:lnTo>
                    <a:lnTo>
                      <a:pt x="542" y="150"/>
                    </a:lnTo>
                    <a:lnTo>
                      <a:pt x="536" y="146"/>
                    </a:lnTo>
                    <a:lnTo>
                      <a:pt x="532" y="144"/>
                    </a:lnTo>
                    <a:lnTo>
                      <a:pt x="528" y="144"/>
                    </a:lnTo>
                    <a:lnTo>
                      <a:pt x="526" y="144"/>
                    </a:lnTo>
                    <a:lnTo>
                      <a:pt x="524" y="146"/>
                    </a:lnTo>
                    <a:lnTo>
                      <a:pt x="522" y="148"/>
                    </a:lnTo>
                    <a:lnTo>
                      <a:pt x="516" y="152"/>
                    </a:lnTo>
                    <a:lnTo>
                      <a:pt x="512" y="154"/>
                    </a:lnTo>
                    <a:lnTo>
                      <a:pt x="508" y="154"/>
                    </a:lnTo>
                    <a:lnTo>
                      <a:pt x="506" y="154"/>
                    </a:lnTo>
                    <a:lnTo>
                      <a:pt x="504" y="152"/>
                    </a:lnTo>
                    <a:lnTo>
                      <a:pt x="502" y="150"/>
                    </a:lnTo>
                    <a:lnTo>
                      <a:pt x="500" y="148"/>
                    </a:lnTo>
                    <a:lnTo>
                      <a:pt x="500" y="146"/>
                    </a:lnTo>
                    <a:lnTo>
                      <a:pt x="498" y="140"/>
                    </a:lnTo>
                    <a:lnTo>
                      <a:pt x="494" y="136"/>
                    </a:lnTo>
                    <a:lnTo>
                      <a:pt x="492" y="134"/>
                    </a:lnTo>
                    <a:lnTo>
                      <a:pt x="488" y="134"/>
                    </a:lnTo>
                    <a:lnTo>
                      <a:pt x="486" y="134"/>
                    </a:lnTo>
                    <a:lnTo>
                      <a:pt x="484" y="134"/>
                    </a:lnTo>
                    <a:lnTo>
                      <a:pt x="482" y="136"/>
                    </a:lnTo>
                    <a:lnTo>
                      <a:pt x="474" y="132"/>
                    </a:lnTo>
                    <a:lnTo>
                      <a:pt x="468" y="130"/>
                    </a:lnTo>
                    <a:lnTo>
                      <a:pt x="466" y="126"/>
                    </a:lnTo>
                    <a:lnTo>
                      <a:pt x="464" y="124"/>
                    </a:lnTo>
                    <a:lnTo>
                      <a:pt x="464" y="122"/>
                    </a:lnTo>
                    <a:lnTo>
                      <a:pt x="464" y="120"/>
                    </a:lnTo>
                    <a:lnTo>
                      <a:pt x="462" y="114"/>
                    </a:lnTo>
                    <a:lnTo>
                      <a:pt x="460" y="110"/>
                    </a:lnTo>
                    <a:lnTo>
                      <a:pt x="458" y="108"/>
                    </a:lnTo>
                    <a:lnTo>
                      <a:pt x="456" y="108"/>
                    </a:lnTo>
                    <a:lnTo>
                      <a:pt x="452" y="108"/>
                    </a:lnTo>
                    <a:lnTo>
                      <a:pt x="450" y="110"/>
                    </a:lnTo>
                    <a:lnTo>
                      <a:pt x="448" y="110"/>
                    </a:lnTo>
                    <a:lnTo>
                      <a:pt x="440" y="110"/>
                    </a:lnTo>
                    <a:lnTo>
                      <a:pt x="434" y="112"/>
                    </a:lnTo>
                    <a:lnTo>
                      <a:pt x="430" y="114"/>
                    </a:lnTo>
                    <a:lnTo>
                      <a:pt x="426" y="116"/>
                    </a:lnTo>
                    <a:lnTo>
                      <a:pt x="424" y="120"/>
                    </a:lnTo>
                    <a:lnTo>
                      <a:pt x="424" y="124"/>
                    </a:lnTo>
                    <a:lnTo>
                      <a:pt x="424" y="128"/>
                    </a:lnTo>
                    <a:lnTo>
                      <a:pt x="424" y="130"/>
                    </a:lnTo>
                    <a:lnTo>
                      <a:pt x="424" y="134"/>
                    </a:lnTo>
                    <a:lnTo>
                      <a:pt x="424" y="136"/>
                    </a:lnTo>
                    <a:lnTo>
                      <a:pt x="428" y="138"/>
                    </a:lnTo>
                    <a:lnTo>
                      <a:pt x="430" y="142"/>
                    </a:lnTo>
                    <a:lnTo>
                      <a:pt x="430" y="144"/>
                    </a:lnTo>
                    <a:lnTo>
                      <a:pt x="428" y="148"/>
                    </a:lnTo>
                    <a:lnTo>
                      <a:pt x="426" y="150"/>
                    </a:lnTo>
                    <a:lnTo>
                      <a:pt x="426" y="152"/>
                    </a:lnTo>
                    <a:lnTo>
                      <a:pt x="424" y="152"/>
                    </a:lnTo>
                    <a:lnTo>
                      <a:pt x="424" y="178"/>
                    </a:lnTo>
                    <a:lnTo>
                      <a:pt x="422" y="182"/>
                    </a:lnTo>
                    <a:lnTo>
                      <a:pt x="422" y="186"/>
                    </a:lnTo>
                    <a:lnTo>
                      <a:pt x="420" y="186"/>
                    </a:lnTo>
                    <a:lnTo>
                      <a:pt x="414" y="172"/>
                    </a:lnTo>
                    <a:lnTo>
                      <a:pt x="406" y="158"/>
                    </a:lnTo>
                    <a:lnTo>
                      <a:pt x="400" y="144"/>
                    </a:lnTo>
                    <a:lnTo>
                      <a:pt x="394" y="138"/>
                    </a:lnTo>
                    <a:lnTo>
                      <a:pt x="392" y="136"/>
                    </a:lnTo>
                    <a:lnTo>
                      <a:pt x="390" y="138"/>
                    </a:lnTo>
                    <a:lnTo>
                      <a:pt x="388" y="140"/>
                    </a:lnTo>
                    <a:lnTo>
                      <a:pt x="386" y="144"/>
                    </a:lnTo>
                    <a:lnTo>
                      <a:pt x="386" y="148"/>
                    </a:lnTo>
                    <a:lnTo>
                      <a:pt x="384" y="150"/>
                    </a:lnTo>
                    <a:lnTo>
                      <a:pt x="384" y="152"/>
                    </a:lnTo>
                    <a:lnTo>
                      <a:pt x="380" y="148"/>
                    </a:lnTo>
                    <a:lnTo>
                      <a:pt x="376" y="148"/>
                    </a:lnTo>
                    <a:lnTo>
                      <a:pt x="370" y="148"/>
                    </a:lnTo>
                    <a:lnTo>
                      <a:pt x="366" y="148"/>
                    </a:lnTo>
                    <a:lnTo>
                      <a:pt x="362" y="148"/>
                    </a:lnTo>
                    <a:lnTo>
                      <a:pt x="358" y="150"/>
                    </a:lnTo>
                    <a:lnTo>
                      <a:pt x="348" y="150"/>
                    </a:lnTo>
                    <a:lnTo>
                      <a:pt x="342" y="148"/>
                    </a:lnTo>
                    <a:lnTo>
                      <a:pt x="340" y="148"/>
                    </a:lnTo>
                    <a:lnTo>
                      <a:pt x="338" y="146"/>
                    </a:lnTo>
                    <a:lnTo>
                      <a:pt x="336" y="144"/>
                    </a:lnTo>
                    <a:lnTo>
                      <a:pt x="336" y="142"/>
                    </a:lnTo>
                    <a:lnTo>
                      <a:pt x="338" y="140"/>
                    </a:lnTo>
                    <a:lnTo>
                      <a:pt x="340" y="140"/>
                    </a:lnTo>
                    <a:lnTo>
                      <a:pt x="342" y="138"/>
                    </a:lnTo>
                    <a:lnTo>
                      <a:pt x="346" y="130"/>
                    </a:lnTo>
                    <a:lnTo>
                      <a:pt x="350" y="124"/>
                    </a:lnTo>
                    <a:lnTo>
                      <a:pt x="350" y="120"/>
                    </a:lnTo>
                    <a:lnTo>
                      <a:pt x="350" y="116"/>
                    </a:lnTo>
                    <a:lnTo>
                      <a:pt x="348" y="112"/>
                    </a:lnTo>
                    <a:lnTo>
                      <a:pt x="346" y="110"/>
                    </a:lnTo>
                    <a:lnTo>
                      <a:pt x="344" y="108"/>
                    </a:lnTo>
                    <a:lnTo>
                      <a:pt x="342" y="108"/>
                    </a:lnTo>
                    <a:lnTo>
                      <a:pt x="340" y="106"/>
                    </a:lnTo>
                    <a:lnTo>
                      <a:pt x="334" y="102"/>
                    </a:lnTo>
                    <a:lnTo>
                      <a:pt x="332" y="100"/>
                    </a:lnTo>
                    <a:lnTo>
                      <a:pt x="330" y="98"/>
                    </a:lnTo>
                    <a:lnTo>
                      <a:pt x="328" y="98"/>
                    </a:lnTo>
                    <a:lnTo>
                      <a:pt x="328" y="100"/>
                    </a:lnTo>
                    <a:lnTo>
                      <a:pt x="326" y="100"/>
                    </a:lnTo>
                    <a:lnTo>
                      <a:pt x="326" y="102"/>
                    </a:lnTo>
                    <a:lnTo>
                      <a:pt x="326" y="104"/>
                    </a:lnTo>
                    <a:lnTo>
                      <a:pt x="328" y="104"/>
                    </a:lnTo>
                    <a:lnTo>
                      <a:pt x="328" y="106"/>
                    </a:lnTo>
                    <a:lnTo>
                      <a:pt x="328" y="110"/>
                    </a:lnTo>
                    <a:lnTo>
                      <a:pt x="326" y="112"/>
                    </a:lnTo>
                    <a:lnTo>
                      <a:pt x="326" y="114"/>
                    </a:lnTo>
                    <a:lnTo>
                      <a:pt x="324" y="114"/>
                    </a:lnTo>
                    <a:lnTo>
                      <a:pt x="322" y="112"/>
                    </a:lnTo>
                    <a:lnTo>
                      <a:pt x="320" y="112"/>
                    </a:lnTo>
                    <a:lnTo>
                      <a:pt x="318" y="110"/>
                    </a:lnTo>
                    <a:lnTo>
                      <a:pt x="316" y="108"/>
                    </a:lnTo>
                    <a:lnTo>
                      <a:pt x="298" y="94"/>
                    </a:lnTo>
                    <a:lnTo>
                      <a:pt x="282" y="84"/>
                    </a:lnTo>
                    <a:lnTo>
                      <a:pt x="268" y="78"/>
                    </a:lnTo>
                    <a:lnTo>
                      <a:pt x="262" y="76"/>
                    </a:lnTo>
                    <a:lnTo>
                      <a:pt x="252" y="74"/>
                    </a:lnTo>
                    <a:lnTo>
                      <a:pt x="244" y="72"/>
                    </a:lnTo>
                    <a:lnTo>
                      <a:pt x="240" y="70"/>
                    </a:lnTo>
                    <a:lnTo>
                      <a:pt x="236" y="68"/>
                    </a:lnTo>
                    <a:lnTo>
                      <a:pt x="234" y="66"/>
                    </a:lnTo>
                    <a:lnTo>
                      <a:pt x="232" y="66"/>
                    </a:lnTo>
                    <a:lnTo>
                      <a:pt x="228" y="62"/>
                    </a:lnTo>
                    <a:lnTo>
                      <a:pt x="224" y="62"/>
                    </a:lnTo>
                    <a:lnTo>
                      <a:pt x="222" y="62"/>
                    </a:lnTo>
                    <a:lnTo>
                      <a:pt x="222" y="64"/>
                    </a:lnTo>
                    <a:lnTo>
                      <a:pt x="220" y="66"/>
                    </a:lnTo>
                    <a:lnTo>
                      <a:pt x="220" y="68"/>
                    </a:lnTo>
                    <a:lnTo>
                      <a:pt x="220" y="72"/>
                    </a:lnTo>
                    <a:lnTo>
                      <a:pt x="222" y="74"/>
                    </a:lnTo>
                    <a:lnTo>
                      <a:pt x="222" y="76"/>
                    </a:lnTo>
                    <a:lnTo>
                      <a:pt x="220" y="80"/>
                    </a:lnTo>
                    <a:lnTo>
                      <a:pt x="218" y="82"/>
                    </a:lnTo>
                    <a:lnTo>
                      <a:pt x="216" y="84"/>
                    </a:lnTo>
                    <a:lnTo>
                      <a:pt x="214" y="82"/>
                    </a:lnTo>
                    <a:lnTo>
                      <a:pt x="212" y="82"/>
                    </a:lnTo>
                    <a:lnTo>
                      <a:pt x="212" y="80"/>
                    </a:lnTo>
                    <a:lnTo>
                      <a:pt x="208" y="72"/>
                    </a:lnTo>
                    <a:lnTo>
                      <a:pt x="200" y="60"/>
                    </a:lnTo>
                    <a:lnTo>
                      <a:pt x="194" y="52"/>
                    </a:lnTo>
                    <a:lnTo>
                      <a:pt x="190" y="48"/>
                    </a:lnTo>
                    <a:lnTo>
                      <a:pt x="186" y="44"/>
                    </a:lnTo>
                    <a:lnTo>
                      <a:pt x="182" y="44"/>
                    </a:lnTo>
                    <a:lnTo>
                      <a:pt x="180" y="44"/>
                    </a:lnTo>
                    <a:lnTo>
                      <a:pt x="178" y="46"/>
                    </a:lnTo>
                    <a:lnTo>
                      <a:pt x="180" y="48"/>
                    </a:lnTo>
                    <a:lnTo>
                      <a:pt x="180" y="50"/>
                    </a:lnTo>
                    <a:lnTo>
                      <a:pt x="180" y="52"/>
                    </a:lnTo>
                    <a:lnTo>
                      <a:pt x="182" y="54"/>
                    </a:lnTo>
                    <a:lnTo>
                      <a:pt x="182" y="56"/>
                    </a:lnTo>
                    <a:lnTo>
                      <a:pt x="180" y="62"/>
                    </a:lnTo>
                    <a:lnTo>
                      <a:pt x="178" y="66"/>
                    </a:lnTo>
                    <a:lnTo>
                      <a:pt x="176" y="68"/>
                    </a:lnTo>
                    <a:lnTo>
                      <a:pt x="174" y="68"/>
                    </a:lnTo>
                    <a:lnTo>
                      <a:pt x="170" y="66"/>
                    </a:lnTo>
                    <a:lnTo>
                      <a:pt x="168" y="64"/>
                    </a:lnTo>
                    <a:lnTo>
                      <a:pt x="166" y="62"/>
                    </a:lnTo>
                    <a:lnTo>
                      <a:pt x="166" y="60"/>
                    </a:lnTo>
                    <a:lnTo>
                      <a:pt x="162" y="58"/>
                    </a:lnTo>
                    <a:lnTo>
                      <a:pt x="158" y="58"/>
                    </a:lnTo>
                    <a:lnTo>
                      <a:pt x="156" y="58"/>
                    </a:lnTo>
                    <a:lnTo>
                      <a:pt x="152" y="60"/>
                    </a:lnTo>
                    <a:lnTo>
                      <a:pt x="150" y="62"/>
                    </a:lnTo>
                    <a:lnTo>
                      <a:pt x="150" y="64"/>
                    </a:lnTo>
                    <a:lnTo>
                      <a:pt x="148" y="66"/>
                    </a:lnTo>
                    <a:lnTo>
                      <a:pt x="144" y="68"/>
                    </a:lnTo>
                    <a:lnTo>
                      <a:pt x="142" y="72"/>
                    </a:lnTo>
                    <a:lnTo>
                      <a:pt x="138" y="74"/>
                    </a:lnTo>
                    <a:lnTo>
                      <a:pt x="136" y="76"/>
                    </a:lnTo>
                    <a:lnTo>
                      <a:pt x="134" y="76"/>
                    </a:lnTo>
                    <a:lnTo>
                      <a:pt x="124" y="78"/>
                    </a:lnTo>
                    <a:lnTo>
                      <a:pt x="112" y="84"/>
                    </a:lnTo>
                    <a:lnTo>
                      <a:pt x="102" y="92"/>
                    </a:lnTo>
                    <a:lnTo>
                      <a:pt x="96" y="98"/>
                    </a:lnTo>
                    <a:lnTo>
                      <a:pt x="92" y="100"/>
                    </a:lnTo>
                    <a:lnTo>
                      <a:pt x="86" y="104"/>
                    </a:lnTo>
                    <a:lnTo>
                      <a:pt x="80" y="108"/>
                    </a:lnTo>
                    <a:lnTo>
                      <a:pt x="76" y="108"/>
                    </a:lnTo>
                    <a:lnTo>
                      <a:pt x="72" y="108"/>
                    </a:lnTo>
                    <a:lnTo>
                      <a:pt x="68" y="108"/>
                    </a:lnTo>
                    <a:lnTo>
                      <a:pt x="66" y="106"/>
                    </a:lnTo>
                    <a:lnTo>
                      <a:pt x="60" y="100"/>
                    </a:lnTo>
                    <a:lnTo>
                      <a:pt x="52" y="94"/>
                    </a:lnTo>
                    <a:lnTo>
                      <a:pt x="42" y="88"/>
                    </a:lnTo>
                    <a:lnTo>
                      <a:pt x="34" y="84"/>
                    </a:lnTo>
                    <a:lnTo>
                      <a:pt x="32" y="82"/>
                    </a:lnTo>
                    <a:lnTo>
                      <a:pt x="22" y="80"/>
                    </a:lnTo>
                    <a:lnTo>
                      <a:pt x="12" y="76"/>
                    </a:lnTo>
                    <a:lnTo>
                      <a:pt x="2" y="72"/>
                    </a:lnTo>
                    <a:lnTo>
                      <a:pt x="0" y="72"/>
                    </a:lnTo>
                    <a:lnTo>
                      <a:pt x="0" y="364"/>
                    </a:lnTo>
                    <a:lnTo>
                      <a:pt x="12" y="364"/>
                    </a:lnTo>
                    <a:lnTo>
                      <a:pt x="20" y="370"/>
                    </a:lnTo>
                    <a:lnTo>
                      <a:pt x="30" y="376"/>
                    </a:lnTo>
                    <a:lnTo>
                      <a:pt x="40" y="384"/>
                    </a:lnTo>
                    <a:lnTo>
                      <a:pt x="50" y="392"/>
                    </a:lnTo>
                    <a:lnTo>
                      <a:pt x="58" y="398"/>
                    </a:lnTo>
                    <a:lnTo>
                      <a:pt x="60" y="400"/>
                    </a:lnTo>
                    <a:lnTo>
                      <a:pt x="64" y="400"/>
                    </a:lnTo>
                    <a:lnTo>
                      <a:pt x="70" y="396"/>
                    </a:lnTo>
                    <a:lnTo>
                      <a:pt x="74" y="394"/>
                    </a:lnTo>
                    <a:lnTo>
                      <a:pt x="78" y="390"/>
                    </a:lnTo>
                    <a:lnTo>
                      <a:pt x="80" y="388"/>
                    </a:lnTo>
                    <a:lnTo>
                      <a:pt x="82" y="388"/>
                    </a:lnTo>
                    <a:lnTo>
                      <a:pt x="88" y="392"/>
                    </a:lnTo>
                    <a:lnTo>
                      <a:pt x="96" y="402"/>
                    </a:lnTo>
                    <a:lnTo>
                      <a:pt x="106" y="414"/>
                    </a:lnTo>
                    <a:lnTo>
                      <a:pt x="116" y="428"/>
                    </a:lnTo>
                    <a:lnTo>
                      <a:pt x="124" y="440"/>
                    </a:lnTo>
                    <a:lnTo>
                      <a:pt x="130" y="448"/>
                    </a:lnTo>
                    <a:lnTo>
                      <a:pt x="132" y="452"/>
                    </a:lnTo>
                    <a:lnTo>
                      <a:pt x="136" y="460"/>
                    </a:lnTo>
                    <a:lnTo>
                      <a:pt x="140" y="466"/>
                    </a:lnTo>
                    <a:lnTo>
                      <a:pt x="146" y="472"/>
                    </a:lnTo>
                    <a:lnTo>
                      <a:pt x="150" y="476"/>
                    </a:lnTo>
                    <a:lnTo>
                      <a:pt x="152" y="478"/>
                    </a:lnTo>
                    <a:lnTo>
                      <a:pt x="154" y="478"/>
                    </a:lnTo>
                    <a:lnTo>
                      <a:pt x="154" y="486"/>
                    </a:lnTo>
                    <a:lnTo>
                      <a:pt x="152" y="496"/>
                    </a:lnTo>
                    <a:lnTo>
                      <a:pt x="150" y="508"/>
                    </a:lnTo>
                    <a:lnTo>
                      <a:pt x="148" y="516"/>
                    </a:lnTo>
                    <a:lnTo>
                      <a:pt x="146" y="520"/>
                    </a:lnTo>
                    <a:lnTo>
                      <a:pt x="146" y="526"/>
                    </a:lnTo>
                    <a:lnTo>
                      <a:pt x="146" y="532"/>
                    </a:lnTo>
                    <a:lnTo>
                      <a:pt x="148" y="536"/>
                    </a:lnTo>
                    <a:lnTo>
                      <a:pt x="150" y="538"/>
                    </a:lnTo>
                    <a:lnTo>
                      <a:pt x="150" y="540"/>
                    </a:lnTo>
                    <a:lnTo>
                      <a:pt x="156" y="542"/>
                    </a:lnTo>
                    <a:lnTo>
                      <a:pt x="160" y="548"/>
                    </a:lnTo>
                    <a:lnTo>
                      <a:pt x="164" y="552"/>
                    </a:lnTo>
                    <a:lnTo>
                      <a:pt x="166" y="558"/>
                    </a:lnTo>
                    <a:lnTo>
                      <a:pt x="168" y="562"/>
                    </a:lnTo>
                    <a:lnTo>
                      <a:pt x="170" y="568"/>
                    </a:lnTo>
                    <a:lnTo>
                      <a:pt x="172" y="570"/>
                    </a:lnTo>
                    <a:lnTo>
                      <a:pt x="172" y="572"/>
                    </a:lnTo>
                    <a:lnTo>
                      <a:pt x="188" y="584"/>
                    </a:lnTo>
                    <a:lnTo>
                      <a:pt x="200" y="594"/>
                    </a:lnTo>
                    <a:lnTo>
                      <a:pt x="210" y="598"/>
                    </a:lnTo>
                    <a:lnTo>
                      <a:pt x="214" y="600"/>
                    </a:lnTo>
                    <a:lnTo>
                      <a:pt x="220" y="606"/>
                    </a:lnTo>
                    <a:lnTo>
                      <a:pt x="224" y="612"/>
                    </a:lnTo>
                    <a:lnTo>
                      <a:pt x="228" y="618"/>
                    </a:lnTo>
                    <a:lnTo>
                      <a:pt x="230" y="622"/>
                    </a:lnTo>
                    <a:lnTo>
                      <a:pt x="230" y="626"/>
                    </a:lnTo>
                    <a:lnTo>
                      <a:pt x="592" y="626"/>
                    </a:lnTo>
                    <a:lnTo>
                      <a:pt x="604" y="636"/>
                    </a:lnTo>
                    <a:lnTo>
                      <a:pt x="628" y="638"/>
                    </a:lnTo>
                    <a:lnTo>
                      <a:pt x="630" y="642"/>
                    </a:lnTo>
                    <a:lnTo>
                      <a:pt x="634" y="644"/>
                    </a:lnTo>
                    <a:lnTo>
                      <a:pt x="638" y="646"/>
                    </a:lnTo>
                    <a:lnTo>
                      <a:pt x="642" y="646"/>
                    </a:lnTo>
                    <a:lnTo>
                      <a:pt x="644" y="646"/>
                    </a:lnTo>
                    <a:lnTo>
                      <a:pt x="646" y="646"/>
                    </a:lnTo>
                    <a:lnTo>
                      <a:pt x="652" y="644"/>
                    </a:lnTo>
                    <a:lnTo>
                      <a:pt x="658" y="642"/>
                    </a:lnTo>
                    <a:lnTo>
                      <a:pt x="662" y="640"/>
                    </a:lnTo>
                    <a:lnTo>
                      <a:pt x="666" y="638"/>
                    </a:lnTo>
                    <a:lnTo>
                      <a:pt x="668" y="636"/>
                    </a:lnTo>
                    <a:lnTo>
                      <a:pt x="668" y="634"/>
                    </a:lnTo>
                    <a:lnTo>
                      <a:pt x="682" y="632"/>
                    </a:lnTo>
                    <a:lnTo>
                      <a:pt x="694" y="634"/>
                    </a:lnTo>
                    <a:lnTo>
                      <a:pt x="702" y="638"/>
                    </a:lnTo>
                    <a:lnTo>
                      <a:pt x="706" y="644"/>
                    </a:lnTo>
                    <a:lnTo>
                      <a:pt x="708" y="646"/>
                    </a:lnTo>
                    <a:lnTo>
                      <a:pt x="716" y="646"/>
                    </a:lnTo>
                    <a:lnTo>
                      <a:pt x="720" y="648"/>
                    </a:lnTo>
                    <a:lnTo>
                      <a:pt x="724" y="650"/>
                    </a:lnTo>
                    <a:lnTo>
                      <a:pt x="726" y="652"/>
                    </a:lnTo>
                    <a:lnTo>
                      <a:pt x="726" y="654"/>
                    </a:lnTo>
                    <a:lnTo>
                      <a:pt x="726" y="656"/>
                    </a:lnTo>
                    <a:lnTo>
                      <a:pt x="724" y="658"/>
                    </a:lnTo>
                    <a:lnTo>
                      <a:pt x="724" y="660"/>
                    </a:lnTo>
                    <a:lnTo>
                      <a:pt x="726" y="668"/>
                    </a:lnTo>
                    <a:lnTo>
                      <a:pt x="728" y="674"/>
                    </a:lnTo>
                    <a:lnTo>
                      <a:pt x="730" y="674"/>
                    </a:lnTo>
                    <a:lnTo>
                      <a:pt x="734" y="674"/>
                    </a:lnTo>
                    <a:lnTo>
                      <a:pt x="738" y="674"/>
                    </a:lnTo>
                    <a:lnTo>
                      <a:pt x="744" y="674"/>
                    </a:lnTo>
                    <a:lnTo>
                      <a:pt x="748" y="674"/>
                    </a:lnTo>
                    <a:lnTo>
                      <a:pt x="752" y="672"/>
                    </a:lnTo>
                    <a:lnTo>
                      <a:pt x="756" y="672"/>
                    </a:lnTo>
                    <a:lnTo>
                      <a:pt x="762" y="672"/>
                    </a:lnTo>
                    <a:lnTo>
                      <a:pt x="768" y="674"/>
                    </a:lnTo>
                    <a:lnTo>
                      <a:pt x="772" y="676"/>
                    </a:lnTo>
                    <a:lnTo>
                      <a:pt x="776" y="678"/>
                    </a:lnTo>
                    <a:lnTo>
                      <a:pt x="780" y="682"/>
                    </a:lnTo>
                    <a:lnTo>
                      <a:pt x="784" y="684"/>
                    </a:lnTo>
                    <a:lnTo>
                      <a:pt x="788" y="688"/>
                    </a:lnTo>
                    <a:lnTo>
                      <a:pt x="790" y="690"/>
                    </a:lnTo>
                    <a:lnTo>
                      <a:pt x="790" y="692"/>
                    </a:lnTo>
                    <a:lnTo>
                      <a:pt x="788" y="694"/>
                    </a:lnTo>
                    <a:lnTo>
                      <a:pt x="790" y="698"/>
                    </a:lnTo>
                    <a:lnTo>
                      <a:pt x="788" y="700"/>
                    </a:lnTo>
                    <a:lnTo>
                      <a:pt x="786" y="702"/>
                    </a:lnTo>
                    <a:lnTo>
                      <a:pt x="784" y="704"/>
                    </a:lnTo>
                    <a:lnTo>
                      <a:pt x="780" y="704"/>
                    </a:lnTo>
                    <a:lnTo>
                      <a:pt x="778" y="702"/>
                    </a:lnTo>
                    <a:lnTo>
                      <a:pt x="774" y="702"/>
                    </a:lnTo>
                    <a:lnTo>
                      <a:pt x="772" y="702"/>
                    </a:lnTo>
                    <a:lnTo>
                      <a:pt x="770" y="702"/>
                    </a:lnTo>
                    <a:lnTo>
                      <a:pt x="764" y="696"/>
                    </a:lnTo>
                    <a:lnTo>
                      <a:pt x="766" y="700"/>
                    </a:lnTo>
                    <a:lnTo>
                      <a:pt x="766" y="702"/>
                    </a:lnTo>
                    <a:lnTo>
                      <a:pt x="768" y="706"/>
                    </a:lnTo>
                    <a:lnTo>
                      <a:pt x="766" y="712"/>
                    </a:lnTo>
                    <a:lnTo>
                      <a:pt x="766" y="716"/>
                    </a:lnTo>
                    <a:lnTo>
                      <a:pt x="762" y="718"/>
                    </a:lnTo>
                    <a:lnTo>
                      <a:pt x="760" y="718"/>
                    </a:lnTo>
                    <a:lnTo>
                      <a:pt x="756" y="720"/>
                    </a:lnTo>
                    <a:lnTo>
                      <a:pt x="752" y="722"/>
                    </a:lnTo>
                    <a:lnTo>
                      <a:pt x="750" y="724"/>
                    </a:lnTo>
                    <a:lnTo>
                      <a:pt x="750" y="726"/>
                    </a:lnTo>
                    <a:lnTo>
                      <a:pt x="752" y="728"/>
                    </a:lnTo>
                    <a:lnTo>
                      <a:pt x="752" y="730"/>
                    </a:lnTo>
                    <a:lnTo>
                      <a:pt x="752" y="732"/>
                    </a:lnTo>
                    <a:lnTo>
                      <a:pt x="752" y="730"/>
                    </a:lnTo>
                    <a:lnTo>
                      <a:pt x="754" y="730"/>
                    </a:lnTo>
                    <a:lnTo>
                      <a:pt x="756" y="732"/>
                    </a:lnTo>
                    <a:lnTo>
                      <a:pt x="758" y="736"/>
                    </a:lnTo>
                    <a:lnTo>
                      <a:pt x="756" y="738"/>
                    </a:lnTo>
                    <a:lnTo>
                      <a:pt x="756" y="740"/>
                    </a:lnTo>
                    <a:lnTo>
                      <a:pt x="754" y="740"/>
                    </a:lnTo>
                    <a:lnTo>
                      <a:pt x="752" y="742"/>
                    </a:lnTo>
                    <a:lnTo>
                      <a:pt x="750" y="744"/>
                    </a:lnTo>
                    <a:lnTo>
                      <a:pt x="748" y="746"/>
                    </a:lnTo>
                    <a:lnTo>
                      <a:pt x="752" y="746"/>
                    </a:lnTo>
                    <a:lnTo>
                      <a:pt x="754" y="746"/>
                    </a:lnTo>
                    <a:lnTo>
                      <a:pt x="760" y="744"/>
                    </a:lnTo>
                    <a:lnTo>
                      <a:pt x="764" y="740"/>
                    </a:lnTo>
                    <a:lnTo>
                      <a:pt x="768" y="736"/>
                    </a:lnTo>
                    <a:lnTo>
                      <a:pt x="770" y="734"/>
                    </a:lnTo>
                    <a:lnTo>
                      <a:pt x="770" y="730"/>
                    </a:lnTo>
                    <a:lnTo>
                      <a:pt x="772" y="728"/>
                    </a:lnTo>
                    <a:lnTo>
                      <a:pt x="774" y="724"/>
                    </a:lnTo>
                    <a:lnTo>
                      <a:pt x="776" y="722"/>
                    </a:lnTo>
                    <a:lnTo>
                      <a:pt x="782" y="722"/>
                    </a:lnTo>
                    <a:lnTo>
                      <a:pt x="788" y="722"/>
                    </a:lnTo>
                    <a:lnTo>
                      <a:pt x="794" y="722"/>
                    </a:lnTo>
                    <a:lnTo>
                      <a:pt x="798" y="722"/>
                    </a:lnTo>
                    <a:lnTo>
                      <a:pt x="802" y="722"/>
                    </a:lnTo>
                    <a:lnTo>
                      <a:pt x="800" y="722"/>
                    </a:lnTo>
                    <a:lnTo>
                      <a:pt x="798" y="720"/>
                    </a:lnTo>
                    <a:lnTo>
                      <a:pt x="798" y="718"/>
                    </a:lnTo>
                    <a:lnTo>
                      <a:pt x="798" y="714"/>
                    </a:lnTo>
                    <a:lnTo>
                      <a:pt x="800" y="712"/>
                    </a:lnTo>
                    <a:lnTo>
                      <a:pt x="804" y="708"/>
                    </a:lnTo>
                    <a:lnTo>
                      <a:pt x="806" y="704"/>
                    </a:lnTo>
                    <a:lnTo>
                      <a:pt x="810" y="700"/>
                    </a:lnTo>
                    <a:lnTo>
                      <a:pt x="814" y="698"/>
                    </a:lnTo>
                    <a:lnTo>
                      <a:pt x="820" y="696"/>
                    </a:lnTo>
                    <a:lnTo>
                      <a:pt x="826" y="696"/>
                    </a:lnTo>
                    <a:lnTo>
                      <a:pt x="832" y="696"/>
                    </a:lnTo>
                    <a:lnTo>
                      <a:pt x="838" y="696"/>
                    </a:lnTo>
                    <a:lnTo>
                      <a:pt x="840" y="698"/>
                    </a:lnTo>
                    <a:lnTo>
                      <a:pt x="842" y="698"/>
                    </a:lnTo>
                    <a:lnTo>
                      <a:pt x="846" y="700"/>
                    </a:lnTo>
                    <a:lnTo>
                      <a:pt x="848" y="700"/>
                    </a:lnTo>
                    <a:lnTo>
                      <a:pt x="850" y="702"/>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8" name="Freeform 373"/>
              <p:cNvSpPr>
                <a:spLocks/>
              </p:cNvSpPr>
              <p:nvPr/>
            </p:nvSpPr>
            <p:spPr bwMode="gray">
              <a:xfrm>
                <a:off x="1991" y="1799"/>
                <a:ext cx="973" cy="893"/>
              </a:xfrm>
              <a:custGeom>
                <a:avLst/>
                <a:gdLst>
                  <a:gd name="T0" fmla="*/ 318 w 492"/>
                  <a:gd name="T1" fmla="*/ 44 h 498"/>
                  <a:gd name="T2" fmla="*/ 282 w 492"/>
                  <a:gd name="T3" fmla="*/ 40 h 498"/>
                  <a:gd name="T4" fmla="*/ 262 w 492"/>
                  <a:gd name="T5" fmla="*/ 32 h 498"/>
                  <a:gd name="T6" fmla="*/ 242 w 492"/>
                  <a:gd name="T7" fmla="*/ 24 h 498"/>
                  <a:gd name="T8" fmla="*/ 230 w 492"/>
                  <a:gd name="T9" fmla="*/ 28 h 498"/>
                  <a:gd name="T10" fmla="*/ 220 w 492"/>
                  <a:gd name="T11" fmla="*/ 32 h 498"/>
                  <a:gd name="T12" fmla="*/ 176 w 492"/>
                  <a:gd name="T13" fmla="*/ 4 h 498"/>
                  <a:gd name="T14" fmla="*/ 118 w 492"/>
                  <a:gd name="T15" fmla="*/ 12 h 498"/>
                  <a:gd name="T16" fmla="*/ 100 w 492"/>
                  <a:gd name="T17" fmla="*/ 14 h 498"/>
                  <a:gd name="T18" fmla="*/ 68 w 492"/>
                  <a:gd name="T19" fmla="*/ 60 h 498"/>
                  <a:gd name="T20" fmla="*/ 18 w 492"/>
                  <a:gd name="T21" fmla="*/ 98 h 498"/>
                  <a:gd name="T22" fmla="*/ 60 w 492"/>
                  <a:gd name="T23" fmla="*/ 144 h 498"/>
                  <a:gd name="T24" fmla="*/ 58 w 492"/>
                  <a:gd name="T25" fmla="*/ 178 h 498"/>
                  <a:gd name="T26" fmla="*/ 8 w 492"/>
                  <a:gd name="T27" fmla="*/ 182 h 498"/>
                  <a:gd name="T28" fmla="*/ 62 w 492"/>
                  <a:gd name="T29" fmla="*/ 228 h 498"/>
                  <a:gd name="T30" fmla="*/ 86 w 492"/>
                  <a:gd name="T31" fmla="*/ 220 h 498"/>
                  <a:gd name="T32" fmla="*/ 86 w 492"/>
                  <a:gd name="T33" fmla="*/ 236 h 498"/>
                  <a:gd name="T34" fmla="*/ 76 w 492"/>
                  <a:gd name="T35" fmla="*/ 260 h 498"/>
                  <a:gd name="T36" fmla="*/ 52 w 492"/>
                  <a:gd name="T37" fmla="*/ 284 h 498"/>
                  <a:gd name="T38" fmla="*/ 18 w 492"/>
                  <a:gd name="T39" fmla="*/ 308 h 498"/>
                  <a:gd name="T40" fmla="*/ 28 w 492"/>
                  <a:gd name="T41" fmla="*/ 328 h 498"/>
                  <a:gd name="T42" fmla="*/ 38 w 492"/>
                  <a:gd name="T43" fmla="*/ 352 h 498"/>
                  <a:gd name="T44" fmla="*/ 68 w 492"/>
                  <a:gd name="T45" fmla="*/ 362 h 498"/>
                  <a:gd name="T46" fmla="*/ 74 w 492"/>
                  <a:gd name="T47" fmla="*/ 386 h 498"/>
                  <a:gd name="T48" fmla="*/ 92 w 492"/>
                  <a:gd name="T49" fmla="*/ 382 h 498"/>
                  <a:gd name="T50" fmla="*/ 102 w 492"/>
                  <a:gd name="T51" fmla="*/ 394 h 498"/>
                  <a:gd name="T52" fmla="*/ 124 w 492"/>
                  <a:gd name="T53" fmla="*/ 390 h 498"/>
                  <a:gd name="T54" fmla="*/ 138 w 492"/>
                  <a:gd name="T55" fmla="*/ 384 h 498"/>
                  <a:gd name="T56" fmla="*/ 104 w 492"/>
                  <a:gd name="T57" fmla="*/ 434 h 498"/>
                  <a:gd name="T58" fmla="*/ 68 w 492"/>
                  <a:gd name="T59" fmla="*/ 464 h 498"/>
                  <a:gd name="T60" fmla="*/ 86 w 492"/>
                  <a:gd name="T61" fmla="*/ 466 h 498"/>
                  <a:gd name="T62" fmla="*/ 160 w 492"/>
                  <a:gd name="T63" fmla="*/ 412 h 498"/>
                  <a:gd name="T64" fmla="*/ 186 w 492"/>
                  <a:gd name="T65" fmla="*/ 390 h 498"/>
                  <a:gd name="T66" fmla="*/ 178 w 492"/>
                  <a:gd name="T67" fmla="*/ 374 h 498"/>
                  <a:gd name="T68" fmla="*/ 206 w 492"/>
                  <a:gd name="T69" fmla="*/ 326 h 498"/>
                  <a:gd name="T70" fmla="*/ 250 w 492"/>
                  <a:gd name="T71" fmla="*/ 322 h 498"/>
                  <a:gd name="T72" fmla="*/ 212 w 492"/>
                  <a:gd name="T73" fmla="*/ 346 h 498"/>
                  <a:gd name="T74" fmla="*/ 206 w 492"/>
                  <a:gd name="T75" fmla="*/ 364 h 498"/>
                  <a:gd name="T76" fmla="*/ 220 w 492"/>
                  <a:gd name="T77" fmla="*/ 376 h 498"/>
                  <a:gd name="T78" fmla="*/ 246 w 492"/>
                  <a:gd name="T79" fmla="*/ 356 h 498"/>
                  <a:gd name="T80" fmla="*/ 254 w 492"/>
                  <a:gd name="T81" fmla="*/ 338 h 498"/>
                  <a:gd name="T82" fmla="*/ 274 w 492"/>
                  <a:gd name="T83" fmla="*/ 338 h 498"/>
                  <a:gd name="T84" fmla="*/ 312 w 492"/>
                  <a:gd name="T85" fmla="*/ 354 h 498"/>
                  <a:gd name="T86" fmla="*/ 350 w 492"/>
                  <a:gd name="T87" fmla="*/ 368 h 498"/>
                  <a:gd name="T88" fmla="*/ 372 w 492"/>
                  <a:gd name="T89" fmla="*/ 372 h 498"/>
                  <a:gd name="T90" fmla="*/ 426 w 492"/>
                  <a:gd name="T91" fmla="*/ 388 h 498"/>
                  <a:gd name="T92" fmla="*/ 452 w 492"/>
                  <a:gd name="T93" fmla="*/ 428 h 498"/>
                  <a:gd name="T94" fmla="*/ 462 w 492"/>
                  <a:gd name="T95" fmla="*/ 454 h 498"/>
                  <a:gd name="T96" fmla="*/ 472 w 492"/>
                  <a:gd name="T97" fmla="*/ 462 h 498"/>
                  <a:gd name="T98" fmla="*/ 480 w 492"/>
                  <a:gd name="T99" fmla="*/ 474 h 498"/>
                  <a:gd name="T100" fmla="*/ 480 w 492"/>
                  <a:gd name="T101" fmla="*/ 496 h 498"/>
                  <a:gd name="T102" fmla="*/ 490 w 492"/>
                  <a:gd name="T103" fmla="*/ 456 h 498"/>
                  <a:gd name="T104" fmla="*/ 462 w 492"/>
                  <a:gd name="T105" fmla="*/ 418 h 498"/>
                  <a:gd name="T106" fmla="*/ 416 w 492"/>
                  <a:gd name="T107" fmla="*/ 368 h 498"/>
                  <a:gd name="T108" fmla="*/ 378 w 492"/>
                  <a:gd name="T109" fmla="*/ 362 h 49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492"/>
                  <a:gd name="T166" fmla="*/ 0 h 498"/>
                  <a:gd name="T167" fmla="*/ 492 w 492"/>
                  <a:gd name="T168" fmla="*/ 498 h 49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492" h="498">
                    <a:moveTo>
                      <a:pt x="338" y="50"/>
                    </a:moveTo>
                    <a:lnTo>
                      <a:pt x="336" y="48"/>
                    </a:lnTo>
                    <a:lnTo>
                      <a:pt x="334" y="46"/>
                    </a:lnTo>
                    <a:lnTo>
                      <a:pt x="332" y="46"/>
                    </a:lnTo>
                    <a:lnTo>
                      <a:pt x="328" y="44"/>
                    </a:lnTo>
                    <a:lnTo>
                      <a:pt x="324" y="44"/>
                    </a:lnTo>
                    <a:lnTo>
                      <a:pt x="318" y="44"/>
                    </a:lnTo>
                    <a:lnTo>
                      <a:pt x="310" y="48"/>
                    </a:lnTo>
                    <a:lnTo>
                      <a:pt x="306" y="48"/>
                    </a:lnTo>
                    <a:lnTo>
                      <a:pt x="300" y="48"/>
                    </a:lnTo>
                    <a:lnTo>
                      <a:pt x="294" y="46"/>
                    </a:lnTo>
                    <a:lnTo>
                      <a:pt x="288" y="44"/>
                    </a:lnTo>
                    <a:lnTo>
                      <a:pt x="282" y="40"/>
                    </a:lnTo>
                    <a:lnTo>
                      <a:pt x="280" y="40"/>
                    </a:lnTo>
                    <a:lnTo>
                      <a:pt x="276" y="40"/>
                    </a:lnTo>
                    <a:lnTo>
                      <a:pt x="272" y="40"/>
                    </a:lnTo>
                    <a:lnTo>
                      <a:pt x="268" y="38"/>
                    </a:lnTo>
                    <a:lnTo>
                      <a:pt x="264" y="36"/>
                    </a:lnTo>
                    <a:lnTo>
                      <a:pt x="262" y="32"/>
                    </a:lnTo>
                    <a:lnTo>
                      <a:pt x="260" y="30"/>
                    </a:lnTo>
                    <a:lnTo>
                      <a:pt x="258" y="30"/>
                    </a:lnTo>
                    <a:lnTo>
                      <a:pt x="254" y="28"/>
                    </a:lnTo>
                    <a:lnTo>
                      <a:pt x="250" y="26"/>
                    </a:lnTo>
                    <a:lnTo>
                      <a:pt x="246" y="26"/>
                    </a:lnTo>
                    <a:lnTo>
                      <a:pt x="244" y="26"/>
                    </a:lnTo>
                    <a:lnTo>
                      <a:pt x="242" y="24"/>
                    </a:lnTo>
                    <a:lnTo>
                      <a:pt x="240" y="24"/>
                    </a:lnTo>
                    <a:lnTo>
                      <a:pt x="236" y="22"/>
                    </a:lnTo>
                    <a:lnTo>
                      <a:pt x="234" y="20"/>
                    </a:lnTo>
                    <a:lnTo>
                      <a:pt x="230" y="22"/>
                    </a:lnTo>
                    <a:lnTo>
                      <a:pt x="228" y="26"/>
                    </a:lnTo>
                    <a:lnTo>
                      <a:pt x="230" y="28"/>
                    </a:lnTo>
                    <a:lnTo>
                      <a:pt x="230" y="30"/>
                    </a:lnTo>
                    <a:lnTo>
                      <a:pt x="230" y="34"/>
                    </a:lnTo>
                    <a:lnTo>
                      <a:pt x="230" y="36"/>
                    </a:lnTo>
                    <a:lnTo>
                      <a:pt x="228" y="36"/>
                    </a:lnTo>
                    <a:lnTo>
                      <a:pt x="224" y="36"/>
                    </a:lnTo>
                    <a:lnTo>
                      <a:pt x="220" y="32"/>
                    </a:lnTo>
                    <a:lnTo>
                      <a:pt x="216" y="28"/>
                    </a:lnTo>
                    <a:lnTo>
                      <a:pt x="212" y="24"/>
                    </a:lnTo>
                    <a:lnTo>
                      <a:pt x="208" y="20"/>
                    </a:lnTo>
                    <a:lnTo>
                      <a:pt x="198" y="16"/>
                    </a:lnTo>
                    <a:lnTo>
                      <a:pt x="188" y="10"/>
                    </a:lnTo>
                    <a:lnTo>
                      <a:pt x="180" y="6"/>
                    </a:lnTo>
                    <a:lnTo>
                      <a:pt x="176" y="4"/>
                    </a:lnTo>
                    <a:lnTo>
                      <a:pt x="172" y="4"/>
                    </a:lnTo>
                    <a:lnTo>
                      <a:pt x="164" y="0"/>
                    </a:lnTo>
                    <a:lnTo>
                      <a:pt x="150" y="0"/>
                    </a:lnTo>
                    <a:lnTo>
                      <a:pt x="134" y="4"/>
                    </a:lnTo>
                    <a:lnTo>
                      <a:pt x="128" y="8"/>
                    </a:lnTo>
                    <a:lnTo>
                      <a:pt x="122" y="10"/>
                    </a:lnTo>
                    <a:lnTo>
                      <a:pt x="118" y="12"/>
                    </a:lnTo>
                    <a:lnTo>
                      <a:pt x="116" y="12"/>
                    </a:lnTo>
                    <a:lnTo>
                      <a:pt x="114" y="12"/>
                    </a:lnTo>
                    <a:lnTo>
                      <a:pt x="112" y="12"/>
                    </a:lnTo>
                    <a:lnTo>
                      <a:pt x="110" y="12"/>
                    </a:lnTo>
                    <a:lnTo>
                      <a:pt x="108" y="12"/>
                    </a:lnTo>
                    <a:lnTo>
                      <a:pt x="104" y="12"/>
                    </a:lnTo>
                    <a:lnTo>
                      <a:pt x="100" y="14"/>
                    </a:lnTo>
                    <a:lnTo>
                      <a:pt x="94" y="16"/>
                    </a:lnTo>
                    <a:lnTo>
                      <a:pt x="88" y="20"/>
                    </a:lnTo>
                    <a:lnTo>
                      <a:pt x="86" y="22"/>
                    </a:lnTo>
                    <a:lnTo>
                      <a:pt x="84" y="28"/>
                    </a:lnTo>
                    <a:lnTo>
                      <a:pt x="80" y="36"/>
                    </a:lnTo>
                    <a:lnTo>
                      <a:pt x="74" y="48"/>
                    </a:lnTo>
                    <a:lnTo>
                      <a:pt x="68" y="60"/>
                    </a:lnTo>
                    <a:lnTo>
                      <a:pt x="58" y="70"/>
                    </a:lnTo>
                    <a:lnTo>
                      <a:pt x="50" y="74"/>
                    </a:lnTo>
                    <a:lnTo>
                      <a:pt x="38" y="76"/>
                    </a:lnTo>
                    <a:lnTo>
                      <a:pt x="28" y="78"/>
                    </a:lnTo>
                    <a:lnTo>
                      <a:pt x="20" y="84"/>
                    </a:lnTo>
                    <a:lnTo>
                      <a:pt x="18" y="92"/>
                    </a:lnTo>
                    <a:lnTo>
                      <a:pt x="18" y="98"/>
                    </a:lnTo>
                    <a:lnTo>
                      <a:pt x="20" y="102"/>
                    </a:lnTo>
                    <a:lnTo>
                      <a:pt x="22" y="106"/>
                    </a:lnTo>
                    <a:lnTo>
                      <a:pt x="26" y="110"/>
                    </a:lnTo>
                    <a:lnTo>
                      <a:pt x="32" y="114"/>
                    </a:lnTo>
                    <a:lnTo>
                      <a:pt x="38" y="120"/>
                    </a:lnTo>
                    <a:lnTo>
                      <a:pt x="48" y="130"/>
                    </a:lnTo>
                    <a:lnTo>
                      <a:pt x="60" y="144"/>
                    </a:lnTo>
                    <a:lnTo>
                      <a:pt x="70" y="156"/>
                    </a:lnTo>
                    <a:lnTo>
                      <a:pt x="76" y="168"/>
                    </a:lnTo>
                    <a:lnTo>
                      <a:pt x="72" y="178"/>
                    </a:lnTo>
                    <a:lnTo>
                      <a:pt x="68" y="180"/>
                    </a:lnTo>
                    <a:lnTo>
                      <a:pt x="64" y="180"/>
                    </a:lnTo>
                    <a:lnTo>
                      <a:pt x="62" y="180"/>
                    </a:lnTo>
                    <a:lnTo>
                      <a:pt x="58" y="178"/>
                    </a:lnTo>
                    <a:lnTo>
                      <a:pt x="54" y="176"/>
                    </a:lnTo>
                    <a:lnTo>
                      <a:pt x="52" y="172"/>
                    </a:lnTo>
                    <a:lnTo>
                      <a:pt x="50" y="170"/>
                    </a:lnTo>
                    <a:lnTo>
                      <a:pt x="46" y="168"/>
                    </a:lnTo>
                    <a:lnTo>
                      <a:pt x="34" y="168"/>
                    </a:lnTo>
                    <a:lnTo>
                      <a:pt x="20" y="172"/>
                    </a:lnTo>
                    <a:lnTo>
                      <a:pt x="8" y="182"/>
                    </a:lnTo>
                    <a:lnTo>
                      <a:pt x="2" y="192"/>
                    </a:lnTo>
                    <a:lnTo>
                      <a:pt x="0" y="200"/>
                    </a:lnTo>
                    <a:lnTo>
                      <a:pt x="0" y="208"/>
                    </a:lnTo>
                    <a:lnTo>
                      <a:pt x="8" y="216"/>
                    </a:lnTo>
                    <a:lnTo>
                      <a:pt x="26" y="226"/>
                    </a:lnTo>
                    <a:lnTo>
                      <a:pt x="44" y="232"/>
                    </a:lnTo>
                    <a:lnTo>
                      <a:pt x="62" y="228"/>
                    </a:lnTo>
                    <a:lnTo>
                      <a:pt x="64" y="228"/>
                    </a:lnTo>
                    <a:lnTo>
                      <a:pt x="66" y="226"/>
                    </a:lnTo>
                    <a:lnTo>
                      <a:pt x="70" y="224"/>
                    </a:lnTo>
                    <a:lnTo>
                      <a:pt x="74" y="222"/>
                    </a:lnTo>
                    <a:lnTo>
                      <a:pt x="78" y="222"/>
                    </a:lnTo>
                    <a:lnTo>
                      <a:pt x="82" y="220"/>
                    </a:lnTo>
                    <a:lnTo>
                      <a:pt x="86" y="220"/>
                    </a:lnTo>
                    <a:lnTo>
                      <a:pt x="88" y="222"/>
                    </a:lnTo>
                    <a:lnTo>
                      <a:pt x="90" y="224"/>
                    </a:lnTo>
                    <a:lnTo>
                      <a:pt x="88" y="226"/>
                    </a:lnTo>
                    <a:lnTo>
                      <a:pt x="86" y="228"/>
                    </a:lnTo>
                    <a:lnTo>
                      <a:pt x="86" y="230"/>
                    </a:lnTo>
                    <a:lnTo>
                      <a:pt x="84" y="234"/>
                    </a:lnTo>
                    <a:lnTo>
                      <a:pt x="86" y="236"/>
                    </a:lnTo>
                    <a:lnTo>
                      <a:pt x="88" y="240"/>
                    </a:lnTo>
                    <a:lnTo>
                      <a:pt x="90" y="242"/>
                    </a:lnTo>
                    <a:lnTo>
                      <a:pt x="92" y="246"/>
                    </a:lnTo>
                    <a:lnTo>
                      <a:pt x="92" y="248"/>
                    </a:lnTo>
                    <a:lnTo>
                      <a:pt x="90" y="252"/>
                    </a:lnTo>
                    <a:lnTo>
                      <a:pt x="86" y="256"/>
                    </a:lnTo>
                    <a:lnTo>
                      <a:pt x="76" y="260"/>
                    </a:lnTo>
                    <a:lnTo>
                      <a:pt x="64" y="266"/>
                    </a:lnTo>
                    <a:lnTo>
                      <a:pt x="56" y="274"/>
                    </a:lnTo>
                    <a:lnTo>
                      <a:pt x="52" y="284"/>
                    </a:lnTo>
                    <a:lnTo>
                      <a:pt x="54" y="284"/>
                    </a:lnTo>
                    <a:lnTo>
                      <a:pt x="52" y="284"/>
                    </a:lnTo>
                    <a:lnTo>
                      <a:pt x="52" y="286"/>
                    </a:lnTo>
                    <a:lnTo>
                      <a:pt x="48" y="288"/>
                    </a:lnTo>
                    <a:lnTo>
                      <a:pt x="44" y="290"/>
                    </a:lnTo>
                    <a:lnTo>
                      <a:pt x="36" y="296"/>
                    </a:lnTo>
                    <a:lnTo>
                      <a:pt x="28" y="300"/>
                    </a:lnTo>
                    <a:lnTo>
                      <a:pt x="22" y="304"/>
                    </a:lnTo>
                    <a:lnTo>
                      <a:pt x="18" y="308"/>
                    </a:lnTo>
                    <a:lnTo>
                      <a:pt x="16" y="312"/>
                    </a:lnTo>
                    <a:lnTo>
                      <a:pt x="14" y="316"/>
                    </a:lnTo>
                    <a:lnTo>
                      <a:pt x="16" y="320"/>
                    </a:lnTo>
                    <a:lnTo>
                      <a:pt x="22" y="324"/>
                    </a:lnTo>
                    <a:lnTo>
                      <a:pt x="22" y="326"/>
                    </a:lnTo>
                    <a:lnTo>
                      <a:pt x="24" y="326"/>
                    </a:lnTo>
                    <a:lnTo>
                      <a:pt x="28" y="328"/>
                    </a:lnTo>
                    <a:lnTo>
                      <a:pt x="34" y="330"/>
                    </a:lnTo>
                    <a:lnTo>
                      <a:pt x="38" y="332"/>
                    </a:lnTo>
                    <a:lnTo>
                      <a:pt x="38" y="336"/>
                    </a:lnTo>
                    <a:lnTo>
                      <a:pt x="38" y="340"/>
                    </a:lnTo>
                    <a:lnTo>
                      <a:pt x="38" y="346"/>
                    </a:lnTo>
                    <a:lnTo>
                      <a:pt x="38" y="352"/>
                    </a:lnTo>
                    <a:lnTo>
                      <a:pt x="42" y="358"/>
                    </a:lnTo>
                    <a:lnTo>
                      <a:pt x="48" y="362"/>
                    </a:lnTo>
                    <a:lnTo>
                      <a:pt x="50" y="362"/>
                    </a:lnTo>
                    <a:lnTo>
                      <a:pt x="54" y="362"/>
                    </a:lnTo>
                    <a:lnTo>
                      <a:pt x="58" y="362"/>
                    </a:lnTo>
                    <a:lnTo>
                      <a:pt x="64" y="362"/>
                    </a:lnTo>
                    <a:lnTo>
                      <a:pt x="68" y="362"/>
                    </a:lnTo>
                    <a:lnTo>
                      <a:pt x="68" y="364"/>
                    </a:lnTo>
                    <a:lnTo>
                      <a:pt x="70" y="366"/>
                    </a:lnTo>
                    <a:lnTo>
                      <a:pt x="70" y="370"/>
                    </a:lnTo>
                    <a:lnTo>
                      <a:pt x="72" y="374"/>
                    </a:lnTo>
                    <a:lnTo>
                      <a:pt x="74" y="380"/>
                    </a:lnTo>
                    <a:lnTo>
                      <a:pt x="74" y="386"/>
                    </a:lnTo>
                    <a:lnTo>
                      <a:pt x="76" y="388"/>
                    </a:lnTo>
                    <a:lnTo>
                      <a:pt x="80" y="388"/>
                    </a:lnTo>
                    <a:lnTo>
                      <a:pt x="82" y="388"/>
                    </a:lnTo>
                    <a:lnTo>
                      <a:pt x="86" y="386"/>
                    </a:lnTo>
                    <a:lnTo>
                      <a:pt x="90" y="382"/>
                    </a:lnTo>
                    <a:lnTo>
                      <a:pt x="92" y="382"/>
                    </a:lnTo>
                    <a:lnTo>
                      <a:pt x="94" y="382"/>
                    </a:lnTo>
                    <a:lnTo>
                      <a:pt x="96" y="382"/>
                    </a:lnTo>
                    <a:lnTo>
                      <a:pt x="98" y="384"/>
                    </a:lnTo>
                    <a:lnTo>
                      <a:pt x="98" y="388"/>
                    </a:lnTo>
                    <a:lnTo>
                      <a:pt x="100" y="390"/>
                    </a:lnTo>
                    <a:lnTo>
                      <a:pt x="100" y="392"/>
                    </a:lnTo>
                    <a:lnTo>
                      <a:pt x="102" y="394"/>
                    </a:lnTo>
                    <a:lnTo>
                      <a:pt x="104" y="396"/>
                    </a:lnTo>
                    <a:lnTo>
                      <a:pt x="106" y="398"/>
                    </a:lnTo>
                    <a:lnTo>
                      <a:pt x="110" y="398"/>
                    </a:lnTo>
                    <a:lnTo>
                      <a:pt x="116" y="396"/>
                    </a:lnTo>
                    <a:lnTo>
                      <a:pt x="120" y="392"/>
                    </a:lnTo>
                    <a:lnTo>
                      <a:pt x="122" y="392"/>
                    </a:lnTo>
                    <a:lnTo>
                      <a:pt x="124" y="390"/>
                    </a:lnTo>
                    <a:lnTo>
                      <a:pt x="126" y="388"/>
                    </a:lnTo>
                    <a:lnTo>
                      <a:pt x="128" y="384"/>
                    </a:lnTo>
                    <a:lnTo>
                      <a:pt x="130" y="382"/>
                    </a:lnTo>
                    <a:lnTo>
                      <a:pt x="134" y="380"/>
                    </a:lnTo>
                    <a:lnTo>
                      <a:pt x="136" y="380"/>
                    </a:lnTo>
                    <a:lnTo>
                      <a:pt x="138" y="380"/>
                    </a:lnTo>
                    <a:lnTo>
                      <a:pt x="138" y="384"/>
                    </a:lnTo>
                    <a:lnTo>
                      <a:pt x="138" y="388"/>
                    </a:lnTo>
                    <a:lnTo>
                      <a:pt x="136" y="396"/>
                    </a:lnTo>
                    <a:lnTo>
                      <a:pt x="132" y="408"/>
                    </a:lnTo>
                    <a:lnTo>
                      <a:pt x="126" y="418"/>
                    </a:lnTo>
                    <a:lnTo>
                      <a:pt x="122" y="420"/>
                    </a:lnTo>
                    <a:lnTo>
                      <a:pt x="114" y="426"/>
                    </a:lnTo>
                    <a:lnTo>
                      <a:pt x="104" y="434"/>
                    </a:lnTo>
                    <a:lnTo>
                      <a:pt x="94" y="444"/>
                    </a:lnTo>
                    <a:lnTo>
                      <a:pt x="86" y="454"/>
                    </a:lnTo>
                    <a:lnTo>
                      <a:pt x="84" y="456"/>
                    </a:lnTo>
                    <a:lnTo>
                      <a:pt x="82" y="456"/>
                    </a:lnTo>
                    <a:lnTo>
                      <a:pt x="78" y="458"/>
                    </a:lnTo>
                    <a:lnTo>
                      <a:pt x="74" y="462"/>
                    </a:lnTo>
                    <a:lnTo>
                      <a:pt x="68" y="464"/>
                    </a:lnTo>
                    <a:lnTo>
                      <a:pt x="64" y="470"/>
                    </a:lnTo>
                    <a:lnTo>
                      <a:pt x="62" y="474"/>
                    </a:lnTo>
                    <a:lnTo>
                      <a:pt x="64" y="474"/>
                    </a:lnTo>
                    <a:lnTo>
                      <a:pt x="66" y="472"/>
                    </a:lnTo>
                    <a:lnTo>
                      <a:pt x="72" y="470"/>
                    </a:lnTo>
                    <a:lnTo>
                      <a:pt x="78" y="468"/>
                    </a:lnTo>
                    <a:lnTo>
                      <a:pt x="86" y="466"/>
                    </a:lnTo>
                    <a:lnTo>
                      <a:pt x="94" y="464"/>
                    </a:lnTo>
                    <a:lnTo>
                      <a:pt x="106" y="458"/>
                    </a:lnTo>
                    <a:lnTo>
                      <a:pt x="120" y="450"/>
                    </a:lnTo>
                    <a:lnTo>
                      <a:pt x="134" y="436"/>
                    </a:lnTo>
                    <a:lnTo>
                      <a:pt x="148" y="424"/>
                    </a:lnTo>
                    <a:lnTo>
                      <a:pt x="160" y="412"/>
                    </a:lnTo>
                    <a:lnTo>
                      <a:pt x="164" y="410"/>
                    </a:lnTo>
                    <a:lnTo>
                      <a:pt x="168" y="408"/>
                    </a:lnTo>
                    <a:lnTo>
                      <a:pt x="172" y="404"/>
                    </a:lnTo>
                    <a:lnTo>
                      <a:pt x="176" y="402"/>
                    </a:lnTo>
                    <a:lnTo>
                      <a:pt x="180" y="398"/>
                    </a:lnTo>
                    <a:lnTo>
                      <a:pt x="184" y="394"/>
                    </a:lnTo>
                    <a:lnTo>
                      <a:pt x="186" y="390"/>
                    </a:lnTo>
                    <a:lnTo>
                      <a:pt x="184" y="386"/>
                    </a:lnTo>
                    <a:lnTo>
                      <a:pt x="182" y="382"/>
                    </a:lnTo>
                    <a:lnTo>
                      <a:pt x="180" y="382"/>
                    </a:lnTo>
                    <a:lnTo>
                      <a:pt x="178" y="380"/>
                    </a:lnTo>
                    <a:lnTo>
                      <a:pt x="178" y="378"/>
                    </a:lnTo>
                    <a:lnTo>
                      <a:pt x="176" y="376"/>
                    </a:lnTo>
                    <a:lnTo>
                      <a:pt x="178" y="374"/>
                    </a:lnTo>
                    <a:lnTo>
                      <a:pt x="182" y="372"/>
                    </a:lnTo>
                    <a:lnTo>
                      <a:pt x="184" y="368"/>
                    </a:lnTo>
                    <a:lnTo>
                      <a:pt x="188" y="360"/>
                    </a:lnTo>
                    <a:lnTo>
                      <a:pt x="194" y="350"/>
                    </a:lnTo>
                    <a:lnTo>
                      <a:pt x="200" y="340"/>
                    </a:lnTo>
                    <a:lnTo>
                      <a:pt x="204" y="328"/>
                    </a:lnTo>
                    <a:lnTo>
                      <a:pt x="206" y="326"/>
                    </a:lnTo>
                    <a:lnTo>
                      <a:pt x="214" y="322"/>
                    </a:lnTo>
                    <a:lnTo>
                      <a:pt x="226" y="318"/>
                    </a:lnTo>
                    <a:lnTo>
                      <a:pt x="244" y="318"/>
                    </a:lnTo>
                    <a:lnTo>
                      <a:pt x="246" y="320"/>
                    </a:lnTo>
                    <a:lnTo>
                      <a:pt x="248" y="322"/>
                    </a:lnTo>
                    <a:lnTo>
                      <a:pt x="250" y="322"/>
                    </a:lnTo>
                    <a:lnTo>
                      <a:pt x="252" y="324"/>
                    </a:lnTo>
                    <a:lnTo>
                      <a:pt x="252" y="326"/>
                    </a:lnTo>
                    <a:lnTo>
                      <a:pt x="248" y="328"/>
                    </a:lnTo>
                    <a:lnTo>
                      <a:pt x="244" y="328"/>
                    </a:lnTo>
                    <a:lnTo>
                      <a:pt x="232" y="332"/>
                    </a:lnTo>
                    <a:lnTo>
                      <a:pt x="220" y="336"/>
                    </a:lnTo>
                    <a:lnTo>
                      <a:pt x="212" y="346"/>
                    </a:lnTo>
                    <a:lnTo>
                      <a:pt x="212" y="348"/>
                    </a:lnTo>
                    <a:lnTo>
                      <a:pt x="212" y="350"/>
                    </a:lnTo>
                    <a:lnTo>
                      <a:pt x="210" y="354"/>
                    </a:lnTo>
                    <a:lnTo>
                      <a:pt x="208" y="358"/>
                    </a:lnTo>
                    <a:lnTo>
                      <a:pt x="206" y="360"/>
                    </a:lnTo>
                    <a:lnTo>
                      <a:pt x="206" y="362"/>
                    </a:lnTo>
                    <a:lnTo>
                      <a:pt x="206" y="364"/>
                    </a:lnTo>
                    <a:lnTo>
                      <a:pt x="206" y="366"/>
                    </a:lnTo>
                    <a:lnTo>
                      <a:pt x="206" y="370"/>
                    </a:lnTo>
                    <a:lnTo>
                      <a:pt x="208" y="372"/>
                    </a:lnTo>
                    <a:lnTo>
                      <a:pt x="208" y="376"/>
                    </a:lnTo>
                    <a:lnTo>
                      <a:pt x="212" y="376"/>
                    </a:lnTo>
                    <a:lnTo>
                      <a:pt x="214" y="376"/>
                    </a:lnTo>
                    <a:lnTo>
                      <a:pt x="220" y="376"/>
                    </a:lnTo>
                    <a:lnTo>
                      <a:pt x="220" y="374"/>
                    </a:lnTo>
                    <a:lnTo>
                      <a:pt x="224" y="372"/>
                    </a:lnTo>
                    <a:lnTo>
                      <a:pt x="228" y="370"/>
                    </a:lnTo>
                    <a:lnTo>
                      <a:pt x="232" y="368"/>
                    </a:lnTo>
                    <a:lnTo>
                      <a:pt x="236" y="364"/>
                    </a:lnTo>
                    <a:lnTo>
                      <a:pt x="242" y="360"/>
                    </a:lnTo>
                    <a:lnTo>
                      <a:pt x="246" y="356"/>
                    </a:lnTo>
                    <a:lnTo>
                      <a:pt x="248" y="354"/>
                    </a:lnTo>
                    <a:lnTo>
                      <a:pt x="250" y="350"/>
                    </a:lnTo>
                    <a:lnTo>
                      <a:pt x="250" y="348"/>
                    </a:lnTo>
                    <a:lnTo>
                      <a:pt x="250" y="346"/>
                    </a:lnTo>
                    <a:lnTo>
                      <a:pt x="252" y="344"/>
                    </a:lnTo>
                    <a:lnTo>
                      <a:pt x="252" y="340"/>
                    </a:lnTo>
                    <a:lnTo>
                      <a:pt x="254" y="338"/>
                    </a:lnTo>
                    <a:lnTo>
                      <a:pt x="256" y="334"/>
                    </a:lnTo>
                    <a:lnTo>
                      <a:pt x="258" y="334"/>
                    </a:lnTo>
                    <a:lnTo>
                      <a:pt x="262" y="332"/>
                    </a:lnTo>
                    <a:lnTo>
                      <a:pt x="266" y="334"/>
                    </a:lnTo>
                    <a:lnTo>
                      <a:pt x="270" y="338"/>
                    </a:lnTo>
                    <a:lnTo>
                      <a:pt x="272" y="338"/>
                    </a:lnTo>
                    <a:lnTo>
                      <a:pt x="274" y="338"/>
                    </a:lnTo>
                    <a:lnTo>
                      <a:pt x="280" y="338"/>
                    </a:lnTo>
                    <a:lnTo>
                      <a:pt x="284" y="340"/>
                    </a:lnTo>
                    <a:lnTo>
                      <a:pt x="290" y="342"/>
                    </a:lnTo>
                    <a:lnTo>
                      <a:pt x="294" y="346"/>
                    </a:lnTo>
                    <a:lnTo>
                      <a:pt x="296" y="350"/>
                    </a:lnTo>
                    <a:lnTo>
                      <a:pt x="300" y="352"/>
                    </a:lnTo>
                    <a:lnTo>
                      <a:pt x="312" y="354"/>
                    </a:lnTo>
                    <a:lnTo>
                      <a:pt x="330" y="358"/>
                    </a:lnTo>
                    <a:lnTo>
                      <a:pt x="332" y="358"/>
                    </a:lnTo>
                    <a:lnTo>
                      <a:pt x="336" y="358"/>
                    </a:lnTo>
                    <a:lnTo>
                      <a:pt x="340" y="362"/>
                    </a:lnTo>
                    <a:lnTo>
                      <a:pt x="344" y="364"/>
                    </a:lnTo>
                    <a:lnTo>
                      <a:pt x="348" y="370"/>
                    </a:lnTo>
                    <a:lnTo>
                      <a:pt x="350" y="368"/>
                    </a:lnTo>
                    <a:lnTo>
                      <a:pt x="350" y="366"/>
                    </a:lnTo>
                    <a:lnTo>
                      <a:pt x="354" y="364"/>
                    </a:lnTo>
                    <a:lnTo>
                      <a:pt x="356" y="362"/>
                    </a:lnTo>
                    <a:lnTo>
                      <a:pt x="360" y="362"/>
                    </a:lnTo>
                    <a:lnTo>
                      <a:pt x="364" y="362"/>
                    </a:lnTo>
                    <a:lnTo>
                      <a:pt x="366" y="366"/>
                    </a:lnTo>
                    <a:lnTo>
                      <a:pt x="372" y="372"/>
                    </a:lnTo>
                    <a:lnTo>
                      <a:pt x="380" y="382"/>
                    </a:lnTo>
                    <a:lnTo>
                      <a:pt x="390" y="392"/>
                    </a:lnTo>
                    <a:lnTo>
                      <a:pt x="398" y="402"/>
                    </a:lnTo>
                    <a:lnTo>
                      <a:pt x="406" y="408"/>
                    </a:lnTo>
                    <a:lnTo>
                      <a:pt x="408" y="410"/>
                    </a:lnTo>
                    <a:lnTo>
                      <a:pt x="424" y="386"/>
                    </a:lnTo>
                    <a:lnTo>
                      <a:pt x="426" y="388"/>
                    </a:lnTo>
                    <a:lnTo>
                      <a:pt x="432" y="398"/>
                    </a:lnTo>
                    <a:lnTo>
                      <a:pt x="438" y="408"/>
                    </a:lnTo>
                    <a:lnTo>
                      <a:pt x="442" y="418"/>
                    </a:lnTo>
                    <a:lnTo>
                      <a:pt x="444" y="418"/>
                    </a:lnTo>
                    <a:lnTo>
                      <a:pt x="446" y="420"/>
                    </a:lnTo>
                    <a:lnTo>
                      <a:pt x="448" y="424"/>
                    </a:lnTo>
                    <a:lnTo>
                      <a:pt x="452" y="428"/>
                    </a:lnTo>
                    <a:lnTo>
                      <a:pt x="456" y="432"/>
                    </a:lnTo>
                    <a:lnTo>
                      <a:pt x="458" y="436"/>
                    </a:lnTo>
                    <a:lnTo>
                      <a:pt x="458" y="440"/>
                    </a:lnTo>
                    <a:lnTo>
                      <a:pt x="458" y="444"/>
                    </a:lnTo>
                    <a:lnTo>
                      <a:pt x="460" y="450"/>
                    </a:lnTo>
                    <a:lnTo>
                      <a:pt x="462" y="454"/>
                    </a:lnTo>
                    <a:lnTo>
                      <a:pt x="466" y="458"/>
                    </a:lnTo>
                    <a:lnTo>
                      <a:pt x="466" y="460"/>
                    </a:lnTo>
                    <a:lnTo>
                      <a:pt x="466" y="462"/>
                    </a:lnTo>
                    <a:lnTo>
                      <a:pt x="468" y="462"/>
                    </a:lnTo>
                    <a:lnTo>
                      <a:pt x="470" y="462"/>
                    </a:lnTo>
                    <a:lnTo>
                      <a:pt x="472" y="462"/>
                    </a:lnTo>
                    <a:lnTo>
                      <a:pt x="476" y="458"/>
                    </a:lnTo>
                    <a:lnTo>
                      <a:pt x="476" y="460"/>
                    </a:lnTo>
                    <a:lnTo>
                      <a:pt x="478" y="460"/>
                    </a:lnTo>
                    <a:lnTo>
                      <a:pt x="478" y="464"/>
                    </a:lnTo>
                    <a:lnTo>
                      <a:pt x="478" y="468"/>
                    </a:lnTo>
                    <a:lnTo>
                      <a:pt x="480" y="474"/>
                    </a:lnTo>
                    <a:lnTo>
                      <a:pt x="478" y="474"/>
                    </a:lnTo>
                    <a:lnTo>
                      <a:pt x="478" y="476"/>
                    </a:lnTo>
                    <a:lnTo>
                      <a:pt x="476" y="480"/>
                    </a:lnTo>
                    <a:lnTo>
                      <a:pt x="476" y="484"/>
                    </a:lnTo>
                    <a:lnTo>
                      <a:pt x="476" y="488"/>
                    </a:lnTo>
                    <a:lnTo>
                      <a:pt x="478" y="494"/>
                    </a:lnTo>
                    <a:lnTo>
                      <a:pt x="480" y="496"/>
                    </a:lnTo>
                    <a:lnTo>
                      <a:pt x="484" y="498"/>
                    </a:lnTo>
                    <a:lnTo>
                      <a:pt x="486" y="494"/>
                    </a:lnTo>
                    <a:lnTo>
                      <a:pt x="488" y="486"/>
                    </a:lnTo>
                    <a:lnTo>
                      <a:pt x="490" y="474"/>
                    </a:lnTo>
                    <a:lnTo>
                      <a:pt x="492" y="464"/>
                    </a:lnTo>
                    <a:lnTo>
                      <a:pt x="492" y="456"/>
                    </a:lnTo>
                    <a:lnTo>
                      <a:pt x="490" y="456"/>
                    </a:lnTo>
                    <a:lnTo>
                      <a:pt x="488" y="454"/>
                    </a:lnTo>
                    <a:lnTo>
                      <a:pt x="484" y="450"/>
                    </a:lnTo>
                    <a:lnTo>
                      <a:pt x="478" y="444"/>
                    </a:lnTo>
                    <a:lnTo>
                      <a:pt x="474" y="438"/>
                    </a:lnTo>
                    <a:lnTo>
                      <a:pt x="470" y="430"/>
                    </a:lnTo>
                    <a:lnTo>
                      <a:pt x="468" y="426"/>
                    </a:lnTo>
                    <a:lnTo>
                      <a:pt x="462" y="418"/>
                    </a:lnTo>
                    <a:lnTo>
                      <a:pt x="454" y="406"/>
                    </a:lnTo>
                    <a:lnTo>
                      <a:pt x="444" y="392"/>
                    </a:lnTo>
                    <a:lnTo>
                      <a:pt x="434" y="380"/>
                    </a:lnTo>
                    <a:lnTo>
                      <a:pt x="426" y="370"/>
                    </a:lnTo>
                    <a:lnTo>
                      <a:pt x="420" y="366"/>
                    </a:lnTo>
                    <a:lnTo>
                      <a:pt x="418" y="366"/>
                    </a:lnTo>
                    <a:lnTo>
                      <a:pt x="416" y="368"/>
                    </a:lnTo>
                    <a:lnTo>
                      <a:pt x="412" y="372"/>
                    </a:lnTo>
                    <a:lnTo>
                      <a:pt x="408" y="374"/>
                    </a:lnTo>
                    <a:lnTo>
                      <a:pt x="402" y="378"/>
                    </a:lnTo>
                    <a:lnTo>
                      <a:pt x="398" y="378"/>
                    </a:lnTo>
                    <a:lnTo>
                      <a:pt x="396" y="376"/>
                    </a:lnTo>
                    <a:lnTo>
                      <a:pt x="388" y="370"/>
                    </a:lnTo>
                    <a:lnTo>
                      <a:pt x="378" y="362"/>
                    </a:lnTo>
                    <a:lnTo>
                      <a:pt x="368" y="354"/>
                    </a:lnTo>
                    <a:lnTo>
                      <a:pt x="358" y="348"/>
                    </a:lnTo>
                    <a:lnTo>
                      <a:pt x="350" y="342"/>
                    </a:lnTo>
                    <a:lnTo>
                      <a:pt x="338" y="342"/>
                    </a:lnTo>
                    <a:lnTo>
                      <a:pt x="338" y="5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39" name="Freeform 374"/>
              <p:cNvSpPr>
                <a:spLocks/>
              </p:cNvSpPr>
              <p:nvPr/>
            </p:nvSpPr>
            <p:spPr bwMode="gray">
              <a:xfrm>
                <a:off x="3079" y="2882"/>
                <a:ext cx="1460" cy="724"/>
              </a:xfrm>
              <a:custGeom>
                <a:avLst/>
                <a:gdLst>
                  <a:gd name="T0" fmla="*/ 704 w 738"/>
                  <a:gd name="T1" fmla="*/ 42 h 404"/>
                  <a:gd name="T2" fmla="*/ 724 w 738"/>
                  <a:gd name="T3" fmla="*/ 30 h 404"/>
                  <a:gd name="T4" fmla="*/ 724 w 738"/>
                  <a:gd name="T5" fmla="*/ 64 h 404"/>
                  <a:gd name="T6" fmla="*/ 738 w 738"/>
                  <a:gd name="T7" fmla="*/ 74 h 404"/>
                  <a:gd name="T8" fmla="*/ 726 w 738"/>
                  <a:gd name="T9" fmla="*/ 82 h 404"/>
                  <a:gd name="T10" fmla="*/ 702 w 738"/>
                  <a:gd name="T11" fmla="*/ 96 h 404"/>
                  <a:gd name="T12" fmla="*/ 684 w 738"/>
                  <a:gd name="T13" fmla="*/ 114 h 404"/>
                  <a:gd name="T14" fmla="*/ 688 w 738"/>
                  <a:gd name="T15" fmla="*/ 126 h 404"/>
                  <a:gd name="T16" fmla="*/ 696 w 738"/>
                  <a:gd name="T17" fmla="*/ 136 h 404"/>
                  <a:gd name="T18" fmla="*/ 668 w 738"/>
                  <a:gd name="T19" fmla="*/ 140 h 404"/>
                  <a:gd name="T20" fmla="*/ 644 w 738"/>
                  <a:gd name="T21" fmla="*/ 142 h 404"/>
                  <a:gd name="T22" fmla="*/ 646 w 738"/>
                  <a:gd name="T23" fmla="*/ 162 h 404"/>
                  <a:gd name="T24" fmla="*/ 642 w 738"/>
                  <a:gd name="T25" fmla="*/ 192 h 404"/>
                  <a:gd name="T26" fmla="*/ 630 w 738"/>
                  <a:gd name="T27" fmla="*/ 184 h 404"/>
                  <a:gd name="T28" fmla="*/ 622 w 738"/>
                  <a:gd name="T29" fmla="*/ 186 h 404"/>
                  <a:gd name="T30" fmla="*/ 626 w 738"/>
                  <a:gd name="T31" fmla="*/ 204 h 404"/>
                  <a:gd name="T32" fmla="*/ 616 w 738"/>
                  <a:gd name="T33" fmla="*/ 218 h 404"/>
                  <a:gd name="T34" fmla="*/ 624 w 738"/>
                  <a:gd name="T35" fmla="*/ 234 h 404"/>
                  <a:gd name="T36" fmla="*/ 610 w 738"/>
                  <a:gd name="T37" fmla="*/ 240 h 404"/>
                  <a:gd name="T38" fmla="*/ 556 w 738"/>
                  <a:gd name="T39" fmla="*/ 296 h 404"/>
                  <a:gd name="T40" fmla="*/ 550 w 738"/>
                  <a:gd name="T41" fmla="*/ 320 h 404"/>
                  <a:gd name="T42" fmla="*/ 572 w 738"/>
                  <a:gd name="T43" fmla="*/ 368 h 404"/>
                  <a:gd name="T44" fmla="*/ 566 w 738"/>
                  <a:gd name="T45" fmla="*/ 404 h 404"/>
                  <a:gd name="T46" fmla="*/ 528 w 738"/>
                  <a:gd name="T47" fmla="*/ 348 h 404"/>
                  <a:gd name="T48" fmla="*/ 516 w 738"/>
                  <a:gd name="T49" fmla="*/ 326 h 404"/>
                  <a:gd name="T50" fmla="*/ 446 w 738"/>
                  <a:gd name="T51" fmla="*/ 324 h 404"/>
                  <a:gd name="T52" fmla="*/ 382 w 738"/>
                  <a:gd name="T53" fmla="*/ 334 h 404"/>
                  <a:gd name="T54" fmla="*/ 344 w 738"/>
                  <a:gd name="T55" fmla="*/ 376 h 404"/>
                  <a:gd name="T56" fmla="*/ 308 w 738"/>
                  <a:gd name="T57" fmla="*/ 350 h 404"/>
                  <a:gd name="T58" fmla="*/ 288 w 738"/>
                  <a:gd name="T59" fmla="*/ 336 h 404"/>
                  <a:gd name="T60" fmla="*/ 262 w 738"/>
                  <a:gd name="T61" fmla="*/ 334 h 404"/>
                  <a:gd name="T62" fmla="*/ 228 w 738"/>
                  <a:gd name="T63" fmla="*/ 296 h 404"/>
                  <a:gd name="T64" fmla="*/ 176 w 738"/>
                  <a:gd name="T65" fmla="*/ 306 h 404"/>
                  <a:gd name="T66" fmla="*/ 112 w 738"/>
                  <a:gd name="T67" fmla="*/ 288 h 404"/>
                  <a:gd name="T68" fmla="*/ 84 w 738"/>
                  <a:gd name="T69" fmla="*/ 272 h 404"/>
                  <a:gd name="T70" fmla="*/ 52 w 738"/>
                  <a:gd name="T71" fmla="*/ 252 h 404"/>
                  <a:gd name="T72" fmla="*/ 2 w 738"/>
                  <a:gd name="T73" fmla="*/ 156 h 404"/>
                  <a:gd name="T74" fmla="*/ 6 w 738"/>
                  <a:gd name="T75" fmla="*/ 102 h 404"/>
                  <a:gd name="T76" fmla="*/ 6 w 738"/>
                  <a:gd name="T77" fmla="*/ 62 h 404"/>
                  <a:gd name="T78" fmla="*/ 14 w 738"/>
                  <a:gd name="T79" fmla="*/ 22 h 404"/>
                  <a:gd name="T80" fmla="*/ 416 w 738"/>
                  <a:gd name="T81" fmla="*/ 12 h 404"/>
                  <a:gd name="T82" fmla="*/ 432 w 738"/>
                  <a:gd name="T83" fmla="*/ 22 h 404"/>
                  <a:gd name="T84" fmla="*/ 416 w 738"/>
                  <a:gd name="T85" fmla="*/ 40 h 404"/>
                  <a:gd name="T86" fmla="*/ 454 w 738"/>
                  <a:gd name="T87" fmla="*/ 42 h 404"/>
                  <a:gd name="T88" fmla="*/ 484 w 738"/>
                  <a:gd name="T89" fmla="*/ 42 h 404"/>
                  <a:gd name="T90" fmla="*/ 502 w 738"/>
                  <a:gd name="T91" fmla="*/ 44 h 404"/>
                  <a:gd name="T92" fmla="*/ 490 w 738"/>
                  <a:gd name="T93" fmla="*/ 60 h 404"/>
                  <a:gd name="T94" fmla="*/ 472 w 738"/>
                  <a:gd name="T95" fmla="*/ 66 h 404"/>
                  <a:gd name="T96" fmla="*/ 476 w 738"/>
                  <a:gd name="T97" fmla="*/ 84 h 404"/>
                  <a:gd name="T98" fmla="*/ 472 w 738"/>
                  <a:gd name="T99" fmla="*/ 134 h 404"/>
                  <a:gd name="T100" fmla="*/ 490 w 738"/>
                  <a:gd name="T101" fmla="*/ 108 h 404"/>
                  <a:gd name="T102" fmla="*/ 504 w 738"/>
                  <a:gd name="T103" fmla="*/ 64 h 404"/>
                  <a:gd name="T104" fmla="*/ 520 w 738"/>
                  <a:gd name="T105" fmla="*/ 64 h 404"/>
                  <a:gd name="T106" fmla="*/ 518 w 738"/>
                  <a:gd name="T107" fmla="*/ 90 h 404"/>
                  <a:gd name="T108" fmla="*/ 530 w 738"/>
                  <a:gd name="T109" fmla="*/ 92 h 404"/>
                  <a:gd name="T110" fmla="*/ 536 w 738"/>
                  <a:gd name="T111" fmla="*/ 120 h 404"/>
                  <a:gd name="T112" fmla="*/ 546 w 738"/>
                  <a:gd name="T113" fmla="*/ 128 h 404"/>
                  <a:gd name="T114" fmla="*/ 586 w 738"/>
                  <a:gd name="T115" fmla="*/ 114 h 404"/>
                  <a:gd name="T116" fmla="*/ 596 w 738"/>
                  <a:gd name="T117" fmla="*/ 94 h 404"/>
                  <a:gd name="T118" fmla="*/ 634 w 738"/>
                  <a:gd name="T119" fmla="*/ 82 h 4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38"/>
                  <a:gd name="T181" fmla="*/ 0 h 404"/>
                  <a:gd name="T182" fmla="*/ 738 w 738"/>
                  <a:gd name="T183" fmla="*/ 404 h 40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38" h="404">
                    <a:moveTo>
                      <a:pt x="640" y="76"/>
                    </a:moveTo>
                    <a:lnTo>
                      <a:pt x="650" y="64"/>
                    </a:lnTo>
                    <a:lnTo>
                      <a:pt x="664" y="58"/>
                    </a:lnTo>
                    <a:lnTo>
                      <a:pt x="680" y="54"/>
                    </a:lnTo>
                    <a:lnTo>
                      <a:pt x="694" y="52"/>
                    </a:lnTo>
                    <a:lnTo>
                      <a:pt x="698" y="52"/>
                    </a:lnTo>
                    <a:lnTo>
                      <a:pt x="704" y="42"/>
                    </a:lnTo>
                    <a:lnTo>
                      <a:pt x="708" y="36"/>
                    </a:lnTo>
                    <a:lnTo>
                      <a:pt x="712" y="32"/>
                    </a:lnTo>
                    <a:lnTo>
                      <a:pt x="716" y="30"/>
                    </a:lnTo>
                    <a:lnTo>
                      <a:pt x="720" y="28"/>
                    </a:lnTo>
                    <a:lnTo>
                      <a:pt x="722" y="28"/>
                    </a:lnTo>
                    <a:lnTo>
                      <a:pt x="724" y="30"/>
                    </a:lnTo>
                    <a:lnTo>
                      <a:pt x="726" y="30"/>
                    </a:lnTo>
                    <a:lnTo>
                      <a:pt x="732" y="32"/>
                    </a:lnTo>
                    <a:lnTo>
                      <a:pt x="734" y="40"/>
                    </a:lnTo>
                    <a:lnTo>
                      <a:pt x="732" y="48"/>
                    </a:lnTo>
                    <a:lnTo>
                      <a:pt x="728" y="56"/>
                    </a:lnTo>
                    <a:lnTo>
                      <a:pt x="726" y="62"/>
                    </a:lnTo>
                    <a:lnTo>
                      <a:pt x="724" y="64"/>
                    </a:lnTo>
                    <a:lnTo>
                      <a:pt x="726" y="66"/>
                    </a:lnTo>
                    <a:lnTo>
                      <a:pt x="728" y="68"/>
                    </a:lnTo>
                    <a:lnTo>
                      <a:pt x="732" y="70"/>
                    </a:lnTo>
                    <a:lnTo>
                      <a:pt x="734" y="72"/>
                    </a:lnTo>
                    <a:lnTo>
                      <a:pt x="738" y="74"/>
                    </a:lnTo>
                    <a:lnTo>
                      <a:pt x="738" y="76"/>
                    </a:lnTo>
                    <a:lnTo>
                      <a:pt x="736" y="76"/>
                    </a:lnTo>
                    <a:lnTo>
                      <a:pt x="734" y="78"/>
                    </a:lnTo>
                    <a:lnTo>
                      <a:pt x="730" y="80"/>
                    </a:lnTo>
                    <a:lnTo>
                      <a:pt x="730" y="82"/>
                    </a:lnTo>
                    <a:lnTo>
                      <a:pt x="726" y="82"/>
                    </a:lnTo>
                    <a:lnTo>
                      <a:pt x="722" y="84"/>
                    </a:lnTo>
                    <a:lnTo>
                      <a:pt x="718" y="86"/>
                    </a:lnTo>
                    <a:lnTo>
                      <a:pt x="712" y="86"/>
                    </a:lnTo>
                    <a:lnTo>
                      <a:pt x="708" y="88"/>
                    </a:lnTo>
                    <a:lnTo>
                      <a:pt x="706" y="90"/>
                    </a:lnTo>
                    <a:lnTo>
                      <a:pt x="704" y="92"/>
                    </a:lnTo>
                    <a:lnTo>
                      <a:pt x="702" y="96"/>
                    </a:lnTo>
                    <a:lnTo>
                      <a:pt x="698" y="100"/>
                    </a:lnTo>
                    <a:lnTo>
                      <a:pt x="696" y="104"/>
                    </a:lnTo>
                    <a:lnTo>
                      <a:pt x="692" y="106"/>
                    </a:lnTo>
                    <a:lnTo>
                      <a:pt x="692" y="108"/>
                    </a:lnTo>
                    <a:lnTo>
                      <a:pt x="690" y="108"/>
                    </a:lnTo>
                    <a:lnTo>
                      <a:pt x="688" y="110"/>
                    </a:lnTo>
                    <a:lnTo>
                      <a:pt x="684" y="114"/>
                    </a:lnTo>
                    <a:lnTo>
                      <a:pt x="682" y="116"/>
                    </a:lnTo>
                    <a:lnTo>
                      <a:pt x="680" y="118"/>
                    </a:lnTo>
                    <a:lnTo>
                      <a:pt x="680" y="122"/>
                    </a:lnTo>
                    <a:lnTo>
                      <a:pt x="680" y="124"/>
                    </a:lnTo>
                    <a:lnTo>
                      <a:pt x="684" y="124"/>
                    </a:lnTo>
                    <a:lnTo>
                      <a:pt x="686" y="124"/>
                    </a:lnTo>
                    <a:lnTo>
                      <a:pt x="688" y="126"/>
                    </a:lnTo>
                    <a:lnTo>
                      <a:pt x="692" y="126"/>
                    </a:lnTo>
                    <a:lnTo>
                      <a:pt x="694" y="126"/>
                    </a:lnTo>
                    <a:lnTo>
                      <a:pt x="698" y="128"/>
                    </a:lnTo>
                    <a:lnTo>
                      <a:pt x="700" y="130"/>
                    </a:lnTo>
                    <a:lnTo>
                      <a:pt x="702" y="132"/>
                    </a:lnTo>
                    <a:lnTo>
                      <a:pt x="700" y="134"/>
                    </a:lnTo>
                    <a:lnTo>
                      <a:pt x="696" y="136"/>
                    </a:lnTo>
                    <a:lnTo>
                      <a:pt x="692" y="138"/>
                    </a:lnTo>
                    <a:lnTo>
                      <a:pt x="688" y="138"/>
                    </a:lnTo>
                    <a:lnTo>
                      <a:pt x="682" y="138"/>
                    </a:lnTo>
                    <a:lnTo>
                      <a:pt x="676" y="138"/>
                    </a:lnTo>
                    <a:lnTo>
                      <a:pt x="672" y="138"/>
                    </a:lnTo>
                    <a:lnTo>
                      <a:pt x="668" y="140"/>
                    </a:lnTo>
                    <a:lnTo>
                      <a:pt x="662" y="142"/>
                    </a:lnTo>
                    <a:lnTo>
                      <a:pt x="656" y="142"/>
                    </a:lnTo>
                    <a:lnTo>
                      <a:pt x="650" y="142"/>
                    </a:lnTo>
                    <a:lnTo>
                      <a:pt x="646" y="140"/>
                    </a:lnTo>
                    <a:lnTo>
                      <a:pt x="646" y="142"/>
                    </a:lnTo>
                    <a:lnTo>
                      <a:pt x="644" y="142"/>
                    </a:lnTo>
                    <a:lnTo>
                      <a:pt x="642" y="144"/>
                    </a:lnTo>
                    <a:lnTo>
                      <a:pt x="642" y="146"/>
                    </a:lnTo>
                    <a:lnTo>
                      <a:pt x="642" y="150"/>
                    </a:lnTo>
                    <a:lnTo>
                      <a:pt x="646" y="152"/>
                    </a:lnTo>
                    <a:lnTo>
                      <a:pt x="646" y="154"/>
                    </a:lnTo>
                    <a:lnTo>
                      <a:pt x="646" y="158"/>
                    </a:lnTo>
                    <a:lnTo>
                      <a:pt x="646" y="162"/>
                    </a:lnTo>
                    <a:lnTo>
                      <a:pt x="646" y="168"/>
                    </a:lnTo>
                    <a:lnTo>
                      <a:pt x="646" y="174"/>
                    </a:lnTo>
                    <a:lnTo>
                      <a:pt x="646" y="178"/>
                    </a:lnTo>
                    <a:lnTo>
                      <a:pt x="646" y="182"/>
                    </a:lnTo>
                    <a:lnTo>
                      <a:pt x="644" y="186"/>
                    </a:lnTo>
                    <a:lnTo>
                      <a:pt x="644" y="190"/>
                    </a:lnTo>
                    <a:lnTo>
                      <a:pt x="642" y="192"/>
                    </a:lnTo>
                    <a:lnTo>
                      <a:pt x="640" y="194"/>
                    </a:lnTo>
                    <a:lnTo>
                      <a:pt x="638" y="192"/>
                    </a:lnTo>
                    <a:lnTo>
                      <a:pt x="638" y="188"/>
                    </a:lnTo>
                    <a:lnTo>
                      <a:pt x="638" y="184"/>
                    </a:lnTo>
                    <a:lnTo>
                      <a:pt x="634" y="176"/>
                    </a:lnTo>
                    <a:lnTo>
                      <a:pt x="630" y="184"/>
                    </a:lnTo>
                    <a:lnTo>
                      <a:pt x="620" y="176"/>
                    </a:lnTo>
                    <a:lnTo>
                      <a:pt x="620" y="178"/>
                    </a:lnTo>
                    <a:lnTo>
                      <a:pt x="620" y="180"/>
                    </a:lnTo>
                    <a:lnTo>
                      <a:pt x="620" y="182"/>
                    </a:lnTo>
                    <a:lnTo>
                      <a:pt x="622" y="186"/>
                    </a:lnTo>
                    <a:lnTo>
                      <a:pt x="624" y="188"/>
                    </a:lnTo>
                    <a:lnTo>
                      <a:pt x="626" y="192"/>
                    </a:lnTo>
                    <a:lnTo>
                      <a:pt x="628" y="196"/>
                    </a:lnTo>
                    <a:lnTo>
                      <a:pt x="628" y="202"/>
                    </a:lnTo>
                    <a:lnTo>
                      <a:pt x="626" y="202"/>
                    </a:lnTo>
                    <a:lnTo>
                      <a:pt x="626" y="204"/>
                    </a:lnTo>
                    <a:lnTo>
                      <a:pt x="624" y="204"/>
                    </a:lnTo>
                    <a:lnTo>
                      <a:pt x="620" y="206"/>
                    </a:lnTo>
                    <a:lnTo>
                      <a:pt x="612" y="206"/>
                    </a:lnTo>
                    <a:lnTo>
                      <a:pt x="612" y="208"/>
                    </a:lnTo>
                    <a:lnTo>
                      <a:pt x="614" y="210"/>
                    </a:lnTo>
                    <a:lnTo>
                      <a:pt x="614" y="214"/>
                    </a:lnTo>
                    <a:lnTo>
                      <a:pt x="616" y="218"/>
                    </a:lnTo>
                    <a:lnTo>
                      <a:pt x="618" y="226"/>
                    </a:lnTo>
                    <a:lnTo>
                      <a:pt x="620" y="228"/>
                    </a:lnTo>
                    <a:lnTo>
                      <a:pt x="622" y="228"/>
                    </a:lnTo>
                    <a:lnTo>
                      <a:pt x="624" y="230"/>
                    </a:lnTo>
                    <a:lnTo>
                      <a:pt x="624" y="232"/>
                    </a:lnTo>
                    <a:lnTo>
                      <a:pt x="624" y="234"/>
                    </a:lnTo>
                    <a:lnTo>
                      <a:pt x="622" y="234"/>
                    </a:lnTo>
                    <a:lnTo>
                      <a:pt x="618" y="236"/>
                    </a:lnTo>
                    <a:lnTo>
                      <a:pt x="616" y="236"/>
                    </a:lnTo>
                    <a:lnTo>
                      <a:pt x="614" y="236"/>
                    </a:lnTo>
                    <a:lnTo>
                      <a:pt x="612" y="238"/>
                    </a:lnTo>
                    <a:lnTo>
                      <a:pt x="610" y="240"/>
                    </a:lnTo>
                    <a:lnTo>
                      <a:pt x="610" y="246"/>
                    </a:lnTo>
                    <a:lnTo>
                      <a:pt x="606" y="250"/>
                    </a:lnTo>
                    <a:lnTo>
                      <a:pt x="602" y="252"/>
                    </a:lnTo>
                    <a:lnTo>
                      <a:pt x="594" y="260"/>
                    </a:lnTo>
                    <a:lnTo>
                      <a:pt x="582" y="270"/>
                    </a:lnTo>
                    <a:lnTo>
                      <a:pt x="570" y="284"/>
                    </a:lnTo>
                    <a:lnTo>
                      <a:pt x="556" y="296"/>
                    </a:lnTo>
                    <a:lnTo>
                      <a:pt x="554" y="300"/>
                    </a:lnTo>
                    <a:lnTo>
                      <a:pt x="552" y="304"/>
                    </a:lnTo>
                    <a:lnTo>
                      <a:pt x="552" y="308"/>
                    </a:lnTo>
                    <a:lnTo>
                      <a:pt x="550" y="316"/>
                    </a:lnTo>
                    <a:lnTo>
                      <a:pt x="550" y="320"/>
                    </a:lnTo>
                    <a:lnTo>
                      <a:pt x="550" y="324"/>
                    </a:lnTo>
                    <a:lnTo>
                      <a:pt x="552" y="332"/>
                    </a:lnTo>
                    <a:lnTo>
                      <a:pt x="554" y="338"/>
                    </a:lnTo>
                    <a:lnTo>
                      <a:pt x="558" y="346"/>
                    </a:lnTo>
                    <a:lnTo>
                      <a:pt x="560" y="348"/>
                    </a:lnTo>
                    <a:lnTo>
                      <a:pt x="566" y="356"/>
                    </a:lnTo>
                    <a:lnTo>
                      <a:pt x="572" y="368"/>
                    </a:lnTo>
                    <a:lnTo>
                      <a:pt x="574" y="382"/>
                    </a:lnTo>
                    <a:lnTo>
                      <a:pt x="572" y="398"/>
                    </a:lnTo>
                    <a:lnTo>
                      <a:pt x="572" y="400"/>
                    </a:lnTo>
                    <a:lnTo>
                      <a:pt x="570" y="400"/>
                    </a:lnTo>
                    <a:lnTo>
                      <a:pt x="570" y="402"/>
                    </a:lnTo>
                    <a:lnTo>
                      <a:pt x="568" y="404"/>
                    </a:lnTo>
                    <a:lnTo>
                      <a:pt x="566" y="404"/>
                    </a:lnTo>
                    <a:lnTo>
                      <a:pt x="562" y="404"/>
                    </a:lnTo>
                    <a:lnTo>
                      <a:pt x="558" y="400"/>
                    </a:lnTo>
                    <a:lnTo>
                      <a:pt x="554" y="394"/>
                    </a:lnTo>
                    <a:lnTo>
                      <a:pt x="550" y="392"/>
                    </a:lnTo>
                    <a:lnTo>
                      <a:pt x="542" y="384"/>
                    </a:lnTo>
                    <a:lnTo>
                      <a:pt x="532" y="368"/>
                    </a:lnTo>
                    <a:lnTo>
                      <a:pt x="528" y="348"/>
                    </a:lnTo>
                    <a:lnTo>
                      <a:pt x="528" y="346"/>
                    </a:lnTo>
                    <a:lnTo>
                      <a:pt x="528" y="344"/>
                    </a:lnTo>
                    <a:lnTo>
                      <a:pt x="528" y="340"/>
                    </a:lnTo>
                    <a:lnTo>
                      <a:pt x="526" y="336"/>
                    </a:lnTo>
                    <a:lnTo>
                      <a:pt x="524" y="332"/>
                    </a:lnTo>
                    <a:lnTo>
                      <a:pt x="520" y="330"/>
                    </a:lnTo>
                    <a:lnTo>
                      <a:pt x="516" y="326"/>
                    </a:lnTo>
                    <a:lnTo>
                      <a:pt x="510" y="326"/>
                    </a:lnTo>
                    <a:lnTo>
                      <a:pt x="504" y="324"/>
                    </a:lnTo>
                    <a:lnTo>
                      <a:pt x="490" y="324"/>
                    </a:lnTo>
                    <a:lnTo>
                      <a:pt x="472" y="322"/>
                    </a:lnTo>
                    <a:lnTo>
                      <a:pt x="456" y="322"/>
                    </a:lnTo>
                    <a:lnTo>
                      <a:pt x="446" y="324"/>
                    </a:lnTo>
                    <a:lnTo>
                      <a:pt x="444" y="328"/>
                    </a:lnTo>
                    <a:lnTo>
                      <a:pt x="438" y="330"/>
                    </a:lnTo>
                    <a:lnTo>
                      <a:pt x="426" y="332"/>
                    </a:lnTo>
                    <a:lnTo>
                      <a:pt x="406" y="332"/>
                    </a:lnTo>
                    <a:lnTo>
                      <a:pt x="402" y="332"/>
                    </a:lnTo>
                    <a:lnTo>
                      <a:pt x="394" y="332"/>
                    </a:lnTo>
                    <a:lnTo>
                      <a:pt x="382" y="334"/>
                    </a:lnTo>
                    <a:lnTo>
                      <a:pt x="372" y="340"/>
                    </a:lnTo>
                    <a:lnTo>
                      <a:pt x="354" y="348"/>
                    </a:lnTo>
                    <a:lnTo>
                      <a:pt x="342" y="366"/>
                    </a:lnTo>
                    <a:lnTo>
                      <a:pt x="342" y="368"/>
                    </a:lnTo>
                    <a:lnTo>
                      <a:pt x="344" y="370"/>
                    </a:lnTo>
                    <a:lnTo>
                      <a:pt x="344" y="372"/>
                    </a:lnTo>
                    <a:lnTo>
                      <a:pt x="344" y="376"/>
                    </a:lnTo>
                    <a:lnTo>
                      <a:pt x="344" y="378"/>
                    </a:lnTo>
                    <a:lnTo>
                      <a:pt x="344" y="382"/>
                    </a:lnTo>
                    <a:lnTo>
                      <a:pt x="340" y="382"/>
                    </a:lnTo>
                    <a:lnTo>
                      <a:pt x="338" y="382"/>
                    </a:lnTo>
                    <a:lnTo>
                      <a:pt x="330" y="376"/>
                    </a:lnTo>
                    <a:lnTo>
                      <a:pt x="320" y="366"/>
                    </a:lnTo>
                    <a:lnTo>
                      <a:pt x="308" y="350"/>
                    </a:lnTo>
                    <a:lnTo>
                      <a:pt x="306" y="348"/>
                    </a:lnTo>
                    <a:lnTo>
                      <a:pt x="304" y="344"/>
                    </a:lnTo>
                    <a:lnTo>
                      <a:pt x="300" y="342"/>
                    </a:lnTo>
                    <a:lnTo>
                      <a:pt x="296" y="338"/>
                    </a:lnTo>
                    <a:lnTo>
                      <a:pt x="292" y="336"/>
                    </a:lnTo>
                    <a:lnTo>
                      <a:pt x="288" y="336"/>
                    </a:lnTo>
                    <a:lnTo>
                      <a:pt x="286" y="338"/>
                    </a:lnTo>
                    <a:lnTo>
                      <a:pt x="284" y="338"/>
                    </a:lnTo>
                    <a:lnTo>
                      <a:pt x="282" y="340"/>
                    </a:lnTo>
                    <a:lnTo>
                      <a:pt x="278" y="340"/>
                    </a:lnTo>
                    <a:lnTo>
                      <a:pt x="272" y="340"/>
                    </a:lnTo>
                    <a:lnTo>
                      <a:pt x="266" y="336"/>
                    </a:lnTo>
                    <a:lnTo>
                      <a:pt x="262" y="334"/>
                    </a:lnTo>
                    <a:lnTo>
                      <a:pt x="254" y="328"/>
                    </a:lnTo>
                    <a:lnTo>
                      <a:pt x="246" y="316"/>
                    </a:lnTo>
                    <a:lnTo>
                      <a:pt x="242" y="300"/>
                    </a:lnTo>
                    <a:lnTo>
                      <a:pt x="240" y="298"/>
                    </a:lnTo>
                    <a:lnTo>
                      <a:pt x="238" y="298"/>
                    </a:lnTo>
                    <a:lnTo>
                      <a:pt x="234" y="296"/>
                    </a:lnTo>
                    <a:lnTo>
                      <a:pt x="228" y="296"/>
                    </a:lnTo>
                    <a:lnTo>
                      <a:pt x="224" y="296"/>
                    </a:lnTo>
                    <a:lnTo>
                      <a:pt x="218" y="296"/>
                    </a:lnTo>
                    <a:lnTo>
                      <a:pt x="214" y="300"/>
                    </a:lnTo>
                    <a:lnTo>
                      <a:pt x="210" y="302"/>
                    </a:lnTo>
                    <a:lnTo>
                      <a:pt x="198" y="306"/>
                    </a:lnTo>
                    <a:lnTo>
                      <a:pt x="180" y="306"/>
                    </a:lnTo>
                    <a:lnTo>
                      <a:pt x="176" y="306"/>
                    </a:lnTo>
                    <a:lnTo>
                      <a:pt x="166" y="304"/>
                    </a:lnTo>
                    <a:lnTo>
                      <a:pt x="152" y="300"/>
                    </a:lnTo>
                    <a:lnTo>
                      <a:pt x="140" y="296"/>
                    </a:lnTo>
                    <a:lnTo>
                      <a:pt x="130" y="290"/>
                    </a:lnTo>
                    <a:lnTo>
                      <a:pt x="128" y="288"/>
                    </a:lnTo>
                    <a:lnTo>
                      <a:pt x="124" y="286"/>
                    </a:lnTo>
                    <a:lnTo>
                      <a:pt x="112" y="288"/>
                    </a:lnTo>
                    <a:lnTo>
                      <a:pt x="98" y="296"/>
                    </a:lnTo>
                    <a:lnTo>
                      <a:pt x="96" y="294"/>
                    </a:lnTo>
                    <a:lnTo>
                      <a:pt x="96" y="292"/>
                    </a:lnTo>
                    <a:lnTo>
                      <a:pt x="94" y="288"/>
                    </a:lnTo>
                    <a:lnTo>
                      <a:pt x="90" y="282"/>
                    </a:lnTo>
                    <a:lnTo>
                      <a:pt x="88" y="276"/>
                    </a:lnTo>
                    <a:lnTo>
                      <a:pt x="84" y="272"/>
                    </a:lnTo>
                    <a:lnTo>
                      <a:pt x="80" y="268"/>
                    </a:lnTo>
                    <a:lnTo>
                      <a:pt x="74" y="266"/>
                    </a:lnTo>
                    <a:lnTo>
                      <a:pt x="70" y="264"/>
                    </a:lnTo>
                    <a:lnTo>
                      <a:pt x="66" y="262"/>
                    </a:lnTo>
                    <a:lnTo>
                      <a:pt x="60" y="258"/>
                    </a:lnTo>
                    <a:lnTo>
                      <a:pt x="52" y="252"/>
                    </a:lnTo>
                    <a:lnTo>
                      <a:pt x="46" y="242"/>
                    </a:lnTo>
                    <a:lnTo>
                      <a:pt x="42" y="240"/>
                    </a:lnTo>
                    <a:lnTo>
                      <a:pt x="36" y="230"/>
                    </a:lnTo>
                    <a:lnTo>
                      <a:pt x="26" y="216"/>
                    </a:lnTo>
                    <a:lnTo>
                      <a:pt x="16" y="200"/>
                    </a:lnTo>
                    <a:lnTo>
                      <a:pt x="8" y="180"/>
                    </a:lnTo>
                    <a:lnTo>
                      <a:pt x="2" y="156"/>
                    </a:lnTo>
                    <a:lnTo>
                      <a:pt x="2" y="152"/>
                    </a:lnTo>
                    <a:lnTo>
                      <a:pt x="0" y="140"/>
                    </a:lnTo>
                    <a:lnTo>
                      <a:pt x="0" y="124"/>
                    </a:lnTo>
                    <a:lnTo>
                      <a:pt x="0" y="110"/>
                    </a:lnTo>
                    <a:lnTo>
                      <a:pt x="4" y="104"/>
                    </a:lnTo>
                    <a:lnTo>
                      <a:pt x="6" y="102"/>
                    </a:lnTo>
                    <a:lnTo>
                      <a:pt x="8" y="100"/>
                    </a:lnTo>
                    <a:lnTo>
                      <a:pt x="10" y="96"/>
                    </a:lnTo>
                    <a:lnTo>
                      <a:pt x="10" y="92"/>
                    </a:lnTo>
                    <a:lnTo>
                      <a:pt x="10" y="86"/>
                    </a:lnTo>
                    <a:lnTo>
                      <a:pt x="8" y="80"/>
                    </a:lnTo>
                    <a:lnTo>
                      <a:pt x="8" y="76"/>
                    </a:lnTo>
                    <a:lnTo>
                      <a:pt x="6" y="62"/>
                    </a:lnTo>
                    <a:lnTo>
                      <a:pt x="6" y="46"/>
                    </a:lnTo>
                    <a:lnTo>
                      <a:pt x="4" y="30"/>
                    </a:lnTo>
                    <a:lnTo>
                      <a:pt x="4" y="20"/>
                    </a:lnTo>
                    <a:lnTo>
                      <a:pt x="6" y="20"/>
                    </a:lnTo>
                    <a:lnTo>
                      <a:pt x="8" y="20"/>
                    </a:lnTo>
                    <a:lnTo>
                      <a:pt x="10" y="22"/>
                    </a:lnTo>
                    <a:lnTo>
                      <a:pt x="14" y="22"/>
                    </a:lnTo>
                    <a:lnTo>
                      <a:pt x="16" y="20"/>
                    </a:lnTo>
                    <a:lnTo>
                      <a:pt x="18" y="18"/>
                    </a:lnTo>
                    <a:lnTo>
                      <a:pt x="18" y="14"/>
                    </a:lnTo>
                    <a:lnTo>
                      <a:pt x="18" y="0"/>
                    </a:lnTo>
                    <a:lnTo>
                      <a:pt x="380" y="0"/>
                    </a:lnTo>
                    <a:lnTo>
                      <a:pt x="392" y="10"/>
                    </a:lnTo>
                    <a:lnTo>
                      <a:pt x="416" y="12"/>
                    </a:lnTo>
                    <a:lnTo>
                      <a:pt x="418" y="16"/>
                    </a:lnTo>
                    <a:lnTo>
                      <a:pt x="422" y="18"/>
                    </a:lnTo>
                    <a:lnTo>
                      <a:pt x="426" y="20"/>
                    </a:lnTo>
                    <a:lnTo>
                      <a:pt x="430" y="20"/>
                    </a:lnTo>
                    <a:lnTo>
                      <a:pt x="432" y="20"/>
                    </a:lnTo>
                    <a:lnTo>
                      <a:pt x="434" y="20"/>
                    </a:lnTo>
                    <a:lnTo>
                      <a:pt x="432" y="22"/>
                    </a:lnTo>
                    <a:lnTo>
                      <a:pt x="432" y="24"/>
                    </a:lnTo>
                    <a:lnTo>
                      <a:pt x="428" y="28"/>
                    </a:lnTo>
                    <a:lnTo>
                      <a:pt x="424" y="32"/>
                    </a:lnTo>
                    <a:lnTo>
                      <a:pt x="422" y="34"/>
                    </a:lnTo>
                    <a:lnTo>
                      <a:pt x="420" y="36"/>
                    </a:lnTo>
                    <a:lnTo>
                      <a:pt x="416" y="38"/>
                    </a:lnTo>
                    <a:lnTo>
                      <a:pt x="416" y="40"/>
                    </a:lnTo>
                    <a:lnTo>
                      <a:pt x="416" y="42"/>
                    </a:lnTo>
                    <a:lnTo>
                      <a:pt x="418" y="42"/>
                    </a:lnTo>
                    <a:lnTo>
                      <a:pt x="422" y="44"/>
                    </a:lnTo>
                    <a:lnTo>
                      <a:pt x="428" y="44"/>
                    </a:lnTo>
                    <a:lnTo>
                      <a:pt x="432" y="44"/>
                    </a:lnTo>
                    <a:lnTo>
                      <a:pt x="442" y="44"/>
                    </a:lnTo>
                    <a:lnTo>
                      <a:pt x="454" y="42"/>
                    </a:lnTo>
                    <a:lnTo>
                      <a:pt x="464" y="38"/>
                    </a:lnTo>
                    <a:lnTo>
                      <a:pt x="466" y="40"/>
                    </a:lnTo>
                    <a:lnTo>
                      <a:pt x="468" y="40"/>
                    </a:lnTo>
                    <a:lnTo>
                      <a:pt x="470" y="42"/>
                    </a:lnTo>
                    <a:lnTo>
                      <a:pt x="476" y="42"/>
                    </a:lnTo>
                    <a:lnTo>
                      <a:pt x="484" y="42"/>
                    </a:lnTo>
                    <a:lnTo>
                      <a:pt x="486" y="42"/>
                    </a:lnTo>
                    <a:lnTo>
                      <a:pt x="490" y="40"/>
                    </a:lnTo>
                    <a:lnTo>
                      <a:pt x="492" y="40"/>
                    </a:lnTo>
                    <a:lnTo>
                      <a:pt x="496" y="40"/>
                    </a:lnTo>
                    <a:lnTo>
                      <a:pt x="500" y="42"/>
                    </a:lnTo>
                    <a:lnTo>
                      <a:pt x="502" y="44"/>
                    </a:lnTo>
                    <a:lnTo>
                      <a:pt x="502" y="46"/>
                    </a:lnTo>
                    <a:lnTo>
                      <a:pt x="502" y="48"/>
                    </a:lnTo>
                    <a:lnTo>
                      <a:pt x="502" y="50"/>
                    </a:lnTo>
                    <a:lnTo>
                      <a:pt x="502" y="52"/>
                    </a:lnTo>
                    <a:lnTo>
                      <a:pt x="498" y="56"/>
                    </a:lnTo>
                    <a:lnTo>
                      <a:pt x="496" y="58"/>
                    </a:lnTo>
                    <a:lnTo>
                      <a:pt x="490" y="60"/>
                    </a:lnTo>
                    <a:lnTo>
                      <a:pt x="490" y="58"/>
                    </a:lnTo>
                    <a:lnTo>
                      <a:pt x="488" y="58"/>
                    </a:lnTo>
                    <a:lnTo>
                      <a:pt x="484" y="58"/>
                    </a:lnTo>
                    <a:lnTo>
                      <a:pt x="482" y="58"/>
                    </a:lnTo>
                    <a:lnTo>
                      <a:pt x="478" y="58"/>
                    </a:lnTo>
                    <a:lnTo>
                      <a:pt x="476" y="62"/>
                    </a:lnTo>
                    <a:lnTo>
                      <a:pt x="472" y="66"/>
                    </a:lnTo>
                    <a:lnTo>
                      <a:pt x="470" y="72"/>
                    </a:lnTo>
                    <a:lnTo>
                      <a:pt x="472" y="72"/>
                    </a:lnTo>
                    <a:lnTo>
                      <a:pt x="474" y="74"/>
                    </a:lnTo>
                    <a:lnTo>
                      <a:pt x="476" y="76"/>
                    </a:lnTo>
                    <a:lnTo>
                      <a:pt x="476" y="80"/>
                    </a:lnTo>
                    <a:lnTo>
                      <a:pt x="476" y="84"/>
                    </a:lnTo>
                    <a:lnTo>
                      <a:pt x="474" y="90"/>
                    </a:lnTo>
                    <a:lnTo>
                      <a:pt x="472" y="92"/>
                    </a:lnTo>
                    <a:lnTo>
                      <a:pt x="470" y="102"/>
                    </a:lnTo>
                    <a:lnTo>
                      <a:pt x="468" y="114"/>
                    </a:lnTo>
                    <a:lnTo>
                      <a:pt x="468" y="126"/>
                    </a:lnTo>
                    <a:lnTo>
                      <a:pt x="472" y="134"/>
                    </a:lnTo>
                    <a:lnTo>
                      <a:pt x="474" y="134"/>
                    </a:lnTo>
                    <a:lnTo>
                      <a:pt x="478" y="132"/>
                    </a:lnTo>
                    <a:lnTo>
                      <a:pt x="480" y="130"/>
                    </a:lnTo>
                    <a:lnTo>
                      <a:pt x="484" y="126"/>
                    </a:lnTo>
                    <a:lnTo>
                      <a:pt x="486" y="122"/>
                    </a:lnTo>
                    <a:lnTo>
                      <a:pt x="488" y="116"/>
                    </a:lnTo>
                    <a:lnTo>
                      <a:pt x="490" y="108"/>
                    </a:lnTo>
                    <a:lnTo>
                      <a:pt x="494" y="82"/>
                    </a:lnTo>
                    <a:lnTo>
                      <a:pt x="500" y="78"/>
                    </a:lnTo>
                    <a:lnTo>
                      <a:pt x="500" y="74"/>
                    </a:lnTo>
                    <a:lnTo>
                      <a:pt x="500" y="72"/>
                    </a:lnTo>
                    <a:lnTo>
                      <a:pt x="502" y="68"/>
                    </a:lnTo>
                    <a:lnTo>
                      <a:pt x="504" y="64"/>
                    </a:lnTo>
                    <a:lnTo>
                      <a:pt x="506" y="62"/>
                    </a:lnTo>
                    <a:lnTo>
                      <a:pt x="508" y="62"/>
                    </a:lnTo>
                    <a:lnTo>
                      <a:pt x="510" y="62"/>
                    </a:lnTo>
                    <a:lnTo>
                      <a:pt x="514" y="62"/>
                    </a:lnTo>
                    <a:lnTo>
                      <a:pt x="516" y="64"/>
                    </a:lnTo>
                    <a:lnTo>
                      <a:pt x="520" y="64"/>
                    </a:lnTo>
                    <a:lnTo>
                      <a:pt x="522" y="68"/>
                    </a:lnTo>
                    <a:lnTo>
                      <a:pt x="524" y="72"/>
                    </a:lnTo>
                    <a:lnTo>
                      <a:pt x="524" y="76"/>
                    </a:lnTo>
                    <a:lnTo>
                      <a:pt x="520" y="86"/>
                    </a:lnTo>
                    <a:lnTo>
                      <a:pt x="520" y="88"/>
                    </a:lnTo>
                    <a:lnTo>
                      <a:pt x="518" y="90"/>
                    </a:lnTo>
                    <a:lnTo>
                      <a:pt x="518" y="92"/>
                    </a:lnTo>
                    <a:lnTo>
                      <a:pt x="520" y="92"/>
                    </a:lnTo>
                    <a:lnTo>
                      <a:pt x="524" y="92"/>
                    </a:lnTo>
                    <a:lnTo>
                      <a:pt x="526" y="90"/>
                    </a:lnTo>
                    <a:lnTo>
                      <a:pt x="528" y="88"/>
                    </a:lnTo>
                    <a:lnTo>
                      <a:pt x="528" y="90"/>
                    </a:lnTo>
                    <a:lnTo>
                      <a:pt x="530" y="92"/>
                    </a:lnTo>
                    <a:lnTo>
                      <a:pt x="534" y="96"/>
                    </a:lnTo>
                    <a:lnTo>
                      <a:pt x="536" y="100"/>
                    </a:lnTo>
                    <a:lnTo>
                      <a:pt x="536" y="104"/>
                    </a:lnTo>
                    <a:lnTo>
                      <a:pt x="536" y="108"/>
                    </a:lnTo>
                    <a:lnTo>
                      <a:pt x="536" y="114"/>
                    </a:lnTo>
                    <a:lnTo>
                      <a:pt x="536" y="118"/>
                    </a:lnTo>
                    <a:lnTo>
                      <a:pt x="536" y="120"/>
                    </a:lnTo>
                    <a:lnTo>
                      <a:pt x="534" y="122"/>
                    </a:lnTo>
                    <a:lnTo>
                      <a:pt x="534" y="124"/>
                    </a:lnTo>
                    <a:lnTo>
                      <a:pt x="534" y="126"/>
                    </a:lnTo>
                    <a:lnTo>
                      <a:pt x="536" y="126"/>
                    </a:lnTo>
                    <a:lnTo>
                      <a:pt x="536" y="128"/>
                    </a:lnTo>
                    <a:lnTo>
                      <a:pt x="540" y="128"/>
                    </a:lnTo>
                    <a:lnTo>
                      <a:pt x="546" y="128"/>
                    </a:lnTo>
                    <a:lnTo>
                      <a:pt x="554" y="128"/>
                    </a:lnTo>
                    <a:lnTo>
                      <a:pt x="560" y="128"/>
                    </a:lnTo>
                    <a:lnTo>
                      <a:pt x="568" y="126"/>
                    </a:lnTo>
                    <a:lnTo>
                      <a:pt x="572" y="124"/>
                    </a:lnTo>
                    <a:lnTo>
                      <a:pt x="576" y="122"/>
                    </a:lnTo>
                    <a:lnTo>
                      <a:pt x="582" y="118"/>
                    </a:lnTo>
                    <a:lnTo>
                      <a:pt x="586" y="114"/>
                    </a:lnTo>
                    <a:lnTo>
                      <a:pt x="590" y="110"/>
                    </a:lnTo>
                    <a:lnTo>
                      <a:pt x="592" y="106"/>
                    </a:lnTo>
                    <a:lnTo>
                      <a:pt x="594" y="104"/>
                    </a:lnTo>
                    <a:lnTo>
                      <a:pt x="592" y="102"/>
                    </a:lnTo>
                    <a:lnTo>
                      <a:pt x="592" y="98"/>
                    </a:lnTo>
                    <a:lnTo>
                      <a:pt x="594" y="96"/>
                    </a:lnTo>
                    <a:lnTo>
                      <a:pt x="596" y="94"/>
                    </a:lnTo>
                    <a:lnTo>
                      <a:pt x="600" y="92"/>
                    </a:lnTo>
                    <a:lnTo>
                      <a:pt x="606" y="90"/>
                    </a:lnTo>
                    <a:lnTo>
                      <a:pt x="614" y="90"/>
                    </a:lnTo>
                    <a:lnTo>
                      <a:pt x="620" y="90"/>
                    </a:lnTo>
                    <a:lnTo>
                      <a:pt x="626" y="88"/>
                    </a:lnTo>
                    <a:lnTo>
                      <a:pt x="630" y="86"/>
                    </a:lnTo>
                    <a:lnTo>
                      <a:pt x="634" y="82"/>
                    </a:lnTo>
                    <a:lnTo>
                      <a:pt x="638" y="78"/>
                    </a:lnTo>
                    <a:lnTo>
                      <a:pt x="640" y="76"/>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40" name="Freeform 375"/>
              <p:cNvSpPr>
                <a:spLocks/>
              </p:cNvSpPr>
              <p:nvPr/>
            </p:nvSpPr>
            <p:spPr bwMode="gray">
              <a:xfrm>
                <a:off x="5256" y="2064"/>
                <a:ext cx="269" cy="176"/>
              </a:xfrm>
              <a:custGeom>
                <a:avLst/>
                <a:gdLst>
                  <a:gd name="T0" fmla="*/ 0 w 136"/>
                  <a:gd name="T1" fmla="*/ 32 h 98"/>
                  <a:gd name="T2" fmla="*/ 22 w 136"/>
                  <a:gd name="T3" fmla="*/ 48 h 98"/>
                  <a:gd name="T4" fmla="*/ 6 w 136"/>
                  <a:gd name="T5" fmla="*/ 54 h 98"/>
                  <a:gd name="T6" fmla="*/ 2 w 136"/>
                  <a:gd name="T7" fmla="*/ 54 h 98"/>
                  <a:gd name="T8" fmla="*/ 0 w 136"/>
                  <a:gd name="T9" fmla="*/ 58 h 98"/>
                  <a:gd name="T10" fmla="*/ 2 w 136"/>
                  <a:gd name="T11" fmla="*/ 64 h 98"/>
                  <a:gd name="T12" fmla="*/ 20 w 136"/>
                  <a:gd name="T13" fmla="*/ 68 h 98"/>
                  <a:gd name="T14" fmla="*/ 56 w 136"/>
                  <a:gd name="T15" fmla="*/ 98 h 98"/>
                  <a:gd name="T16" fmla="*/ 60 w 136"/>
                  <a:gd name="T17" fmla="*/ 96 h 98"/>
                  <a:gd name="T18" fmla="*/ 70 w 136"/>
                  <a:gd name="T19" fmla="*/ 92 h 98"/>
                  <a:gd name="T20" fmla="*/ 76 w 136"/>
                  <a:gd name="T21" fmla="*/ 88 h 98"/>
                  <a:gd name="T22" fmla="*/ 86 w 136"/>
                  <a:gd name="T23" fmla="*/ 86 h 98"/>
                  <a:gd name="T24" fmla="*/ 94 w 136"/>
                  <a:gd name="T25" fmla="*/ 88 h 98"/>
                  <a:gd name="T26" fmla="*/ 100 w 136"/>
                  <a:gd name="T27" fmla="*/ 86 h 98"/>
                  <a:gd name="T28" fmla="*/ 122 w 136"/>
                  <a:gd name="T29" fmla="*/ 72 h 98"/>
                  <a:gd name="T30" fmla="*/ 136 w 136"/>
                  <a:gd name="T31" fmla="*/ 44 h 98"/>
                  <a:gd name="T32" fmla="*/ 134 w 136"/>
                  <a:gd name="T33" fmla="*/ 40 h 98"/>
                  <a:gd name="T34" fmla="*/ 130 w 136"/>
                  <a:gd name="T35" fmla="*/ 32 h 98"/>
                  <a:gd name="T36" fmla="*/ 124 w 136"/>
                  <a:gd name="T37" fmla="*/ 24 h 98"/>
                  <a:gd name="T38" fmla="*/ 118 w 136"/>
                  <a:gd name="T39" fmla="*/ 22 h 98"/>
                  <a:gd name="T40" fmla="*/ 118 w 136"/>
                  <a:gd name="T41" fmla="*/ 20 h 98"/>
                  <a:gd name="T42" fmla="*/ 118 w 136"/>
                  <a:gd name="T43" fmla="*/ 16 h 98"/>
                  <a:gd name="T44" fmla="*/ 114 w 136"/>
                  <a:gd name="T45" fmla="*/ 10 h 98"/>
                  <a:gd name="T46" fmla="*/ 106 w 136"/>
                  <a:gd name="T47" fmla="*/ 8 h 98"/>
                  <a:gd name="T48" fmla="*/ 102 w 136"/>
                  <a:gd name="T49" fmla="*/ 10 h 98"/>
                  <a:gd name="T50" fmla="*/ 94 w 136"/>
                  <a:gd name="T51" fmla="*/ 14 h 98"/>
                  <a:gd name="T52" fmla="*/ 86 w 136"/>
                  <a:gd name="T53" fmla="*/ 18 h 98"/>
                  <a:gd name="T54" fmla="*/ 82 w 136"/>
                  <a:gd name="T55" fmla="*/ 22 h 98"/>
                  <a:gd name="T56" fmla="*/ 76 w 136"/>
                  <a:gd name="T57" fmla="*/ 20 h 98"/>
                  <a:gd name="T58" fmla="*/ 70 w 136"/>
                  <a:gd name="T59" fmla="*/ 16 h 98"/>
                  <a:gd name="T60" fmla="*/ 68 w 136"/>
                  <a:gd name="T61" fmla="*/ 12 h 98"/>
                  <a:gd name="T62" fmla="*/ 60 w 136"/>
                  <a:gd name="T63" fmla="*/ 6 h 98"/>
                  <a:gd name="T64" fmla="*/ 50 w 136"/>
                  <a:gd name="T65" fmla="*/ 8 h 98"/>
                  <a:gd name="T66" fmla="*/ 44 w 136"/>
                  <a:gd name="T67" fmla="*/ 16 h 98"/>
                  <a:gd name="T68" fmla="*/ 44 w 136"/>
                  <a:gd name="T69" fmla="*/ 24 h 98"/>
                  <a:gd name="T70" fmla="*/ 44 w 136"/>
                  <a:gd name="T71" fmla="*/ 28 h 98"/>
                  <a:gd name="T72" fmla="*/ 40 w 136"/>
                  <a:gd name="T73" fmla="*/ 28 h 98"/>
                  <a:gd name="T74" fmla="*/ 34 w 136"/>
                  <a:gd name="T75" fmla="*/ 22 h 98"/>
                  <a:gd name="T76" fmla="*/ 32 w 136"/>
                  <a:gd name="T77" fmla="*/ 16 h 98"/>
                  <a:gd name="T78" fmla="*/ 26 w 136"/>
                  <a:gd name="T79" fmla="*/ 8 h 98"/>
                  <a:gd name="T80" fmla="*/ 18 w 136"/>
                  <a:gd name="T81" fmla="*/ 0 h 98"/>
                  <a:gd name="T82" fmla="*/ 14 w 136"/>
                  <a:gd name="T83" fmla="*/ 0 h 98"/>
                  <a:gd name="T84" fmla="*/ 12 w 136"/>
                  <a:gd name="T85" fmla="*/ 4 h 9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6"/>
                  <a:gd name="T130" fmla="*/ 0 h 98"/>
                  <a:gd name="T131" fmla="*/ 136 w 136"/>
                  <a:gd name="T132" fmla="*/ 98 h 9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6" h="98">
                    <a:moveTo>
                      <a:pt x="12" y="4"/>
                    </a:moveTo>
                    <a:lnTo>
                      <a:pt x="0" y="32"/>
                    </a:lnTo>
                    <a:lnTo>
                      <a:pt x="16" y="36"/>
                    </a:lnTo>
                    <a:lnTo>
                      <a:pt x="22" y="48"/>
                    </a:lnTo>
                    <a:lnTo>
                      <a:pt x="6" y="54"/>
                    </a:lnTo>
                    <a:lnTo>
                      <a:pt x="4" y="54"/>
                    </a:lnTo>
                    <a:lnTo>
                      <a:pt x="2" y="54"/>
                    </a:lnTo>
                    <a:lnTo>
                      <a:pt x="2" y="56"/>
                    </a:lnTo>
                    <a:lnTo>
                      <a:pt x="0" y="58"/>
                    </a:lnTo>
                    <a:lnTo>
                      <a:pt x="0" y="60"/>
                    </a:lnTo>
                    <a:lnTo>
                      <a:pt x="2" y="64"/>
                    </a:lnTo>
                    <a:lnTo>
                      <a:pt x="6" y="68"/>
                    </a:lnTo>
                    <a:lnTo>
                      <a:pt x="20" y="68"/>
                    </a:lnTo>
                    <a:lnTo>
                      <a:pt x="38" y="86"/>
                    </a:lnTo>
                    <a:lnTo>
                      <a:pt x="56" y="98"/>
                    </a:lnTo>
                    <a:lnTo>
                      <a:pt x="58" y="98"/>
                    </a:lnTo>
                    <a:lnTo>
                      <a:pt x="60" y="96"/>
                    </a:lnTo>
                    <a:lnTo>
                      <a:pt x="66" y="94"/>
                    </a:lnTo>
                    <a:lnTo>
                      <a:pt x="70" y="92"/>
                    </a:lnTo>
                    <a:lnTo>
                      <a:pt x="74" y="90"/>
                    </a:lnTo>
                    <a:lnTo>
                      <a:pt x="76" y="88"/>
                    </a:lnTo>
                    <a:lnTo>
                      <a:pt x="82" y="86"/>
                    </a:lnTo>
                    <a:lnTo>
                      <a:pt x="86" y="86"/>
                    </a:lnTo>
                    <a:lnTo>
                      <a:pt x="90" y="86"/>
                    </a:lnTo>
                    <a:lnTo>
                      <a:pt x="94" y="88"/>
                    </a:lnTo>
                    <a:lnTo>
                      <a:pt x="96" y="88"/>
                    </a:lnTo>
                    <a:lnTo>
                      <a:pt x="100" y="86"/>
                    </a:lnTo>
                    <a:lnTo>
                      <a:pt x="110" y="80"/>
                    </a:lnTo>
                    <a:lnTo>
                      <a:pt x="122" y="72"/>
                    </a:lnTo>
                    <a:lnTo>
                      <a:pt x="132" y="58"/>
                    </a:lnTo>
                    <a:lnTo>
                      <a:pt x="136" y="44"/>
                    </a:lnTo>
                    <a:lnTo>
                      <a:pt x="136" y="42"/>
                    </a:lnTo>
                    <a:lnTo>
                      <a:pt x="134" y="40"/>
                    </a:lnTo>
                    <a:lnTo>
                      <a:pt x="132" y="36"/>
                    </a:lnTo>
                    <a:lnTo>
                      <a:pt x="130" y="32"/>
                    </a:lnTo>
                    <a:lnTo>
                      <a:pt x="126" y="28"/>
                    </a:lnTo>
                    <a:lnTo>
                      <a:pt x="124" y="24"/>
                    </a:lnTo>
                    <a:lnTo>
                      <a:pt x="120" y="22"/>
                    </a:lnTo>
                    <a:lnTo>
                      <a:pt x="118" y="22"/>
                    </a:lnTo>
                    <a:lnTo>
                      <a:pt x="118" y="20"/>
                    </a:lnTo>
                    <a:lnTo>
                      <a:pt x="118" y="18"/>
                    </a:lnTo>
                    <a:lnTo>
                      <a:pt x="118" y="16"/>
                    </a:lnTo>
                    <a:lnTo>
                      <a:pt x="118" y="12"/>
                    </a:lnTo>
                    <a:lnTo>
                      <a:pt x="114" y="10"/>
                    </a:lnTo>
                    <a:lnTo>
                      <a:pt x="112" y="10"/>
                    </a:lnTo>
                    <a:lnTo>
                      <a:pt x="106" y="8"/>
                    </a:lnTo>
                    <a:lnTo>
                      <a:pt x="104" y="10"/>
                    </a:lnTo>
                    <a:lnTo>
                      <a:pt x="102" y="10"/>
                    </a:lnTo>
                    <a:lnTo>
                      <a:pt x="98" y="12"/>
                    </a:lnTo>
                    <a:lnTo>
                      <a:pt x="94" y="14"/>
                    </a:lnTo>
                    <a:lnTo>
                      <a:pt x="90" y="16"/>
                    </a:lnTo>
                    <a:lnTo>
                      <a:pt x="86" y="18"/>
                    </a:lnTo>
                    <a:lnTo>
                      <a:pt x="84" y="20"/>
                    </a:lnTo>
                    <a:lnTo>
                      <a:pt x="82" y="22"/>
                    </a:lnTo>
                    <a:lnTo>
                      <a:pt x="78" y="22"/>
                    </a:lnTo>
                    <a:lnTo>
                      <a:pt x="76" y="20"/>
                    </a:lnTo>
                    <a:lnTo>
                      <a:pt x="72" y="18"/>
                    </a:lnTo>
                    <a:lnTo>
                      <a:pt x="70" y="16"/>
                    </a:lnTo>
                    <a:lnTo>
                      <a:pt x="70" y="14"/>
                    </a:lnTo>
                    <a:lnTo>
                      <a:pt x="68" y="12"/>
                    </a:lnTo>
                    <a:lnTo>
                      <a:pt x="64" y="8"/>
                    </a:lnTo>
                    <a:lnTo>
                      <a:pt x="60" y="6"/>
                    </a:lnTo>
                    <a:lnTo>
                      <a:pt x="56" y="6"/>
                    </a:lnTo>
                    <a:lnTo>
                      <a:pt x="50" y="8"/>
                    </a:lnTo>
                    <a:lnTo>
                      <a:pt x="46" y="12"/>
                    </a:lnTo>
                    <a:lnTo>
                      <a:pt x="44" y="16"/>
                    </a:lnTo>
                    <a:lnTo>
                      <a:pt x="44" y="20"/>
                    </a:lnTo>
                    <a:lnTo>
                      <a:pt x="44" y="24"/>
                    </a:lnTo>
                    <a:lnTo>
                      <a:pt x="44" y="26"/>
                    </a:lnTo>
                    <a:lnTo>
                      <a:pt x="44" y="28"/>
                    </a:lnTo>
                    <a:lnTo>
                      <a:pt x="42" y="28"/>
                    </a:lnTo>
                    <a:lnTo>
                      <a:pt x="40" y="28"/>
                    </a:lnTo>
                    <a:lnTo>
                      <a:pt x="38" y="24"/>
                    </a:lnTo>
                    <a:lnTo>
                      <a:pt x="34" y="22"/>
                    </a:lnTo>
                    <a:lnTo>
                      <a:pt x="34" y="18"/>
                    </a:lnTo>
                    <a:lnTo>
                      <a:pt x="32" y="16"/>
                    </a:lnTo>
                    <a:lnTo>
                      <a:pt x="28" y="12"/>
                    </a:lnTo>
                    <a:lnTo>
                      <a:pt x="26" y="8"/>
                    </a:lnTo>
                    <a:lnTo>
                      <a:pt x="22" y="4"/>
                    </a:lnTo>
                    <a:lnTo>
                      <a:pt x="18" y="0"/>
                    </a:lnTo>
                    <a:lnTo>
                      <a:pt x="16" y="0"/>
                    </a:lnTo>
                    <a:lnTo>
                      <a:pt x="14" y="0"/>
                    </a:lnTo>
                    <a:lnTo>
                      <a:pt x="12" y="4"/>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41" name="Freeform 337"/>
              <p:cNvSpPr>
                <a:spLocks/>
              </p:cNvSpPr>
              <p:nvPr/>
            </p:nvSpPr>
            <p:spPr bwMode="gray">
              <a:xfrm>
                <a:off x="3930" y="3728"/>
                <a:ext cx="28" cy="72"/>
              </a:xfrm>
              <a:custGeom>
                <a:avLst/>
                <a:gdLst>
                  <a:gd name="T0" fmla="*/ 14 w 14"/>
                  <a:gd name="T1" fmla="*/ 0 h 40"/>
                  <a:gd name="T2" fmla="*/ 14 w 14"/>
                  <a:gd name="T3" fmla="*/ 0 h 40"/>
                  <a:gd name="T4" fmla="*/ 12 w 14"/>
                  <a:gd name="T5" fmla="*/ 0 h 40"/>
                  <a:gd name="T6" fmla="*/ 10 w 14"/>
                  <a:gd name="T7" fmla="*/ 0 h 40"/>
                  <a:gd name="T8" fmla="*/ 10 w 14"/>
                  <a:gd name="T9" fmla="*/ 2 h 40"/>
                  <a:gd name="T10" fmla="*/ 8 w 14"/>
                  <a:gd name="T11" fmla="*/ 2 h 40"/>
                  <a:gd name="T12" fmla="*/ 6 w 14"/>
                  <a:gd name="T13" fmla="*/ 4 h 40"/>
                  <a:gd name="T14" fmla="*/ 6 w 14"/>
                  <a:gd name="T15" fmla="*/ 4 h 40"/>
                  <a:gd name="T16" fmla="*/ 4 w 14"/>
                  <a:gd name="T17" fmla="*/ 6 h 40"/>
                  <a:gd name="T18" fmla="*/ 2 w 14"/>
                  <a:gd name="T19" fmla="*/ 4 h 40"/>
                  <a:gd name="T20" fmla="*/ 0 w 14"/>
                  <a:gd name="T21" fmla="*/ 4 h 40"/>
                  <a:gd name="T22" fmla="*/ 0 w 14"/>
                  <a:gd name="T23" fmla="*/ 6 h 40"/>
                  <a:gd name="T24" fmla="*/ 0 w 14"/>
                  <a:gd name="T25" fmla="*/ 8 h 40"/>
                  <a:gd name="T26" fmla="*/ 0 w 14"/>
                  <a:gd name="T27" fmla="*/ 8 h 40"/>
                  <a:gd name="T28" fmla="*/ 0 w 14"/>
                  <a:gd name="T29" fmla="*/ 40 h 40"/>
                  <a:gd name="T30" fmla="*/ 8 w 14"/>
                  <a:gd name="T31" fmla="*/ 40 h 40"/>
                  <a:gd name="T32" fmla="*/ 8 w 14"/>
                  <a:gd name="T33" fmla="*/ 40 h 40"/>
                  <a:gd name="T34" fmla="*/ 8 w 14"/>
                  <a:gd name="T35" fmla="*/ 38 h 40"/>
                  <a:gd name="T36" fmla="*/ 10 w 14"/>
                  <a:gd name="T37" fmla="*/ 36 h 40"/>
                  <a:gd name="T38" fmla="*/ 12 w 14"/>
                  <a:gd name="T39" fmla="*/ 34 h 40"/>
                  <a:gd name="T40" fmla="*/ 12 w 14"/>
                  <a:gd name="T41" fmla="*/ 32 h 40"/>
                  <a:gd name="T42" fmla="*/ 12 w 14"/>
                  <a:gd name="T43" fmla="*/ 30 h 40"/>
                  <a:gd name="T44" fmla="*/ 12 w 14"/>
                  <a:gd name="T45" fmla="*/ 28 h 40"/>
                  <a:gd name="T46" fmla="*/ 10 w 14"/>
                  <a:gd name="T47" fmla="*/ 24 h 40"/>
                  <a:gd name="T48" fmla="*/ 10 w 14"/>
                  <a:gd name="T49" fmla="*/ 18 h 40"/>
                  <a:gd name="T50" fmla="*/ 10 w 14"/>
                  <a:gd name="T51" fmla="*/ 14 h 40"/>
                  <a:gd name="T52" fmla="*/ 10 w 14"/>
                  <a:gd name="T53" fmla="*/ 12 h 40"/>
                  <a:gd name="T54" fmla="*/ 12 w 14"/>
                  <a:gd name="T55" fmla="*/ 10 h 40"/>
                  <a:gd name="T56" fmla="*/ 12 w 14"/>
                  <a:gd name="T57" fmla="*/ 8 h 40"/>
                  <a:gd name="T58" fmla="*/ 14 w 14"/>
                  <a:gd name="T59" fmla="*/ 4 h 40"/>
                  <a:gd name="T60" fmla="*/ 14 w 14"/>
                  <a:gd name="T61" fmla="*/ 0 h 40"/>
                  <a:gd name="T62" fmla="*/ 14 w 14"/>
                  <a:gd name="T63" fmla="*/ 0 h 4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
                  <a:gd name="T97" fmla="*/ 0 h 40"/>
                  <a:gd name="T98" fmla="*/ 14 w 14"/>
                  <a:gd name="T99" fmla="*/ 40 h 4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 h="40">
                    <a:moveTo>
                      <a:pt x="14" y="0"/>
                    </a:moveTo>
                    <a:lnTo>
                      <a:pt x="14" y="0"/>
                    </a:lnTo>
                    <a:lnTo>
                      <a:pt x="12" y="0"/>
                    </a:lnTo>
                    <a:lnTo>
                      <a:pt x="10" y="0"/>
                    </a:lnTo>
                    <a:lnTo>
                      <a:pt x="10" y="2"/>
                    </a:lnTo>
                    <a:lnTo>
                      <a:pt x="8" y="2"/>
                    </a:lnTo>
                    <a:lnTo>
                      <a:pt x="6" y="4"/>
                    </a:lnTo>
                    <a:lnTo>
                      <a:pt x="4" y="6"/>
                    </a:lnTo>
                    <a:lnTo>
                      <a:pt x="2" y="4"/>
                    </a:lnTo>
                    <a:lnTo>
                      <a:pt x="0" y="4"/>
                    </a:lnTo>
                    <a:lnTo>
                      <a:pt x="0" y="6"/>
                    </a:lnTo>
                    <a:lnTo>
                      <a:pt x="0" y="8"/>
                    </a:lnTo>
                    <a:lnTo>
                      <a:pt x="0" y="40"/>
                    </a:lnTo>
                    <a:lnTo>
                      <a:pt x="8" y="40"/>
                    </a:lnTo>
                    <a:lnTo>
                      <a:pt x="8" y="38"/>
                    </a:lnTo>
                    <a:lnTo>
                      <a:pt x="10" y="36"/>
                    </a:lnTo>
                    <a:lnTo>
                      <a:pt x="12" y="34"/>
                    </a:lnTo>
                    <a:lnTo>
                      <a:pt x="12" y="32"/>
                    </a:lnTo>
                    <a:lnTo>
                      <a:pt x="12" y="30"/>
                    </a:lnTo>
                    <a:lnTo>
                      <a:pt x="12" y="28"/>
                    </a:lnTo>
                    <a:lnTo>
                      <a:pt x="10" y="24"/>
                    </a:lnTo>
                    <a:lnTo>
                      <a:pt x="10" y="18"/>
                    </a:lnTo>
                    <a:lnTo>
                      <a:pt x="10" y="14"/>
                    </a:lnTo>
                    <a:lnTo>
                      <a:pt x="10" y="12"/>
                    </a:lnTo>
                    <a:lnTo>
                      <a:pt x="12" y="10"/>
                    </a:lnTo>
                    <a:lnTo>
                      <a:pt x="12" y="8"/>
                    </a:lnTo>
                    <a:lnTo>
                      <a:pt x="14" y="4"/>
                    </a:lnTo>
                    <a:lnTo>
                      <a:pt x="14" y="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42" name="Freeform 343"/>
              <p:cNvSpPr>
                <a:spLocks/>
              </p:cNvSpPr>
              <p:nvPr/>
            </p:nvSpPr>
            <p:spPr bwMode="gray">
              <a:xfrm>
                <a:off x="4369" y="3728"/>
                <a:ext cx="75" cy="50"/>
              </a:xfrm>
              <a:custGeom>
                <a:avLst/>
                <a:gdLst>
                  <a:gd name="T0" fmla="*/ 4 w 38"/>
                  <a:gd name="T1" fmla="*/ 0 h 28"/>
                  <a:gd name="T2" fmla="*/ 6 w 38"/>
                  <a:gd name="T3" fmla="*/ 2 h 28"/>
                  <a:gd name="T4" fmla="*/ 6 w 38"/>
                  <a:gd name="T5" fmla="*/ 6 h 28"/>
                  <a:gd name="T6" fmla="*/ 6 w 38"/>
                  <a:gd name="T7" fmla="*/ 10 h 28"/>
                  <a:gd name="T8" fmla="*/ 4 w 38"/>
                  <a:gd name="T9" fmla="*/ 12 h 28"/>
                  <a:gd name="T10" fmla="*/ 2 w 38"/>
                  <a:gd name="T11" fmla="*/ 14 h 28"/>
                  <a:gd name="T12" fmla="*/ 0 w 38"/>
                  <a:gd name="T13" fmla="*/ 14 h 28"/>
                  <a:gd name="T14" fmla="*/ 0 w 38"/>
                  <a:gd name="T15" fmla="*/ 16 h 28"/>
                  <a:gd name="T16" fmla="*/ 0 w 38"/>
                  <a:gd name="T17" fmla="*/ 20 h 28"/>
                  <a:gd name="T18" fmla="*/ 2 w 38"/>
                  <a:gd name="T19" fmla="*/ 22 h 28"/>
                  <a:gd name="T20" fmla="*/ 2 w 38"/>
                  <a:gd name="T21" fmla="*/ 24 h 28"/>
                  <a:gd name="T22" fmla="*/ 4 w 38"/>
                  <a:gd name="T23" fmla="*/ 26 h 28"/>
                  <a:gd name="T24" fmla="*/ 4 w 38"/>
                  <a:gd name="T25" fmla="*/ 28 h 28"/>
                  <a:gd name="T26" fmla="*/ 4 w 38"/>
                  <a:gd name="T27" fmla="*/ 28 h 28"/>
                  <a:gd name="T28" fmla="*/ 6 w 38"/>
                  <a:gd name="T29" fmla="*/ 28 h 28"/>
                  <a:gd name="T30" fmla="*/ 8 w 38"/>
                  <a:gd name="T31" fmla="*/ 28 h 28"/>
                  <a:gd name="T32" fmla="*/ 12 w 38"/>
                  <a:gd name="T33" fmla="*/ 26 h 28"/>
                  <a:gd name="T34" fmla="*/ 14 w 38"/>
                  <a:gd name="T35" fmla="*/ 24 h 28"/>
                  <a:gd name="T36" fmla="*/ 16 w 38"/>
                  <a:gd name="T37" fmla="*/ 24 h 28"/>
                  <a:gd name="T38" fmla="*/ 18 w 38"/>
                  <a:gd name="T39" fmla="*/ 22 h 28"/>
                  <a:gd name="T40" fmla="*/ 20 w 38"/>
                  <a:gd name="T41" fmla="*/ 22 h 28"/>
                  <a:gd name="T42" fmla="*/ 22 w 38"/>
                  <a:gd name="T43" fmla="*/ 24 h 28"/>
                  <a:gd name="T44" fmla="*/ 22 w 38"/>
                  <a:gd name="T45" fmla="*/ 24 h 28"/>
                  <a:gd name="T46" fmla="*/ 32 w 38"/>
                  <a:gd name="T47" fmla="*/ 22 h 28"/>
                  <a:gd name="T48" fmla="*/ 38 w 38"/>
                  <a:gd name="T49" fmla="*/ 20 h 28"/>
                  <a:gd name="T50" fmla="*/ 38 w 38"/>
                  <a:gd name="T51" fmla="*/ 12 h 28"/>
                  <a:gd name="T52" fmla="*/ 32 w 38"/>
                  <a:gd name="T53" fmla="*/ 10 h 28"/>
                  <a:gd name="T54" fmla="*/ 24 w 38"/>
                  <a:gd name="T55" fmla="*/ 8 h 28"/>
                  <a:gd name="T56" fmla="*/ 30 w 38"/>
                  <a:gd name="T57" fmla="*/ 6 h 28"/>
                  <a:gd name="T58" fmla="*/ 20 w 38"/>
                  <a:gd name="T59" fmla="*/ 6 h 28"/>
                  <a:gd name="T60" fmla="*/ 14 w 38"/>
                  <a:gd name="T61" fmla="*/ 2 h 28"/>
                  <a:gd name="T62" fmla="*/ 4 w 38"/>
                  <a:gd name="T63" fmla="*/ 0 h 28"/>
                  <a:gd name="T64" fmla="*/ 4 w 38"/>
                  <a:gd name="T65" fmla="*/ 0 h 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8"/>
                  <a:gd name="T100" fmla="*/ 0 h 28"/>
                  <a:gd name="T101" fmla="*/ 38 w 38"/>
                  <a:gd name="T102" fmla="*/ 28 h 2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8" h="28">
                    <a:moveTo>
                      <a:pt x="4" y="0"/>
                    </a:moveTo>
                    <a:lnTo>
                      <a:pt x="6" y="2"/>
                    </a:lnTo>
                    <a:lnTo>
                      <a:pt x="6" y="6"/>
                    </a:lnTo>
                    <a:lnTo>
                      <a:pt x="6" y="10"/>
                    </a:lnTo>
                    <a:lnTo>
                      <a:pt x="4" y="12"/>
                    </a:lnTo>
                    <a:lnTo>
                      <a:pt x="2" y="14"/>
                    </a:lnTo>
                    <a:lnTo>
                      <a:pt x="0" y="14"/>
                    </a:lnTo>
                    <a:lnTo>
                      <a:pt x="0" y="16"/>
                    </a:lnTo>
                    <a:lnTo>
                      <a:pt x="0" y="20"/>
                    </a:lnTo>
                    <a:lnTo>
                      <a:pt x="2" y="22"/>
                    </a:lnTo>
                    <a:lnTo>
                      <a:pt x="2" y="24"/>
                    </a:lnTo>
                    <a:lnTo>
                      <a:pt x="4" y="26"/>
                    </a:lnTo>
                    <a:lnTo>
                      <a:pt x="4" y="28"/>
                    </a:lnTo>
                    <a:lnTo>
                      <a:pt x="6" y="28"/>
                    </a:lnTo>
                    <a:lnTo>
                      <a:pt x="8" y="28"/>
                    </a:lnTo>
                    <a:lnTo>
                      <a:pt x="12" y="26"/>
                    </a:lnTo>
                    <a:lnTo>
                      <a:pt x="14" y="24"/>
                    </a:lnTo>
                    <a:lnTo>
                      <a:pt x="16" y="24"/>
                    </a:lnTo>
                    <a:lnTo>
                      <a:pt x="18" y="22"/>
                    </a:lnTo>
                    <a:lnTo>
                      <a:pt x="20" y="22"/>
                    </a:lnTo>
                    <a:lnTo>
                      <a:pt x="22" y="24"/>
                    </a:lnTo>
                    <a:lnTo>
                      <a:pt x="32" y="22"/>
                    </a:lnTo>
                    <a:lnTo>
                      <a:pt x="38" y="20"/>
                    </a:lnTo>
                    <a:lnTo>
                      <a:pt x="38" y="12"/>
                    </a:lnTo>
                    <a:lnTo>
                      <a:pt x="32" y="10"/>
                    </a:lnTo>
                    <a:lnTo>
                      <a:pt x="24" y="8"/>
                    </a:lnTo>
                    <a:lnTo>
                      <a:pt x="30" y="6"/>
                    </a:lnTo>
                    <a:lnTo>
                      <a:pt x="20" y="6"/>
                    </a:lnTo>
                    <a:lnTo>
                      <a:pt x="14" y="2"/>
                    </a:lnTo>
                    <a:lnTo>
                      <a:pt x="4" y="0"/>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43" name="Freeform 344"/>
              <p:cNvSpPr>
                <a:spLocks/>
              </p:cNvSpPr>
              <p:nvPr/>
            </p:nvSpPr>
            <p:spPr bwMode="gray">
              <a:xfrm>
                <a:off x="4294" y="3717"/>
                <a:ext cx="87" cy="65"/>
              </a:xfrm>
              <a:custGeom>
                <a:avLst/>
                <a:gdLst>
                  <a:gd name="T0" fmla="*/ 12 w 44"/>
                  <a:gd name="T1" fmla="*/ 2 h 36"/>
                  <a:gd name="T2" fmla="*/ 8 w 44"/>
                  <a:gd name="T3" fmla="*/ 6 h 36"/>
                  <a:gd name="T4" fmla="*/ 12 w 44"/>
                  <a:gd name="T5" fmla="*/ 8 h 36"/>
                  <a:gd name="T6" fmla="*/ 14 w 44"/>
                  <a:gd name="T7" fmla="*/ 8 h 36"/>
                  <a:gd name="T8" fmla="*/ 16 w 44"/>
                  <a:gd name="T9" fmla="*/ 8 h 36"/>
                  <a:gd name="T10" fmla="*/ 18 w 44"/>
                  <a:gd name="T11" fmla="*/ 8 h 36"/>
                  <a:gd name="T12" fmla="*/ 22 w 44"/>
                  <a:gd name="T13" fmla="*/ 10 h 36"/>
                  <a:gd name="T14" fmla="*/ 24 w 44"/>
                  <a:gd name="T15" fmla="*/ 10 h 36"/>
                  <a:gd name="T16" fmla="*/ 26 w 44"/>
                  <a:gd name="T17" fmla="*/ 14 h 36"/>
                  <a:gd name="T18" fmla="*/ 26 w 44"/>
                  <a:gd name="T19" fmla="*/ 14 h 36"/>
                  <a:gd name="T20" fmla="*/ 26 w 44"/>
                  <a:gd name="T21" fmla="*/ 16 h 36"/>
                  <a:gd name="T22" fmla="*/ 26 w 44"/>
                  <a:gd name="T23" fmla="*/ 18 h 36"/>
                  <a:gd name="T24" fmla="*/ 26 w 44"/>
                  <a:gd name="T25" fmla="*/ 20 h 36"/>
                  <a:gd name="T26" fmla="*/ 24 w 44"/>
                  <a:gd name="T27" fmla="*/ 22 h 36"/>
                  <a:gd name="T28" fmla="*/ 20 w 44"/>
                  <a:gd name="T29" fmla="*/ 22 h 36"/>
                  <a:gd name="T30" fmla="*/ 10 w 44"/>
                  <a:gd name="T31" fmla="*/ 18 h 36"/>
                  <a:gd name="T32" fmla="*/ 4 w 44"/>
                  <a:gd name="T33" fmla="*/ 18 h 36"/>
                  <a:gd name="T34" fmla="*/ 0 w 44"/>
                  <a:gd name="T35" fmla="*/ 22 h 36"/>
                  <a:gd name="T36" fmla="*/ 6 w 44"/>
                  <a:gd name="T37" fmla="*/ 26 h 36"/>
                  <a:gd name="T38" fmla="*/ 6 w 44"/>
                  <a:gd name="T39" fmla="*/ 26 h 36"/>
                  <a:gd name="T40" fmla="*/ 10 w 44"/>
                  <a:gd name="T41" fmla="*/ 26 h 36"/>
                  <a:gd name="T42" fmla="*/ 14 w 44"/>
                  <a:gd name="T43" fmla="*/ 26 h 36"/>
                  <a:gd name="T44" fmla="*/ 16 w 44"/>
                  <a:gd name="T45" fmla="*/ 26 h 36"/>
                  <a:gd name="T46" fmla="*/ 20 w 44"/>
                  <a:gd name="T47" fmla="*/ 28 h 36"/>
                  <a:gd name="T48" fmla="*/ 20 w 44"/>
                  <a:gd name="T49" fmla="*/ 30 h 36"/>
                  <a:gd name="T50" fmla="*/ 22 w 44"/>
                  <a:gd name="T51" fmla="*/ 32 h 36"/>
                  <a:gd name="T52" fmla="*/ 26 w 44"/>
                  <a:gd name="T53" fmla="*/ 34 h 36"/>
                  <a:gd name="T54" fmla="*/ 30 w 44"/>
                  <a:gd name="T55" fmla="*/ 36 h 36"/>
                  <a:gd name="T56" fmla="*/ 34 w 44"/>
                  <a:gd name="T57" fmla="*/ 36 h 36"/>
                  <a:gd name="T58" fmla="*/ 36 w 44"/>
                  <a:gd name="T59" fmla="*/ 36 h 36"/>
                  <a:gd name="T60" fmla="*/ 40 w 44"/>
                  <a:gd name="T61" fmla="*/ 36 h 36"/>
                  <a:gd name="T62" fmla="*/ 42 w 44"/>
                  <a:gd name="T63" fmla="*/ 36 h 36"/>
                  <a:gd name="T64" fmla="*/ 42 w 44"/>
                  <a:gd name="T65" fmla="*/ 34 h 36"/>
                  <a:gd name="T66" fmla="*/ 42 w 44"/>
                  <a:gd name="T67" fmla="*/ 30 h 36"/>
                  <a:gd name="T68" fmla="*/ 40 w 44"/>
                  <a:gd name="T69" fmla="*/ 30 h 36"/>
                  <a:gd name="T70" fmla="*/ 40 w 44"/>
                  <a:gd name="T71" fmla="*/ 28 h 36"/>
                  <a:gd name="T72" fmla="*/ 38 w 44"/>
                  <a:gd name="T73" fmla="*/ 24 h 36"/>
                  <a:gd name="T74" fmla="*/ 38 w 44"/>
                  <a:gd name="T75" fmla="*/ 22 h 36"/>
                  <a:gd name="T76" fmla="*/ 38 w 44"/>
                  <a:gd name="T77" fmla="*/ 18 h 36"/>
                  <a:gd name="T78" fmla="*/ 40 w 44"/>
                  <a:gd name="T79" fmla="*/ 18 h 36"/>
                  <a:gd name="T80" fmla="*/ 42 w 44"/>
                  <a:gd name="T81" fmla="*/ 16 h 36"/>
                  <a:gd name="T82" fmla="*/ 44 w 44"/>
                  <a:gd name="T83" fmla="*/ 14 h 36"/>
                  <a:gd name="T84" fmla="*/ 44 w 44"/>
                  <a:gd name="T85" fmla="*/ 12 h 36"/>
                  <a:gd name="T86" fmla="*/ 44 w 44"/>
                  <a:gd name="T87" fmla="*/ 8 h 36"/>
                  <a:gd name="T88" fmla="*/ 42 w 44"/>
                  <a:gd name="T89" fmla="*/ 4 h 36"/>
                  <a:gd name="T90" fmla="*/ 28 w 44"/>
                  <a:gd name="T91" fmla="*/ 2 h 36"/>
                  <a:gd name="T92" fmla="*/ 20 w 44"/>
                  <a:gd name="T93" fmla="*/ 0 h 36"/>
                  <a:gd name="T94" fmla="*/ 12 w 44"/>
                  <a:gd name="T95" fmla="*/ 2 h 36"/>
                  <a:gd name="T96" fmla="*/ 12 w 44"/>
                  <a:gd name="T97" fmla="*/ 2 h 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4"/>
                  <a:gd name="T148" fmla="*/ 0 h 36"/>
                  <a:gd name="T149" fmla="*/ 44 w 44"/>
                  <a:gd name="T150" fmla="*/ 36 h 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4" h="36">
                    <a:moveTo>
                      <a:pt x="12" y="2"/>
                    </a:moveTo>
                    <a:lnTo>
                      <a:pt x="8" y="6"/>
                    </a:lnTo>
                    <a:lnTo>
                      <a:pt x="12" y="8"/>
                    </a:lnTo>
                    <a:lnTo>
                      <a:pt x="14" y="8"/>
                    </a:lnTo>
                    <a:lnTo>
                      <a:pt x="16" y="8"/>
                    </a:lnTo>
                    <a:lnTo>
                      <a:pt x="18" y="8"/>
                    </a:lnTo>
                    <a:lnTo>
                      <a:pt x="22" y="10"/>
                    </a:lnTo>
                    <a:lnTo>
                      <a:pt x="24" y="10"/>
                    </a:lnTo>
                    <a:lnTo>
                      <a:pt x="26" y="14"/>
                    </a:lnTo>
                    <a:lnTo>
                      <a:pt x="26" y="16"/>
                    </a:lnTo>
                    <a:lnTo>
                      <a:pt x="26" y="18"/>
                    </a:lnTo>
                    <a:lnTo>
                      <a:pt x="26" y="20"/>
                    </a:lnTo>
                    <a:lnTo>
                      <a:pt x="24" y="22"/>
                    </a:lnTo>
                    <a:lnTo>
                      <a:pt x="20" y="22"/>
                    </a:lnTo>
                    <a:lnTo>
                      <a:pt x="10" y="18"/>
                    </a:lnTo>
                    <a:lnTo>
                      <a:pt x="4" y="18"/>
                    </a:lnTo>
                    <a:lnTo>
                      <a:pt x="0" y="22"/>
                    </a:lnTo>
                    <a:lnTo>
                      <a:pt x="6" y="26"/>
                    </a:lnTo>
                    <a:lnTo>
                      <a:pt x="10" y="26"/>
                    </a:lnTo>
                    <a:lnTo>
                      <a:pt x="14" y="26"/>
                    </a:lnTo>
                    <a:lnTo>
                      <a:pt x="16" y="26"/>
                    </a:lnTo>
                    <a:lnTo>
                      <a:pt x="20" y="28"/>
                    </a:lnTo>
                    <a:lnTo>
                      <a:pt x="20" y="30"/>
                    </a:lnTo>
                    <a:lnTo>
                      <a:pt x="22" y="32"/>
                    </a:lnTo>
                    <a:lnTo>
                      <a:pt x="26" y="34"/>
                    </a:lnTo>
                    <a:lnTo>
                      <a:pt x="30" y="36"/>
                    </a:lnTo>
                    <a:lnTo>
                      <a:pt x="34" y="36"/>
                    </a:lnTo>
                    <a:lnTo>
                      <a:pt x="36" y="36"/>
                    </a:lnTo>
                    <a:lnTo>
                      <a:pt x="40" y="36"/>
                    </a:lnTo>
                    <a:lnTo>
                      <a:pt x="42" y="36"/>
                    </a:lnTo>
                    <a:lnTo>
                      <a:pt x="42" y="34"/>
                    </a:lnTo>
                    <a:lnTo>
                      <a:pt x="42" y="30"/>
                    </a:lnTo>
                    <a:lnTo>
                      <a:pt x="40" y="30"/>
                    </a:lnTo>
                    <a:lnTo>
                      <a:pt x="40" y="28"/>
                    </a:lnTo>
                    <a:lnTo>
                      <a:pt x="38" y="24"/>
                    </a:lnTo>
                    <a:lnTo>
                      <a:pt x="38" y="22"/>
                    </a:lnTo>
                    <a:lnTo>
                      <a:pt x="38" y="18"/>
                    </a:lnTo>
                    <a:lnTo>
                      <a:pt x="40" y="18"/>
                    </a:lnTo>
                    <a:lnTo>
                      <a:pt x="42" y="16"/>
                    </a:lnTo>
                    <a:lnTo>
                      <a:pt x="44" y="14"/>
                    </a:lnTo>
                    <a:lnTo>
                      <a:pt x="44" y="12"/>
                    </a:lnTo>
                    <a:lnTo>
                      <a:pt x="44" y="8"/>
                    </a:lnTo>
                    <a:lnTo>
                      <a:pt x="42" y="4"/>
                    </a:lnTo>
                    <a:lnTo>
                      <a:pt x="28" y="2"/>
                    </a:lnTo>
                    <a:lnTo>
                      <a:pt x="20" y="0"/>
                    </a:lnTo>
                    <a:lnTo>
                      <a:pt x="12" y="2"/>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sp>
            <p:nvSpPr>
              <p:cNvPr id="44" name="Freeform 345"/>
              <p:cNvSpPr>
                <a:spLocks/>
              </p:cNvSpPr>
              <p:nvPr/>
            </p:nvSpPr>
            <p:spPr bwMode="gray">
              <a:xfrm>
                <a:off x="4025" y="3635"/>
                <a:ext cx="277" cy="96"/>
              </a:xfrm>
              <a:custGeom>
                <a:avLst/>
                <a:gdLst>
                  <a:gd name="T0" fmla="*/ 18 w 140"/>
                  <a:gd name="T1" fmla="*/ 2 h 54"/>
                  <a:gd name="T2" fmla="*/ 16 w 140"/>
                  <a:gd name="T3" fmla="*/ 2 h 54"/>
                  <a:gd name="T4" fmla="*/ 14 w 140"/>
                  <a:gd name="T5" fmla="*/ 4 h 54"/>
                  <a:gd name="T6" fmla="*/ 10 w 140"/>
                  <a:gd name="T7" fmla="*/ 6 h 54"/>
                  <a:gd name="T8" fmla="*/ 6 w 140"/>
                  <a:gd name="T9" fmla="*/ 8 h 54"/>
                  <a:gd name="T10" fmla="*/ 2 w 140"/>
                  <a:gd name="T11" fmla="*/ 10 h 54"/>
                  <a:gd name="T12" fmla="*/ 0 w 140"/>
                  <a:gd name="T13" fmla="*/ 14 h 54"/>
                  <a:gd name="T14" fmla="*/ 0 w 140"/>
                  <a:gd name="T15" fmla="*/ 18 h 54"/>
                  <a:gd name="T16" fmla="*/ 0 w 140"/>
                  <a:gd name="T17" fmla="*/ 18 h 54"/>
                  <a:gd name="T18" fmla="*/ 2 w 140"/>
                  <a:gd name="T19" fmla="*/ 20 h 54"/>
                  <a:gd name="T20" fmla="*/ 4 w 140"/>
                  <a:gd name="T21" fmla="*/ 22 h 54"/>
                  <a:gd name="T22" fmla="*/ 8 w 140"/>
                  <a:gd name="T23" fmla="*/ 22 h 54"/>
                  <a:gd name="T24" fmla="*/ 12 w 140"/>
                  <a:gd name="T25" fmla="*/ 22 h 54"/>
                  <a:gd name="T26" fmla="*/ 16 w 140"/>
                  <a:gd name="T27" fmla="*/ 20 h 54"/>
                  <a:gd name="T28" fmla="*/ 20 w 140"/>
                  <a:gd name="T29" fmla="*/ 18 h 54"/>
                  <a:gd name="T30" fmla="*/ 24 w 140"/>
                  <a:gd name="T31" fmla="*/ 16 h 54"/>
                  <a:gd name="T32" fmla="*/ 28 w 140"/>
                  <a:gd name="T33" fmla="*/ 16 h 54"/>
                  <a:gd name="T34" fmla="*/ 32 w 140"/>
                  <a:gd name="T35" fmla="*/ 16 h 54"/>
                  <a:gd name="T36" fmla="*/ 34 w 140"/>
                  <a:gd name="T37" fmla="*/ 18 h 54"/>
                  <a:gd name="T38" fmla="*/ 36 w 140"/>
                  <a:gd name="T39" fmla="*/ 18 h 54"/>
                  <a:gd name="T40" fmla="*/ 40 w 140"/>
                  <a:gd name="T41" fmla="*/ 20 h 54"/>
                  <a:gd name="T42" fmla="*/ 44 w 140"/>
                  <a:gd name="T43" fmla="*/ 22 h 54"/>
                  <a:gd name="T44" fmla="*/ 48 w 140"/>
                  <a:gd name="T45" fmla="*/ 22 h 54"/>
                  <a:gd name="T46" fmla="*/ 50 w 140"/>
                  <a:gd name="T47" fmla="*/ 24 h 54"/>
                  <a:gd name="T48" fmla="*/ 52 w 140"/>
                  <a:gd name="T49" fmla="*/ 24 h 54"/>
                  <a:gd name="T50" fmla="*/ 68 w 140"/>
                  <a:gd name="T51" fmla="*/ 32 h 54"/>
                  <a:gd name="T52" fmla="*/ 68 w 140"/>
                  <a:gd name="T53" fmla="*/ 32 h 54"/>
                  <a:gd name="T54" fmla="*/ 70 w 140"/>
                  <a:gd name="T55" fmla="*/ 34 h 54"/>
                  <a:gd name="T56" fmla="*/ 74 w 140"/>
                  <a:gd name="T57" fmla="*/ 36 h 54"/>
                  <a:gd name="T58" fmla="*/ 80 w 140"/>
                  <a:gd name="T59" fmla="*/ 40 h 54"/>
                  <a:gd name="T60" fmla="*/ 88 w 140"/>
                  <a:gd name="T61" fmla="*/ 40 h 54"/>
                  <a:gd name="T62" fmla="*/ 98 w 140"/>
                  <a:gd name="T63" fmla="*/ 42 h 54"/>
                  <a:gd name="T64" fmla="*/ 98 w 140"/>
                  <a:gd name="T65" fmla="*/ 46 h 54"/>
                  <a:gd name="T66" fmla="*/ 90 w 140"/>
                  <a:gd name="T67" fmla="*/ 50 h 54"/>
                  <a:gd name="T68" fmla="*/ 92 w 140"/>
                  <a:gd name="T69" fmla="*/ 54 h 54"/>
                  <a:gd name="T70" fmla="*/ 94 w 140"/>
                  <a:gd name="T71" fmla="*/ 54 h 54"/>
                  <a:gd name="T72" fmla="*/ 96 w 140"/>
                  <a:gd name="T73" fmla="*/ 54 h 54"/>
                  <a:gd name="T74" fmla="*/ 102 w 140"/>
                  <a:gd name="T75" fmla="*/ 54 h 54"/>
                  <a:gd name="T76" fmla="*/ 108 w 140"/>
                  <a:gd name="T77" fmla="*/ 54 h 54"/>
                  <a:gd name="T78" fmla="*/ 114 w 140"/>
                  <a:gd name="T79" fmla="*/ 54 h 54"/>
                  <a:gd name="T80" fmla="*/ 120 w 140"/>
                  <a:gd name="T81" fmla="*/ 54 h 54"/>
                  <a:gd name="T82" fmla="*/ 122 w 140"/>
                  <a:gd name="T83" fmla="*/ 54 h 54"/>
                  <a:gd name="T84" fmla="*/ 138 w 140"/>
                  <a:gd name="T85" fmla="*/ 52 h 54"/>
                  <a:gd name="T86" fmla="*/ 138 w 140"/>
                  <a:gd name="T87" fmla="*/ 52 h 54"/>
                  <a:gd name="T88" fmla="*/ 138 w 140"/>
                  <a:gd name="T89" fmla="*/ 50 h 54"/>
                  <a:gd name="T90" fmla="*/ 140 w 140"/>
                  <a:gd name="T91" fmla="*/ 48 h 54"/>
                  <a:gd name="T92" fmla="*/ 140 w 140"/>
                  <a:gd name="T93" fmla="*/ 46 h 54"/>
                  <a:gd name="T94" fmla="*/ 138 w 140"/>
                  <a:gd name="T95" fmla="*/ 42 h 54"/>
                  <a:gd name="T96" fmla="*/ 120 w 140"/>
                  <a:gd name="T97" fmla="*/ 34 h 54"/>
                  <a:gd name="T98" fmla="*/ 116 w 140"/>
                  <a:gd name="T99" fmla="*/ 30 h 54"/>
                  <a:gd name="T100" fmla="*/ 86 w 140"/>
                  <a:gd name="T101" fmla="*/ 22 h 54"/>
                  <a:gd name="T102" fmla="*/ 76 w 140"/>
                  <a:gd name="T103" fmla="*/ 20 h 54"/>
                  <a:gd name="T104" fmla="*/ 74 w 140"/>
                  <a:gd name="T105" fmla="*/ 20 h 54"/>
                  <a:gd name="T106" fmla="*/ 70 w 140"/>
                  <a:gd name="T107" fmla="*/ 16 h 54"/>
                  <a:gd name="T108" fmla="*/ 66 w 140"/>
                  <a:gd name="T109" fmla="*/ 14 h 54"/>
                  <a:gd name="T110" fmla="*/ 58 w 140"/>
                  <a:gd name="T111" fmla="*/ 8 h 54"/>
                  <a:gd name="T112" fmla="*/ 32 w 140"/>
                  <a:gd name="T113" fmla="*/ 0 h 54"/>
                  <a:gd name="T114" fmla="*/ 18 w 140"/>
                  <a:gd name="T115" fmla="*/ 2 h 54"/>
                  <a:gd name="T116" fmla="*/ 18 w 140"/>
                  <a:gd name="T117" fmla="*/ 2 h 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0"/>
                  <a:gd name="T178" fmla="*/ 0 h 54"/>
                  <a:gd name="T179" fmla="*/ 140 w 140"/>
                  <a:gd name="T180" fmla="*/ 54 h 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0" h="54">
                    <a:moveTo>
                      <a:pt x="18" y="2"/>
                    </a:moveTo>
                    <a:lnTo>
                      <a:pt x="16" y="2"/>
                    </a:lnTo>
                    <a:lnTo>
                      <a:pt x="14" y="4"/>
                    </a:lnTo>
                    <a:lnTo>
                      <a:pt x="10" y="6"/>
                    </a:lnTo>
                    <a:lnTo>
                      <a:pt x="6" y="8"/>
                    </a:lnTo>
                    <a:lnTo>
                      <a:pt x="2" y="10"/>
                    </a:lnTo>
                    <a:lnTo>
                      <a:pt x="0" y="14"/>
                    </a:lnTo>
                    <a:lnTo>
                      <a:pt x="0" y="18"/>
                    </a:lnTo>
                    <a:lnTo>
                      <a:pt x="2" y="20"/>
                    </a:lnTo>
                    <a:lnTo>
                      <a:pt x="4" y="22"/>
                    </a:lnTo>
                    <a:lnTo>
                      <a:pt x="8" y="22"/>
                    </a:lnTo>
                    <a:lnTo>
                      <a:pt x="12" y="22"/>
                    </a:lnTo>
                    <a:lnTo>
                      <a:pt x="16" y="20"/>
                    </a:lnTo>
                    <a:lnTo>
                      <a:pt x="20" y="18"/>
                    </a:lnTo>
                    <a:lnTo>
                      <a:pt x="24" y="16"/>
                    </a:lnTo>
                    <a:lnTo>
                      <a:pt x="28" y="16"/>
                    </a:lnTo>
                    <a:lnTo>
                      <a:pt x="32" y="16"/>
                    </a:lnTo>
                    <a:lnTo>
                      <a:pt x="34" y="18"/>
                    </a:lnTo>
                    <a:lnTo>
                      <a:pt x="36" y="18"/>
                    </a:lnTo>
                    <a:lnTo>
                      <a:pt x="40" y="20"/>
                    </a:lnTo>
                    <a:lnTo>
                      <a:pt x="44" y="22"/>
                    </a:lnTo>
                    <a:lnTo>
                      <a:pt x="48" y="22"/>
                    </a:lnTo>
                    <a:lnTo>
                      <a:pt x="50" y="24"/>
                    </a:lnTo>
                    <a:lnTo>
                      <a:pt x="52" y="24"/>
                    </a:lnTo>
                    <a:lnTo>
                      <a:pt x="68" y="32"/>
                    </a:lnTo>
                    <a:lnTo>
                      <a:pt x="70" y="34"/>
                    </a:lnTo>
                    <a:lnTo>
                      <a:pt x="74" y="36"/>
                    </a:lnTo>
                    <a:lnTo>
                      <a:pt x="80" y="40"/>
                    </a:lnTo>
                    <a:lnTo>
                      <a:pt x="88" y="40"/>
                    </a:lnTo>
                    <a:lnTo>
                      <a:pt x="98" y="42"/>
                    </a:lnTo>
                    <a:lnTo>
                      <a:pt x="98" y="46"/>
                    </a:lnTo>
                    <a:lnTo>
                      <a:pt x="90" y="50"/>
                    </a:lnTo>
                    <a:lnTo>
                      <a:pt x="92" y="54"/>
                    </a:lnTo>
                    <a:lnTo>
                      <a:pt x="94" y="54"/>
                    </a:lnTo>
                    <a:lnTo>
                      <a:pt x="96" y="54"/>
                    </a:lnTo>
                    <a:lnTo>
                      <a:pt x="102" y="54"/>
                    </a:lnTo>
                    <a:lnTo>
                      <a:pt x="108" y="54"/>
                    </a:lnTo>
                    <a:lnTo>
                      <a:pt x="114" y="54"/>
                    </a:lnTo>
                    <a:lnTo>
                      <a:pt x="120" y="54"/>
                    </a:lnTo>
                    <a:lnTo>
                      <a:pt x="122" y="54"/>
                    </a:lnTo>
                    <a:lnTo>
                      <a:pt x="138" y="52"/>
                    </a:lnTo>
                    <a:lnTo>
                      <a:pt x="138" y="50"/>
                    </a:lnTo>
                    <a:lnTo>
                      <a:pt x="140" y="48"/>
                    </a:lnTo>
                    <a:lnTo>
                      <a:pt x="140" y="46"/>
                    </a:lnTo>
                    <a:lnTo>
                      <a:pt x="138" y="42"/>
                    </a:lnTo>
                    <a:lnTo>
                      <a:pt x="120" y="34"/>
                    </a:lnTo>
                    <a:lnTo>
                      <a:pt x="116" y="30"/>
                    </a:lnTo>
                    <a:lnTo>
                      <a:pt x="86" y="22"/>
                    </a:lnTo>
                    <a:lnTo>
                      <a:pt x="76" y="20"/>
                    </a:lnTo>
                    <a:lnTo>
                      <a:pt x="74" y="20"/>
                    </a:lnTo>
                    <a:lnTo>
                      <a:pt x="70" y="16"/>
                    </a:lnTo>
                    <a:lnTo>
                      <a:pt x="66" y="14"/>
                    </a:lnTo>
                    <a:lnTo>
                      <a:pt x="58" y="8"/>
                    </a:lnTo>
                    <a:lnTo>
                      <a:pt x="32" y="0"/>
                    </a:lnTo>
                    <a:lnTo>
                      <a:pt x="18" y="2"/>
                    </a:lnTo>
                    <a:close/>
                  </a:path>
                </a:pathLst>
              </a:custGeom>
              <a:grpFill/>
              <a:ln w="9525" algn="ctr">
                <a:solidFill>
                  <a:srgbClr val="C0C0C0"/>
                </a:solidFill>
                <a:miter lim="800000"/>
                <a:headEnd/>
                <a:tailEnd/>
              </a:ln>
            </p:spPr>
            <p:txBody>
              <a:bodyPr anchor="ctr"/>
              <a:lstStyle/>
              <a:p>
                <a:pPr eaLnBrk="1" hangingPunct="1">
                  <a:defRPr/>
                </a:pPr>
                <a:endParaRPr lang="en-US">
                  <a:solidFill>
                    <a:schemeClr val="bg2"/>
                  </a:solidFill>
                </a:endParaRPr>
              </a:p>
            </p:txBody>
          </p:sp>
        </p:grpSp>
        <p:grpSp>
          <p:nvGrpSpPr>
            <p:cNvPr id="67776" name="Group 38"/>
            <p:cNvGrpSpPr>
              <a:grpSpLocks/>
            </p:cNvGrpSpPr>
            <p:nvPr/>
          </p:nvGrpSpPr>
          <p:grpSpPr bwMode="auto">
            <a:xfrm>
              <a:off x="2585" y="1230"/>
              <a:ext cx="2800" cy="1134"/>
              <a:chOff x="2504" y="1196"/>
              <a:chExt cx="2800" cy="1134"/>
            </a:xfrm>
            <a:grpFill/>
          </p:grpSpPr>
          <p:sp>
            <p:nvSpPr>
              <p:cNvPr id="2" name="Freeform 191"/>
              <p:cNvSpPr>
                <a:spLocks/>
              </p:cNvSpPr>
              <p:nvPr/>
            </p:nvSpPr>
            <p:spPr bwMode="gray">
              <a:xfrm>
                <a:off x="3475" y="1346"/>
                <a:ext cx="93" cy="186"/>
              </a:xfrm>
              <a:custGeom>
                <a:avLst/>
                <a:gdLst>
                  <a:gd name="T0" fmla="*/ 76 w 84"/>
                  <a:gd name="T1" fmla="*/ 8 h 186"/>
                  <a:gd name="T2" fmla="*/ 74 w 84"/>
                  <a:gd name="T3" fmla="*/ 4 h 186"/>
                  <a:gd name="T4" fmla="*/ 74 w 84"/>
                  <a:gd name="T5" fmla="*/ 0 h 186"/>
                  <a:gd name="T6" fmla="*/ 70 w 84"/>
                  <a:gd name="T7" fmla="*/ 0 h 186"/>
                  <a:gd name="T8" fmla="*/ 64 w 84"/>
                  <a:gd name="T9" fmla="*/ 8 h 186"/>
                  <a:gd name="T10" fmla="*/ 50 w 84"/>
                  <a:gd name="T11" fmla="*/ 22 h 186"/>
                  <a:gd name="T12" fmla="*/ 38 w 84"/>
                  <a:gd name="T13" fmla="*/ 30 h 186"/>
                  <a:gd name="T14" fmla="*/ 34 w 84"/>
                  <a:gd name="T15" fmla="*/ 32 h 186"/>
                  <a:gd name="T16" fmla="*/ 2 w 84"/>
                  <a:gd name="T17" fmla="*/ 116 h 186"/>
                  <a:gd name="T18" fmla="*/ 0 w 84"/>
                  <a:gd name="T19" fmla="*/ 148 h 186"/>
                  <a:gd name="T20" fmla="*/ 2 w 84"/>
                  <a:gd name="T21" fmla="*/ 148 h 186"/>
                  <a:gd name="T22" fmla="*/ 6 w 84"/>
                  <a:gd name="T23" fmla="*/ 150 h 186"/>
                  <a:gd name="T24" fmla="*/ 4 w 84"/>
                  <a:gd name="T25" fmla="*/ 158 h 186"/>
                  <a:gd name="T26" fmla="*/ 4 w 84"/>
                  <a:gd name="T27" fmla="*/ 168 h 186"/>
                  <a:gd name="T28" fmla="*/ 6 w 84"/>
                  <a:gd name="T29" fmla="*/ 176 h 186"/>
                  <a:gd name="T30" fmla="*/ 14 w 84"/>
                  <a:gd name="T31" fmla="*/ 178 h 186"/>
                  <a:gd name="T32" fmla="*/ 24 w 84"/>
                  <a:gd name="T33" fmla="*/ 180 h 186"/>
                  <a:gd name="T34" fmla="*/ 28 w 84"/>
                  <a:gd name="T35" fmla="*/ 184 h 186"/>
                  <a:gd name="T36" fmla="*/ 40 w 84"/>
                  <a:gd name="T37" fmla="*/ 186 h 186"/>
                  <a:gd name="T38" fmla="*/ 44 w 84"/>
                  <a:gd name="T39" fmla="*/ 184 h 186"/>
                  <a:gd name="T40" fmla="*/ 48 w 84"/>
                  <a:gd name="T41" fmla="*/ 180 h 186"/>
                  <a:gd name="T42" fmla="*/ 48 w 84"/>
                  <a:gd name="T43" fmla="*/ 174 h 186"/>
                  <a:gd name="T44" fmla="*/ 44 w 84"/>
                  <a:gd name="T45" fmla="*/ 170 h 186"/>
                  <a:gd name="T46" fmla="*/ 40 w 84"/>
                  <a:gd name="T47" fmla="*/ 170 h 186"/>
                  <a:gd name="T48" fmla="*/ 30 w 84"/>
                  <a:gd name="T49" fmla="*/ 154 h 186"/>
                  <a:gd name="T50" fmla="*/ 26 w 84"/>
                  <a:gd name="T51" fmla="*/ 128 h 186"/>
                  <a:gd name="T52" fmla="*/ 34 w 84"/>
                  <a:gd name="T53" fmla="*/ 100 h 186"/>
                  <a:gd name="T54" fmla="*/ 32 w 84"/>
                  <a:gd name="T55" fmla="*/ 96 h 186"/>
                  <a:gd name="T56" fmla="*/ 34 w 84"/>
                  <a:gd name="T57" fmla="*/ 86 h 186"/>
                  <a:gd name="T58" fmla="*/ 40 w 84"/>
                  <a:gd name="T59" fmla="*/ 76 h 186"/>
                  <a:gd name="T60" fmla="*/ 56 w 84"/>
                  <a:gd name="T61" fmla="*/ 50 h 186"/>
                  <a:gd name="T62" fmla="*/ 84 w 84"/>
                  <a:gd name="T63" fmla="*/ 22 h 186"/>
                  <a:gd name="T64" fmla="*/ 76 w 84"/>
                  <a:gd name="T65" fmla="*/ 8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4"/>
                  <a:gd name="T100" fmla="*/ 0 h 186"/>
                  <a:gd name="T101" fmla="*/ 84 w 84"/>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4" h="186">
                    <a:moveTo>
                      <a:pt x="76" y="8"/>
                    </a:moveTo>
                    <a:lnTo>
                      <a:pt x="76" y="8"/>
                    </a:lnTo>
                    <a:lnTo>
                      <a:pt x="76" y="6"/>
                    </a:lnTo>
                    <a:lnTo>
                      <a:pt x="74" y="4"/>
                    </a:lnTo>
                    <a:lnTo>
                      <a:pt x="74" y="2"/>
                    </a:lnTo>
                    <a:lnTo>
                      <a:pt x="74" y="0"/>
                    </a:lnTo>
                    <a:lnTo>
                      <a:pt x="72" y="0"/>
                    </a:lnTo>
                    <a:lnTo>
                      <a:pt x="70" y="0"/>
                    </a:lnTo>
                    <a:lnTo>
                      <a:pt x="66" y="2"/>
                    </a:lnTo>
                    <a:lnTo>
                      <a:pt x="64" y="8"/>
                    </a:lnTo>
                    <a:lnTo>
                      <a:pt x="56" y="16"/>
                    </a:lnTo>
                    <a:lnTo>
                      <a:pt x="50" y="22"/>
                    </a:lnTo>
                    <a:lnTo>
                      <a:pt x="44" y="28"/>
                    </a:lnTo>
                    <a:lnTo>
                      <a:pt x="38" y="30"/>
                    </a:lnTo>
                    <a:lnTo>
                      <a:pt x="36" y="32"/>
                    </a:lnTo>
                    <a:lnTo>
                      <a:pt x="34" y="32"/>
                    </a:lnTo>
                    <a:lnTo>
                      <a:pt x="8" y="88"/>
                    </a:lnTo>
                    <a:lnTo>
                      <a:pt x="2" y="116"/>
                    </a:lnTo>
                    <a:lnTo>
                      <a:pt x="2" y="124"/>
                    </a:lnTo>
                    <a:lnTo>
                      <a:pt x="0" y="148"/>
                    </a:lnTo>
                    <a:lnTo>
                      <a:pt x="2" y="148"/>
                    </a:lnTo>
                    <a:lnTo>
                      <a:pt x="4" y="148"/>
                    </a:lnTo>
                    <a:lnTo>
                      <a:pt x="6" y="150"/>
                    </a:lnTo>
                    <a:lnTo>
                      <a:pt x="6" y="154"/>
                    </a:lnTo>
                    <a:lnTo>
                      <a:pt x="4" y="158"/>
                    </a:lnTo>
                    <a:lnTo>
                      <a:pt x="4" y="162"/>
                    </a:lnTo>
                    <a:lnTo>
                      <a:pt x="4" y="168"/>
                    </a:lnTo>
                    <a:lnTo>
                      <a:pt x="4" y="172"/>
                    </a:lnTo>
                    <a:lnTo>
                      <a:pt x="6" y="176"/>
                    </a:lnTo>
                    <a:lnTo>
                      <a:pt x="8" y="178"/>
                    </a:lnTo>
                    <a:lnTo>
                      <a:pt x="14" y="178"/>
                    </a:lnTo>
                    <a:lnTo>
                      <a:pt x="20" y="178"/>
                    </a:lnTo>
                    <a:lnTo>
                      <a:pt x="24" y="180"/>
                    </a:lnTo>
                    <a:lnTo>
                      <a:pt x="26" y="182"/>
                    </a:lnTo>
                    <a:lnTo>
                      <a:pt x="28" y="184"/>
                    </a:lnTo>
                    <a:lnTo>
                      <a:pt x="40" y="186"/>
                    </a:lnTo>
                    <a:lnTo>
                      <a:pt x="42" y="186"/>
                    </a:lnTo>
                    <a:lnTo>
                      <a:pt x="44" y="184"/>
                    </a:lnTo>
                    <a:lnTo>
                      <a:pt x="46" y="184"/>
                    </a:lnTo>
                    <a:lnTo>
                      <a:pt x="48" y="180"/>
                    </a:lnTo>
                    <a:lnTo>
                      <a:pt x="50" y="178"/>
                    </a:lnTo>
                    <a:lnTo>
                      <a:pt x="48" y="174"/>
                    </a:lnTo>
                    <a:lnTo>
                      <a:pt x="46" y="172"/>
                    </a:lnTo>
                    <a:lnTo>
                      <a:pt x="44" y="170"/>
                    </a:lnTo>
                    <a:lnTo>
                      <a:pt x="40" y="170"/>
                    </a:lnTo>
                    <a:lnTo>
                      <a:pt x="30" y="158"/>
                    </a:lnTo>
                    <a:lnTo>
                      <a:pt x="30" y="154"/>
                    </a:lnTo>
                    <a:lnTo>
                      <a:pt x="26" y="142"/>
                    </a:lnTo>
                    <a:lnTo>
                      <a:pt x="26" y="128"/>
                    </a:lnTo>
                    <a:lnTo>
                      <a:pt x="26" y="112"/>
                    </a:lnTo>
                    <a:lnTo>
                      <a:pt x="34" y="100"/>
                    </a:lnTo>
                    <a:lnTo>
                      <a:pt x="34" y="98"/>
                    </a:lnTo>
                    <a:lnTo>
                      <a:pt x="32" y="96"/>
                    </a:lnTo>
                    <a:lnTo>
                      <a:pt x="32" y="92"/>
                    </a:lnTo>
                    <a:lnTo>
                      <a:pt x="34" y="86"/>
                    </a:lnTo>
                    <a:lnTo>
                      <a:pt x="36" y="82"/>
                    </a:lnTo>
                    <a:lnTo>
                      <a:pt x="40" y="76"/>
                    </a:lnTo>
                    <a:lnTo>
                      <a:pt x="48" y="66"/>
                    </a:lnTo>
                    <a:lnTo>
                      <a:pt x="56" y="50"/>
                    </a:lnTo>
                    <a:lnTo>
                      <a:pt x="66" y="36"/>
                    </a:lnTo>
                    <a:lnTo>
                      <a:pt x="84" y="22"/>
                    </a:lnTo>
                    <a:lnTo>
                      <a:pt x="76" y="8"/>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3" name="Freeform 192"/>
              <p:cNvSpPr>
                <a:spLocks/>
              </p:cNvSpPr>
              <p:nvPr/>
            </p:nvSpPr>
            <p:spPr bwMode="gray">
              <a:xfrm>
                <a:off x="3269" y="1221"/>
                <a:ext cx="121" cy="70"/>
              </a:xfrm>
              <a:custGeom>
                <a:avLst/>
                <a:gdLst>
                  <a:gd name="T0" fmla="*/ 26 w 110"/>
                  <a:gd name="T1" fmla="*/ 10 h 70"/>
                  <a:gd name="T2" fmla="*/ 26 w 110"/>
                  <a:gd name="T3" fmla="*/ 10 h 70"/>
                  <a:gd name="T4" fmla="*/ 26 w 110"/>
                  <a:gd name="T5" fmla="*/ 12 h 70"/>
                  <a:gd name="T6" fmla="*/ 24 w 110"/>
                  <a:gd name="T7" fmla="*/ 16 h 70"/>
                  <a:gd name="T8" fmla="*/ 22 w 110"/>
                  <a:gd name="T9" fmla="*/ 18 h 70"/>
                  <a:gd name="T10" fmla="*/ 20 w 110"/>
                  <a:gd name="T11" fmla="*/ 20 h 70"/>
                  <a:gd name="T12" fmla="*/ 14 w 110"/>
                  <a:gd name="T13" fmla="*/ 22 h 70"/>
                  <a:gd name="T14" fmla="*/ 10 w 110"/>
                  <a:gd name="T15" fmla="*/ 24 h 70"/>
                  <a:gd name="T16" fmla="*/ 4 w 110"/>
                  <a:gd name="T17" fmla="*/ 24 h 70"/>
                  <a:gd name="T18" fmla="*/ 2 w 110"/>
                  <a:gd name="T19" fmla="*/ 28 h 70"/>
                  <a:gd name="T20" fmla="*/ 0 w 110"/>
                  <a:gd name="T21" fmla="*/ 30 h 70"/>
                  <a:gd name="T22" fmla="*/ 0 w 110"/>
                  <a:gd name="T23" fmla="*/ 32 h 70"/>
                  <a:gd name="T24" fmla="*/ 2 w 110"/>
                  <a:gd name="T25" fmla="*/ 34 h 70"/>
                  <a:gd name="T26" fmla="*/ 8 w 110"/>
                  <a:gd name="T27" fmla="*/ 38 h 70"/>
                  <a:gd name="T28" fmla="*/ 22 w 110"/>
                  <a:gd name="T29" fmla="*/ 42 h 70"/>
                  <a:gd name="T30" fmla="*/ 34 w 110"/>
                  <a:gd name="T31" fmla="*/ 44 h 70"/>
                  <a:gd name="T32" fmla="*/ 46 w 110"/>
                  <a:gd name="T33" fmla="*/ 44 h 70"/>
                  <a:gd name="T34" fmla="*/ 50 w 110"/>
                  <a:gd name="T35" fmla="*/ 44 h 70"/>
                  <a:gd name="T36" fmla="*/ 68 w 110"/>
                  <a:gd name="T37" fmla="*/ 70 h 70"/>
                  <a:gd name="T38" fmla="*/ 86 w 110"/>
                  <a:gd name="T39" fmla="*/ 56 h 70"/>
                  <a:gd name="T40" fmla="*/ 88 w 110"/>
                  <a:gd name="T41" fmla="*/ 44 h 70"/>
                  <a:gd name="T42" fmla="*/ 88 w 110"/>
                  <a:gd name="T43" fmla="*/ 44 h 70"/>
                  <a:gd name="T44" fmla="*/ 92 w 110"/>
                  <a:gd name="T45" fmla="*/ 42 h 70"/>
                  <a:gd name="T46" fmla="*/ 96 w 110"/>
                  <a:gd name="T47" fmla="*/ 40 h 70"/>
                  <a:gd name="T48" fmla="*/ 100 w 110"/>
                  <a:gd name="T49" fmla="*/ 36 h 70"/>
                  <a:gd name="T50" fmla="*/ 104 w 110"/>
                  <a:gd name="T51" fmla="*/ 32 h 70"/>
                  <a:gd name="T52" fmla="*/ 108 w 110"/>
                  <a:gd name="T53" fmla="*/ 28 h 70"/>
                  <a:gd name="T54" fmla="*/ 110 w 110"/>
                  <a:gd name="T55" fmla="*/ 22 h 70"/>
                  <a:gd name="T56" fmla="*/ 110 w 110"/>
                  <a:gd name="T57" fmla="*/ 18 h 70"/>
                  <a:gd name="T58" fmla="*/ 110 w 110"/>
                  <a:gd name="T59" fmla="*/ 16 h 70"/>
                  <a:gd name="T60" fmla="*/ 108 w 110"/>
                  <a:gd name="T61" fmla="*/ 16 h 70"/>
                  <a:gd name="T62" fmla="*/ 106 w 110"/>
                  <a:gd name="T63" fmla="*/ 16 h 70"/>
                  <a:gd name="T64" fmla="*/ 104 w 110"/>
                  <a:gd name="T65" fmla="*/ 18 h 70"/>
                  <a:gd name="T66" fmla="*/ 102 w 110"/>
                  <a:gd name="T67" fmla="*/ 18 h 70"/>
                  <a:gd name="T68" fmla="*/ 100 w 110"/>
                  <a:gd name="T69" fmla="*/ 20 h 70"/>
                  <a:gd name="T70" fmla="*/ 98 w 110"/>
                  <a:gd name="T71" fmla="*/ 22 h 70"/>
                  <a:gd name="T72" fmla="*/ 98 w 110"/>
                  <a:gd name="T73" fmla="*/ 22 h 70"/>
                  <a:gd name="T74" fmla="*/ 80 w 110"/>
                  <a:gd name="T75" fmla="*/ 32 h 70"/>
                  <a:gd name="T76" fmla="*/ 62 w 110"/>
                  <a:gd name="T77" fmla="*/ 30 h 70"/>
                  <a:gd name="T78" fmla="*/ 60 w 110"/>
                  <a:gd name="T79" fmla="*/ 28 h 70"/>
                  <a:gd name="T80" fmla="*/ 58 w 110"/>
                  <a:gd name="T81" fmla="*/ 28 h 70"/>
                  <a:gd name="T82" fmla="*/ 56 w 110"/>
                  <a:gd name="T83" fmla="*/ 24 h 70"/>
                  <a:gd name="T84" fmla="*/ 56 w 110"/>
                  <a:gd name="T85" fmla="*/ 22 h 70"/>
                  <a:gd name="T86" fmla="*/ 56 w 110"/>
                  <a:gd name="T87" fmla="*/ 18 h 70"/>
                  <a:gd name="T88" fmla="*/ 58 w 110"/>
                  <a:gd name="T89" fmla="*/ 14 h 70"/>
                  <a:gd name="T90" fmla="*/ 62 w 110"/>
                  <a:gd name="T91" fmla="*/ 10 h 70"/>
                  <a:gd name="T92" fmla="*/ 64 w 110"/>
                  <a:gd name="T93" fmla="*/ 6 h 70"/>
                  <a:gd name="T94" fmla="*/ 66 w 110"/>
                  <a:gd name="T95" fmla="*/ 4 h 70"/>
                  <a:gd name="T96" fmla="*/ 66 w 110"/>
                  <a:gd name="T97" fmla="*/ 4 h 70"/>
                  <a:gd name="T98" fmla="*/ 62 w 110"/>
                  <a:gd name="T99" fmla="*/ 2 h 70"/>
                  <a:gd name="T100" fmla="*/ 54 w 110"/>
                  <a:gd name="T101" fmla="*/ 2 h 70"/>
                  <a:gd name="T102" fmla="*/ 44 w 110"/>
                  <a:gd name="T103" fmla="*/ 0 h 70"/>
                  <a:gd name="T104" fmla="*/ 34 w 110"/>
                  <a:gd name="T105" fmla="*/ 4 h 70"/>
                  <a:gd name="T106" fmla="*/ 26 w 110"/>
                  <a:gd name="T107" fmla="*/ 10 h 70"/>
                  <a:gd name="T108" fmla="*/ 26 w 110"/>
                  <a:gd name="T109" fmla="*/ 10 h 7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0"/>
                  <a:gd name="T166" fmla="*/ 0 h 70"/>
                  <a:gd name="T167" fmla="*/ 110 w 110"/>
                  <a:gd name="T168" fmla="*/ 70 h 7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0" h="70">
                    <a:moveTo>
                      <a:pt x="26" y="10"/>
                    </a:moveTo>
                    <a:lnTo>
                      <a:pt x="26" y="10"/>
                    </a:lnTo>
                    <a:lnTo>
                      <a:pt x="26" y="12"/>
                    </a:lnTo>
                    <a:lnTo>
                      <a:pt x="24" y="16"/>
                    </a:lnTo>
                    <a:lnTo>
                      <a:pt x="22" y="18"/>
                    </a:lnTo>
                    <a:lnTo>
                      <a:pt x="20" y="20"/>
                    </a:lnTo>
                    <a:lnTo>
                      <a:pt x="14" y="22"/>
                    </a:lnTo>
                    <a:lnTo>
                      <a:pt x="10" y="24"/>
                    </a:lnTo>
                    <a:lnTo>
                      <a:pt x="4" y="24"/>
                    </a:lnTo>
                    <a:lnTo>
                      <a:pt x="2" y="28"/>
                    </a:lnTo>
                    <a:lnTo>
                      <a:pt x="0" y="30"/>
                    </a:lnTo>
                    <a:lnTo>
                      <a:pt x="0" y="32"/>
                    </a:lnTo>
                    <a:lnTo>
                      <a:pt x="2" y="34"/>
                    </a:lnTo>
                    <a:lnTo>
                      <a:pt x="8" y="38"/>
                    </a:lnTo>
                    <a:lnTo>
                      <a:pt x="22" y="42"/>
                    </a:lnTo>
                    <a:lnTo>
                      <a:pt x="34" y="44"/>
                    </a:lnTo>
                    <a:lnTo>
                      <a:pt x="46" y="44"/>
                    </a:lnTo>
                    <a:lnTo>
                      <a:pt x="50" y="44"/>
                    </a:lnTo>
                    <a:lnTo>
                      <a:pt x="68" y="70"/>
                    </a:lnTo>
                    <a:lnTo>
                      <a:pt x="86" y="56"/>
                    </a:lnTo>
                    <a:lnTo>
                      <a:pt x="88" y="44"/>
                    </a:lnTo>
                    <a:lnTo>
                      <a:pt x="92" y="42"/>
                    </a:lnTo>
                    <a:lnTo>
                      <a:pt x="96" y="40"/>
                    </a:lnTo>
                    <a:lnTo>
                      <a:pt x="100" y="36"/>
                    </a:lnTo>
                    <a:lnTo>
                      <a:pt x="104" y="32"/>
                    </a:lnTo>
                    <a:lnTo>
                      <a:pt x="108" y="28"/>
                    </a:lnTo>
                    <a:lnTo>
                      <a:pt x="110" y="22"/>
                    </a:lnTo>
                    <a:lnTo>
                      <a:pt x="110" y="18"/>
                    </a:lnTo>
                    <a:lnTo>
                      <a:pt x="110" y="16"/>
                    </a:lnTo>
                    <a:lnTo>
                      <a:pt x="108" y="16"/>
                    </a:lnTo>
                    <a:lnTo>
                      <a:pt x="106" y="16"/>
                    </a:lnTo>
                    <a:lnTo>
                      <a:pt x="104" y="18"/>
                    </a:lnTo>
                    <a:lnTo>
                      <a:pt x="102" y="18"/>
                    </a:lnTo>
                    <a:lnTo>
                      <a:pt x="100" y="20"/>
                    </a:lnTo>
                    <a:lnTo>
                      <a:pt x="98" y="22"/>
                    </a:lnTo>
                    <a:lnTo>
                      <a:pt x="80" y="32"/>
                    </a:lnTo>
                    <a:lnTo>
                      <a:pt x="62" y="30"/>
                    </a:lnTo>
                    <a:lnTo>
                      <a:pt x="60" y="28"/>
                    </a:lnTo>
                    <a:lnTo>
                      <a:pt x="58" y="28"/>
                    </a:lnTo>
                    <a:lnTo>
                      <a:pt x="56" y="24"/>
                    </a:lnTo>
                    <a:lnTo>
                      <a:pt x="56" y="22"/>
                    </a:lnTo>
                    <a:lnTo>
                      <a:pt x="56" y="18"/>
                    </a:lnTo>
                    <a:lnTo>
                      <a:pt x="58" y="14"/>
                    </a:lnTo>
                    <a:lnTo>
                      <a:pt x="62" y="10"/>
                    </a:lnTo>
                    <a:lnTo>
                      <a:pt x="64" y="6"/>
                    </a:lnTo>
                    <a:lnTo>
                      <a:pt x="66" y="4"/>
                    </a:lnTo>
                    <a:lnTo>
                      <a:pt x="62" y="2"/>
                    </a:lnTo>
                    <a:lnTo>
                      <a:pt x="54" y="2"/>
                    </a:lnTo>
                    <a:lnTo>
                      <a:pt x="44" y="0"/>
                    </a:lnTo>
                    <a:lnTo>
                      <a:pt x="34" y="4"/>
                    </a:lnTo>
                    <a:lnTo>
                      <a:pt x="26" y="1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4" name="Freeform 193"/>
              <p:cNvSpPr>
                <a:spLocks/>
              </p:cNvSpPr>
              <p:nvPr/>
            </p:nvSpPr>
            <p:spPr bwMode="gray">
              <a:xfrm>
                <a:off x="2870" y="1236"/>
                <a:ext cx="122" cy="220"/>
              </a:xfrm>
              <a:custGeom>
                <a:avLst/>
                <a:gdLst>
                  <a:gd name="T0" fmla="*/ 44 w 110"/>
                  <a:gd name="T1" fmla="*/ 20 h 220"/>
                  <a:gd name="T2" fmla="*/ 40 w 110"/>
                  <a:gd name="T3" fmla="*/ 20 h 220"/>
                  <a:gd name="T4" fmla="*/ 36 w 110"/>
                  <a:gd name="T5" fmla="*/ 20 h 220"/>
                  <a:gd name="T6" fmla="*/ 34 w 110"/>
                  <a:gd name="T7" fmla="*/ 26 h 220"/>
                  <a:gd name="T8" fmla="*/ 32 w 110"/>
                  <a:gd name="T9" fmla="*/ 32 h 220"/>
                  <a:gd name="T10" fmla="*/ 28 w 110"/>
                  <a:gd name="T11" fmla="*/ 34 h 220"/>
                  <a:gd name="T12" fmla="*/ 24 w 110"/>
                  <a:gd name="T13" fmla="*/ 34 h 220"/>
                  <a:gd name="T14" fmla="*/ 24 w 110"/>
                  <a:gd name="T15" fmla="*/ 34 h 220"/>
                  <a:gd name="T16" fmla="*/ 20 w 110"/>
                  <a:gd name="T17" fmla="*/ 26 h 220"/>
                  <a:gd name="T18" fmla="*/ 12 w 110"/>
                  <a:gd name="T19" fmla="*/ 18 h 220"/>
                  <a:gd name="T20" fmla="*/ 2 w 110"/>
                  <a:gd name="T21" fmla="*/ 16 h 220"/>
                  <a:gd name="T22" fmla="*/ 0 w 110"/>
                  <a:gd name="T23" fmla="*/ 60 h 220"/>
                  <a:gd name="T24" fmla="*/ 4 w 110"/>
                  <a:gd name="T25" fmla="*/ 72 h 220"/>
                  <a:gd name="T26" fmla="*/ 14 w 110"/>
                  <a:gd name="T27" fmla="*/ 94 h 220"/>
                  <a:gd name="T28" fmla="*/ 42 w 110"/>
                  <a:gd name="T29" fmla="*/ 106 h 220"/>
                  <a:gd name="T30" fmla="*/ 58 w 110"/>
                  <a:gd name="T31" fmla="*/ 94 h 220"/>
                  <a:gd name="T32" fmla="*/ 60 w 110"/>
                  <a:gd name="T33" fmla="*/ 96 h 220"/>
                  <a:gd name="T34" fmla="*/ 66 w 110"/>
                  <a:gd name="T35" fmla="*/ 100 h 220"/>
                  <a:gd name="T36" fmla="*/ 68 w 110"/>
                  <a:gd name="T37" fmla="*/ 106 h 220"/>
                  <a:gd name="T38" fmla="*/ 62 w 110"/>
                  <a:gd name="T39" fmla="*/ 114 h 220"/>
                  <a:gd name="T40" fmla="*/ 46 w 110"/>
                  <a:gd name="T41" fmla="*/ 126 h 220"/>
                  <a:gd name="T42" fmla="*/ 38 w 110"/>
                  <a:gd name="T43" fmla="*/ 130 h 220"/>
                  <a:gd name="T44" fmla="*/ 36 w 110"/>
                  <a:gd name="T45" fmla="*/ 144 h 220"/>
                  <a:gd name="T46" fmla="*/ 36 w 110"/>
                  <a:gd name="T47" fmla="*/ 166 h 220"/>
                  <a:gd name="T48" fmla="*/ 38 w 110"/>
                  <a:gd name="T49" fmla="*/ 170 h 220"/>
                  <a:gd name="T50" fmla="*/ 42 w 110"/>
                  <a:gd name="T51" fmla="*/ 182 h 220"/>
                  <a:gd name="T52" fmla="*/ 48 w 110"/>
                  <a:gd name="T53" fmla="*/ 192 h 220"/>
                  <a:gd name="T54" fmla="*/ 56 w 110"/>
                  <a:gd name="T55" fmla="*/ 202 h 220"/>
                  <a:gd name="T56" fmla="*/ 62 w 110"/>
                  <a:gd name="T57" fmla="*/ 212 h 220"/>
                  <a:gd name="T58" fmla="*/ 66 w 110"/>
                  <a:gd name="T59" fmla="*/ 220 h 220"/>
                  <a:gd name="T60" fmla="*/ 74 w 110"/>
                  <a:gd name="T61" fmla="*/ 212 h 220"/>
                  <a:gd name="T62" fmla="*/ 90 w 110"/>
                  <a:gd name="T63" fmla="*/ 154 h 220"/>
                  <a:gd name="T64" fmla="*/ 104 w 110"/>
                  <a:gd name="T65" fmla="*/ 98 h 220"/>
                  <a:gd name="T66" fmla="*/ 108 w 110"/>
                  <a:gd name="T67" fmla="*/ 88 h 220"/>
                  <a:gd name="T68" fmla="*/ 108 w 110"/>
                  <a:gd name="T69" fmla="*/ 66 h 220"/>
                  <a:gd name="T70" fmla="*/ 102 w 110"/>
                  <a:gd name="T71" fmla="*/ 22 h 220"/>
                  <a:gd name="T72" fmla="*/ 70 w 110"/>
                  <a:gd name="T73" fmla="*/ 2 h 220"/>
                  <a:gd name="T74" fmla="*/ 64 w 110"/>
                  <a:gd name="T75" fmla="*/ 4 h 220"/>
                  <a:gd name="T76" fmla="*/ 58 w 110"/>
                  <a:gd name="T77" fmla="*/ 8 h 220"/>
                  <a:gd name="T78" fmla="*/ 58 w 110"/>
                  <a:gd name="T79" fmla="*/ 14 h 220"/>
                  <a:gd name="T80" fmla="*/ 56 w 110"/>
                  <a:gd name="T81" fmla="*/ 24 h 220"/>
                  <a:gd name="T82" fmla="*/ 54 w 110"/>
                  <a:gd name="T83" fmla="*/ 30 h 220"/>
                  <a:gd name="T84" fmla="*/ 44 w 110"/>
                  <a:gd name="T85" fmla="*/ 22 h 22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10"/>
                  <a:gd name="T130" fmla="*/ 0 h 220"/>
                  <a:gd name="T131" fmla="*/ 110 w 110"/>
                  <a:gd name="T132" fmla="*/ 220 h 22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10" h="220">
                    <a:moveTo>
                      <a:pt x="44" y="22"/>
                    </a:moveTo>
                    <a:lnTo>
                      <a:pt x="44" y="20"/>
                    </a:lnTo>
                    <a:lnTo>
                      <a:pt x="42" y="20"/>
                    </a:lnTo>
                    <a:lnTo>
                      <a:pt x="40" y="20"/>
                    </a:lnTo>
                    <a:lnTo>
                      <a:pt x="38" y="20"/>
                    </a:lnTo>
                    <a:lnTo>
                      <a:pt x="36" y="20"/>
                    </a:lnTo>
                    <a:lnTo>
                      <a:pt x="34" y="22"/>
                    </a:lnTo>
                    <a:lnTo>
                      <a:pt x="34" y="26"/>
                    </a:lnTo>
                    <a:lnTo>
                      <a:pt x="34" y="28"/>
                    </a:lnTo>
                    <a:lnTo>
                      <a:pt x="32" y="32"/>
                    </a:lnTo>
                    <a:lnTo>
                      <a:pt x="32" y="34"/>
                    </a:lnTo>
                    <a:lnTo>
                      <a:pt x="28" y="34"/>
                    </a:lnTo>
                    <a:lnTo>
                      <a:pt x="26" y="34"/>
                    </a:lnTo>
                    <a:lnTo>
                      <a:pt x="24" y="34"/>
                    </a:lnTo>
                    <a:lnTo>
                      <a:pt x="22" y="30"/>
                    </a:lnTo>
                    <a:lnTo>
                      <a:pt x="20" y="26"/>
                    </a:lnTo>
                    <a:lnTo>
                      <a:pt x="16" y="22"/>
                    </a:lnTo>
                    <a:lnTo>
                      <a:pt x="12" y="18"/>
                    </a:lnTo>
                    <a:lnTo>
                      <a:pt x="8" y="16"/>
                    </a:lnTo>
                    <a:lnTo>
                      <a:pt x="2" y="16"/>
                    </a:lnTo>
                    <a:lnTo>
                      <a:pt x="0" y="36"/>
                    </a:lnTo>
                    <a:lnTo>
                      <a:pt x="0" y="60"/>
                    </a:lnTo>
                    <a:lnTo>
                      <a:pt x="0" y="64"/>
                    </a:lnTo>
                    <a:lnTo>
                      <a:pt x="4" y="72"/>
                    </a:lnTo>
                    <a:lnTo>
                      <a:pt x="8" y="84"/>
                    </a:lnTo>
                    <a:lnTo>
                      <a:pt x="14" y="94"/>
                    </a:lnTo>
                    <a:lnTo>
                      <a:pt x="28" y="114"/>
                    </a:lnTo>
                    <a:lnTo>
                      <a:pt x="42" y="106"/>
                    </a:lnTo>
                    <a:lnTo>
                      <a:pt x="44" y="94"/>
                    </a:lnTo>
                    <a:lnTo>
                      <a:pt x="58" y="94"/>
                    </a:lnTo>
                    <a:lnTo>
                      <a:pt x="58" y="96"/>
                    </a:lnTo>
                    <a:lnTo>
                      <a:pt x="60" y="96"/>
                    </a:lnTo>
                    <a:lnTo>
                      <a:pt x="64" y="98"/>
                    </a:lnTo>
                    <a:lnTo>
                      <a:pt x="66" y="100"/>
                    </a:lnTo>
                    <a:lnTo>
                      <a:pt x="68" y="104"/>
                    </a:lnTo>
                    <a:lnTo>
                      <a:pt x="68" y="106"/>
                    </a:lnTo>
                    <a:lnTo>
                      <a:pt x="66" y="110"/>
                    </a:lnTo>
                    <a:lnTo>
                      <a:pt x="62" y="114"/>
                    </a:lnTo>
                    <a:lnTo>
                      <a:pt x="54" y="122"/>
                    </a:lnTo>
                    <a:lnTo>
                      <a:pt x="46" y="126"/>
                    </a:lnTo>
                    <a:lnTo>
                      <a:pt x="40" y="128"/>
                    </a:lnTo>
                    <a:lnTo>
                      <a:pt x="38" y="130"/>
                    </a:lnTo>
                    <a:lnTo>
                      <a:pt x="36" y="132"/>
                    </a:lnTo>
                    <a:lnTo>
                      <a:pt x="36" y="144"/>
                    </a:lnTo>
                    <a:lnTo>
                      <a:pt x="46" y="152"/>
                    </a:lnTo>
                    <a:lnTo>
                      <a:pt x="36" y="166"/>
                    </a:lnTo>
                    <a:lnTo>
                      <a:pt x="38" y="170"/>
                    </a:lnTo>
                    <a:lnTo>
                      <a:pt x="40" y="176"/>
                    </a:lnTo>
                    <a:lnTo>
                      <a:pt x="42" y="182"/>
                    </a:lnTo>
                    <a:lnTo>
                      <a:pt x="44" y="188"/>
                    </a:lnTo>
                    <a:lnTo>
                      <a:pt x="48" y="192"/>
                    </a:lnTo>
                    <a:lnTo>
                      <a:pt x="52" y="196"/>
                    </a:lnTo>
                    <a:lnTo>
                      <a:pt x="56" y="202"/>
                    </a:lnTo>
                    <a:lnTo>
                      <a:pt x="58" y="208"/>
                    </a:lnTo>
                    <a:lnTo>
                      <a:pt x="62" y="212"/>
                    </a:lnTo>
                    <a:lnTo>
                      <a:pt x="64" y="216"/>
                    </a:lnTo>
                    <a:lnTo>
                      <a:pt x="66" y="220"/>
                    </a:lnTo>
                    <a:lnTo>
                      <a:pt x="74" y="212"/>
                    </a:lnTo>
                    <a:lnTo>
                      <a:pt x="84" y="172"/>
                    </a:lnTo>
                    <a:lnTo>
                      <a:pt x="90" y="154"/>
                    </a:lnTo>
                    <a:lnTo>
                      <a:pt x="94" y="132"/>
                    </a:lnTo>
                    <a:lnTo>
                      <a:pt x="104" y="98"/>
                    </a:lnTo>
                    <a:lnTo>
                      <a:pt x="106" y="96"/>
                    </a:lnTo>
                    <a:lnTo>
                      <a:pt x="108" y="88"/>
                    </a:lnTo>
                    <a:lnTo>
                      <a:pt x="110" y="76"/>
                    </a:lnTo>
                    <a:lnTo>
                      <a:pt x="108" y="66"/>
                    </a:lnTo>
                    <a:lnTo>
                      <a:pt x="98" y="46"/>
                    </a:lnTo>
                    <a:lnTo>
                      <a:pt x="102" y="22"/>
                    </a:lnTo>
                    <a:lnTo>
                      <a:pt x="70" y="0"/>
                    </a:lnTo>
                    <a:lnTo>
                      <a:pt x="70" y="2"/>
                    </a:lnTo>
                    <a:lnTo>
                      <a:pt x="66" y="2"/>
                    </a:lnTo>
                    <a:lnTo>
                      <a:pt x="64" y="4"/>
                    </a:lnTo>
                    <a:lnTo>
                      <a:pt x="60" y="6"/>
                    </a:lnTo>
                    <a:lnTo>
                      <a:pt x="58" y="8"/>
                    </a:lnTo>
                    <a:lnTo>
                      <a:pt x="58" y="10"/>
                    </a:lnTo>
                    <a:lnTo>
                      <a:pt x="58" y="14"/>
                    </a:lnTo>
                    <a:lnTo>
                      <a:pt x="58" y="18"/>
                    </a:lnTo>
                    <a:lnTo>
                      <a:pt x="56" y="24"/>
                    </a:lnTo>
                    <a:lnTo>
                      <a:pt x="56" y="26"/>
                    </a:lnTo>
                    <a:lnTo>
                      <a:pt x="54" y="30"/>
                    </a:lnTo>
                    <a:lnTo>
                      <a:pt x="44" y="22"/>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5" name="Freeform 194"/>
              <p:cNvSpPr>
                <a:spLocks/>
              </p:cNvSpPr>
              <p:nvPr/>
            </p:nvSpPr>
            <p:spPr bwMode="gray">
              <a:xfrm>
                <a:off x="2968" y="1196"/>
                <a:ext cx="134" cy="94"/>
              </a:xfrm>
              <a:custGeom>
                <a:avLst/>
                <a:gdLst>
                  <a:gd name="T0" fmla="*/ 22 w 122"/>
                  <a:gd name="T1" fmla="*/ 0 h 94"/>
                  <a:gd name="T2" fmla="*/ 14 w 122"/>
                  <a:gd name="T3" fmla="*/ 20 h 94"/>
                  <a:gd name="T4" fmla="*/ 0 w 122"/>
                  <a:gd name="T5" fmla="*/ 32 h 94"/>
                  <a:gd name="T6" fmla="*/ 0 w 122"/>
                  <a:gd name="T7" fmla="*/ 32 h 94"/>
                  <a:gd name="T8" fmla="*/ 2 w 122"/>
                  <a:gd name="T9" fmla="*/ 36 h 94"/>
                  <a:gd name="T10" fmla="*/ 4 w 122"/>
                  <a:gd name="T11" fmla="*/ 40 h 94"/>
                  <a:gd name="T12" fmla="*/ 6 w 122"/>
                  <a:gd name="T13" fmla="*/ 46 h 94"/>
                  <a:gd name="T14" fmla="*/ 10 w 122"/>
                  <a:gd name="T15" fmla="*/ 50 h 94"/>
                  <a:gd name="T16" fmla="*/ 12 w 122"/>
                  <a:gd name="T17" fmla="*/ 52 h 94"/>
                  <a:gd name="T18" fmla="*/ 14 w 122"/>
                  <a:gd name="T19" fmla="*/ 54 h 94"/>
                  <a:gd name="T20" fmla="*/ 18 w 122"/>
                  <a:gd name="T21" fmla="*/ 54 h 94"/>
                  <a:gd name="T22" fmla="*/ 22 w 122"/>
                  <a:gd name="T23" fmla="*/ 56 h 94"/>
                  <a:gd name="T24" fmla="*/ 26 w 122"/>
                  <a:gd name="T25" fmla="*/ 56 h 94"/>
                  <a:gd name="T26" fmla="*/ 28 w 122"/>
                  <a:gd name="T27" fmla="*/ 56 h 94"/>
                  <a:gd name="T28" fmla="*/ 30 w 122"/>
                  <a:gd name="T29" fmla="*/ 58 h 94"/>
                  <a:gd name="T30" fmla="*/ 32 w 122"/>
                  <a:gd name="T31" fmla="*/ 60 h 94"/>
                  <a:gd name="T32" fmla="*/ 30 w 122"/>
                  <a:gd name="T33" fmla="*/ 62 h 94"/>
                  <a:gd name="T34" fmla="*/ 28 w 122"/>
                  <a:gd name="T35" fmla="*/ 66 h 94"/>
                  <a:gd name="T36" fmla="*/ 24 w 122"/>
                  <a:gd name="T37" fmla="*/ 70 h 94"/>
                  <a:gd name="T38" fmla="*/ 24 w 122"/>
                  <a:gd name="T39" fmla="*/ 74 h 94"/>
                  <a:gd name="T40" fmla="*/ 26 w 122"/>
                  <a:gd name="T41" fmla="*/ 80 h 94"/>
                  <a:gd name="T42" fmla="*/ 28 w 122"/>
                  <a:gd name="T43" fmla="*/ 82 h 94"/>
                  <a:gd name="T44" fmla="*/ 32 w 122"/>
                  <a:gd name="T45" fmla="*/ 86 h 94"/>
                  <a:gd name="T46" fmla="*/ 36 w 122"/>
                  <a:gd name="T47" fmla="*/ 88 h 94"/>
                  <a:gd name="T48" fmla="*/ 40 w 122"/>
                  <a:gd name="T49" fmla="*/ 88 h 94"/>
                  <a:gd name="T50" fmla="*/ 50 w 122"/>
                  <a:gd name="T51" fmla="*/ 88 h 94"/>
                  <a:gd name="T52" fmla="*/ 64 w 122"/>
                  <a:gd name="T53" fmla="*/ 88 h 94"/>
                  <a:gd name="T54" fmla="*/ 80 w 122"/>
                  <a:gd name="T55" fmla="*/ 94 h 94"/>
                  <a:gd name="T56" fmla="*/ 122 w 122"/>
                  <a:gd name="T57" fmla="*/ 42 h 94"/>
                  <a:gd name="T58" fmla="*/ 114 w 122"/>
                  <a:gd name="T59" fmla="*/ 24 h 94"/>
                  <a:gd name="T60" fmla="*/ 92 w 122"/>
                  <a:gd name="T61" fmla="*/ 20 h 94"/>
                  <a:gd name="T62" fmla="*/ 56 w 122"/>
                  <a:gd name="T63" fmla="*/ 0 h 94"/>
                  <a:gd name="T64" fmla="*/ 54 w 122"/>
                  <a:gd name="T65" fmla="*/ 12 h 94"/>
                  <a:gd name="T66" fmla="*/ 40 w 122"/>
                  <a:gd name="T67" fmla="*/ 10 h 94"/>
                  <a:gd name="T68" fmla="*/ 22 w 122"/>
                  <a:gd name="T69" fmla="*/ 0 h 94"/>
                  <a:gd name="T70" fmla="*/ 22 w 122"/>
                  <a:gd name="T71" fmla="*/ 0 h 9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22"/>
                  <a:gd name="T109" fmla="*/ 0 h 94"/>
                  <a:gd name="T110" fmla="*/ 122 w 122"/>
                  <a:gd name="T111" fmla="*/ 94 h 9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22" h="94">
                    <a:moveTo>
                      <a:pt x="22" y="0"/>
                    </a:moveTo>
                    <a:lnTo>
                      <a:pt x="14" y="20"/>
                    </a:lnTo>
                    <a:lnTo>
                      <a:pt x="0" y="32"/>
                    </a:lnTo>
                    <a:lnTo>
                      <a:pt x="2" y="36"/>
                    </a:lnTo>
                    <a:lnTo>
                      <a:pt x="4" y="40"/>
                    </a:lnTo>
                    <a:lnTo>
                      <a:pt x="6" y="46"/>
                    </a:lnTo>
                    <a:lnTo>
                      <a:pt x="10" y="50"/>
                    </a:lnTo>
                    <a:lnTo>
                      <a:pt x="12" y="52"/>
                    </a:lnTo>
                    <a:lnTo>
                      <a:pt x="14" y="54"/>
                    </a:lnTo>
                    <a:lnTo>
                      <a:pt x="18" y="54"/>
                    </a:lnTo>
                    <a:lnTo>
                      <a:pt x="22" y="56"/>
                    </a:lnTo>
                    <a:lnTo>
                      <a:pt x="26" y="56"/>
                    </a:lnTo>
                    <a:lnTo>
                      <a:pt x="28" y="56"/>
                    </a:lnTo>
                    <a:lnTo>
                      <a:pt x="30" y="58"/>
                    </a:lnTo>
                    <a:lnTo>
                      <a:pt x="32" y="60"/>
                    </a:lnTo>
                    <a:lnTo>
                      <a:pt x="30" y="62"/>
                    </a:lnTo>
                    <a:lnTo>
                      <a:pt x="28" y="66"/>
                    </a:lnTo>
                    <a:lnTo>
                      <a:pt x="24" y="70"/>
                    </a:lnTo>
                    <a:lnTo>
                      <a:pt x="24" y="74"/>
                    </a:lnTo>
                    <a:lnTo>
                      <a:pt x="26" y="80"/>
                    </a:lnTo>
                    <a:lnTo>
                      <a:pt x="28" y="82"/>
                    </a:lnTo>
                    <a:lnTo>
                      <a:pt x="32" y="86"/>
                    </a:lnTo>
                    <a:lnTo>
                      <a:pt x="36" y="88"/>
                    </a:lnTo>
                    <a:lnTo>
                      <a:pt x="40" y="88"/>
                    </a:lnTo>
                    <a:lnTo>
                      <a:pt x="50" y="88"/>
                    </a:lnTo>
                    <a:lnTo>
                      <a:pt x="64" y="88"/>
                    </a:lnTo>
                    <a:lnTo>
                      <a:pt x="80" y="94"/>
                    </a:lnTo>
                    <a:lnTo>
                      <a:pt x="122" y="42"/>
                    </a:lnTo>
                    <a:lnTo>
                      <a:pt x="114" y="24"/>
                    </a:lnTo>
                    <a:lnTo>
                      <a:pt x="92" y="20"/>
                    </a:lnTo>
                    <a:lnTo>
                      <a:pt x="56" y="0"/>
                    </a:lnTo>
                    <a:lnTo>
                      <a:pt x="54" y="12"/>
                    </a:lnTo>
                    <a:lnTo>
                      <a:pt x="40" y="10"/>
                    </a:lnTo>
                    <a:lnTo>
                      <a:pt x="22" y="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 name="Freeform 195"/>
              <p:cNvSpPr>
                <a:spLocks/>
              </p:cNvSpPr>
              <p:nvPr/>
            </p:nvSpPr>
            <p:spPr bwMode="gray">
              <a:xfrm>
                <a:off x="2998" y="1330"/>
                <a:ext cx="51" cy="46"/>
              </a:xfrm>
              <a:custGeom>
                <a:avLst/>
                <a:gdLst>
                  <a:gd name="T0" fmla="*/ 28 w 46"/>
                  <a:gd name="T1" fmla="*/ 8 h 46"/>
                  <a:gd name="T2" fmla="*/ 28 w 46"/>
                  <a:gd name="T3" fmla="*/ 6 h 46"/>
                  <a:gd name="T4" fmla="*/ 26 w 46"/>
                  <a:gd name="T5" fmla="*/ 4 h 46"/>
                  <a:gd name="T6" fmla="*/ 22 w 46"/>
                  <a:gd name="T7" fmla="*/ 2 h 46"/>
                  <a:gd name="T8" fmla="*/ 20 w 46"/>
                  <a:gd name="T9" fmla="*/ 0 h 46"/>
                  <a:gd name="T10" fmla="*/ 16 w 46"/>
                  <a:gd name="T11" fmla="*/ 0 h 46"/>
                  <a:gd name="T12" fmla="*/ 12 w 46"/>
                  <a:gd name="T13" fmla="*/ 0 h 46"/>
                  <a:gd name="T14" fmla="*/ 10 w 46"/>
                  <a:gd name="T15" fmla="*/ 0 h 46"/>
                  <a:gd name="T16" fmla="*/ 8 w 46"/>
                  <a:gd name="T17" fmla="*/ 4 h 46"/>
                  <a:gd name="T18" fmla="*/ 4 w 46"/>
                  <a:gd name="T19" fmla="*/ 8 h 46"/>
                  <a:gd name="T20" fmla="*/ 2 w 46"/>
                  <a:gd name="T21" fmla="*/ 12 h 46"/>
                  <a:gd name="T22" fmla="*/ 2 w 46"/>
                  <a:gd name="T23" fmla="*/ 16 h 46"/>
                  <a:gd name="T24" fmla="*/ 0 w 46"/>
                  <a:gd name="T25" fmla="*/ 20 h 46"/>
                  <a:gd name="T26" fmla="*/ 2 w 46"/>
                  <a:gd name="T27" fmla="*/ 24 h 46"/>
                  <a:gd name="T28" fmla="*/ 4 w 46"/>
                  <a:gd name="T29" fmla="*/ 26 h 46"/>
                  <a:gd name="T30" fmla="*/ 8 w 46"/>
                  <a:gd name="T31" fmla="*/ 30 h 46"/>
                  <a:gd name="T32" fmla="*/ 12 w 46"/>
                  <a:gd name="T33" fmla="*/ 34 h 46"/>
                  <a:gd name="T34" fmla="*/ 16 w 46"/>
                  <a:gd name="T35" fmla="*/ 36 h 46"/>
                  <a:gd name="T36" fmla="*/ 20 w 46"/>
                  <a:gd name="T37" fmla="*/ 40 h 46"/>
                  <a:gd name="T38" fmla="*/ 24 w 46"/>
                  <a:gd name="T39" fmla="*/ 42 h 46"/>
                  <a:gd name="T40" fmla="*/ 28 w 46"/>
                  <a:gd name="T41" fmla="*/ 44 h 46"/>
                  <a:gd name="T42" fmla="*/ 28 w 46"/>
                  <a:gd name="T43" fmla="*/ 46 h 46"/>
                  <a:gd name="T44" fmla="*/ 28 w 46"/>
                  <a:gd name="T45" fmla="*/ 44 h 46"/>
                  <a:gd name="T46" fmla="*/ 32 w 46"/>
                  <a:gd name="T47" fmla="*/ 44 h 46"/>
                  <a:gd name="T48" fmla="*/ 36 w 46"/>
                  <a:gd name="T49" fmla="*/ 40 h 46"/>
                  <a:gd name="T50" fmla="*/ 40 w 46"/>
                  <a:gd name="T51" fmla="*/ 38 h 46"/>
                  <a:gd name="T52" fmla="*/ 42 w 46"/>
                  <a:gd name="T53" fmla="*/ 34 h 46"/>
                  <a:gd name="T54" fmla="*/ 46 w 46"/>
                  <a:gd name="T55" fmla="*/ 32 h 46"/>
                  <a:gd name="T56" fmla="*/ 46 w 46"/>
                  <a:gd name="T57" fmla="*/ 28 h 46"/>
                  <a:gd name="T58" fmla="*/ 46 w 46"/>
                  <a:gd name="T59" fmla="*/ 24 h 46"/>
                  <a:gd name="T60" fmla="*/ 42 w 46"/>
                  <a:gd name="T61" fmla="*/ 20 h 46"/>
                  <a:gd name="T62" fmla="*/ 38 w 46"/>
                  <a:gd name="T63" fmla="*/ 16 h 46"/>
                  <a:gd name="T64" fmla="*/ 34 w 46"/>
                  <a:gd name="T65" fmla="*/ 12 h 46"/>
                  <a:gd name="T66" fmla="*/ 32 w 46"/>
                  <a:gd name="T67" fmla="*/ 10 h 46"/>
                  <a:gd name="T68" fmla="*/ 28 w 46"/>
                  <a:gd name="T69" fmla="*/ 8 h 46"/>
                  <a:gd name="T70" fmla="*/ 28 w 46"/>
                  <a:gd name="T71" fmla="*/ 8 h 46"/>
                  <a:gd name="T72" fmla="*/ 28 w 46"/>
                  <a:gd name="T73" fmla="*/ 8 h 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
                  <a:gd name="T112" fmla="*/ 0 h 46"/>
                  <a:gd name="T113" fmla="*/ 46 w 46"/>
                  <a:gd name="T114" fmla="*/ 46 h 4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 h="46">
                    <a:moveTo>
                      <a:pt x="28" y="8"/>
                    </a:moveTo>
                    <a:lnTo>
                      <a:pt x="28" y="6"/>
                    </a:lnTo>
                    <a:lnTo>
                      <a:pt x="26" y="4"/>
                    </a:lnTo>
                    <a:lnTo>
                      <a:pt x="22" y="2"/>
                    </a:lnTo>
                    <a:lnTo>
                      <a:pt x="20" y="0"/>
                    </a:lnTo>
                    <a:lnTo>
                      <a:pt x="16" y="0"/>
                    </a:lnTo>
                    <a:lnTo>
                      <a:pt x="12" y="0"/>
                    </a:lnTo>
                    <a:lnTo>
                      <a:pt x="10" y="0"/>
                    </a:lnTo>
                    <a:lnTo>
                      <a:pt x="8" y="4"/>
                    </a:lnTo>
                    <a:lnTo>
                      <a:pt x="4" y="8"/>
                    </a:lnTo>
                    <a:lnTo>
                      <a:pt x="2" y="12"/>
                    </a:lnTo>
                    <a:lnTo>
                      <a:pt x="2" y="16"/>
                    </a:lnTo>
                    <a:lnTo>
                      <a:pt x="0" y="20"/>
                    </a:lnTo>
                    <a:lnTo>
                      <a:pt x="2" y="24"/>
                    </a:lnTo>
                    <a:lnTo>
                      <a:pt x="4" y="26"/>
                    </a:lnTo>
                    <a:lnTo>
                      <a:pt x="8" y="30"/>
                    </a:lnTo>
                    <a:lnTo>
                      <a:pt x="12" y="34"/>
                    </a:lnTo>
                    <a:lnTo>
                      <a:pt x="16" y="36"/>
                    </a:lnTo>
                    <a:lnTo>
                      <a:pt x="20" y="40"/>
                    </a:lnTo>
                    <a:lnTo>
                      <a:pt x="24" y="42"/>
                    </a:lnTo>
                    <a:lnTo>
                      <a:pt x="28" y="44"/>
                    </a:lnTo>
                    <a:lnTo>
                      <a:pt x="28" y="46"/>
                    </a:lnTo>
                    <a:lnTo>
                      <a:pt x="28" y="44"/>
                    </a:lnTo>
                    <a:lnTo>
                      <a:pt x="32" y="44"/>
                    </a:lnTo>
                    <a:lnTo>
                      <a:pt x="36" y="40"/>
                    </a:lnTo>
                    <a:lnTo>
                      <a:pt x="40" y="38"/>
                    </a:lnTo>
                    <a:lnTo>
                      <a:pt x="42" y="34"/>
                    </a:lnTo>
                    <a:lnTo>
                      <a:pt x="46" y="32"/>
                    </a:lnTo>
                    <a:lnTo>
                      <a:pt x="46" y="28"/>
                    </a:lnTo>
                    <a:lnTo>
                      <a:pt x="46" y="24"/>
                    </a:lnTo>
                    <a:lnTo>
                      <a:pt x="42" y="20"/>
                    </a:lnTo>
                    <a:lnTo>
                      <a:pt x="38" y="16"/>
                    </a:lnTo>
                    <a:lnTo>
                      <a:pt x="34" y="12"/>
                    </a:lnTo>
                    <a:lnTo>
                      <a:pt x="32" y="10"/>
                    </a:lnTo>
                    <a:lnTo>
                      <a:pt x="28" y="8"/>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7" name="Freeform 219"/>
              <p:cNvSpPr>
                <a:spLocks/>
              </p:cNvSpPr>
              <p:nvPr/>
            </p:nvSpPr>
            <p:spPr bwMode="gray">
              <a:xfrm>
                <a:off x="2737" y="1498"/>
                <a:ext cx="371" cy="412"/>
              </a:xfrm>
              <a:custGeom>
                <a:avLst/>
                <a:gdLst>
                  <a:gd name="T0" fmla="*/ 302 w 336"/>
                  <a:gd name="T1" fmla="*/ 44 h 412"/>
                  <a:gd name="T2" fmla="*/ 314 w 336"/>
                  <a:gd name="T3" fmla="*/ 42 h 412"/>
                  <a:gd name="T4" fmla="*/ 312 w 336"/>
                  <a:gd name="T5" fmla="*/ 42 h 412"/>
                  <a:gd name="T6" fmla="*/ 326 w 336"/>
                  <a:gd name="T7" fmla="*/ 38 h 412"/>
                  <a:gd name="T8" fmla="*/ 330 w 336"/>
                  <a:gd name="T9" fmla="*/ 22 h 412"/>
                  <a:gd name="T10" fmla="*/ 302 w 336"/>
                  <a:gd name="T11" fmla="*/ 4 h 412"/>
                  <a:gd name="T12" fmla="*/ 250 w 336"/>
                  <a:gd name="T13" fmla="*/ 8 h 412"/>
                  <a:gd name="T14" fmla="*/ 230 w 336"/>
                  <a:gd name="T15" fmla="*/ 14 h 412"/>
                  <a:gd name="T16" fmla="*/ 218 w 336"/>
                  <a:gd name="T17" fmla="*/ 20 h 412"/>
                  <a:gd name="T18" fmla="*/ 214 w 336"/>
                  <a:gd name="T19" fmla="*/ 26 h 412"/>
                  <a:gd name="T20" fmla="*/ 204 w 336"/>
                  <a:gd name="T21" fmla="*/ 36 h 412"/>
                  <a:gd name="T22" fmla="*/ 194 w 336"/>
                  <a:gd name="T23" fmla="*/ 34 h 412"/>
                  <a:gd name="T24" fmla="*/ 186 w 336"/>
                  <a:gd name="T25" fmla="*/ 34 h 412"/>
                  <a:gd name="T26" fmla="*/ 176 w 336"/>
                  <a:gd name="T27" fmla="*/ 48 h 412"/>
                  <a:gd name="T28" fmla="*/ 158 w 336"/>
                  <a:gd name="T29" fmla="*/ 58 h 412"/>
                  <a:gd name="T30" fmla="*/ 148 w 336"/>
                  <a:gd name="T31" fmla="*/ 76 h 412"/>
                  <a:gd name="T32" fmla="*/ 136 w 336"/>
                  <a:gd name="T33" fmla="*/ 114 h 412"/>
                  <a:gd name="T34" fmla="*/ 106 w 336"/>
                  <a:gd name="T35" fmla="*/ 170 h 412"/>
                  <a:gd name="T36" fmla="*/ 94 w 336"/>
                  <a:gd name="T37" fmla="*/ 200 h 412"/>
                  <a:gd name="T38" fmla="*/ 72 w 336"/>
                  <a:gd name="T39" fmla="*/ 230 h 412"/>
                  <a:gd name="T40" fmla="*/ 26 w 336"/>
                  <a:gd name="T41" fmla="*/ 278 h 412"/>
                  <a:gd name="T42" fmla="*/ 16 w 336"/>
                  <a:gd name="T43" fmla="*/ 284 h 412"/>
                  <a:gd name="T44" fmla="*/ 8 w 336"/>
                  <a:gd name="T45" fmla="*/ 300 h 412"/>
                  <a:gd name="T46" fmla="*/ 4 w 336"/>
                  <a:gd name="T47" fmla="*/ 334 h 412"/>
                  <a:gd name="T48" fmla="*/ 10 w 336"/>
                  <a:gd name="T49" fmla="*/ 344 h 412"/>
                  <a:gd name="T50" fmla="*/ 6 w 336"/>
                  <a:gd name="T51" fmla="*/ 352 h 412"/>
                  <a:gd name="T52" fmla="*/ 2 w 336"/>
                  <a:gd name="T53" fmla="*/ 364 h 412"/>
                  <a:gd name="T54" fmla="*/ 4 w 336"/>
                  <a:gd name="T55" fmla="*/ 384 h 412"/>
                  <a:gd name="T56" fmla="*/ 10 w 336"/>
                  <a:gd name="T57" fmla="*/ 400 h 412"/>
                  <a:gd name="T58" fmla="*/ 28 w 336"/>
                  <a:gd name="T59" fmla="*/ 412 h 412"/>
                  <a:gd name="T60" fmla="*/ 46 w 336"/>
                  <a:gd name="T61" fmla="*/ 402 h 412"/>
                  <a:gd name="T62" fmla="*/ 54 w 336"/>
                  <a:gd name="T63" fmla="*/ 390 h 412"/>
                  <a:gd name="T64" fmla="*/ 58 w 336"/>
                  <a:gd name="T65" fmla="*/ 376 h 412"/>
                  <a:gd name="T66" fmla="*/ 68 w 336"/>
                  <a:gd name="T67" fmla="*/ 370 h 412"/>
                  <a:gd name="T68" fmla="*/ 76 w 336"/>
                  <a:gd name="T69" fmla="*/ 358 h 412"/>
                  <a:gd name="T70" fmla="*/ 80 w 336"/>
                  <a:gd name="T71" fmla="*/ 342 h 412"/>
                  <a:gd name="T72" fmla="*/ 92 w 336"/>
                  <a:gd name="T73" fmla="*/ 354 h 412"/>
                  <a:gd name="T74" fmla="*/ 100 w 336"/>
                  <a:gd name="T75" fmla="*/ 318 h 412"/>
                  <a:gd name="T76" fmla="*/ 102 w 336"/>
                  <a:gd name="T77" fmla="*/ 260 h 412"/>
                  <a:gd name="T78" fmla="*/ 132 w 336"/>
                  <a:gd name="T79" fmla="*/ 198 h 412"/>
                  <a:gd name="T80" fmla="*/ 140 w 336"/>
                  <a:gd name="T81" fmla="*/ 178 h 412"/>
                  <a:gd name="T82" fmla="*/ 154 w 336"/>
                  <a:gd name="T83" fmla="*/ 162 h 412"/>
                  <a:gd name="T84" fmla="*/ 162 w 336"/>
                  <a:gd name="T85" fmla="*/ 134 h 412"/>
                  <a:gd name="T86" fmla="*/ 170 w 336"/>
                  <a:gd name="T87" fmla="*/ 112 h 412"/>
                  <a:gd name="T88" fmla="*/ 224 w 336"/>
                  <a:gd name="T89" fmla="*/ 64 h 412"/>
                  <a:gd name="T90" fmla="*/ 238 w 336"/>
                  <a:gd name="T91" fmla="*/ 66 h 412"/>
                  <a:gd name="T92" fmla="*/ 264 w 336"/>
                  <a:gd name="T93" fmla="*/ 70 h 412"/>
                  <a:gd name="T94" fmla="*/ 276 w 336"/>
                  <a:gd name="T95" fmla="*/ 64 h 412"/>
                  <a:gd name="T96" fmla="*/ 278 w 336"/>
                  <a:gd name="T97" fmla="*/ 56 h 412"/>
                  <a:gd name="T98" fmla="*/ 294 w 336"/>
                  <a:gd name="T99" fmla="*/ 50 h 412"/>
                  <a:gd name="T100" fmla="*/ 328 w 336"/>
                  <a:gd name="T101" fmla="*/ 64 h 412"/>
                  <a:gd name="T102" fmla="*/ 326 w 336"/>
                  <a:gd name="T103" fmla="*/ 52 h 41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336"/>
                  <a:gd name="T157" fmla="*/ 0 h 412"/>
                  <a:gd name="T158" fmla="*/ 336 w 336"/>
                  <a:gd name="T159" fmla="*/ 412 h 41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336" h="412">
                    <a:moveTo>
                      <a:pt x="326" y="52"/>
                    </a:moveTo>
                    <a:lnTo>
                      <a:pt x="314" y="48"/>
                    </a:lnTo>
                    <a:lnTo>
                      <a:pt x="308" y="46"/>
                    </a:lnTo>
                    <a:lnTo>
                      <a:pt x="302" y="44"/>
                    </a:lnTo>
                    <a:lnTo>
                      <a:pt x="300" y="44"/>
                    </a:lnTo>
                    <a:lnTo>
                      <a:pt x="298" y="44"/>
                    </a:lnTo>
                    <a:lnTo>
                      <a:pt x="314" y="42"/>
                    </a:lnTo>
                    <a:lnTo>
                      <a:pt x="312" y="42"/>
                    </a:lnTo>
                    <a:lnTo>
                      <a:pt x="314" y="42"/>
                    </a:lnTo>
                    <a:lnTo>
                      <a:pt x="318" y="42"/>
                    </a:lnTo>
                    <a:lnTo>
                      <a:pt x="322" y="40"/>
                    </a:lnTo>
                    <a:lnTo>
                      <a:pt x="326" y="38"/>
                    </a:lnTo>
                    <a:lnTo>
                      <a:pt x="328" y="34"/>
                    </a:lnTo>
                    <a:lnTo>
                      <a:pt x="328" y="30"/>
                    </a:lnTo>
                    <a:lnTo>
                      <a:pt x="330" y="26"/>
                    </a:lnTo>
                    <a:lnTo>
                      <a:pt x="330" y="22"/>
                    </a:lnTo>
                    <a:lnTo>
                      <a:pt x="314" y="20"/>
                    </a:lnTo>
                    <a:lnTo>
                      <a:pt x="310" y="10"/>
                    </a:lnTo>
                    <a:lnTo>
                      <a:pt x="302" y="4"/>
                    </a:lnTo>
                    <a:lnTo>
                      <a:pt x="282" y="6"/>
                    </a:lnTo>
                    <a:lnTo>
                      <a:pt x="258" y="0"/>
                    </a:lnTo>
                    <a:lnTo>
                      <a:pt x="256" y="4"/>
                    </a:lnTo>
                    <a:lnTo>
                      <a:pt x="250" y="8"/>
                    </a:lnTo>
                    <a:lnTo>
                      <a:pt x="246" y="12"/>
                    </a:lnTo>
                    <a:lnTo>
                      <a:pt x="240" y="12"/>
                    </a:lnTo>
                    <a:lnTo>
                      <a:pt x="234" y="14"/>
                    </a:lnTo>
                    <a:lnTo>
                      <a:pt x="230" y="14"/>
                    </a:lnTo>
                    <a:lnTo>
                      <a:pt x="224" y="16"/>
                    </a:lnTo>
                    <a:lnTo>
                      <a:pt x="220" y="18"/>
                    </a:lnTo>
                    <a:lnTo>
                      <a:pt x="218" y="20"/>
                    </a:lnTo>
                    <a:lnTo>
                      <a:pt x="216" y="22"/>
                    </a:lnTo>
                    <a:lnTo>
                      <a:pt x="214" y="26"/>
                    </a:lnTo>
                    <a:lnTo>
                      <a:pt x="214" y="28"/>
                    </a:lnTo>
                    <a:lnTo>
                      <a:pt x="212" y="32"/>
                    </a:lnTo>
                    <a:lnTo>
                      <a:pt x="208" y="36"/>
                    </a:lnTo>
                    <a:lnTo>
                      <a:pt x="204" y="36"/>
                    </a:lnTo>
                    <a:lnTo>
                      <a:pt x="200" y="36"/>
                    </a:lnTo>
                    <a:lnTo>
                      <a:pt x="196" y="36"/>
                    </a:lnTo>
                    <a:lnTo>
                      <a:pt x="196" y="34"/>
                    </a:lnTo>
                    <a:lnTo>
                      <a:pt x="194" y="34"/>
                    </a:lnTo>
                    <a:lnTo>
                      <a:pt x="194" y="32"/>
                    </a:lnTo>
                    <a:lnTo>
                      <a:pt x="190" y="32"/>
                    </a:lnTo>
                    <a:lnTo>
                      <a:pt x="186" y="34"/>
                    </a:lnTo>
                    <a:lnTo>
                      <a:pt x="182" y="38"/>
                    </a:lnTo>
                    <a:lnTo>
                      <a:pt x="178" y="42"/>
                    </a:lnTo>
                    <a:lnTo>
                      <a:pt x="176" y="46"/>
                    </a:lnTo>
                    <a:lnTo>
                      <a:pt x="176" y="48"/>
                    </a:lnTo>
                    <a:lnTo>
                      <a:pt x="174" y="48"/>
                    </a:lnTo>
                    <a:lnTo>
                      <a:pt x="168" y="54"/>
                    </a:lnTo>
                    <a:lnTo>
                      <a:pt x="162" y="56"/>
                    </a:lnTo>
                    <a:lnTo>
                      <a:pt x="158" y="58"/>
                    </a:lnTo>
                    <a:lnTo>
                      <a:pt x="154" y="62"/>
                    </a:lnTo>
                    <a:lnTo>
                      <a:pt x="152" y="66"/>
                    </a:lnTo>
                    <a:lnTo>
                      <a:pt x="150" y="70"/>
                    </a:lnTo>
                    <a:lnTo>
                      <a:pt x="148" y="76"/>
                    </a:lnTo>
                    <a:lnTo>
                      <a:pt x="148" y="80"/>
                    </a:lnTo>
                    <a:lnTo>
                      <a:pt x="148" y="82"/>
                    </a:lnTo>
                    <a:lnTo>
                      <a:pt x="136" y="114"/>
                    </a:lnTo>
                    <a:lnTo>
                      <a:pt x="116" y="150"/>
                    </a:lnTo>
                    <a:lnTo>
                      <a:pt x="114" y="152"/>
                    </a:lnTo>
                    <a:lnTo>
                      <a:pt x="110" y="160"/>
                    </a:lnTo>
                    <a:lnTo>
                      <a:pt x="106" y="170"/>
                    </a:lnTo>
                    <a:lnTo>
                      <a:pt x="102" y="180"/>
                    </a:lnTo>
                    <a:lnTo>
                      <a:pt x="100" y="184"/>
                    </a:lnTo>
                    <a:lnTo>
                      <a:pt x="98" y="190"/>
                    </a:lnTo>
                    <a:lnTo>
                      <a:pt x="94" y="200"/>
                    </a:lnTo>
                    <a:lnTo>
                      <a:pt x="88" y="212"/>
                    </a:lnTo>
                    <a:lnTo>
                      <a:pt x="84" y="220"/>
                    </a:lnTo>
                    <a:lnTo>
                      <a:pt x="82" y="224"/>
                    </a:lnTo>
                    <a:lnTo>
                      <a:pt x="72" y="230"/>
                    </a:lnTo>
                    <a:lnTo>
                      <a:pt x="54" y="254"/>
                    </a:lnTo>
                    <a:lnTo>
                      <a:pt x="32" y="268"/>
                    </a:lnTo>
                    <a:lnTo>
                      <a:pt x="30" y="274"/>
                    </a:lnTo>
                    <a:lnTo>
                      <a:pt x="26" y="278"/>
                    </a:lnTo>
                    <a:lnTo>
                      <a:pt x="22" y="280"/>
                    </a:lnTo>
                    <a:lnTo>
                      <a:pt x="20" y="282"/>
                    </a:lnTo>
                    <a:lnTo>
                      <a:pt x="16" y="284"/>
                    </a:lnTo>
                    <a:lnTo>
                      <a:pt x="14" y="290"/>
                    </a:lnTo>
                    <a:lnTo>
                      <a:pt x="12" y="294"/>
                    </a:lnTo>
                    <a:lnTo>
                      <a:pt x="10" y="298"/>
                    </a:lnTo>
                    <a:lnTo>
                      <a:pt x="8" y="300"/>
                    </a:lnTo>
                    <a:lnTo>
                      <a:pt x="2" y="312"/>
                    </a:lnTo>
                    <a:lnTo>
                      <a:pt x="0" y="324"/>
                    </a:lnTo>
                    <a:lnTo>
                      <a:pt x="4" y="334"/>
                    </a:lnTo>
                    <a:lnTo>
                      <a:pt x="8" y="338"/>
                    </a:lnTo>
                    <a:lnTo>
                      <a:pt x="10" y="340"/>
                    </a:lnTo>
                    <a:lnTo>
                      <a:pt x="10" y="342"/>
                    </a:lnTo>
                    <a:lnTo>
                      <a:pt x="10" y="344"/>
                    </a:lnTo>
                    <a:lnTo>
                      <a:pt x="8" y="344"/>
                    </a:lnTo>
                    <a:lnTo>
                      <a:pt x="8" y="346"/>
                    </a:lnTo>
                    <a:lnTo>
                      <a:pt x="6" y="348"/>
                    </a:lnTo>
                    <a:lnTo>
                      <a:pt x="6" y="352"/>
                    </a:lnTo>
                    <a:lnTo>
                      <a:pt x="6" y="356"/>
                    </a:lnTo>
                    <a:lnTo>
                      <a:pt x="6" y="358"/>
                    </a:lnTo>
                    <a:lnTo>
                      <a:pt x="2" y="364"/>
                    </a:lnTo>
                    <a:lnTo>
                      <a:pt x="2" y="370"/>
                    </a:lnTo>
                    <a:lnTo>
                      <a:pt x="2" y="376"/>
                    </a:lnTo>
                    <a:lnTo>
                      <a:pt x="2" y="380"/>
                    </a:lnTo>
                    <a:lnTo>
                      <a:pt x="4" y="384"/>
                    </a:lnTo>
                    <a:lnTo>
                      <a:pt x="4" y="386"/>
                    </a:lnTo>
                    <a:lnTo>
                      <a:pt x="4" y="388"/>
                    </a:lnTo>
                    <a:lnTo>
                      <a:pt x="8" y="394"/>
                    </a:lnTo>
                    <a:lnTo>
                      <a:pt x="10" y="400"/>
                    </a:lnTo>
                    <a:lnTo>
                      <a:pt x="16" y="404"/>
                    </a:lnTo>
                    <a:lnTo>
                      <a:pt x="20" y="408"/>
                    </a:lnTo>
                    <a:lnTo>
                      <a:pt x="24" y="410"/>
                    </a:lnTo>
                    <a:lnTo>
                      <a:pt x="28" y="412"/>
                    </a:lnTo>
                    <a:lnTo>
                      <a:pt x="30" y="412"/>
                    </a:lnTo>
                    <a:lnTo>
                      <a:pt x="36" y="410"/>
                    </a:lnTo>
                    <a:lnTo>
                      <a:pt x="42" y="406"/>
                    </a:lnTo>
                    <a:lnTo>
                      <a:pt x="46" y="402"/>
                    </a:lnTo>
                    <a:lnTo>
                      <a:pt x="50" y="398"/>
                    </a:lnTo>
                    <a:lnTo>
                      <a:pt x="52" y="394"/>
                    </a:lnTo>
                    <a:lnTo>
                      <a:pt x="54" y="392"/>
                    </a:lnTo>
                    <a:lnTo>
                      <a:pt x="54" y="390"/>
                    </a:lnTo>
                    <a:lnTo>
                      <a:pt x="54" y="384"/>
                    </a:lnTo>
                    <a:lnTo>
                      <a:pt x="56" y="380"/>
                    </a:lnTo>
                    <a:lnTo>
                      <a:pt x="56" y="376"/>
                    </a:lnTo>
                    <a:lnTo>
                      <a:pt x="58" y="376"/>
                    </a:lnTo>
                    <a:lnTo>
                      <a:pt x="58" y="374"/>
                    </a:lnTo>
                    <a:lnTo>
                      <a:pt x="62" y="374"/>
                    </a:lnTo>
                    <a:lnTo>
                      <a:pt x="64" y="372"/>
                    </a:lnTo>
                    <a:lnTo>
                      <a:pt x="68" y="370"/>
                    </a:lnTo>
                    <a:lnTo>
                      <a:pt x="70" y="368"/>
                    </a:lnTo>
                    <a:lnTo>
                      <a:pt x="70" y="366"/>
                    </a:lnTo>
                    <a:lnTo>
                      <a:pt x="72" y="364"/>
                    </a:lnTo>
                    <a:lnTo>
                      <a:pt x="76" y="358"/>
                    </a:lnTo>
                    <a:lnTo>
                      <a:pt x="78" y="352"/>
                    </a:lnTo>
                    <a:lnTo>
                      <a:pt x="80" y="346"/>
                    </a:lnTo>
                    <a:lnTo>
                      <a:pt x="80" y="344"/>
                    </a:lnTo>
                    <a:lnTo>
                      <a:pt x="80" y="342"/>
                    </a:lnTo>
                    <a:lnTo>
                      <a:pt x="80" y="340"/>
                    </a:lnTo>
                    <a:lnTo>
                      <a:pt x="86" y="356"/>
                    </a:lnTo>
                    <a:lnTo>
                      <a:pt x="88" y="356"/>
                    </a:lnTo>
                    <a:lnTo>
                      <a:pt x="92" y="354"/>
                    </a:lnTo>
                    <a:lnTo>
                      <a:pt x="96" y="350"/>
                    </a:lnTo>
                    <a:lnTo>
                      <a:pt x="100" y="340"/>
                    </a:lnTo>
                    <a:lnTo>
                      <a:pt x="100" y="324"/>
                    </a:lnTo>
                    <a:lnTo>
                      <a:pt x="100" y="318"/>
                    </a:lnTo>
                    <a:lnTo>
                      <a:pt x="100" y="306"/>
                    </a:lnTo>
                    <a:lnTo>
                      <a:pt x="102" y="290"/>
                    </a:lnTo>
                    <a:lnTo>
                      <a:pt x="102" y="274"/>
                    </a:lnTo>
                    <a:lnTo>
                      <a:pt x="102" y="260"/>
                    </a:lnTo>
                    <a:lnTo>
                      <a:pt x="98" y="254"/>
                    </a:lnTo>
                    <a:lnTo>
                      <a:pt x="120" y="240"/>
                    </a:lnTo>
                    <a:lnTo>
                      <a:pt x="122" y="216"/>
                    </a:lnTo>
                    <a:lnTo>
                      <a:pt x="132" y="198"/>
                    </a:lnTo>
                    <a:lnTo>
                      <a:pt x="134" y="182"/>
                    </a:lnTo>
                    <a:lnTo>
                      <a:pt x="136" y="182"/>
                    </a:lnTo>
                    <a:lnTo>
                      <a:pt x="138" y="182"/>
                    </a:lnTo>
                    <a:lnTo>
                      <a:pt x="140" y="178"/>
                    </a:lnTo>
                    <a:lnTo>
                      <a:pt x="144" y="174"/>
                    </a:lnTo>
                    <a:lnTo>
                      <a:pt x="148" y="170"/>
                    </a:lnTo>
                    <a:lnTo>
                      <a:pt x="152" y="166"/>
                    </a:lnTo>
                    <a:lnTo>
                      <a:pt x="154" y="162"/>
                    </a:lnTo>
                    <a:lnTo>
                      <a:pt x="158" y="158"/>
                    </a:lnTo>
                    <a:lnTo>
                      <a:pt x="158" y="136"/>
                    </a:lnTo>
                    <a:lnTo>
                      <a:pt x="160" y="134"/>
                    </a:lnTo>
                    <a:lnTo>
                      <a:pt x="162" y="134"/>
                    </a:lnTo>
                    <a:lnTo>
                      <a:pt x="164" y="130"/>
                    </a:lnTo>
                    <a:lnTo>
                      <a:pt x="166" y="124"/>
                    </a:lnTo>
                    <a:lnTo>
                      <a:pt x="166" y="122"/>
                    </a:lnTo>
                    <a:lnTo>
                      <a:pt x="170" y="112"/>
                    </a:lnTo>
                    <a:lnTo>
                      <a:pt x="178" y="98"/>
                    </a:lnTo>
                    <a:lnTo>
                      <a:pt x="196" y="82"/>
                    </a:lnTo>
                    <a:lnTo>
                      <a:pt x="224" y="64"/>
                    </a:lnTo>
                    <a:lnTo>
                      <a:pt x="226" y="64"/>
                    </a:lnTo>
                    <a:lnTo>
                      <a:pt x="230" y="64"/>
                    </a:lnTo>
                    <a:lnTo>
                      <a:pt x="234" y="64"/>
                    </a:lnTo>
                    <a:lnTo>
                      <a:pt x="238" y="66"/>
                    </a:lnTo>
                    <a:lnTo>
                      <a:pt x="242" y="70"/>
                    </a:lnTo>
                    <a:lnTo>
                      <a:pt x="260" y="72"/>
                    </a:lnTo>
                    <a:lnTo>
                      <a:pt x="264" y="70"/>
                    </a:lnTo>
                    <a:lnTo>
                      <a:pt x="266" y="70"/>
                    </a:lnTo>
                    <a:lnTo>
                      <a:pt x="270" y="68"/>
                    </a:lnTo>
                    <a:lnTo>
                      <a:pt x="272" y="66"/>
                    </a:lnTo>
                    <a:lnTo>
                      <a:pt x="276" y="64"/>
                    </a:lnTo>
                    <a:lnTo>
                      <a:pt x="276" y="60"/>
                    </a:lnTo>
                    <a:lnTo>
                      <a:pt x="276" y="58"/>
                    </a:lnTo>
                    <a:lnTo>
                      <a:pt x="278" y="56"/>
                    </a:lnTo>
                    <a:lnTo>
                      <a:pt x="280" y="52"/>
                    </a:lnTo>
                    <a:lnTo>
                      <a:pt x="284" y="50"/>
                    </a:lnTo>
                    <a:lnTo>
                      <a:pt x="288" y="50"/>
                    </a:lnTo>
                    <a:lnTo>
                      <a:pt x="294" y="50"/>
                    </a:lnTo>
                    <a:lnTo>
                      <a:pt x="326" y="66"/>
                    </a:lnTo>
                    <a:lnTo>
                      <a:pt x="328" y="64"/>
                    </a:lnTo>
                    <a:lnTo>
                      <a:pt x="328" y="62"/>
                    </a:lnTo>
                    <a:lnTo>
                      <a:pt x="328" y="56"/>
                    </a:lnTo>
                    <a:lnTo>
                      <a:pt x="336" y="56"/>
                    </a:lnTo>
                    <a:lnTo>
                      <a:pt x="326" y="52"/>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8" name="Freeform 220"/>
              <p:cNvSpPr>
                <a:spLocks/>
              </p:cNvSpPr>
              <p:nvPr/>
            </p:nvSpPr>
            <p:spPr bwMode="gray">
              <a:xfrm>
                <a:off x="2526" y="2190"/>
                <a:ext cx="174" cy="132"/>
              </a:xfrm>
              <a:custGeom>
                <a:avLst/>
                <a:gdLst>
                  <a:gd name="T0" fmla="*/ 154 w 158"/>
                  <a:gd name="T1" fmla="*/ 46 h 132"/>
                  <a:gd name="T2" fmla="*/ 146 w 158"/>
                  <a:gd name="T3" fmla="*/ 46 h 132"/>
                  <a:gd name="T4" fmla="*/ 136 w 158"/>
                  <a:gd name="T5" fmla="*/ 48 h 132"/>
                  <a:gd name="T6" fmla="*/ 132 w 158"/>
                  <a:gd name="T7" fmla="*/ 54 h 132"/>
                  <a:gd name="T8" fmla="*/ 126 w 158"/>
                  <a:gd name="T9" fmla="*/ 58 h 132"/>
                  <a:gd name="T10" fmla="*/ 120 w 158"/>
                  <a:gd name="T11" fmla="*/ 66 h 132"/>
                  <a:gd name="T12" fmla="*/ 120 w 158"/>
                  <a:gd name="T13" fmla="*/ 74 h 132"/>
                  <a:gd name="T14" fmla="*/ 120 w 158"/>
                  <a:gd name="T15" fmla="*/ 78 h 132"/>
                  <a:gd name="T16" fmla="*/ 116 w 158"/>
                  <a:gd name="T17" fmla="*/ 84 h 132"/>
                  <a:gd name="T18" fmla="*/ 110 w 158"/>
                  <a:gd name="T19" fmla="*/ 92 h 132"/>
                  <a:gd name="T20" fmla="*/ 96 w 158"/>
                  <a:gd name="T21" fmla="*/ 118 h 132"/>
                  <a:gd name="T22" fmla="*/ 92 w 158"/>
                  <a:gd name="T23" fmla="*/ 118 h 132"/>
                  <a:gd name="T24" fmla="*/ 78 w 158"/>
                  <a:gd name="T25" fmla="*/ 118 h 132"/>
                  <a:gd name="T26" fmla="*/ 68 w 158"/>
                  <a:gd name="T27" fmla="*/ 116 h 132"/>
                  <a:gd name="T28" fmla="*/ 60 w 158"/>
                  <a:gd name="T29" fmla="*/ 118 h 132"/>
                  <a:gd name="T30" fmla="*/ 52 w 158"/>
                  <a:gd name="T31" fmla="*/ 120 h 132"/>
                  <a:gd name="T32" fmla="*/ 50 w 158"/>
                  <a:gd name="T33" fmla="*/ 122 h 132"/>
                  <a:gd name="T34" fmla="*/ 44 w 158"/>
                  <a:gd name="T35" fmla="*/ 120 h 132"/>
                  <a:gd name="T36" fmla="*/ 38 w 158"/>
                  <a:gd name="T37" fmla="*/ 120 h 132"/>
                  <a:gd name="T38" fmla="*/ 32 w 158"/>
                  <a:gd name="T39" fmla="*/ 124 h 132"/>
                  <a:gd name="T40" fmla="*/ 30 w 158"/>
                  <a:gd name="T41" fmla="*/ 132 h 132"/>
                  <a:gd name="T42" fmla="*/ 26 w 158"/>
                  <a:gd name="T43" fmla="*/ 132 h 132"/>
                  <a:gd name="T44" fmla="*/ 20 w 158"/>
                  <a:gd name="T45" fmla="*/ 128 h 132"/>
                  <a:gd name="T46" fmla="*/ 18 w 158"/>
                  <a:gd name="T47" fmla="*/ 122 h 132"/>
                  <a:gd name="T48" fmla="*/ 16 w 158"/>
                  <a:gd name="T49" fmla="*/ 120 h 132"/>
                  <a:gd name="T50" fmla="*/ 16 w 158"/>
                  <a:gd name="T51" fmla="*/ 118 h 132"/>
                  <a:gd name="T52" fmla="*/ 16 w 158"/>
                  <a:gd name="T53" fmla="*/ 118 h 132"/>
                  <a:gd name="T54" fmla="*/ 16 w 158"/>
                  <a:gd name="T55" fmla="*/ 114 h 132"/>
                  <a:gd name="T56" fmla="*/ 20 w 158"/>
                  <a:gd name="T57" fmla="*/ 104 h 132"/>
                  <a:gd name="T58" fmla="*/ 24 w 158"/>
                  <a:gd name="T59" fmla="*/ 102 h 132"/>
                  <a:gd name="T60" fmla="*/ 30 w 158"/>
                  <a:gd name="T61" fmla="*/ 98 h 132"/>
                  <a:gd name="T62" fmla="*/ 28 w 158"/>
                  <a:gd name="T63" fmla="*/ 88 h 132"/>
                  <a:gd name="T64" fmla="*/ 30 w 158"/>
                  <a:gd name="T65" fmla="*/ 70 h 132"/>
                  <a:gd name="T66" fmla="*/ 30 w 158"/>
                  <a:gd name="T67" fmla="*/ 50 h 132"/>
                  <a:gd name="T68" fmla="*/ 32 w 158"/>
                  <a:gd name="T69" fmla="*/ 42 h 132"/>
                  <a:gd name="T70" fmla="*/ 38 w 158"/>
                  <a:gd name="T71" fmla="*/ 38 h 132"/>
                  <a:gd name="T72" fmla="*/ 38 w 158"/>
                  <a:gd name="T73" fmla="*/ 34 h 132"/>
                  <a:gd name="T74" fmla="*/ 36 w 158"/>
                  <a:gd name="T75" fmla="*/ 32 h 132"/>
                  <a:gd name="T76" fmla="*/ 28 w 158"/>
                  <a:gd name="T77" fmla="*/ 28 h 132"/>
                  <a:gd name="T78" fmla="*/ 26 w 158"/>
                  <a:gd name="T79" fmla="*/ 28 h 132"/>
                  <a:gd name="T80" fmla="*/ 24 w 158"/>
                  <a:gd name="T81" fmla="*/ 28 h 132"/>
                  <a:gd name="T82" fmla="*/ 10 w 158"/>
                  <a:gd name="T83" fmla="*/ 30 h 132"/>
                  <a:gd name="T84" fmla="*/ 4 w 158"/>
                  <a:gd name="T85" fmla="*/ 24 h 132"/>
                  <a:gd name="T86" fmla="*/ 4 w 158"/>
                  <a:gd name="T87" fmla="*/ 20 h 132"/>
                  <a:gd name="T88" fmla="*/ 0 w 158"/>
                  <a:gd name="T89" fmla="*/ 14 h 132"/>
                  <a:gd name="T90" fmla="*/ 2 w 158"/>
                  <a:gd name="T91" fmla="*/ 12 h 132"/>
                  <a:gd name="T92" fmla="*/ 4 w 158"/>
                  <a:gd name="T93" fmla="*/ 10 h 132"/>
                  <a:gd name="T94" fmla="*/ 18 w 158"/>
                  <a:gd name="T95" fmla="*/ 0 h 132"/>
                  <a:gd name="T96" fmla="*/ 22 w 158"/>
                  <a:gd name="T97" fmla="*/ 0 h 132"/>
                  <a:gd name="T98" fmla="*/ 26 w 158"/>
                  <a:gd name="T99" fmla="*/ 2 h 132"/>
                  <a:gd name="T100" fmla="*/ 58 w 158"/>
                  <a:gd name="T101" fmla="*/ 6 h 132"/>
                  <a:gd name="T102" fmla="*/ 84 w 158"/>
                  <a:gd name="T103" fmla="*/ 8 h 132"/>
                  <a:gd name="T104" fmla="*/ 98 w 158"/>
                  <a:gd name="T105" fmla="*/ 6 h 132"/>
                  <a:gd name="T106" fmla="*/ 102 w 158"/>
                  <a:gd name="T107" fmla="*/ 8 h 132"/>
                  <a:gd name="T108" fmla="*/ 102 w 158"/>
                  <a:gd name="T109" fmla="*/ 12 h 132"/>
                  <a:gd name="T110" fmla="*/ 106 w 158"/>
                  <a:gd name="T111" fmla="*/ 14 h 132"/>
                  <a:gd name="T112" fmla="*/ 112 w 158"/>
                  <a:gd name="T113" fmla="*/ 18 h 132"/>
                  <a:gd name="T114" fmla="*/ 114 w 158"/>
                  <a:gd name="T115" fmla="*/ 18 h 132"/>
                  <a:gd name="T116" fmla="*/ 120 w 158"/>
                  <a:gd name="T117" fmla="*/ 22 h 132"/>
                  <a:gd name="T118" fmla="*/ 126 w 158"/>
                  <a:gd name="T119" fmla="*/ 28 h 132"/>
                  <a:gd name="T120" fmla="*/ 134 w 158"/>
                  <a:gd name="T121" fmla="*/ 36 h 132"/>
                  <a:gd name="T122" fmla="*/ 152 w 158"/>
                  <a:gd name="T123" fmla="*/ 42 h 132"/>
                  <a:gd name="T124" fmla="*/ 154 w 158"/>
                  <a:gd name="T125" fmla="*/ 46 h 13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58"/>
                  <a:gd name="T190" fmla="*/ 0 h 132"/>
                  <a:gd name="T191" fmla="*/ 158 w 158"/>
                  <a:gd name="T192" fmla="*/ 132 h 13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58" h="132">
                    <a:moveTo>
                      <a:pt x="154" y="46"/>
                    </a:moveTo>
                    <a:lnTo>
                      <a:pt x="154" y="46"/>
                    </a:lnTo>
                    <a:lnTo>
                      <a:pt x="150" y="46"/>
                    </a:lnTo>
                    <a:lnTo>
                      <a:pt x="146" y="46"/>
                    </a:lnTo>
                    <a:lnTo>
                      <a:pt x="142" y="46"/>
                    </a:lnTo>
                    <a:lnTo>
                      <a:pt x="136" y="48"/>
                    </a:lnTo>
                    <a:lnTo>
                      <a:pt x="132" y="52"/>
                    </a:lnTo>
                    <a:lnTo>
                      <a:pt x="132" y="54"/>
                    </a:lnTo>
                    <a:lnTo>
                      <a:pt x="130" y="54"/>
                    </a:lnTo>
                    <a:lnTo>
                      <a:pt x="126" y="58"/>
                    </a:lnTo>
                    <a:lnTo>
                      <a:pt x="122" y="62"/>
                    </a:lnTo>
                    <a:lnTo>
                      <a:pt x="120" y="66"/>
                    </a:lnTo>
                    <a:lnTo>
                      <a:pt x="118" y="70"/>
                    </a:lnTo>
                    <a:lnTo>
                      <a:pt x="120" y="74"/>
                    </a:lnTo>
                    <a:lnTo>
                      <a:pt x="122" y="78"/>
                    </a:lnTo>
                    <a:lnTo>
                      <a:pt x="120" y="78"/>
                    </a:lnTo>
                    <a:lnTo>
                      <a:pt x="118" y="80"/>
                    </a:lnTo>
                    <a:lnTo>
                      <a:pt x="116" y="84"/>
                    </a:lnTo>
                    <a:lnTo>
                      <a:pt x="112" y="88"/>
                    </a:lnTo>
                    <a:lnTo>
                      <a:pt x="110" y="92"/>
                    </a:lnTo>
                    <a:lnTo>
                      <a:pt x="106" y="96"/>
                    </a:lnTo>
                    <a:lnTo>
                      <a:pt x="96" y="118"/>
                    </a:lnTo>
                    <a:lnTo>
                      <a:pt x="94" y="118"/>
                    </a:lnTo>
                    <a:lnTo>
                      <a:pt x="92" y="118"/>
                    </a:lnTo>
                    <a:lnTo>
                      <a:pt x="86" y="118"/>
                    </a:lnTo>
                    <a:lnTo>
                      <a:pt x="78" y="118"/>
                    </a:lnTo>
                    <a:lnTo>
                      <a:pt x="68" y="116"/>
                    </a:lnTo>
                    <a:lnTo>
                      <a:pt x="64" y="116"/>
                    </a:lnTo>
                    <a:lnTo>
                      <a:pt x="60" y="118"/>
                    </a:lnTo>
                    <a:lnTo>
                      <a:pt x="56" y="118"/>
                    </a:lnTo>
                    <a:lnTo>
                      <a:pt x="52" y="120"/>
                    </a:lnTo>
                    <a:lnTo>
                      <a:pt x="50" y="122"/>
                    </a:lnTo>
                    <a:lnTo>
                      <a:pt x="48" y="120"/>
                    </a:lnTo>
                    <a:lnTo>
                      <a:pt x="44" y="120"/>
                    </a:lnTo>
                    <a:lnTo>
                      <a:pt x="40" y="120"/>
                    </a:lnTo>
                    <a:lnTo>
                      <a:pt x="38" y="120"/>
                    </a:lnTo>
                    <a:lnTo>
                      <a:pt x="34" y="122"/>
                    </a:lnTo>
                    <a:lnTo>
                      <a:pt x="32" y="124"/>
                    </a:lnTo>
                    <a:lnTo>
                      <a:pt x="30" y="128"/>
                    </a:lnTo>
                    <a:lnTo>
                      <a:pt x="30" y="132"/>
                    </a:lnTo>
                    <a:lnTo>
                      <a:pt x="28" y="132"/>
                    </a:lnTo>
                    <a:lnTo>
                      <a:pt x="26" y="132"/>
                    </a:lnTo>
                    <a:lnTo>
                      <a:pt x="24" y="130"/>
                    </a:lnTo>
                    <a:lnTo>
                      <a:pt x="20" y="128"/>
                    </a:lnTo>
                    <a:lnTo>
                      <a:pt x="18" y="126"/>
                    </a:lnTo>
                    <a:lnTo>
                      <a:pt x="18" y="122"/>
                    </a:lnTo>
                    <a:lnTo>
                      <a:pt x="16" y="122"/>
                    </a:lnTo>
                    <a:lnTo>
                      <a:pt x="16" y="120"/>
                    </a:lnTo>
                    <a:lnTo>
                      <a:pt x="16" y="118"/>
                    </a:lnTo>
                    <a:lnTo>
                      <a:pt x="16" y="116"/>
                    </a:lnTo>
                    <a:lnTo>
                      <a:pt x="16" y="114"/>
                    </a:lnTo>
                    <a:lnTo>
                      <a:pt x="18" y="108"/>
                    </a:lnTo>
                    <a:lnTo>
                      <a:pt x="20" y="104"/>
                    </a:lnTo>
                    <a:lnTo>
                      <a:pt x="22" y="102"/>
                    </a:lnTo>
                    <a:lnTo>
                      <a:pt x="24" y="102"/>
                    </a:lnTo>
                    <a:lnTo>
                      <a:pt x="26" y="102"/>
                    </a:lnTo>
                    <a:lnTo>
                      <a:pt x="30" y="98"/>
                    </a:lnTo>
                    <a:lnTo>
                      <a:pt x="24" y="92"/>
                    </a:lnTo>
                    <a:lnTo>
                      <a:pt x="28" y="88"/>
                    </a:lnTo>
                    <a:lnTo>
                      <a:pt x="30" y="80"/>
                    </a:lnTo>
                    <a:lnTo>
                      <a:pt x="30" y="70"/>
                    </a:lnTo>
                    <a:lnTo>
                      <a:pt x="26" y="60"/>
                    </a:lnTo>
                    <a:lnTo>
                      <a:pt x="30" y="50"/>
                    </a:lnTo>
                    <a:lnTo>
                      <a:pt x="32" y="42"/>
                    </a:lnTo>
                    <a:lnTo>
                      <a:pt x="36" y="40"/>
                    </a:lnTo>
                    <a:lnTo>
                      <a:pt x="38" y="38"/>
                    </a:lnTo>
                    <a:lnTo>
                      <a:pt x="38" y="36"/>
                    </a:lnTo>
                    <a:lnTo>
                      <a:pt x="38" y="34"/>
                    </a:lnTo>
                    <a:lnTo>
                      <a:pt x="36" y="32"/>
                    </a:lnTo>
                    <a:lnTo>
                      <a:pt x="28" y="28"/>
                    </a:lnTo>
                    <a:lnTo>
                      <a:pt x="26" y="28"/>
                    </a:lnTo>
                    <a:lnTo>
                      <a:pt x="24" y="28"/>
                    </a:lnTo>
                    <a:lnTo>
                      <a:pt x="26" y="28"/>
                    </a:lnTo>
                    <a:lnTo>
                      <a:pt x="10" y="30"/>
                    </a:lnTo>
                    <a:lnTo>
                      <a:pt x="4" y="28"/>
                    </a:lnTo>
                    <a:lnTo>
                      <a:pt x="4" y="24"/>
                    </a:lnTo>
                    <a:lnTo>
                      <a:pt x="4" y="22"/>
                    </a:lnTo>
                    <a:lnTo>
                      <a:pt x="4" y="20"/>
                    </a:lnTo>
                    <a:lnTo>
                      <a:pt x="2" y="16"/>
                    </a:lnTo>
                    <a:lnTo>
                      <a:pt x="0" y="14"/>
                    </a:lnTo>
                    <a:lnTo>
                      <a:pt x="2" y="14"/>
                    </a:lnTo>
                    <a:lnTo>
                      <a:pt x="2" y="12"/>
                    </a:lnTo>
                    <a:lnTo>
                      <a:pt x="2" y="10"/>
                    </a:lnTo>
                    <a:lnTo>
                      <a:pt x="4" y="10"/>
                    </a:lnTo>
                    <a:lnTo>
                      <a:pt x="8" y="10"/>
                    </a:lnTo>
                    <a:lnTo>
                      <a:pt x="18" y="0"/>
                    </a:lnTo>
                    <a:lnTo>
                      <a:pt x="20" y="0"/>
                    </a:lnTo>
                    <a:lnTo>
                      <a:pt x="22" y="0"/>
                    </a:lnTo>
                    <a:lnTo>
                      <a:pt x="24" y="0"/>
                    </a:lnTo>
                    <a:lnTo>
                      <a:pt x="26" y="2"/>
                    </a:lnTo>
                    <a:lnTo>
                      <a:pt x="54" y="6"/>
                    </a:lnTo>
                    <a:lnTo>
                      <a:pt x="58" y="6"/>
                    </a:lnTo>
                    <a:lnTo>
                      <a:pt x="72" y="6"/>
                    </a:lnTo>
                    <a:lnTo>
                      <a:pt x="84" y="8"/>
                    </a:lnTo>
                    <a:lnTo>
                      <a:pt x="98" y="4"/>
                    </a:lnTo>
                    <a:lnTo>
                      <a:pt x="98" y="6"/>
                    </a:lnTo>
                    <a:lnTo>
                      <a:pt x="100" y="6"/>
                    </a:lnTo>
                    <a:lnTo>
                      <a:pt x="102" y="8"/>
                    </a:lnTo>
                    <a:lnTo>
                      <a:pt x="102" y="10"/>
                    </a:lnTo>
                    <a:lnTo>
                      <a:pt x="102" y="12"/>
                    </a:lnTo>
                    <a:lnTo>
                      <a:pt x="104" y="12"/>
                    </a:lnTo>
                    <a:lnTo>
                      <a:pt x="106" y="14"/>
                    </a:lnTo>
                    <a:lnTo>
                      <a:pt x="108" y="16"/>
                    </a:lnTo>
                    <a:lnTo>
                      <a:pt x="112" y="18"/>
                    </a:lnTo>
                    <a:lnTo>
                      <a:pt x="114" y="18"/>
                    </a:lnTo>
                    <a:lnTo>
                      <a:pt x="116" y="20"/>
                    </a:lnTo>
                    <a:lnTo>
                      <a:pt x="120" y="22"/>
                    </a:lnTo>
                    <a:lnTo>
                      <a:pt x="122" y="24"/>
                    </a:lnTo>
                    <a:lnTo>
                      <a:pt x="126" y="28"/>
                    </a:lnTo>
                    <a:lnTo>
                      <a:pt x="126" y="26"/>
                    </a:lnTo>
                    <a:lnTo>
                      <a:pt x="134" y="36"/>
                    </a:lnTo>
                    <a:lnTo>
                      <a:pt x="152" y="42"/>
                    </a:lnTo>
                    <a:lnTo>
                      <a:pt x="158" y="44"/>
                    </a:lnTo>
                    <a:lnTo>
                      <a:pt x="154" y="46"/>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9" name="Freeform 221"/>
              <p:cNvSpPr>
                <a:spLocks/>
              </p:cNvSpPr>
              <p:nvPr/>
            </p:nvSpPr>
            <p:spPr bwMode="gray">
              <a:xfrm>
                <a:off x="2747" y="2152"/>
                <a:ext cx="172" cy="146"/>
              </a:xfrm>
              <a:custGeom>
                <a:avLst/>
                <a:gdLst>
                  <a:gd name="T0" fmla="*/ 94 w 156"/>
                  <a:gd name="T1" fmla="*/ 14 h 146"/>
                  <a:gd name="T2" fmla="*/ 92 w 156"/>
                  <a:gd name="T3" fmla="*/ 16 h 146"/>
                  <a:gd name="T4" fmla="*/ 92 w 156"/>
                  <a:gd name="T5" fmla="*/ 16 h 146"/>
                  <a:gd name="T6" fmla="*/ 94 w 156"/>
                  <a:gd name="T7" fmla="*/ 18 h 146"/>
                  <a:gd name="T8" fmla="*/ 94 w 156"/>
                  <a:gd name="T9" fmla="*/ 20 h 146"/>
                  <a:gd name="T10" fmla="*/ 76 w 156"/>
                  <a:gd name="T11" fmla="*/ 28 h 146"/>
                  <a:gd name="T12" fmla="*/ 78 w 156"/>
                  <a:gd name="T13" fmla="*/ 32 h 146"/>
                  <a:gd name="T14" fmla="*/ 84 w 156"/>
                  <a:gd name="T15" fmla="*/ 38 h 146"/>
                  <a:gd name="T16" fmla="*/ 94 w 156"/>
                  <a:gd name="T17" fmla="*/ 46 h 146"/>
                  <a:gd name="T18" fmla="*/ 104 w 156"/>
                  <a:gd name="T19" fmla="*/ 52 h 146"/>
                  <a:gd name="T20" fmla="*/ 102 w 156"/>
                  <a:gd name="T21" fmla="*/ 56 h 146"/>
                  <a:gd name="T22" fmla="*/ 104 w 156"/>
                  <a:gd name="T23" fmla="*/ 62 h 146"/>
                  <a:gd name="T24" fmla="*/ 138 w 156"/>
                  <a:gd name="T25" fmla="*/ 90 h 146"/>
                  <a:gd name="T26" fmla="*/ 156 w 156"/>
                  <a:gd name="T27" fmla="*/ 120 h 146"/>
                  <a:gd name="T28" fmla="*/ 144 w 156"/>
                  <a:gd name="T29" fmla="*/ 118 h 146"/>
                  <a:gd name="T30" fmla="*/ 134 w 156"/>
                  <a:gd name="T31" fmla="*/ 122 h 146"/>
                  <a:gd name="T32" fmla="*/ 130 w 156"/>
                  <a:gd name="T33" fmla="*/ 134 h 146"/>
                  <a:gd name="T34" fmla="*/ 124 w 156"/>
                  <a:gd name="T35" fmla="*/ 146 h 146"/>
                  <a:gd name="T36" fmla="*/ 120 w 156"/>
                  <a:gd name="T37" fmla="*/ 134 h 146"/>
                  <a:gd name="T38" fmla="*/ 118 w 156"/>
                  <a:gd name="T39" fmla="*/ 132 h 146"/>
                  <a:gd name="T40" fmla="*/ 116 w 156"/>
                  <a:gd name="T41" fmla="*/ 130 h 146"/>
                  <a:gd name="T42" fmla="*/ 118 w 156"/>
                  <a:gd name="T43" fmla="*/ 128 h 146"/>
                  <a:gd name="T44" fmla="*/ 122 w 156"/>
                  <a:gd name="T45" fmla="*/ 112 h 146"/>
                  <a:gd name="T46" fmla="*/ 110 w 156"/>
                  <a:gd name="T47" fmla="*/ 106 h 146"/>
                  <a:gd name="T48" fmla="*/ 80 w 156"/>
                  <a:gd name="T49" fmla="*/ 84 h 146"/>
                  <a:gd name="T50" fmla="*/ 50 w 156"/>
                  <a:gd name="T51" fmla="*/ 54 h 146"/>
                  <a:gd name="T52" fmla="*/ 50 w 156"/>
                  <a:gd name="T53" fmla="*/ 50 h 146"/>
                  <a:gd name="T54" fmla="*/ 48 w 156"/>
                  <a:gd name="T55" fmla="*/ 44 h 146"/>
                  <a:gd name="T56" fmla="*/ 44 w 156"/>
                  <a:gd name="T57" fmla="*/ 40 h 146"/>
                  <a:gd name="T58" fmla="*/ 18 w 156"/>
                  <a:gd name="T59" fmla="*/ 48 h 146"/>
                  <a:gd name="T60" fmla="*/ 12 w 156"/>
                  <a:gd name="T61" fmla="*/ 48 h 146"/>
                  <a:gd name="T62" fmla="*/ 4 w 156"/>
                  <a:gd name="T63" fmla="*/ 34 h 146"/>
                  <a:gd name="T64" fmla="*/ 2 w 156"/>
                  <a:gd name="T65" fmla="*/ 32 h 146"/>
                  <a:gd name="T66" fmla="*/ 0 w 156"/>
                  <a:gd name="T67" fmla="*/ 22 h 146"/>
                  <a:gd name="T68" fmla="*/ 12 w 156"/>
                  <a:gd name="T69" fmla="*/ 22 h 146"/>
                  <a:gd name="T70" fmla="*/ 16 w 156"/>
                  <a:gd name="T71" fmla="*/ 24 h 146"/>
                  <a:gd name="T72" fmla="*/ 24 w 156"/>
                  <a:gd name="T73" fmla="*/ 12 h 146"/>
                  <a:gd name="T74" fmla="*/ 30 w 156"/>
                  <a:gd name="T75" fmla="*/ 10 h 146"/>
                  <a:gd name="T76" fmla="*/ 30 w 156"/>
                  <a:gd name="T77" fmla="*/ 14 h 146"/>
                  <a:gd name="T78" fmla="*/ 32 w 156"/>
                  <a:gd name="T79" fmla="*/ 16 h 146"/>
                  <a:gd name="T80" fmla="*/ 36 w 156"/>
                  <a:gd name="T81" fmla="*/ 14 h 146"/>
                  <a:gd name="T82" fmla="*/ 40 w 156"/>
                  <a:gd name="T83" fmla="*/ 12 h 146"/>
                  <a:gd name="T84" fmla="*/ 42 w 156"/>
                  <a:gd name="T85" fmla="*/ 10 h 146"/>
                  <a:gd name="T86" fmla="*/ 44 w 156"/>
                  <a:gd name="T87" fmla="*/ 8 h 146"/>
                  <a:gd name="T88" fmla="*/ 44 w 156"/>
                  <a:gd name="T89" fmla="*/ 10 h 146"/>
                  <a:gd name="T90" fmla="*/ 46 w 156"/>
                  <a:gd name="T91" fmla="*/ 12 h 146"/>
                  <a:gd name="T92" fmla="*/ 48 w 156"/>
                  <a:gd name="T93" fmla="*/ 10 h 146"/>
                  <a:gd name="T94" fmla="*/ 48 w 156"/>
                  <a:gd name="T95" fmla="*/ 8 h 146"/>
                  <a:gd name="T96" fmla="*/ 46 w 156"/>
                  <a:gd name="T97" fmla="*/ 4 h 146"/>
                  <a:gd name="T98" fmla="*/ 48 w 156"/>
                  <a:gd name="T99" fmla="*/ 4 h 146"/>
                  <a:gd name="T100" fmla="*/ 50 w 156"/>
                  <a:gd name="T101" fmla="*/ 2 h 146"/>
                  <a:gd name="T102" fmla="*/ 54 w 156"/>
                  <a:gd name="T103" fmla="*/ 0 h 146"/>
                  <a:gd name="T104" fmla="*/ 58 w 156"/>
                  <a:gd name="T105" fmla="*/ 0 h 146"/>
                  <a:gd name="T106" fmla="*/ 62 w 156"/>
                  <a:gd name="T107" fmla="*/ 0 h 146"/>
                  <a:gd name="T108" fmla="*/ 66 w 156"/>
                  <a:gd name="T109" fmla="*/ 0 h 146"/>
                  <a:gd name="T110" fmla="*/ 72 w 156"/>
                  <a:gd name="T111" fmla="*/ 0 h 146"/>
                  <a:gd name="T112" fmla="*/ 74 w 156"/>
                  <a:gd name="T113" fmla="*/ 4 h 146"/>
                  <a:gd name="T114" fmla="*/ 80 w 156"/>
                  <a:gd name="T115" fmla="*/ 8 h 146"/>
                  <a:gd name="T116" fmla="*/ 88 w 156"/>
                  <a:gd name="T117" fmla="*/ 12 h 146"/>
                  <a:gd name="T118" fmla="*/ 94 w 156"/>
                  <a:gd name="T119" fmla="*/ 14 h 14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56"/>
                  <a:gd name="T181" fmla="*/ 0 h 146"/>
                  <a:gd name="T182" fmla="*/ 156 w 156"/>
                  <a:gd name="T183" fmla="*/ 146 h 14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56" h="146">
                    <a:moveTo>
                      <a:pt x="94" y="14"/>
                    </a:moveTo>
                    <a:lnTo>
                      <a:pt x="94" y="14"/>
                    </a:lnTo>
                    <a:lnTo>
                      <a:pt x="92" y="16"/>
                    </a:lnTo>
                    <a:lnTo>
                      <a:pt x="94" y="18"/>
                    </a:lnTo>
                    <a:lnTo>
                      <a:pt x="94" y="20"/>
                    </a:lnTo>
                    <a:lnTo>
                      <a:pt x="84" y="24"/>
                    </a:lnTo>
                    <a:lnTo>
                      <a:pt x="76" y="28"/>
                    </a:lnTo>
                    <a:lnTo>
                      <a:pt x="78" y="32"/>
                    </a:lnTo>
                    <a:lnTo>
                      <a:pt x="82" y="34"/>
                    </a:lnTo>
                    <a:lnTo>
                      <a:pt x="84" y="38"/>
                    </a:lnTo>
                    <a:lnTo>
                      <a:pt x="88" y="42"/>
                    </a:lnTo>
                    <a:lnTo>
                      <a:pt x="94" y="46"/>
                    </a:lnTo>
                    <a:lnTo>
                      <a:pt x="98" y="50"/>
                    </a:lnTo>
                    <a:lnTo>
                      <a:pt x="104" y="52"/>
                    </a:lnTo>
                    <a:lnTo>
                      <a:pt x="102" y="56"/>
                    </a:lnTo>
                    <a:lnTo>
                      <a:pt x="104" y="58"/>
                    </a:lnTo>
                    <a:lnTo>
                      <a:pt x="104" y="62"/>
                    </a:lnTo>
                    <a:lnTo>
                      <a:pt x="108" y="64"/>
                    </a:lnTo>
                    <a:lnTo>
                      <a:pt x="138" y="90"/>
                    </a:lnTo>
                    <a:lnTo>
                      <a:pt x="148" y="102"/>
                    </a:lnTo>
                    <a:lnTo>
                      <a:pt x="156" y="120"/>
                    </a:lnTo>
                    <a:lnTo>
                      <a:pt x="152" y="126"/>
                    </a:lnTo>
                    <a:lnTo>
                      <a:pt x="144" y="118"/>
                    </a:lnTo>
                    <a:lnTo>
                      <a:pt x="138" y="118"/>
                    </a:lnTo>
                    <a:lnTo>
                      <a:pt x="134" y="122"/>
                    </a:lnTo>
                    <a:lnTo>
                      <a:pt x="138" y="132"/>
                    </a:lnTo>
                    <a:lnTo>
                      <a:pt x="130" y="134"/>
                    </a:lnTo>
                    <a:lnTo>
                      <a:pt x="130" y="142"/>
                    </a:lnTo>
                    <a:lnTo>
                      <a:pt x="124" y="146"/>
                    </a:lnTo>
                    <a:lnTo>
                      <a:pt x="118" y="142"/>
                    </a:lnTo>
                    <a:lnTo>
                      <a:pt x="120" y="134"/>
                    </a:lnTo>
                    <a:lnTo>
                      <a:pt x="118" y="132"/>
                    </a:lnTo>
                    <a:lnTo>
                      <a:pt x="116" y="130"/>
                    </a:lnTo>
                    <a:lnTo>
                      <a:pt x="116" y="128"/>
                    </a:lnTo>
                    <a:lnTo>
                      <a:pt x="118" y="128"/>
                    </a:lnTo>
                    <a:lnTo>
                      <a:pt x="122" y="128"/>
                    </a:lnTo>
                    <a:lnTo>
                      <a:pt x="122" y="112"/>
                    </a:lnTo>
                    <a:lnTo>
                      <a:pt x="114" y="110"/>
                    </a:lnTo>
                    <a:lnTo>
                      <a:pt x="110" y="106"/>
                    </a:lnTo>
                    <a:lnTo>
                      <a:pt x="88" y="92"/>
                    </a:lnTo>
                    <a:lnTo>
                      <a:pt x="80" y="84"/>
                    </a:lnTo>
                    <a:lnTo>
                      <a:pt x="74" y="74"/>
                    </a:lnTo>
                    <a:lnTo>
                      <a:pt x="50" y="54"/>
                    </a:lnTo>
                    <a:lnTo>
                      <a:pt x="50" y="52"/>
                    </a:lnTo>
                    <a:lnTo>
                      <a:pt x="50" y="50"/>
                    </a:lnTo>
                    <a:lnTo>
                      <a:pt x="50" y="48"/>
                    </a:lnTo>
                    <a:lnTo>
                      <a:pt x="48" y="44"/>
                    </a:lnTo>
                    <a:lnTo>
                      <a:pt x="46" y="42"/>
                    </a:lnTo>
                    <a:lnTo>
                      <a:pt x="44" y="40"/>
                    </a:lnTo>
                    <a:lnTo>
                      <a:pt x="38" y="38"/>
                    </a:lnTo>
                    <a:lnTo>
                      <a:pt x="18" y="48"/>
                    </a:lnTo>
                    <a:lnTo>
                      <a:pt x="12" y="48"/>
                    </a:lnTo>
                    <a:lnTo>
                      <a:pt x="12" y="42"/>
                    </a:lnTo>
                    <a:lnTo>
                      <a:pt x="4" y="34"/>
                    </a:lnTo>
                    <a:lnTo>
                      <a:pt x="2" y="32"/>
                    </a:lnTo>
                    <a:lnTo>
                      <a:pt x="0" y="28"/>
                    </a:lnTo>
                    <a:lnTo>
                      <a:pt x="0" y="22"/>
                    </a:lnTo>
                    <a:lnTo>
                      <a:pt x="10" y="22"/>
                    </a:lnTo>
                    <a:lnTo>
                      <a:pt x="12" y="22"/>
                    </a:lnTo>
                    <a:lnTo>
                      <a:pt x="14" y="24"/>
                    </a:lnTo>
                    <a:lnTo>
                      <a:pt x="16" y="24"/>
                    </a:lnTo>
                    <a:lnTo>
                      <a:pt x="28" y="16"/>
                    </a:lnTo>
                    <a:lnTo>
                      <a:pt x="24" y="12"/>
                    </a:lnTo>
                    <a:lnTo>
                      <a:pt x="30" y="10"/>
                    </a:lnTo>
                    <a:lnTo>
                      <a:pt x="30" y="12"/>
                    </a:lnTo>
                    <a:lnTo>
                      <a:pt x="30" y="14"/>
                    </a:lnTo>
                    <a:lnTo>
                      <a:pt x="32" y="16"/>
                    </a:lnTo>
                    <a:lnTo>
                      <a:pt x="34" y="14"/>
                    </a:lnTo>
                    <a:lnTo>
                      <a:pt x="36" y="14"/>
                    </a:lnTo>
                    <a:lnTo>
                      <a:pt x="40" y="12"/>
                    </a:lnTo>
                    <a:lnTo>
                      <a:pt x="40" y="10"/>
                    </a:lnTo>
                    <a:lnTo>
                      <a:pt x="42" y="10"/>
                    </a:lnTo>
                    <a:lnTo>
                      <a:pt x="46" y="6"/>
                    </a:lnTo>
                    <a:lnTo>
                      <a:pt x="44" y="8"/>
                    </a:lnTo>
                    <a:lnTo>
                      <a:pt x="44" y="10"/>
                    </a:lnTo>
                    <a:lnTo>
                      <a:pt x="46" y="12"/>
                    </a:lnTo>
                    <a:lnTo>
                      <a:pt x="48" y="12"/>
                    </a:lnTo>
                    <a:lnTo>
                      <a:pt x="48" y="10"/>
                    </a:lnTo>
                    <a:lnTo>
                      <a:pt x="48" y="8"/>
                    </a:lnTo>
                    <a:lnTo>
                      <a:pt x="48" y="6"/>
                    </a:lnTo>
                    <a:lnTo>
                      <a:pt x="46" y="4"/>
                    </a:lnTo>
                    <a:lnTo>
                      <a:pt x="48" y="4"/>
                    </a:lnTo>
                    <a:lnTo>
                      <a:pt x="50" y="4"/>
                    </a:lnTo>
                    <a:lnTo>
                      <a:pt x="50" y="2"/>
                    </a:lnTo>
                    <a:lnTo>
                      <a:pt x="52" y="2"/>
                    </a:lnTo>
                    <a:lnTo>
                      <a:pt x="54" y="0"/>
                    </a:lnTo>
                    <a:lnTo>
                      <a:pt x="58" y="0"/>
                    </a:lnTo>
                    <a:lnTo>
                      <a:pt x="62" y="0"/>
                    </a:lnTo>
                    <a:lnTo>
                      <a:pt x="64" y="0"/>
                    </a:lnTo>
                    <a:lnTo>
                      <a:pt x="66" y="0"/>
                    </a:lnTo>
                    <a:lnTo>
                      <a:pt x="70" y="0"/>
                    </a:lnTo>
                    <a:lnTo>
                      <a:pt x="72" y="0"/>
                    </a:lnTo>
                    <a:lnTo>
                      <a:pt x="74" y="4"/>
                    </a:lnTo>
                    <a:lnTo>
                      <a:pt x="76" y="6"/>
                    </a:lnTo>
                    <a:lnTo>
                      <a:pt x="80" y="8"/>
                    </a:lnTo>
                    <a:lnTo>
                      <a:pt x="84" y="10"/>
                    </a:lnTo>
                    <a:lnTo>
                      <a:pt x="88" y="12"/>
                    </a:lnTo>
                    <a:lnTo>
                      <a:pt x="92" y="12"/>
                    </a:lnTo>
                    <a:lnTo>
                      <a:pt x="94" y="14"/>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10" name="Freeform 222"/>
              <p:cNvSpPr>
                <a:spLocks/>
              </p:cNvSpPr>
              <p:nvPr/>
            </p:nvSpPr>
            <p:spPr bwMode="gray">
              <a:xfrm>
                <a:off x="2828" y="2288"/>
                <a:ext cx="47" cy="24"/>
              </a:xfrm>
              <a:custGeom>
                <a:avLst/>
                <a:gdLst>
                  <a:gd name="T0" fmla="*/ 6 w 42"/>
                  <a:gd name="T1" fmla="*/ 4 h 24"/>
                  <a:gd name="T2" fmla="*/ 0 w 42"/>
                  <a:gd name="T3" fmla="*/ 6 h 24"/>
                  <a:gd name="T4" fmla="*/ 0 w 42"/>
                  <a:gd name="T5" fmla="*/ 6 h 24"/>
                  <a:gd name="T6" fmla="*/ 0 w 42"/>
                  <a:gd name="T7" fmla="*/ 6 h 24"/>
                  <a:gd name="T8" fmla="*/ 0 w 42"/>
                  <a:gd name="T9" fmla="*/ 8 h 24"/>
                  <a:gd name="T10" fmla="*/ 2 w 42"/>
                  <a:gd name="T11" fmla="*/ 10 h 24"/>
                  <a:gd name="T12" fmla="*/ 22 w 42"/>
                  <a:gd name="T13" fmla="*/ 16 h 24"/>
                  <a:gd name="T14" fmla="*/ 22 w 42"/>
                  <a:gd name="T15" fmla="*/ 16 h 24"/>
                  <a:gd name="T16" fmla="*/ 24 w 42"/>
                  <a:gd name="T17" fmla="*/ 20 h 24"/>
                  <a:gd name="T18" fmla="*/ 26 w 42"/>
                  <a:gd name="T19" fmla="*/ 22 h 24"/>
                  <a:gd name="T20" fmla="*/ 28 w 42"/>
                  <a:gd name="T21" fmla="*/ 24 h 24"/>
                  <a:gd name="T22" fmla="*/ 30 w 42"/>
                  <a:gd name="T23" fmla="*/ 22 h 24"/>
                  <a:gd name="T24" fmla="*/ 34 w 42"/>
                  <a:gd name="T25" fmla="*/ 20 h 24"/>
                  <a:gd name="T26" fmla="*/ 38 w 42"/>
                  <a:gd name="T27" fmla="*/ 18 h 24"/>
                  <a:gd name="T28" fmla="*/ 38 w 42"/>
                  <a:gd name="T29" fmla="*/ 18 h 24"/>
                  <a:gd name="T30" fmla="*/ 38 w 42"/>
                  <a:gd name="T31" fmla="*/ 16 h 24"/>
                  <a:gd name="T32" fmla="*/ 38 w 42"/>
                  <a:gd name="T33" fmla="*/ 14 h 24"/>
                  <a:gd name="T34" fmla="*/ 38 w 42"/>
                  <a:gd name="T35" fmla="*/ 12 h 24"/>
                  <a:gd name="T36" fmla="*/ 36 w 42"/>
                  <a:gd name="T37" fmla="*/ 12 h 24"/>
                  <a:gd name="T38" fmla="*/ 40 w 42"/>
                  <a:gd name="T39" fmla="*/ 4 h 24"/>
                  <a:gd name="T40" fmla="*/ 40 w 42"/>
                  <a:gd name="T41" fmla="*/ 4 h 24"/>
                  <a:gd name="T42" fmla="*/ 42 w 42"/>
                  <a:gd name="T43" fmla="*/ 2 h 24"/>
                  <a:gd name="T44" fmla="*/ 42 w 42"/>
                  <a:gd name="T45" fmla="*/ 2 h 24"/>
                  <a:gd name="T46" fmla="*/ 40 w 42"/>
                  <a:gd name="T47" fmla="*/ 0 h 24"/>
                  <a:gd name="T48" fmla="*/ 38 w 42"/>
                  <a:gd name="T49" fmla="*/ 0 h 24"/>
                  <a:gd name="T50" fmla="*/ 36 w 42"/>
                  <a:gd name="T51" fmla="*/ 0 h 24"/>
                  <a:gd name="T52" fmla="*/ 34 w 42"/>
                  <a:gd name="T53" fmla="*/ 2 h 24"/>
                  <a:gd name="T54" fmla="*/ 32 w 42"/>
                  <a:gd name="T55" fmla="*/ 2 h 24"/>
                  <a:gd name="T56" fmla="*/ 28 w 42"/>
                  <a:gd name="T57" fmla="*/ 4 h 24"/>
                  <a:gd name="T58" fmla="*/ 26 w 42"/>
                  <a:gd name="T59" fmla="*/ 4 h 24"/>
                  <a:gd name="T60" fmla="*/ 22 w 42"/>
                  <a:gd name="T61" fmla="*/ 4 h 24"/>
                  <a:gd name="T62" fmla="*/ 18 w 42"/>
                  <a:gd name="T63" fmla="*/ 4 h 24"/>
                  <a:gd name="T64" fmla="*/ 12 w 42"/>
                  <a:gd name="T65" fmla="*/ 4 h 24"/>
                  <a:gd name="T66" fmla="*/ 8 w 42"/>
                  <a:gd name="T67" fmla="*/ 4 h 24"/>
                  <a:gd name="T68" fmla="*/ 6 w 42"/>
                  <a:gd name="T69" fmla="*/ 4 h 24"/>
                  <a:gd name="T70" fmla="*/ 6 w 42"/>
                  <a:gd name="T71" fmla="*/ 4 h 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2"/>
                  <a:gd name="T109" fmla="*/ 0 h 24"/>
                  <a:gd name="T110" fmla="*/ 42 w 42"/>
                  <a:gd name="T111" fmla="*/ 24 h 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2" h="24">
                    <a:moveTo>
                      <a:pt x="6" y="4"/>
                    </a:moveTo>
                    <a:lnTo>
                      <a:pt x="0" y="6"/>
                    </a:lnTo>
                    <a:lnTo>
                      <a:pt x="0" y="8"/>
                    </a:lnTo>
                    <a:lnTo>
                      <a:pt x="2" y="10"/>
                    </a:lnTo>
                    <a:lnTo>
                      <a:pt x="22" y="16"/>
                    </a:lnTo>
                    <a:lnTo>
                      <a:pt x="24" y="20"/>
                    </a:lnTo>
                    <a:lnTo>
                      <a:pt x="26" y="22"/>
                    </a:lnTo>
                    <a:lnTo>
                      <a:pt x="28" y="24"/>
                    </a:lnTo>
                    <a:lnTo>
                      <a:pt x="30" y="22"/>
                    </a:lnTo>
                    <a:lnTo>
                      <a:pt x="34" y="20"/>
                    </a:lnTo>
                    <a:lnTo>
                      <a:pt x="38" y="18"/>
                    </a:lnTo>
                    <a:lnTo>
                      <a:pt x="38" y="16"/>
                    </a:lnTo>
                    <a:lnTo>
                      <a:pt x="38" y="14"/>
                    </a:lnTo>
                    <a:lnTo>
                      <a:pt x="38" y="12"/>
                    </a:lnTo>
                    <a:lnTo>
                      <a:pt x="36" y="12"/>
                    </a:lnTo>
                    <a:lnTo>
                      <a:pt x="40" y="4"/>
                    </a:lnTo>
                    <a:lnTo>
                      <a:pt x="42" y="2"/>
                    </a:lnTo>
                    <a:lnTo>
                      <a:pt x="40" y="0"/>
                    </a:lnTo>
                    <a:lnTo>
                      <a:pt x="38" y="0"/>
                    </a:lnTo>
                    <a:lnTo>
                      <a:pt x="36" y="0"/>
                    </a:lnTo>
                    <a:lnTo>
                      <a:pt x="34" y="2"/>
                    </a:lnTo>
                    <a:lnTo>
                      <a:pt x="32" y="2"/>
                    </a:lnTo>
                    <a:lnTo>
                      <a:pt x="28" y="4"/>
                    </a:lnTo>
                    <a:lnTo>
                      <a:pt x="26" y="4"/>
                    </a:lnTo>
                    <a:lnTo>
                      <a:pt x="22" y="4"/>
                    </a:lnTo>
                    <a:lnTo>
                      <a:pt x="18" y="4"/>
                    </a:lnTo>
                    <a:lnTo>
                      <a:pt x="12" y="4"/>
                    </a:lnTo>
                    <a:lnTo>
                      <a:pt x="8" y="4"/>
                    </a:lnTo>
                    <a:lnTo>
                      <a:pt x="6" y="4"/>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11" name="Freeform 223"/>
              <p:cNvSpPr>
                <a:spLocks/>
              </p:cNvSpPr>
              <p:nvPr/>
            </p:nvSpPr>
            <p:spPr bwMode="gray">
              <a:xfrm>
                <a:off x="2773" y="2236"/>
                <a:ext cx="22" cy="42"/>
              </a:xfrm>
              <a:custGeom>
                <a:avLst/>
                <a:gdLst>
                  <a:gd name="T0" fmla="*/ 14 w 20"/>
                  <a:gd name="T1" fmla="*/ 0 h 42"/>
                  <a:gd name="T2" fmla="*/ 14 w 20"/>
                  <a:gd name="T3" fmla="*/ 2 h 42"/>
                  <a:gd name="T4" fmla="*/ 12 w 20"/>
                  <a:gd name="T5" fmla="*/ 2 h 42"/>
                  <a:gd name="T6" fmla="*/ 10 w 20"/>
                  <a:gd name="T7" fmla="*/ 4 h 42"/>
                  <a:gd name="T8" fmla="*/ 8 w 20"/>
                  <a:gd name="T9" fmla="*/ 6 h 42"/>
                  <a:gd name="T10" fmla="*/ 4 w 20"/>
                  <a:gd name="T11" fmla="*/ 6 h 42"/>
                  <a:gd name="T12" fmla="*/ 2 w 20"/>
                  <a:gd name="T13" fmla="*/ 6 h 42"/>
                  <a:gd name="T14" fmla="*/ 2 w 20"/>
                  <a:gd name="T15" fmla="*/ 4 h 42"/>
                  <a:gd name="T16" fmla="*/ 0 w 20"/>
                  <a:gd name="T17" fmla="*/ 4 h 42"/>
                  <a:gd name="T18" fmla="*/ 0 w 20"/>
                  <a:gd name="T19" fmla="*/ 4 h 42"/>
                  <a:gd name="T20" fmla="*/ 2 w 20"/>
                  <a:gd name="T21" fmla="*/ 8 h 42"/>
                  <a:gd name="T22" fmla="*/ 2 w 20"/>
                  <a:gd name="T23" fmla="*/ 12 h 42"/>
                  <a:gd name="T24" fmla="*/ 2 w 20"/>
                  <a:gd name="T25" fmla="*/ 16 h 42"/>
                  <a:gd name="T26" fmla="*/ 0 w 20"/>
                  <a:gd name="T27" fmla="*/ 20 h 42"/>
                  <a:gd name="T28" fmla="*/ 0 w 20"/>
                  <a:gd name="T29" fmla="*/ 38 h 42"/>
                  <a:gd name="T30" fmla="*/ 0 w 20"/>
                  <a:gd name="T31" fmla="*/ 38 h 42"/>
                  <a:gd name="T32" fmla="*/ 4 w 20"/>
                  <a:gd name="T33" fmla="*/ 40 h 42"/>
                  <a:gd name="T34" fmla="*/ 8 w 20"/>
                  <a:gd name="T35" fmla="*/ 40 h 42"/>
                  <a:gd name="T36" fmla="*/ 12 w 20"/>
                  <a:gd name="T37" fmla="*/ 42 h 42"/>
                  <a:gd name="T38" fmla="*/ 12 w 20"/>
                  <a:gd name="T39" fmla="*/ 38 h 42"/>
                  <a:gd name="T40" fmla="*/ 12 w 20"/>
                  <a:gd name="T41" fmla="*/ 36 h 42"/>
                  <a:gd name="T42" fmla="*/ 14 w 20"/>
                  <a:gd name="T43" fmla="*/ 36 h 42"/>
                  <a:gd name="T44" fmla="*/ 16 w 20"/>
                  <a:gd name="T45" fmla="*/ 34 h 42"/>
                  <a:gd name="T46" fmla="*/ 18 w 20"/>
                  <a:gd name="T47" fmla="*/ 34 h 42"/>
                  <a:gd name="T48" fmla="*/ 18 w 20"/>
                  <a:gd name="T49" fmla="*/ 20 h 42"/>
                  <a:gd name="T50" fmla="*/ 18 w 20"/>
                  <a:gd name="T51" fmla="*/ 18 h 42"/>
                  <a:gd name="T52" fmla="*/ 20 w 20"/>
                  <a:gd name="T53" fmla="*/ 16 h 42"/>
                  <a:gd name="T54" fmla="*/ 20 w 20"/>
                  <a:gd name="T55" fmla="*/ 16 h 42"/>
                  <a:gd name="T56" fmla="*/ 20 w 20"/>
                  <a:gd name="T57" fmla="*/ 14 h 42"/>
                  <a:gd name="T58" fmla="*/ 20 w 20"/>
                  <a:gd name="T59" fmla="*/ 10 h 42"/>
                  <a:gd name="T60" fmla="*/ 20 w 20"/>
                  <a:gd name="T61" fmla="*/ 6 h 42"/>
                  <a:gd name="T62" fmla="*/ 18 w 20"/>
                  <a:gd name="T63" fmla="*/ 4 h 42"/>
                  <a:gd name="T64" fmla="*/ 14 w 20"/>
                  <a:gd name="T65" fmla="*/ 0 h 42"/>
                  <a:gd name="T66" fmla="*/ 14 w 20"/>
                  <a:gd name="T67" fmla="*/ 0 h 4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0"/>
                  <a:gd name="T103" fmla="*/ 0 h 42"/>
                  <a:gd name="T104" fmla="*/ 20 w 20"/>
                  <a:gd name="T105" fmla="*/ 42 h 4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0" h="42">
                    <a:moveTo>
                      <a:pt x="14" y="0"/>
                    </a:moveTo>
                    <a:lnTo>
                      <a:pt x="14" y="2"/>
                    </a:lnTo>
                    <a:lnTo>
                      <a:pt x="12" y="2"/>
                    </a:lnTo>
                    <a:lnTo>
                      <a:pt x="10" y="4"/>
                    </a:lnTo>
                    <a:lnTo>
                      <a:pt x="8" y="6"/>
                    </a:lnTo>
                    <a:lnTo>
                      <a:pt x="4" y="6"/>
                    </a:lnTo>
                    <a:lnTo>
                      <a:pt x="2" y="6"/>
                    </a:lnTo>
                    <a:lnTo>
                      <a:pt x="2" y="4"/>
                    </a:lnTo>
                    <a:lnTo>
                      <a:pt x="0" y="4"/>
                    </a:lnTo>
                    <a:lnTo>
                      <a:pt x="2" y="8"/>
                    </a:lnTo>
                    <a:lnTo>
                      <a:pt x="2" y="12"/>
                    </a:lnTo>
                    <a:lnTo>
                      <a:pt x="2" y="16"/>
                    </a:lnTo>
                    <a:lnTo>
                      <a:pt x="0" y="20"/>
                    </a:lnTo>
                    <a:lnTo>
                      <a:pt x="0" y="38"/>
                    </a:lnTo>
                    <a:lnTo>
                      <a:pt x="4" y="40"/>
                    </a:lnTo>
                    <a:lnTo>
                      <a:pt x="8" y="40"/>
                    </a:lnTo>
                    <a:lnTo>
                      <a:pt x="12" y="42"/>
                    </a:lnTo>
                    <a:lnTo>
                      <a:pt x="12" y="38"/>
                    </a:lnTo>
                    <a:lnTo>
                      <a:pt x="12" y="36"/>
                    </a:lnTo>
                    <a:lnTo>
                      <a:pt x="14" y="36"/>
                    </a:lnTo>
                    <a:lnTo>
                      <a:pt x="16" y="34"/>
                    </a:lnTo>
                    <a:lnTo>
                      <a:pt x="18" y="34"/>
                    </a:lnTo>
                    <a:lnTo>
                      <a:pt x="18" y="20"/>
                    </a:lnTo>
                    <a:lnTo>
                      <a:pt x="18" y="18"/>
                    </a:lnTo>
                    <a:lnTo>
                      <a:pt x="20" y="16"/>
                    </a:lnTo>
                    <a:lnTo>
                      <a:pt x="20" y="14"/>
                    </a:lnTo>
                    <a:lnTo>
                      <a:pt x="20" y="10"/>
                    </a:lnTo>
                    <a:lnTo>
                      <a:pt x="20" y="6"/>
                    </a:lnTo>
                    <a:lnTo>
                      <a:pt x="18" y="4"/>
                    </a:lnTo>
                    <a:lnTo>
                      <a:pt x="14" y="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44" name="Freeform 224"/>
              <p:cNvSpPr>
                <a:spLocks/>
              </p:cNvSpPr>
              <p:nvPr/>
            </p:nvSpPr>
            <p:spPr bwMode="gray">
              <a:xfrm>
                <a:off x="2778" y="2204"/>
                <a:ext cx="20" cy="28"/>
              </a:xfrm>
              <a:custGeom>
                <a:avLst/>
                <a:gdLst>
                  <a:gd name="T0" fmla="*/ 8 w 18"/>
                  <a:gd name="T1" fmla="*/ 4 h 28"/>
                  <a:gd name="T2" fmla="*/ 6 w 18"/>
                  <a:gd name="T3" fmla="*/ 4 h 28"/>
                  <a:gd name="T4" fmla="*/ 6 w 18"/>
                  <a:gd name="T5" fmla="*/ 4 h 28"/>
                  <a:gd name="T6" fmla="*/ 4 w 18"/>
                  <a:gd name="T7" fmla="*/ 4 h 28"/>
                  <a:gd name="T8" fmla="*/ 2 w 18"/>
                  <a:gd name="T9" fmla="*/ 6 h 28"/>
                  <a:gd name="T10" fmla="*/ 0 w 18"/>
                  <a:gd name="T11" fmla="*/ 8 h 28"/>
                  <a:gd name="T12" fmla="*/ 2 w 18"/>
                  <a:gd name="T13" fmla="*/ 10 h 28"/>
                  <a:gd name="T14" fmla="*/ 2 w 18"/>
                  <a:gd name="T15" fmla="*/ 12 h 28"/>
                  <a:gd name="T16" fmla="*/ 2 w 18"/>
                  <a:gd name="T17" fmla="*/ 16 h 28"/>
                  <a:gd name="T18" fmla="*/ 4 w 18"/>
                  <a:gd name="T19" fmla="*/ 20 h 28"/>
                  <a:gd name="T20" fmla="*/ 6 w 18"/>
                  <a:gd name="T21" fmla="*/ 22 h 28"/>
                  <a:gd name="T22" fmla="*/ 12 w 18"/>
                  <a:gd name="T23" fmla="*/ 28 h 28"/>
                  <a:gd name="T24" fmla="*/ 12 w 18"/>
                  <a:gd name="T25" fmla="*/ 28 h 28"/>
                  <a:gd name="T26" fmla="*/ 14 w 18"/>
                  <a:gd name="T27" fmla="*/ 24 h 28"/>
                  <a:gd name="T28" fmla="*/ 14 w 18"/>
                  <a:gd name="T29" fmla="*/ 22 h 28"/>
                  <a:gd name="T30" fmla="*/ 16 w 18"/>
                  <a:gd name="T31" fmla="*/ 18 h 28"/>
                  <a:gd name="T32" fmla="*/ 18 w 18"/>
                  <a:gd name="T33" fmla="*/ 18 h 28"/>
                  <a:gd name="T34" fmla="*/ 18 w 18"/>
                  <a:gd name="T35" fmla="*/ 16 h 28"/>
                  <a:gd name="T36" fmla="*/ 18 w 18"/>
                  <a:gd name="T37" fmla="*/ 14 h 28"/>
                  <a:gd name="T38" fmla="*/ 16 w 18"/>
                  <a:gd name="T39" fmla="*/ 10 h 28"/>
                  <a:gd name="T40" fmla="*/ 16 w 18"/>
                  <a:gd name="T41" fmla="*/ 6 h 28"/>
                  <a:gd name="T42" fmla="*/ 14 w 18"/>
                  <a:gd name="T43" fmla="*/ 4 h 28"/>
                  <a:gd name="T44" fmla="*/ 10 w 18"/>
                  <a:gd name="T45" fmla="*/ 0 h 28"/>
                  <a:gd name="T46" fmla="*/ 8 w 18"/>
                  <a:gd name="T47" fmla="*/ 4 h 28"/>
                  <a:gd name="T48" fmla="*/ 8 w 18"/>
                  <a:gd name="T49" fmla="*/ 4 h 2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8"/>
                  <a:gd name="T76" fmla="*/ 0 h 28"/>
                  <a:gd name="T77" fmla="*/ 18 w 18"/>
                  <a:gd name="T78" fmla="*/ 28 h 2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8" h="28">
                    <a:moveTo>
                      <a:pt x="8" y="4"/>
                    </a:moveTo>
                    <a:lnTo>
                      <a:pt x="6" y="4"/>
                    </a:lnTo>
                    <a:lnTo>
                      <a:pt x="4" y="4"/>
                    </a:lnTo>
                    <a:lnTo>
                      <a:pt x="2" y="6"/>
                    </a:lnTo>
                    <a:lnTo>
                      <a:pt x="0" y="8"/>
                    </a:lnTo>
                    <a:lnTo>
                      <a:pt x="2" y="10"/>
                    </a:lnTo>
                    <a:lnTo>
                      <a:pt x="2" y="12"/>
                    </a:lnTo>
                    <a:lnTo>
                      <a:pt x="2" y="16"/>
                    </a:lnTo>
                    <a:lnTo>
                      <a:pt x="4" y="20"/>
                    </a:lnTo>
                    <a:lnTo>
                      <a:pt x="6" y="22"/>
                    </a:lnTo>
                    <a:lnTo>
                      <a:pt x="12" y="28"/>
                    </a:lnTo>
                    <a:lnTo>
                      <a:pt x="14" y="24"/>
                    </a:lnTo>
                    <a:lnTo>
                      <a:pt x="14" y="22"/>
                    </a:lnTo>
                    <a:lnTo>
                      <a:pt x="16" y="18"/>
                    </a:lnTo>
                    <a:lnTo>
                      <a:pt x="18" y="18"/>
                    </a:lnTo>
                    <a:lnTo>
                      <a:pt x="18" y="16"/>
                    </a:lnTo>
                    <a:lnTo>
                      <a:pt x="18" y="14"/>
                    </a:lnTo>
                    <a:lnTo>
                      <a:pt x="16" y="10"/>
                    </a:lnTo>
                    <a:lnTo>
                      <a:pt x="16" y="6"/>
                    </a:lnTo>
                    <a:lnTo>
                      <a:pt x="14" y="4"/>
                    </a:lnTo>
                    <a:lnTo>
                      <a:pt x="10" y="0"/>
                    </a:lnTo>
                    <a:lnTo>
                      <a:pt x="8" y="4"/>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45" name="Freeform 225"/>
              <p:cNvSpPr>
                <a:spLocks/>
              </p:cNvSpPr>
              <p:nvPr/>
            </p:nvSpPr>
            <p:spPr bwMode="gray">
              <a:xfrm>
                <a:off x="2789" y="2096"/>
                <a:ext cx="112" cy="60"/>
              </a:xfrm>
              <a:custGeom>
                <a:avLst/>
                <a:gdLst>
                  <a:gd name="T0" fmla="*/ 34 w 102"/>
                  <a:gd name="T1" fmla="*/ 58 h 60"/>
                  <a:gd name="T2" fmla="*/ 32 w 102"/>
                  <a:gd name="T3" fmla="*/ 56 h 60"/>
                  <a:gd name="T4" fmla="*/ 28 w 102"/>
                  <a:gd name="T5" fmla="*/ 56 h 60"/>
                  <a:gd name="T6" fmla="*/ 20 w 102"/>
                  <a:gd name="T7" fmla="*/ 56 h 60"/>
                  <a:gd name="T8" fmla="*/ 16 w 102"/>
                  <a:gd name="T9" fmla="*/ 56 h 60"/>
                  <a:gd name="T10" fmla="*/ 12 w 102"/>
                  <a:gd name="T11" fmla="*/ 58 h 60"/>
                  <a:gd name="T12" fmla="*/ 10 w 102"/>
                  <a:gd name="T13" fmla="*/ 60 h 60"/>
                  <a:gd name="T14" fmla="*/ 10 w 102"/>
                  <a:gd name="T15" fmla="*/ 56 h 60"/>
                  <a:gd name="T16" fmla="*/ 8 w 102"/>
                  <a:gd name="T17" fmla="*/ 56 h 60"/>
                  <a:gd name="T18" fmla="*/ 8 w 102"/>
                  <a:gd name="T19" fmla="*/ 52 h 60"/>
                  <a:gd name="T20" fmla="*/ 8 w 102"/>
                  <a:gd name="T21" fmla="*/ 38 h 60"/>
                  <a:gd name="T22" fmla="*/ 28 w 102"/>
                  <a:gd name="T23" fmla="*/ 34 h 60"/>
                  <a:gd name="T24" fmla="*/ 28 w 102"/>
                  <a:gd name="T25" fmla="*/ 26 h 60"/>
                  <a:gd name="T26" fmla="*/ 38 w 102"/>
                  <a:gd name="T27" fmla="*/ 12 h 60"/>
                  <a:gd name="T28" fmla="*/ 50 w 102"/>
                  <a:gd name="T29" fmla="*/ 4 h 60"/>
                  <a:gd name="T30" fmla="*/ 52 w 102"/>
                  <a:gd name="T31" fmla="*/ 0 h 60"/>
                  <a:gd name="T32" fmla="*/ 54 w 102"/>
                  <a:gd name="T33" fmla="*/ 0 h 60"/>
                  <a:gd name="T34" fmla="*/ 58 w 102"/>
                  <a:gd name="T35" fmla="*/ 4 h 60"/>
                  <a:gd name="T36" fmla="*/ 60 w 102"/>
                  <a:gd name="T37" fmla="*/ 4 h 60"/>
                  <a:gd name="T38" fmla="*/ 68 w 102"/>
                  <a:gd name="T39" fmla="*/ 4 h 60"/>
                  <a:gd name="T40" fmla="*/ 72 w 102"/>
                  <a:gd name="T41" fmla="*/ 0 h 60"/>
                  <a:gd name="T42" fmla="*/ 80 w 102"/>
                  <a:gd name="T43" fmla="*/ 2 h 60"/>
                  <a:gd name="T44" fmla="*/ 80 w 102"/>
                  <a:gd name="T45" fmla="*/ 4 h 60"/>
                  <a:gd name="T46" fmla="*/ 86 w 102"/>
                  <a:gd name="T47" fmla="*/ 8 h 60"/>
                  <a:gd name="T48" fmla="*/ 92 w 102"/>
                  <a:gd name="T49" fmla="*/ 8 h 60"/>
                  <a:gd name="T50" fmla="*/ 96 w 102"/>
                  <a:gd name="T51" fmla="*/ 8 h 60"/>
                  <a:gd name="T52" fmla="*/ 102 w 102"/>
                  <a:gd name="T53" fmla="*/ 18 h 60"/>
                  <a:gd name="T54" fmla="*/ 98 w 102"/>
                  <a:gd name="T55" fmla="*/ 20 h 60"/>
                  <a:gd name="T56" fmla="*/ 96 w 102"/>
                  <a:gd name="T57" fmla="*/ 28 h 60"/>
                  <a:gd name="T58" fmla="*/ 96 w 102"/>
                  <a:gd name="T59" fmla="*/ 34 h 60"/>
                  <a:gd name="T60" fmla="*/ 92 w 102"/>
                  <a:gd name="T61" fmla="*/ 38 h 60"/>
                  <a:gd name="T62" fmla="*/ 92 w 102"/>
                  <a:gd name="T63" fmla="*/ 44 h 60"/>
                  <a:gd name="T64" fmla="*/ 44 w 102"/>
                  <a:gd name="T65" fmla="*/ 56 h 60"/>
                  <a:gd name="T66" fmla="*/ 36 w 102"/>
                  <a:gd name="T67" fmla="*/ 60 h 6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2"/>
                  <a:gd name="T103" fmla="*/ 0 h 60"/>
                  <a:gd name="T104" fmla="*/ 102 w 102"/>
                  <a:gd name="T105" fmla="*/ 60 h 6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2" h="60">
                    <a:moveTo>
                      <a:pt x="36" y="60"/>
                    </a:moveTo>
                    <a:lnTo>
                      <a:pt x="34" y="58"/>
                    </a:lnTo>
                    <a:lnTo>
                      <a:pt x="34" y="56"/>
                    </a:lnTo>
                    <a:lnTo>
                      <a:pt x="32" y="56"/>
                    </a:lnTo>
                    <a:lnTo>
                      <a:pt x="28" y="56"/>
                    </a:lnTo>
                    <a:lnTo>
                      <a:pt x="24" y="56"/>
                    </a:lnTo>
                    <a:lnTo>
                      <a:pt x="20" y="56"/>
                    </a:lnTo>
                    <a:lnTo>
                      <a:pt x="16" y="56"/>
                    </a:lnTo>
                    <a:lnTo>
                      <a:pt x="14" y="58"/>
                    </a:lnTo>
                    <a:lnTo>
                      <a:pt x="12" y="58"/>
                    </a:lnTo>
                    <a:lnTo>
                      <a:pt x="12" y="60"/>
                    </a:lnTo>
                    <a:lnTo>
                      <a:pt x="10" y="60"/>
                    </a:lnTo>
                    <a:lnTo>
                      <a:pt x="10" y="58"/>
                    </a:lnTo>
                    <a:lnTo>
                      <a:pt x="10" y="56"/>
                    </a:lnTo>
                    <a:lnTo>
                      <a:pt x="8" y="56"/>
                    </a:lnTo>
                    <a:lnTo>
                      <a:pt x="6" y="56"/>
                    </a:lnTo>
                    <a:lnTo>
                      <a:pt x="8" y="52"/>
                    </a:lnTo>
                    <a:lnTo>
                      <a:pt x="0" y="38"/>
                    </a:lnTo>
                    <a:lnTo>
                      <a:pt x="8" y="38"/>
                    </a:lnTo>
                    <a:lnTo>
                      <a:pt x="20" y="30"/>
                    </a:lnTo>
                    <a:lnTo>
                      <a:pt x="28" y="34"/>
                    </a:lnTo>
                    <a:lnTo>
                      <a:pt x="30" y="30"/>
                    </a:lnTo>
                    <a:lnTo>
                      <a:pt x="28" y="26"/>
                    </a:lnTo>
                    <a:lnTo>
                      <a:pt x="28" y="16"/>
                    </a:lnTo>
                    <a:lnTo>
                      <a:pt x="38" y="12"/>
                    </a:lnTo>
                    <a:lnTo>
                      <a:pt x="44" y="8"/>
                    </a:lnTo>
                    <a:lnTo>
                      <a:pt x="50" y="4"/>
                    </a:lnTo>
                    <a:lnTo>
                      <a:pt x="52" y="2"/>
                    </a:lnTo>
                    <a:lnTo>
                      <a:pt x="52" y="0"/>
                    </a:lnTo>
                    <a:lnTo>
                      <a:pt x="54" y="0"/>
                    </a:lnTo>
                    <a:lnTo>
                      <a:pt x="56" y="0"/>
                    </a:lnTo>
                    <a:lnTo>
                      <a:pt x="58" y="4"/>
                    </a:lnTo>
                    <a:lnTo>
                      <a:pt x="60" y="4"/>
                    </a:lnTo>
                    <a:lnTo>
                      <a:pt x="64" y="4"/>
                    </a:lnTo>
                    <a:lnTo>
                      <a:pt x="68" y="4"/>
                    </a:lnTo>
                    <a:lnTo>
                      <a:pt x="70" y="4"/>
                    </a:lnTo>
                    <a:lnTo>
                      <a:pt x="72" y="0"/>
                    </a:lnTo>
                    <a:lnTo>
                      <a:pt x="80" y="0"/>
                    </a:lnTo>
                    <a:lnTo>
                      <a:pt x="80" y="2"/>
                    </a:lnTo>
                    <a:lnTo>
                      <a:pt x="80" y="4"/>
                    </a:lnTo>
                    <a:lnTo>
                      <a:pt x="82" y="6"/>
                    </a:lnTo>
                    <a:lnTo>
                      <a:pt x="86" y="8"/>
                    </a:lnTo>
                    <a:lnTo>
                      <a:pt x="88" y="8"/>
                    </a:lnTo>
                    <a:lnTo>
                      <a:pt x="92" y="8"/>
                    </a:lnTo>
                    <a:lnTo>
                      <a:pt x="96" y="8"/>
                    </a:lnTo>
                    <a:lnTo>
                      <a:pt x="102" y="16"/>
                    </a:lnTo>
                    <a:lnTo>
                      <a:pt x="102" y="18"/>
                    </a:lnTo>
                    <a:lnTo>
                      <a:pt x="100" y="18"/>
                    </a:lnTo>
                    <a:lnTo>
                      <a:pt x="98" y="20"/>
                    </a:lnTo>
                    <a:lnTo>
                      <a:pt x="96" y="24"/>
                    </a:lnTo>
                    <a:lnTo>
                      <a:pt x="96" y="28"/>
                    </a:lnTo>
                    <a:lnTo>
                      <a:pt x="96" y="32"/>
                    </a:lnTo>
                    <a:lnTo>
                      <a:pt x="96" y="34"/>
                    </a:lnTo>
                    <a:lnTo>
                      <a:pt x="94" y="36"/>
                    </a:lnTo>
                    <a:lnTo>
                      <a:pt x="92" y="38"/>
                    </a:lnTo>
                    <a:lnTo>
                      <a:pt x="90" y="40"/>
                    </a:lnTo>
                    <a:lnTo>
                      <a:pt x="92" y="44"/>
                    </a:lnTo>
                    <a:lnTo>
                      <a:pt x="68" y="46"/>
                    </a:lnTo>
                    <a:lnTo>
                      <a:pt x="44" y="56"/>
                    </a:lnTo>
                    <a:lnTo>
                      <a:pt x="40" y="58"/>
                    </a:lnTo>
                    <a:lnTo>
                      <a:pt x="36" y="6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46" name="Freeform 226"/>
              <p:cNvSpPr>
                <a:spLocks/>
              </p:cNvSpPr>
              <p:nvPr/>
            </p:nvSpPr>
            <p:spPr bwMode="gray">
              <a:xfrm>
                <a:off x="2740" y="2134"/>
                <a:ext cx="60" cy="42"/>
              </a:xfrm>
              <a:custGeom>
                <a:avLst/>
                <a:gdLst>
                  <a:gd name="T0" fmla="*/ 30 w 54"/>
                  <a:gd name="T1" fmla="*/ 6 h 42"/>
                  <a:gd name="T2" fmla="*/ 20 w 54"/>
                  <a:gd name="T3" fmla="*/ 8 h 42"/>
                  <a:gd name="T4" fmla="*/ 8 w 54"/>
                  <a:gd name="T5" fmla="*/ 16 h 42"/>
                  <a:gd name="T6" fmla="*/ 0 w 54"/>
                  <a:gd name="T7" fmla="*/ 30 h 42"/>
                  <a:gd name="T8" fmla="*/ 2 w 54"/>
                  <a:gd name="T9" fmla="*/ 30 h 42"/>
                  <a:gd name="T10" fmla="*/ 2 w 54"/>
                  <a:gd name="T11" fmla="*/ 28 h 42"/>
                  <a:gd name="T12" fmla="*/ 4 w 54"/>
                  <a:gd name="T13" fmla="*/ 28 h 42"/>
                  <a:gd name="T14" fmla="*/ 6 w 54"/>
                  <a:gd name="T15" fmla="*/ 28 h 42"/>
                  <a:gd name="T16" fmla="*/ 6 w 54"/>
                  <a:gd name="T17" fmla="*/ 28 h 42"/>
                  <a:gd name="T18" fmla="*/ 8 w 54"/>
                  <a:gd name="T19" fmla="*/ 30 h 42"/>
                  <a:gd name="T20" fmla="*/ 8 w 54"/>
                  <a:gd name="T21" fmla="*/ 34 h 42"/>
                  <a:gd name="T22" fmla="*/ 6 w 54"/>
                  <a:gd name="T23" fmla="*/ 40 h 42"/>
                  <a:gd name="T24" fmla="*/ 8 w 54"/>
                  <a:gd name="T25" fmla="*/ 40 h 42"/>
                  <a:gd name="T26" fmla="*/ 12 w 54"/>
                  <a:gd name="T27" fmla="*/ 40 h 42"/>
                  <a:gd name="T28" fmla="*/ 16 w 54"/>
                  <a:gd name="T29" fmla="*/ 40 h 42"/>
                  <a:gd name="T30" fmla="*/ 20 w 54"/>
                  <a:gd name="T31" fmla="*/ 42 h 42"/>
                  <a:gd name="T32" fmla="*/ 22 w 54"/>
                  <a:gd name="T33" fmla="*/ 42 h 42"/>
                  <a:gd name="T34" fmla="*/ 34 w 54"/>
                  <a:gd name="T35" fmla="*/ 34 h 42"/>
                  <a:gd name="T36" fmla="*/ 30 w 54"/>
                  <a:gd name="T37" fmla="*/ 30 h 42"/>
                  <a:gd name="T38" fmla="*/ 36 w 54"/>
                  <a:gd name="T39" fmla="*/ 28 h 42"/>
                  <a:gd name="T40" fmla="*/ 36 w 54"/>
                  <a:gd name="T41" fmla="*/ 28 h 42"/>
                  <a:gd name="T42" fmla="*/ 36 w 54"/>
                  <a:gd name="T43" fmla="*/ 30 h 42"/>
                  <a:gd name="T44" fmla="*/ 36 w 54"/>
                  <a:gd name="T45" fmla="*/ 32 h 42"/>
                  <a:gd name="T46" fmla="*/ 36 w 54"/>
                  <a:gd name="T47" fmla="*/ 32 h 42"/>
                  <a:gd name="T48" fmla="*/ 38 w 54"/>
                  <a:gd name="T49" fmla="*/ 34 h 42"/>
                  <a:gd name="T50" fmla="*/ 40 w 54"/>
                  <a:gd name="T51" fmla="*/ 32 h 42"/>
                  <a:gd name="T52" fmla="*/ 42 w 54"/>
                  <a:gd name="T53" fmla="*/ 32 h 42"/>
                  <a:gd name="T54" fmla="*/ 44 w 54"/>
                  <a:gd name="T55" fmla="*/ 32 h 42"/>
                  <a:gd name="T56" fmla="*/ 46 w 54"/>
                  <a:gd name="T57" fmla="*/ 30 h 42"/>
                  <a:gd name="T58" fmla="*/ 48 w 54"/>
                  <a:gd name="T59" fmla="*/ 28 h 42"/>
                  <a:gd name="T60" fmla="*/ 52 w 54"/>
                  <a:gd name="T61" fmla="*/ 24 h 42"/>
                  <a:gd name="T62" fmla="*/ 50 w 54"/>
                  <a:gd name="T63" fmla="*/ 26 h 42"/>
                  <a:gd name="T64" fmla="*/ 50 w 54"/>
                  <a:gd name="T65" fmla="*/ 26 h 42"/>
                  <a:gd name="T66" fmla="*/ 50 w 54"/>
                  <a:gd name="T67" fmla="*/ 28 h 42"/>
                  <a:gd name="T68" fmla="*/ 52 w 54"/>
                  <a:gd name="T69" fmla="*/ 30 h 42"/>
                  <a:gd name="T70" fmla="*/ 52 w 54"/>
                  <a:gd name="T71" fmla="*/ 30 h 42"/>
                  <a:gd name="T72" fmla="*/ 54 w 54"/>
                  <a:gd name="T73" fmla="*/ 30 h 42"/>
                  <a:gd name="T74" fmla="*/ 54 w 54"/>
                  <a:gd name="T75" fmla="*/ 26 h 42"/>
                  <a:gd name="T76" fmla="*/ 54 w 54"/>
                  <a:gd name="T77" fmla="*/ 26 h 42"/>
                  <a:gd name="T78" fmla="*/ 54 w 54"/>
                  <a:gd name="T79" fmla="*/ 24 h 42"/>
                  <a:gd name="T80" fmla="*/ 52 w 54"/>
                  <a:gd name="T81" fmla="*/ 24 h 42"/>
                  <a:gd name="T82" fmla="*/ 54 w 54"/>
                  <a:gd name="T83" fmla="*/ 22 h 42"/>
                  <a:gd name="T84" fmla="*/ 54 w 54"/>
                  <a:gd name="T85" fmla="*/ 22 h 42"/>
                  <a:gd name="T86" fmla="*/ 54 w 54"/>
                  <a:gd name="T87" fmla="*/ 20 h 42"/>
                  <a:gd name="T88" fmla="*/ 54 w 54"/>
                  <a:gd name="T89" fmla="*/ 20 h 42"/>
                  <a:gd name="T90" fmla="*/ 54 w 54"/>
                  <a:gd name="T91" fmla="*/ 18 h 42"/>
                  <a:gd name="T92" fmla="*/ 52 w 54"/>
                  <a:gd name="T93" fmla="*/ 18 h 42"/>
                  <a:gd name="T94" fmla="*/ 50 w 54"/>
                  <a:gd name="T95" fmla="*/ 18 h 42"/>
                  <a:gd name="T96" fmla="*/ 50 w 54"/>
                  <a:gd name="T97" fmla="*/ 18 h 42"/>
                  <a:gd name="T98" fmla="*/ 50 w 54"/>
                  <a:gd name="T99" fmla="*/ 18 h 42"/>
                  <a:gd name="T100" fmla="*/ 50 w 54"/>
                  <a:gd name="T101" fmla="*/ 18 h 42"/>
                  <a:gd name="T102" fmla="*/ 52 w 54"/>
                  <a:gd name="T103" fmla="*/ 14 h 42"/>
                  <a:gd name="T104" fmla="*/ 44 w 54"/>
                  <a:gd name="T105" fmla="*/ 0 h 42"/>
                  <a:gd name="T106" fmla="*/ 38 w 54"/>
                  <a:gd name="T107" fmla="*/ 4 h 42"/>
                  <a:gd name="T108" fmla="*/ 30 w 54"/>
                  <a:gd name="T109" fmla="*/ 6 h 42"/>
                  <a:gd name="T110" fmla="*/ 30 w 54"/>
                  <a:gd name="T111" fmla="*/ 6 h 4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4"/>
                  <a:gd name="T169" fmla="*/ 0 h 42"/>
                  <a:gd name="T170" fmla="*/ 54 w 54"/>
                  <a:gd name="T171" fmla="*/ 42 h 4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4" h="42">
                    <a:moveTo>
                      <a:pt x="30" y="6"/>
                    </a:moveTo>
                    <a:lnTo>
                      <a:pt x="20" y="8"/>
                    </a:lnTo>
                    <a:lnTo>
                      <a:pt x="8" y="16"/>
                    </a:lnTo>
                    <a:lnTo>
                      <a:pt x="0" y="30"/>
                    </a:lnTo>
                    <a:lnTo>
                      <a:pt x="2" y="30"/>
                    </a:lnTo>
                    <a:lnTo>
                      <a:pt x="2" y="28"/>
                    </a:lnTo>
                    <a:lnTo>
                      <a:pt x="4" y="28"/>
                    </a:lnTo>
                    <a:lnTo>
                      <a:pt x="6" y="28"/>
                    </a:lnTo>
                    <a:lnTo>
                      <a:pt x="8" y="30"/>
                    </a:lnTo>
                    <a:lnTo>
                      <a:pt x="8" y="34"/>
                    </a:lnTo>
                    <a:lnTo>
                      <a:pt x="6" y="40"/>
                    </a:lnTo>
                    <a:lnTo>
                      <a:pt x="8" y="40"/>
                    </a:lnTo>
                    <a:lnTo>
                      <a:pt x="12" y="40"/>
                    </a:lnTo>
                    <a:lnTo>
                      <a:pt x="16" y="40"/>
                    </a:lnTo>
                    <a:lnTo>
                      <a:pt x="20" y="42"/>
                    </a:lnTo>
                    <a:lnTo>
                      <a:pt x="22" y="42"/>
                    </a:lnTo>
                    <a:lnTo>
                      <a:pt x="34" y="34"/>
                    </a:lnTo>
                    <a:lnTo>
                      <a:pt x="30" y="30"/>
                    </a:lnTo>
                    <a:lnTo>
                      <a:pt x="36" y="28"/>
                    </a:lnTo>
                    <a:lnTo>
                      <a:pt x="36" y="30"/>
                    </a:lnTo>
                    <a:lnTo>
                      <a:pt x="36" y="32"/>
                    </a:lnTo>
                    <a:lnTo>
                      <a:pt x="38" y="34"/>
                    </a:lnTo>
                    <a:lnTo>
                      <a:pt x="40" y="32"/>
                    </a:lnTo>
                    <a:lnTo>
                      <a:pt x="42" y="32"/>
                    </a:lnTo>
                    <a:lnTo>
                      <a:pt x="44" y="32"/>
                    </a:lnTo>
                    <a:lnTo>
                      <a:pt x="46" y="30"/>
                    </a:lnTo>
                    <a:lnTo>
                      <a:pt x="48" y="28"/>
                    </a:lnTo>
                    <a:lnTo>
                      <a:pt x="52" y="24"/>
                    </a:lnTo>
                    <a:lnTo>
                      <a:pt x="50" y="26"/>
                    </a:lnTo>
                    <a:lnTo>
                      <a:pt x="50" y="28"/>
                    </a:lnTo>
                    <a:lnTo>
                      <a:pt x="52" y="30"/>
                    </a:lnTo>
                    <a:lnTo>
                      <a:pt x="54" y="30"/>
                    </a:lnTo>
                    <a:lnTo>
                      <a:pt x="54" y="26"/>
                    </a:lnTo>
                    <a:lnTo>
                      <a:pt x="54" y="24"/>
                    </a:lnTo>
                    <a:lnTo>
                      <a:pt x="52" y="24"/>
                    </a:lnTo>
                    <a:lnTo>
                      <a:pt x="54" y="22"/>
                    </a:lnTo>
                    <a:lnTo>
                      <a:pt x="54" y="20"/>
                    </a:lnTo>
                    <a:lnTo>
                      <a:pt x="54" y="18"/>
                    </a:lnTo>
                    <a:lnTo>
                      <a:pt x="52" y="18"/>
                    </a:lnTo>
                    <a:lnTo>
                      <a:pt x="50" y="18"/>
                    </a:lnTo>
                    <a:lnTo>
                      <a:pt x="52" y="14"/>
                    </a:lnTo>
                    <a:lnTo>
                      <a:pt x="44" y="0"/>
                    </a:lnTo>
                    <a:lnTo>
                      <a:pt x="38" y="4"/>
                    </a:lnTo>
                    <a:lnTo>
                      <a:pt x="30" y="6"/>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47" name="Freeform 227"/>
              <p:cNvSpPr>
                <a:spLocks/>
              </p:cNvSpPr>
              <p:nvPr/>
            </p:nvSpPr>
            <p:spPr bwMode="gray">
              <a:xfrm>
                <a:off x="2594" y="2052"/>
                <a:ext cx="175" cy="182"/>
              </a:xfrm>
              <a:custGeom>
                <a:avLst/>
                <a:gdLst>
                  <a:gd name="T0" fmla="*/ 138 w 158"/>
                  <a:gd name="T1" fmla="*/ 120 h 182"/>
                  <a:gd name="T2" fmla="*/ 140 w 158"/>
                  <a:gd name="T3" fmla="*/ 130 h 182"/>
                  <a:gd name="T4" fmla="*/ 150 w 158"/>
                  <a:gd name="T5" fmla="*/ 144 h 182"/>
                  <a:gd name="T6" fmla="*/ 138 w 158"/>
                  <a:gd name="T7" fmla="*/ 156 h 182"/>
                  <a:gd name="T8" fmla="*/ 122 w 158"/>
                  <a:gd name="T9" fmla="*/ 156 h 182"/>
                  <a:gd name="T10" fmla="*/ 102 w 158"/>
                  <a:gd name="T11" fmla="*/ 158 h 182"/>
                  <a:gd name="T12" fmla="*/ 100 w 158"/>
                  <a:gd name="T13" fmla="*/ 170 h 182"/>
                  <a:gd name="T14" fmla="*/ 90 w 158"/>
                  <a:gd name="T15" fmla="*/ 180 h 182"/>
                  <a:gd name="T16" fmla="*/ 64 w 158"/>
                  <a:gd name="T17" fmla="*/ 164 h 182"/>
                  <a:gd name="T18" fmla="*/ 58 w 158"/>
                  <a:gd name="T19" fmla="*/ 160 h 182"/>
                  <a:gd name="T20" fmla="*/ 52 w 158"/>
                  <a:gd name="T21" fmla="*/ 158 h 182"/>
                  <a:gd name="T22" fmla="*/ 44 w 158"/>
                  <a:gd name="T23" fmla="*/ 152 h 182"/>
                  <a:gd name="T24" fmla="*/ 40 w 158"/>
                  <a:gd name="T25" fmla="*/ 148 h 182"/>
                  <a:gd name="T26" fmla="*/ 36 w 158"/>
                  <a:gd name="T27" fmla="*/ 144 h 182"/>
                  <a:gd name="T28" fmla="*/ 40 w 158"/>
                  <a:gd name="T29" fmla="*/ 94 h 182"/>
                  <a:gd name="T30" fmla="*/ 38 w 158"/>
                  <a:gd name="T31" fmla="*/ 86 h 182"/>
                  <a:gd name="T32" fmla="*/ 32 w 158"/>
                  <a:gd name="T33" fmla="*/ 78 h 182"/>
                  <a:gd name="T34" fmla="*/ 2 w 158"/>
                  <a:gd name="T35" fmla="*/ 60 h 182"/>
                  <a:gd name="T36" fmla="*/ 0 w 158"/>
                  <a:gd name="T37" fmla="*/ 56 h 182"/>
                  <a:gd name="T38" fmla="*/ 4 w 158"/>
                  <a:gd name="T39" fmla="*/ 48 h 182"/>
                  <a:gd name="T40" fmla="*/ 22 w 158"/>
                  <a:gd name="T41" fmla="*/ 36 h 182"/>
                  <a:gd name="T42" fmla="*/ 30 w 158"/>
                  <a:gd name="T43" fmla="*/ 36 h 182"/>
                  <a:gd name="T44" fmla="*/ 44 w 158"/>
                  <a:gd name="T45" fmla="*/ 32 h 182"/>
                  <a:gd name="T46" fmla="*/ 54 w 158"/>
                  <a:gd name="T47" fmla="*/ 28 h 182"/>
                  <a:gd name="T48" fmla="*/ 70 w 158"/>
                  <a:gd name="T49" fmla="*/ 16 h 182"/>
                  <a:gd name="T50" fmla="*/ 80 w 158"/>
                  <a:gd name="T51" fmla="*/ 12 h 182"/>
                  <a:gd name="T52" fmla="*/ 92 w 158"/>
                  <a:gd name="T53" fmla="*/ 4 h 182"/>
                  <a:gd name="T54" fmla="*/ 98 w 158"/>
                  <a:gd name="T55" fmla="*/ 4 h 182"/>
                  <a:gd name="T56" fmla="*/ 106 w 158"/>
                  <a:gd name="T57" fmla="*/ 14 h 182"/>
                  <a:gd name="T58" fmla="*/ 110 w 158"/>
                  <a:gd name="T59" fmla="*/ 18 h 182"/>
                  <a:gd name="T60" fmla="*/ 110 w 158"/>
                  <a:gd name="T61" fmla="*/ 26 h 182"/>
                  <a:gd name="T62" fmla="*/ 118 w 158"/>
                  <a:gd name="T63" fmla="*/ 32 h 182"/>
                  <a:gd name="T64" fmla="*/ 122 w 158"/>
                  <a:gd name="T65" fmla="*/ 40 h 182"/>
                  <a:gd name="T66" fmla="*/ 126 w 158"/>
                  <a:gd name="T67" fmla="*/ 46 h 182"/>
                  <a:gd name="T68" fmla="*/ 134 w 158"/>
                  <a:gd name="T69" fmla="*/ 52 h 182"/>
                  <a:gd name="T70" fmla="*/ 142 w 158"/>
                  <a:gd name="T71" fmla="*/ 56 h 182"/>
                  <a:gd name="T72" fmla="*/ 156 w 158"/>
                  <a:gd name="T73" fmla="*/ 62 h 182"/>
                  <a:gd name="T74" fmla="*/ 158 w 158"/>
                  <a:gd name="T75" fmla="*/ 64 h 182"/>
                  <a:gd name="T76" fmla="*/ 154 w 158"/>
                  <a:gd name="T77" fmla="*/ 78 h 182"/>
                  <a:gd name="T78" fmla="*/ 140 w 158"/>
                  <a:gd name="T79" fmla="*/ 100 h 182"/>
                  <a:gd name="T80" fmla="*/ 134 w 158"/>
                  <a:gd name="T81" fmla="*/ 112 h 182"/>
                  <a:gd name="T82" fmla="*/ 138 w 158"/>
                  <a:gd name="T83" fmla="*/ 110 h 182"/>
                  <a:gd name="T84" fmla="*/ 140 w 158"/>
                  <a:gd name="T85" fmla="*/ 116 h 1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8"/>
                  <a:gd name="T130" fmla="*/ 0 h 182"/>
                  <a:gd name="T131" fmla="*/ 158 w 158"/>
                  <a:gd name="T132" fmla="*/ 182 h 1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8" h="182">
                    <a:moveTo>
                      <a:pt x="140" y="116"/>
                    </a:moveTo>
                    <a:lnTo>
                      <a:pt x="138" y="118"/>
                    </a:lnTo>
                    <a:lnTo>
                      <a:pt x="138" y="120"/>
                    </a:lnTo>
                    <a:lnTo>
                      <a:pt x="138" y="124"/>
                    </a:lnTo>
                    <a:lnTo>
                      <a:pt x="138" y="130"/>
                    </a:lnTo>
                    <a:lnTo>
                      <a:pt x="140" y="130"/>
                    </a:lnTo>
                    <a:lnTo>
                      <a:pt x="140" y="134"/>
                    </a:lnTo>
                    <a:lnTo>
                      <a:pt x="142" y="136"/>
                    </a:lnTo>
                    <a:lnTo>
                      <a:pt x="150" y="144"/>
                    </a:lnTo>
                    <a:lnTo>
                      <a:pt x="150" y="150"/>
                    </a:lnTo>
                    <a:lnTo>
                      <a:pt x="140" y="156"/>
                    </a:lnTo>
                    <a:lnTo>
                      <a:pt x="138" y="156"/>
                    </a:lnTo>
                    <a:lnTo>
                      <a:pt x="134" y="156"/>
                    </a:lnTo>
                    <a:lnTo>
                      <a:pt x="128" y="156"/>
                    </a:lnTo>
                    <a:lnTo>
                      <a:pt x="122" y="156"/>
                    </a:lnTo>
                    <a:lnTo>
                      <a:pt x="114" y="154"/>
                    </a:lnTo>
                    <a:lnTo>
                      <a:pt x="110" y="154"/>
                    </a:lnTo>
                    <a:lnTo>
                      <a:pt x="102" y="158"/>
                    </a:lnTo>
                    <a:lnTo>
                      <a:pt x="100" y="166"/>
                    </a:lnTo>
                    <a:lnTo>
                      <a:pt x="100" y="168"/>
                    </a:lnTo>
                    <a:lnTo>
                      <a:pt x="100" y="170"/>
                    </a:lnTo>
                    <a:lnTo>
                      <a:pt x="102" y="174"/>
                    </a:lnTo>
                    <a:lnTo>
                      <a:pt x="96" y="182"/>
                    </a:lnTo>
                    <a:lnTo>
                      <a:pt x="90" y="180"/>
                    </a:lnTo>
                    <a:lnTo>
                      <a:pt x="72" y="174"/>
                    </a:lnTo>
                    <a:lnTo>
                      <a:pt x="64" y="164"/>
                    </a:lnTo>
                    <a:lnTo>
                      <a:pt x="64" y="166"/>
                    </a:lnTo>
                    <a:lnTo>
                      <a:pt x="60" y="162"/>
                    </a:lnTo>
                    <a:lnTo>
                      <a:pt x="58" y="160"/>
                    </a:lnTo>
                    <a:lnTo>
                      <a:pt x="54" y="158"/>
                    </a:lnTo>
                    <a:lnTo>
                      <a:pt x="52" y="158"/>
                    </a:lnTo>
                    <a:lnTo>
                      <a:pt x="50" y="156"/>
                    </a:lnTo>
                    <a:lnTo>
                      <a:pt x="46" y="154"/>
                    </a:lnTo>
                    <a:lnTo>
                      <a:pt x="44" y="152"/>
                    </a:lnTo>
                    <a:lnTo>
                      <a:pt x="42" y="150"/>
                    </a:lnTo>
                    <a:lnTo>
                      <a:pt x="40" y="150"/>
                    </a:lnTo>
                    <a:lnTo>
                      <a:pt x="40" y="148"/>
                    </a:lnTo>
                    <a:lnTo>
                      <a:pt x="40" y="146"/>
                    </a:lnTo>
                    <a:lnTo>
                      <a:pt x="38" y="144"/>
                    </a:lnTo>
                    <a:lnTo>
                      <a:pt x="36" y="144"/>
                    </a:lnTo>
                    <a:lnTo>
                      <a:pt x="40" y="140"/>
                    </a:lnTo>
                    <a:lnTo>
                      <a:pt x="40" y="94"/>
                    </a:lnTo>
                    <a:lnTo>
                      <a:pt x="40" y="92"/>
                    </a:lnTo>
                    <a:lnTo>
                      <a:pt x="38" y="90"/>
                    </a:lnTo>
                    <a:lnTo>
                      <a:pt x="38" y="86"/>
                    </a:lnTo>
                    <a:lnTo>
                      <a:pt x="36" y="82"/>
                    </a:lnTo>
                    <a:lnTo>
                      <a:pt x="34" y="80"/>
                    </a:lnTo>
                    <a:lnTo>
                      <a:pt x="32" y="78"/>
                    </a:lnTo>
                    <a:lnTo>
                      <a:pt x="22" y="72"/>
                    </a:lnTo>
                    <a:lnTo>
                      <a:pt x="22" y="68"/>
                    </a:lnTo>
                    <a:lnTo>
                      <a:pt x="2" y="60"/>
                    </a:lnTo>
                    <a:lnTo>
                      <a:pt x="2" y="58"/>
                    </a:lnTo>
                    <a:lnTo>
                      <a:pt x="0" y="56"/>
                    </a:lnTo>
                    <a:lnTo>
                      <a:pt x="0" y="54"/>
                    </a:lnTo>
                    <a:lnTo>
                      <a:pt x="2" y="50"/>
                    </a:lnTo>
                    <a:lnTo>
                      <a:pt x="4" y="48"/>
                    </a:lnTo>
                    <a:lnTo>
                      <a:pt x="14" y="50"/>
                    </a:lnTo>
                    <a:lnTo>
                      <a:pt x="14" y="38"/>
                    </a:lnTo>
                    <a:lnTo>
                      <a:pt x="22" y="36"/>
                    </a:lnTo>
                    <a:lnTo>
                      <a:pt x="26" y="36"/>
                    </a:lnTo>
                    <a:lnTo>
                      <a:pt x="30" y="36"/>
                    </a:lnTo>
                    <a:lnTo>
                      <a:pt x="36" y="34"/>
                    </a:lnTo>
                    <a:lnTo>
                      <a:pt x="44" y="32"/>
                    </a:lnTo>
                    <a:lnTo>
                      <a:pt x="46" y="30"/>
                    </a:lnTo>
                    <a:lnTo>
                      <a:pt x="50" y="28"/>
                    </a:lnTo>
                    <a:lnTo>
                      <a:pt x="54" y="28"/>
                    </a:lnTo>
                    <a:lnTo>
                      <a:pt x="58" y="26"/>
                    </a:lnTo>
                    <a:lnTo>
                      <a:pt x="64" y="28"/>
                    </a:lnTo>
                    <a:lnTo>
                      <a:pt x="70" y="16"/>
                    </a:lnTo>
                    <a:lnTo>
                      <a:pt x="78" y="14"/>
                    </a:lnTo>
                    <a:lnTo>
                      <a:pt x="78" y="12"/>
                    </a:lnTo>
                    <a:lnTo>
                      <a:pt x="80" y="12"/>
                    </a:lnTo>
                    <a:lnTo>
                      <a:pt x="84" y="8"/>
                    </a:lnTo>
                    <a:lnTo>
                      <a:pt x="88" y="6"/>
                    </a:lnTo>
                    <a:lnTo>
                      <a:pt x="92" y="4"/>
                    </a:lnTo>
                    <a:lnTo>
                      <a:pt x="94" y="0"/>
                    </a:lnTo>
                    <a:lnTo>
                      <a:pt x="96" y="2"/>
                    </a:lnTo>
                    <a:lnTo>
                      <a:pt x="98" y="4"/>
                    </a:lnTo>
                    <a:lnTo>
                      <a:pt x="100" y="8"/>
                    </a:lnTo>
                    <a:lnTo>
                      <a:pt x="104" y="10"/>
                    </a:lnTo>
                    <a:lnTo>
                      <a:pt x="106" y="14"/>
                    </a:lnTo>
                    <a:lnTo>
                      <a:pt x="108" y="16"/>
                    </a:lnTo>
                    <a:lnTo>
                      <a:pt x="110" y="16"/>
                    </a:lnTo>
                    <a:lnTo>
                      <a:pt x="110" y="18"/>
                    </a:lnTo>
                    <a:lnTo>
                      <a:pt x="108" y="20"/>
                    </a:lnTo>
                    <a:lnTo>
                      <a:pt x="108" y="24"/>
                    </a:lnTo>
                    <a:lnTo>
                      <a:pt x="110" y="26"/>
                    </a:lnTo>
                    <a:lnTo>
                      <a:pt x="110" y="30"/>
                    </a:lnTo>
                    <a:lnTo>
                      <a:pt x="114" y="32"/>
                    </a:lnTo>
                    <a:lnTo>
                      <a:pt x="118" y="32"/>
                    </a:lnTo>
                    <a:lnTo>
                      <a:pt x="120" y="34"/>
                    </a:lnTo>
                    <a:lnTo>
                      <a:pt x="122" y="38"/>
                    </a:lnTo>
                    <a:lnTo>
                      <a:pt x="122" y="40"/>
                    </a:lnTo>
                    <a:lnTo>
                      <a:pt x="124" y="44"/>
                    </a:lnTo>
                    <a:lnTo>
                      <a:pt x="126" y="46"/>
                    </a:lnTo>
                    <a:lnTo>
                      <a:pt x="128" y="50"/>
                    </a:lnTo>
                    <a:lnTo>
                      <a:pt x="132" y="52"/>
                    </a:lnTo>
                    <a:lnTo>
                      <a:pt x="134" y="52"/>
                    </a:lnTo>
                    <a:lnTo>
                      <a:pt x="136" y="54"/>
                    </a:lnTo>
                    <a:lnTo>
                      <a:pt x="138" y="54"/>
                    </a:lnTo>
                    <a:lnTo>
                      <a:pt x="142" y="56"/>
                    </a:lnTo>
                    <a:lnTo>
                      <a:pt x="146" y="58"/>
                    </a:lnTo>
                    <a:lnTo>
                      <a:pt x="152" y="60"/>
                    </a:lnTo>
                    <a:lnTo>
                      <a:pt x="156" y="62"/>
                    </a:lnTo>
                    <a:lnTo>
                      <a:pt x="158" y="62"/>
                    </a:lnTo>
                    <a:lnTo>
                      <a:pt x="158" y="64"/>
                    </a:lnTo>
                    <a:lnTo>
                      <a:pt x="156" y="68"/>
                    </a:lnTo>
                    <a:lnTo>
                      <a:pt x="156" y="72"/>
                    </a:lnTo>
                    <a:lnTo>
                      <a:pt x="154" y="78"/>
                    </a:lnTo>
                    <a:lnTo>
                      <a:pt x="152" y="90"/>
                    </a:lnTo>
                    <a:lnTo>
                      <a:pt x="140" y="100"/>
                    </a:lnTo>
                    <a:lnTo>
                      <a:pt x="132" y="112"/>
                    </a:lnTo>
                    <a:lnTo>
                      <a:pt x="134" y="112"/>
                    </a:lnTo>
                    <a:lnTo>
                      <a:pt x="136" y="110"/>
                    </a:lnTo>
                    <a:lnTo>
                      <a:pt x="138" y="110"/>
                    </a:lnTo>
                    <a:lnTo>
                      <a:pt x="140" y="112"/>
                    </a:lnTo>
                    <a:lnTo>
                      <a:pt x="140" y="116"/>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48" name="Freeform 228"/>
              <p:cNvSpPr>
                <a:spLocks/>
              </p:cNvSpPr>
              <p:nvPr/>
            </p:nvSpPr>
            <p:spPr bwMode="gray">
              <a:xfrm>
                <a:off x="2524" y="2218"/>
                <a:ext cx="44" cy="90"/>
              </a:xfrm>
              <a:custGeom>
                <a:avLst/>
                <a:gdLst>
                  <a:gd name="T0" fmla="*/ 6 w 40"/>
                  <a:gd name="T1" fmla="*/ 0 h 90"/>
                  <a:gd name="T2" fmla="*/ 6 w 40"/>
                  <a:gd name="T3" fmla="*/ 32 h 90"/>
                  <a:gd name="T4" fmla="*/ 4 w 40"/>
                  <a:gd name="T5" fmla="*/ 40 h 90"/>
                  <a:gd name="T6" fmla="*/ 4 w 40"/>
                  <a:gd name="T7" fmla="*/ 46 h 90"/>
                  <a:gd name="T8" fmla="*/ 2 w 40"/>
                  <a:gd name="T9" fmla="*/ 52 h 90"/>
                  <a:gd name="T10" fmla="*/ 0 w 40"/>
                  <a:gd name="T11" fmla="*/ 54 h 90"/>
                  <a:gd name="T12" fmla="*/ 0 w 40"/>
                  <a:gd name="T13" fmla="*/ 56 h 90"/>
                  <a:gd name="T14" fmla="*/ 0 w 40"/>
                  <a:gd name="T15" fmla="*/ 60 h 90"/>
                  <a:gd name="T16" fmla="*/ 0 w 40"/>
                  <a:gd name="T17" fmla="*/ 64 h 90"/>
                  <a:gd name="T18" fmla="*/ 2 w 40"/>
                  <a:gd name="T19" fmla="*/ 66 h 90"/>
                  <a:gd name="T20" fmla="*/ 4 w 40"/>
                  <a:gd name="T21" fmla="*/ 68 h 90"/>
                  <a:gd name="T22" fmla="*/ 4 w 40"/>
                  <a:gd name="T23" fmla="*/ 68 h 90"/>
                  <a:gd name="T24" fmla="*/ 4 w 40"/>
                  <a:gd name="T25" fmla="*/ 84 h 90"/>
                  <a:gd name="T26" fmla="*/ 10 w 40"/>
                  <a:gd name="T27" fmla="*/ 88 h 90"/>
                  <a:gd name="T28" fmla="*/ 12 w 40"/>
                  <a:gd name="T29" fmla="*/ 88 h 90"/>
                  <a:gd name="T30" fmla="*/ 14 w 40"/>
                  <a:gd name="T31" fmla="*/ 86 h 90"/>
                  <a:gd name="T32" fmla="*/ 14 w 40"/>
                  <a:gd name="T33" fmla="*/ 86 h 90"/>
                  <a:gd name="T34" fmla="*/ 16 w 40"/>
                  <a:gd name="T35" fmla="*/ 86 h 90"/>
                  <a:gd name="T36" fmla="*/ 16 w 40"/>
                  <a:gd name="T37" fmla="*/ 88 h 90"/>
                  <a:gd name="T38" fmla="*/ 18 w 40"/>
                  <a:gd name="T39" fmla="*/ 90 h 90"/>
                  <a:gd name="T40" fmla="*/ 18 w 40"/>
                  <a:gd name="T41" fmla="*/ 88 h 90"/>
                  <a:gd name="T42" fmla="*/ 18 w 40"/>
                  <a:gd name="T43" fmla="*/ 86 h 90"/>
                  <a:gd name="T44" fmla="*/ 20 w 40"/>
                  <a:gd name="T45" fmla="*/ 82 h 90"/>
                  <a:gd name="T46" fmla="*/ 22 w 40"/>
                  <a:gd name="T47" fmla="*/ 78 h 90"/>
                  <a:gd name="T48" fmla="*/ 24 w 40"/>
                  <a:gd name="T49" fmla="*/ 74 h 90"/>
                  <a:gd name="T50" fmla="*/ 28 w 40"/>
                  <a:gd name="T51" fmla="*/ 74 h 90"/>
                  <a:gd name="T52" fmla="*/ 32 w 40"/>
                  <a:gd name="T53" fmla="*/ 70 h 90"/>
                  <a:gd name="T54" fmla="*/ 26 w 40"/>
                  <a:gd name="T55" fmla="*/ 64 h 90"/>
                  <a:gd name="T56" fmla="*/ 30 w 40"/>
                  <a:gd name="T57" fmla="*/ 60 h 90"/>
                  <a:gd name="T58" fmla="*/ 32 w 40"/>
                  <a:gd name="T59" fmla="*/ 52 h 90"/>
                  <a:gd name="T60" fmla="*/ 32 w 40"/>
                  <a:gd name="T61" fmla="*/ 42 h 90"/>
                  <a:gd name="T62" fmla="*/ 28 w 40"/>
                  <a:gd name="T63" fmla="*/ 32 h 90"/>
                  <a:gd name="T64" fmla="*/ 32 w 40"/>
                  <a:gd name="T65" fmla="*/ 22 h 90"/>
                  <a:gd name="T66" fmla="*/ 34 w 40"/>
                  <a:gd name="T67" fmla="*/ 14 h 90"/>
                  <a:gd name="T68" fmla="*/ 34 w 40"/>
                  <a:gd name="T69" fmla="*/ 14 h 90"/>
                  <a:gd name="T70" fmla="*/ 36 w 40"/>
                  <a:gd name="T71" fmla="*/ 12 h 90"/>
                  <a:gd name="T72" fmla="*/ 38 w 40"/>
                  <a:gd name="T73" fmla="*/ 10 h 90"/>
                  <a:gd name="T74" fmla="*/ 40 w 40"/>
                  <a:gd name="T75" fmla="*/ 8 h 90"/>
                  <a:gd name="T76" fmla="*/ 40 w 40"/>
                  <a:gd name="T77" fmla="*/ 6 h 90"/>
                  <a:gd name="T78" fmla="*/ 40 w 40"/>
                  <a:gd name="T79" fmla="*/ 4 h 90"/>
                  <a:gd name="T80" fmla="*/ 34 w 40"/>
                  <a:gd name="T81" fmla="*/ 2 h 90"/>
                  <a:gd name="T82" fmla="*/ 30 w 40"/>
                  <a:gd name="T83" fmla="*/ 0 h 90"/>
                  <a:gd name="T84" fmla="*/ 28 w 40"/>
                  <a:gd name="T85" fmla="*/ 0 h 90"/>
                  <a:gd name="T86" fmla="*/ 12 w 40"/>
                  <a:gd name="T87" fmla="*/ 2 h 90"/>
                  <a:gd name="T88" fmla="*/ 6 w 40"/>
                  <a:gd name="T89" fmla="*/ 0 h 90"/>
                  <a:gd name="T90" fmla="*/ 6 w 40"/>
                  <a:gd name="T91" fmla="*/ 0 h 9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0"/>
                  <a:gd name="T139" fmla="*/ 0 h 90"/>
                  <a:gd name="T140" fmla="*/ 40 w 40"/>
                  <a:gd name="T141" fmla="*/ 90 h 9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0" h="90">
                    <a:moveTo>
                      <a:pt x="6" y="0"/>
                    </a:moveTo>
                    <a:lnTo>
                      <a:pt x="6" y="32"/>
                    </a:lnTo>
                    <a:lnTo>
                      <a:pt x="4" y="40"/>
                    </a:lnTo>
                    <a:lnTo>
                      <a:pt x="4" y="46"/>
                    </a:lnTo>
                    <a:lnTo>
                      <a:pt x="2" y="52"/>
                    </a:lnTo>
                    <a:lnTo>
                      <a:pt x="0" y="54"/>
                    </a:lnTo>
                    <a:lnTo>
                      <a:pt x="0" y="56"/>
                    </a:lnTo>
                    <a:lnTo>
                      <a:pt x="0" y="60"/>
                    </a:lnTo>
                    <a:lnTo>
                      <a:pt x="0" y="64"/>
                    </a:lnTo>
                    <a:lnTo>
                      <a:pt x="2" y="66"/>
                    </a:lnTo>
                    <a:lnTo>
                      <a:pt x="4" y="68"/>
                    </a:lnTo>
                    <a:lnTo>
                      <a:pt x="4" y="84"/>
                    </a:lnTo>
                    <a:lnTo>
                      <a:pt x="10" y="88"/>
                    </a:lnTo>
                    <a:lnTo>
                      <a:pt x="12" y="88"/>
                    </a:lnTo>
                    <a:lnTo>
                      <a:pt x="14" y="86"/>
                    </a:lnTo>
                    <a:lnTo>
                      <a:pt x="16" y="86"/>
                    </a:lnTo>
                    <a:lnTo>
                      <a:pt x="16" y="88"/>
                    </a:lnTo>
                    <a:lnTo>
                      <a:pt x="18" y="90"/>
                    </a:lnTo>
                    <a:lnTo>
                      <a:pt x="18" y="88"/>
                    </a:lnTo>
                    <a:lnTo>
                      <a:pt x="18" y="86"/>
                    </a:lnTo>
                    <a:lnTo>
                      <a:pt x="20" y="82"/>
                    </a:lnTo>
                    <a:lnTo>
                      <a:pt x="22" y="78"/>
                    </a:lnTo>
                    <a:lnTo>
                      <a:pt x="24" y="74"/>
                    </a:lnTo>
                    <a:lnTo>
                      <a:pt x="28" y="74"/>
                    </a:lnTo>
                    <a:lnTo>
                      <a:pt x="32" y="70"/>
                    </a:lnTo>
                    <a:lnTo>
                      <a:pt x="26" y="64"/>
                    </a:lnTo>
                    <a:lnTo>
                      <a:pt x="30" y="60"/>
                    </a:lnTo>
                    <a:lnTo>
                      <a:pt x="32" y="52"/>
                    </a:lnTo>
                    <a:lnTo>
                      <a:pt x="32" y="42"/>
                    </a:lnTo>
                    <a:lnTo>
                      <a:pt x="28" y="32"/>
                    </a:lnTo>
                    <a:lnTo>
                      <a:pt x="32" y="22"/>
                    </a:lnTo>
                    <a:lnTo>
                      <a:pt x="34" y="14"/>
                    </a:lnTo>
                    <a:lnTo>
                      <a:pt x="36" y="12"/>
                    </a:lnTo>
                    <a:lnTo>
                      <a:pt x="38" y="10"/>
                    </a:lnTo>
                    <a:lnTo>
                      <a:pt x="40" y="8"/>
                    </a:lnTo>
                    <a:lnTo>
                      <a:pt x="40" y="6"/>
                    </a:lnTo>
                    <a:lnTo>
                      <a:pt x="40" y="4"/>
                    </a:lnTo>
                    <a:lnTo>
                      <a:pt x="34" y="2"/>
                    </a:lnTo>
                    <a:lnTo>
                      <a:pt x="30" y="0"/>
                    </a:lnTo>
                    <a:lnTo>
                      <a:pt x="28" y="0"/>
                    </a:lnTo>
                    <a:lnTo>
                      <a:pt x="12" y="2"/>
                    </a:lnTo>
                    <a:lnTo>
                      <a:pt x="6" y="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49" name="Freeform 229"/>
              <p:cNvSpPr>
                <a:spLocks/>
              </p:cNvSpPr>
              <p:nvPr/>
            </p:nvSpPr>
            <p:spPr bwMode="gray">
              <a:xfrm>
                <a:off x="2734" y="1964"/>
                <a:ext cx="114" cy="178"/>
              </a:xfrm>
              <a:custGeom>
                <a:avLst/>
                <a:gdLst>
                  <a:gd name="T0" fmla="*/ 28 w 104"/>
                  <a:gd name="T1" fmla="*/ 148 h 178"/>
                  <a:gd name="T2" fmla="*/ 16 w 104"/>
                  <a:gd name="T3" fmla="*/ 144 h 178"/>
                  <a:gd name="T4" fmla="*/ 6 w 104"/>
                  <a:gd name="T5" fmla="*/ 116 h 178"/>
                  <a:gd name="T6" fmla="*/ 6 w 104"/>
                  <a:gd name="T7" fmla="*/ 112 h 178"/>
                  <a:gd name="T8" fmla="*/ 2 w 104"/>
                  <a:gd name="T9" fmla="*/ 106 h 178"/>
                  <a:gd name="T10" fmla="*/ 10 w 104"/>
                  <a:gd name="T11" fmla="*/ 88 h 178"/>
                  <a:gd name="T12" fmla="*/ 6 w 104"/>
                  <a:gd name="T13" fmla="*/ 86 h 178"/>
                  <a:gd name="T14" fmla="*/ 12 w 104"/>
                  <a:gd name="T15" fmla="*/ 76 h 178"/>
                  <a:gd name="T16" fmla="*/ 18 w 104"/>
                  <a:gd name="T17" fmla="*/ 74 h 178"/>
                  <a:gd name="T18" fmla="*/ 18 w 104"/>
                  <a:gd name="T19" fmla="*/ 66 h 178"/>
                  <a:gd name="T20" fmla="*/ 16 w 104"/>
                  <a:gd name="T21" fmla="*/ 60 h 178"/>
                  <a:gd name="T22" fmla="*/ 18 w 104"/>
                  <a:gd name="T23" fmla="*/ 58 h 178"/>
                  <a:gd name="T24" fmla="*/ 20 w 104"/>
                  <a:gd name="T25" fmla="*/ 54 h 178"/>
                  <a:gd name="T26" fmla="*/ 20 w 104"/>
                  <a:gd name="T27" fmla="*/ 44 h 178"/>
                  <a:gd name="T28" fmla="*/ 30 w 104"/>
                  <a:gd name="T29" fmla="*/ 32 h 178"/>
                  <a:gd name="T30" fmla="*/ 44 w 104"/>
                  <a:gd name="T31" fmla="*/ 26 h 178"/>
                  <a:gd name="T32" fmla="*/ 62 w 104"/>
                  <a:gd name="T33" fmla="*/ 6 h 178"/>
                  <a:gd name="T34" fmla="*/ 76 w 104"/>
                  <a:gd name="T35" fmla="*/ 20 h 178"/>
                  <a:gd name="T36" fmla="*/ 72 w 104"/>
                  <a:gd name="T37" fmla="*/ 24 h 178"/>
                  <a:gd name="T38" fmla="*/ 72 w 104"/>
                  <a:gd name="T39" fmla="*/ 30 h 178"/>
                  <a:gd name="T40" fmla="*/ 72 w 104"/>
                  <a:gd name="T41" fmla="*/ 40 h 178"/>
                  <a:gd name="T42" fmla="*/ 78 w 104"/>
                  <a:gd name="T43" fmla="*/ 40 h 178"/>
                  <a:gd name="T44" fmla="*/ 82 w 104"/>
                  <a:gd name="T45" fmla="*/ 42 h 178"/>
                  <a:gd name="T46" fmla="*/ 74 w 104"/>
                  <a:gd name="T47" fmla="*/ 42 h 178"/>
                  <a:gd name="T48" fmla="*/ 78 w 104"/>
                  <a:gd name="T49" fmla="*/ 50 h 178"/>
                  <a:gd name="T50" fmla="*/ 76 w 104"/>
                  <a:gd name="T51" fmla="*/ 56 h 178"/>
                  <a:gd name="T52" fmla="*/ 72 w 104"/>
                  <a:gd name="T53" fmla="*/ 60 h 178"/>
                  <a:gd name="T54" fmla="*/ 72 w 104"/>
                  <a:gd name="T55" fmla="*/ 66 h 178"/>
                  <a:gd name="T56" fmla="*/ 72 w 104"/>
                  <a:gd name="T57" fmla="*/ 70 h 178"/>
                  <a:gd name="T58" fmla="*/ 66 w 104"/>
                  <a:gd name="T59" fmla="*/ 78 h 178"/>
                  <a:gd name="T60" fmla="*/ 64 w 104"/>
                  <a:gd name="T61" fmla="*/ 88 h 178"/>
                  <a:gd name="T62" fmla="*/ 64 w 104"/>
                  <a:gd name="T63" fmla="*/ 94 h 178"/>
                  <a:gd name="T64" fmla="*/ 80 w 104"/>
                  <a:gd name="T65" fmla="*/ 94 h 178"/>
                  <a:gd name="T66" fmla="*/ 96 w 104"/>
                  <a:gd name="T67" fmla="*/ 110 h 178"/>
                  <a:gd name="T68" fmla="*/ 102 w 104"/>
                  <a:gd name="T69" fmla="*/ 132 h 178"/>
                  <a:gd name="T70" fmla="*/ 96 w 104"/>
                  <a:gd name="T71" fmla="*/ 138 h 178"/>
                  <a:gd name="T72" fmla="*/ 78 w 104"/>
                  <a:gd name="T73" fmla="*/ 158 h 178"/>
                  <a:gd name="T74" fmla="*/ 80 w 104"/>
                  <a:gd name="T75" fmla="*/ 160 h 178"/>
                  <a:gd name="T76" fmla="*/ 78 w 104"/>
                  <a:gd name="T77" fmla="*/ 164 h 178"/>
                  <a:gd name="T78" fmla="*/ 58 w 104"/>
                  <a:gd name="T79" fmla="*/ 170 h 178"/>
                  <a:gd name="T80" fmla="*/ 26 w 104"/>
                  <a:gd name="T81" fmla="*/ 178 h 178"/>
                  <a:gd name="T82" fmla="*/ 28 w 104"/>
                  <a:gd name="T83" fmla="*/ 168 h 178"/>
                  <a:gd name="T84" fmla="*/ 32 w 104"/>
                  <a:gd name="T85" fmla="*/ 150 h 17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4"/>
                  <a:gd name="T130" fmla="*/ 0 h 178"/>
                  <a:gd name="T131" fmla="*/ 104 w 104"/>
                  <a:gd name="T132" fmla="*/ 178 h 17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4" h="178">
                    <a:moveTo>
                      <a:pt x="32" y="150"/>
                    </a:moveTo>
                    <a:lnTo>
                      <a:pt x="30" y="150"/>
                    </a:lnTo>
                    <a:lnTo>
                      <a:pt x="28" y="148"/>
                    </a:lnTo>
                    <a:lnTo>
                      <a:pt x="24" y="148"/>
                    </a:lnTo>
                    <a:lnTo>
                      <a:pt x="20" y="146"/>
                    </a:lnTo>
                    <a:lnTo>
                      <a:pt x="16" y="144"/>
                    </a:lnTo>
                    <a:lnTo>
                      <a:pt x="12" y="144"/>
                    </a:lnTo>
                    <a:lnTo>
                      <a:pt x="12" y="142"/>
                    </a:lnTo>
                    <a:lnTo>
                      <a:pt x="6" y="116"/>
                    </a:lnTo>
                    <a:lnTo>
                      <a:pt x="8" y="114"/>
                    </a:lnTo>
                    <a:lnTo>
                      <a:pt x="6" y="112"/>
                    </a:lnTo>
                    <a:lnTo>
                      <a:pt x="4" y="108"/>
                    </a:lnTo>
                    <a:lnTo>
                      <a:pt x="2" y="106"/>
                    </a:lnTo>
                    <a:lnTo>
                      <a:pt x="0" y="102"/>
                    </a:lnTo>
                    <a:lnTo>
                      <a:pt x="0" y="98"/>
                    </a:lnTo>
                    <a:lnTo>
                      <a:pt x="10" y="88"/>
                    </a:lnTo>
                    <a:lnTo>
                      <a:pt x="8" y="88"/>
                    </a:lnTo>
                    <a:lnTo>
                      <a:pt x="8" y="86"/>
                    </a:lnTo>
                    <a:lnTo>
                      <a:pt x="6" y="86"/>
                    </a:lnTo>
                    <a:lnTo>
                      <a:pt x="6" y="84"/>
                    </a:lnTo>
                    <a:lnTo>
                      <a:pt x="12" y="76"/>
                    </a:lnTo>
                    <a:lnTo>
                      <a:pt x="16" y="76"/>
                    </a:lnTo>
                    <a:lnTo>
                      <a:pt x="18" y="76"/>
                    </a:lnTo>
                    <a:lnTo>
                      <a:pt x="18" y="74"/>
                    </a:lnTo>
                    <a:lnTo>
                      <a:pt x="18" y="70"/>
                    </a:lnTo>
                    <a:lnTo>
                      <a:pt x="18" y="66"/>
                    </a:lnTo>
                    <a:lnTo>
                      <a:pt x="18" y="62"/>
                    </a:lnTo>
                    <a:lnTo>
                      <a:pt x="16" y="62"/>
                    </a:lnTo>
                    <a:lnTo>
                      <a:pt x="16" y="60"/>
                    </a:lnTo>
                    <a:lnTo>
                      <a:pt x="16" y="58"/>
                    </a:lnTo>
                    <a:lnTo>
                      <a:pt x="18" y="58"/>
                    </a:lnTo>
                    <a:lnTo>
                      <a:pt x="18" y="56"/>
                    </a:lnTo>
                    <a:lnTo>
                      <a:pt x="20" y="56"/>
                    </a:lnTo>
                    <a:lnTo>
                      <a:pt x="20" y="54"/>
                    </a:lnTo>
                    <a:lnTo>
                      <a:pt x="22" y="52"/>
                    </a:lnTo>
                    <a:lnTo>
                      <a:pt x="22" y="48"/>
                    </a:lnTo>
                    <a:lnTo>
                      <a:pt x="20" y="44"/>
                    </a:lnTo>
                    <a:lnTo>
                      <a:pt x="18" y="38"/>
                    </a:lnTo>
                    <a:lnTo>
                      <a:pt x="24" y="34"/>
                    </a:lnTo>
                    <a:lnTo>
                      <a:pt x="30" y="32"/>
                    </a:lnTo>
                    <a:lnTo>
                      <a:pt x="36" y="28"/>
                    </a:lnTo>
                    <a:lnTo>
                      <a:pt x="40" y="32"/>
                    </a:lnTo>
                    <a:lnTo>
                      <a:pt x="44" y="26"/>
                    </a:lnTo>
                    <a:lnTo>
                      <a:pt x="44" y="4"/>
                    </a:lnTo>
                    <a:lnTo>
                      <a:pt x="64" y="0"/>
                    </a:lnTo>
                    <a:lnTo>
                      <a:pt x="62" y="6"/>
                    </a:lnTo>
                    <a:lnTo>
                      <a:pt x="66" y="12"/>
                    </a:lnTo>
                    <a:lnTo>
                      <a:pt x="74" y="14"/>
                    </a:lnTo>
                    <a:lnTo>
                      <a:pt x="76" y="20"/>
                    </a:lnTo>
                    <a:lnTo>
                      <a:pt x="74" y="22"/>
                    </a:lnTo>
                    <a:lnTo>
                      <a:pt x="72" y="24"/>
                    </a:lnTo>
                    <a:lnTo>
                      <a:pt x="72" y="26"/>
                    </a:lnTo>
                    <a:lnTo>
                      <a:pt x="72" y="28"/>
                    </a:lnTo>
                    <a:lnTo>
                      <a:pt x="72" y="30"/>
                    </a:lnTo>
                    <a:lnTo>
                      <a:pt x="72" y="32"/>
                    </a:lnTo>
                    <a:lnTo>
                      <a:pt x="72" y="36"/>
                    </a:lnTo>
                    <a:lnTo>
                      <a:pt x="72" y="40"/>
                    </a:lnTo>
                    <a:lnTo>
                      <a:pt x="74" y="40"/>
                    </a:lnTo>
                    <a:lnTo>
                      <a:pt x="76" y="40"/>
                    </a:lnTo>
                    <a:lnTo>
                      <a:pt x="78" y="40"/>
                    </a:lnTo>
                    <a:lnTo>
                      <a:pt x="82" y="42"/>
                    </a:lnTo>
                    <a:lnTo>
                      <a:pt x="84" y="42"/>
                    </a:lnTo>
                    <a:lnTo>
                      <a:pt x="82" y="42"/>
                    </a:lnTo>
                    <a:lnTo>
                      <a:pt x="80" y="42"/>
                    </a:lnTo>
                    <a:lnTo>
                      <a:pt x="78" y="42"/>
                    </a:lnTo>
                    <a:lnTo>
                      <a:pt x="74" y="42"/>
                    </a:lnTo>
                    <a:lnTo>
                      <a:pt x="74" y="44"/>
                    </a:lnTo>
                    <a:lnTo>
                      <a:pt x="78" y="50"/>
                    </a:lnTo>
                    <a:lnTo>
                      <a:pt x="78" y="52"/>
                    </a:lnTo>
                    <a:lnTo>
                      <a:pt x="78" y="54"/>
                    </a:lnTo>
                    <a:lnTo>
                      <a:pt x="76" y="56"/>
                    </a:lnTo>
                    <a:lnTo>
                      <a:pt x="74" y="58"/>
                    </a:lnTo>
                    <a:lnTo>
                      <a:pt x="72" y="58"/>
                    </a:lnTo>
                    <a:lnTo>
                      <a:pt x="72" y="60"/>
                    </a:lnTo>
                    <a:lnTo>
                      <a:pt x="72" y="62"/>
                    </a:lnTo>
                    <a:lnTo>
                      <a:pt x="72" y="66"/>
                    </a:lnTo>
                    <a:lnTo>
                      <a:pt x="76" y="68"/>
                    </a:lnTo>
                    <a:lnTo>
                      <a:pt x="74" y="68"/>
                    </a:lnTo>
                    <a:lnTo>
                      <a:pt x="72" y="70"/>
                    </a:lnTo>
                    <a:lnTo>
                      <a:pt x="70" y="72"/>
                    </a:lnTo>
                    <a:lnTo>
                      <a:pt x="66" y="76"/>
                    </a:lnTo>
                    <a:lnTo>
                      <a:pt x="66" y="78"/>
                    </a:lnTo>
                    <a:lnTo>
                      <a:pt x="66" y="86"/>
                    </a:lnTo>
                    <a:lnTo>
                      <a:pt x="64" y="88"/>
                    </a:lnTo>
                    <a:lnTo>
                      <a:pt x="64" y="90"/>
                    </a:lnTo>
                    <a:lnTo>
                      <a:pt x="62" y="92"/>
                    </a:lnTo>
                    <a:lnTo>
                      <a:pt x="64" y="94"/>
                    </a:lnTo>
                    <a:lnTo>
                      <a:pt x="66" y="96"/>
                    </a:lnTo>
                    <a:lnTo>
                      <a:pt x="74" y="94"/>
                    </a:lnTo>
                    <a:lnTo>
                      <a:pt x="80" y="94"/>
                    </a:lnTo>
                    <a:lnTo>
                      <a:pt x="88" y="98"/>
                    </a:lnTo>
                    <a:lnTo>
                      <a:pt x="88" y="108"/>
                    </a:lnTo>
                    <a:lnTo>
                      <a:pt x="96" y="110"/>
                    </a:lnTo>
                    <a:lnTo>
                      <a:pt x="100" y="116"/>
                    </a:lnTo>
                    <a:lnTo>
                      <a:pt x="104" y="132"/>
                    </a:lnTo>
                    <a:lnTo>
                      <a:pt x="102" y="132"/>
                    </a:lnTo>
                    <a:lnTo>
                      <a:pt x="102" y="134"/>
                    </a:lnTo>
                    <a:lnTo>
                      <a:pt x="100" y="138"/>
                    </a:lnTo>
                    <a:lnTo>
                      <a:pt x="96" y="138"/>
                    </a:lnTo>
                    <a:lnTo>
                      <a:pt x="88" y="144"/>
                    </a:lnTo>
                    <a:lnTo>
                      <a:pt x="78" y="148"/>
                    </a:lnTo>
                    <a:lnTo>
                      <a:pt x="78" y="158"/>
                    </a:lnTo>
                    <a:lnTo>
                      <a:pt x="80" y="158"/>
                    </a:lnTo>
                    <a:lnTo>
                      <a:pt x="80" y="160"/>
                    </a:lnTo>
                    <a:lnTo>
                      <a:pt x="80" y="162"/>
                    </a:lnTo>
                    <a:lnTo>
                      <a:pt x="80" y="164"/>
                    </a:lnTo>
                    <a:lnTo>
                      <a:pt x="78" y="164"/>
                    </a:lnTo>
                    <a:lnTo>
                      <a:pt x="76" y="164"/>
                    </a:lnTo>
                    <a:lnTo>
                      <a:pt x="70" y="162"/>
                    </a:lnTo>
                    <a:lnTo>
                      <a:pt x="58" y="170"/>
                    </a:lnTo>
                    <a:lnTo>
                      <a:pt x="48" y="172"/>
                    </a:lnTo>
                    <a:lnTo>
                      <a:pt x="36" y="176"/>
                    </a:lnTo>
                    <a:lnTo>
                      <a:pt x="26" y="178"/>
                    </a:lnTo>
                    <a:lnTo>
                      <a:pt x="26" y="176"/>
                    </a:lnTo>
                    <a:lnTo>
                      <a:pt x="26" y="174"/>
                    </a:lnTo>
                    <a:lnTo>
                      <a:pt x="28" y="168"/>
                    </a:lnTo>
                    <a:lnTo>
                      <a:pt x="30" y="162"/>
                    </a:lnTo>
                    <a:lnTo>
                      <a:pt x="30" y="156"/>
                    </a:lnTo>
                    <a:lnTo>
                      <a:pt x="32" y="15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51" name="Freeform 230"/>
              <p:cNvSpPr>
                <a:spLocks/>
              </p:cNvSpPr>
              <p:nvPr/>
            </p:nvSpPr>
            <p:spPr bwMode="gray">
              <a:xfrm>
                <a:off x="2707" y="2000"/>
                <a:ext cx="51" cy="62"/>
              </a:xfrm>
              <a:custGeom>
                <a:avLst/>
                <a:gdLst>
                  <a:gd name="T0" fmla="*/ 24 w 46"/>
                  <a:gd name="T1" fmla="*/ 62 h 62"/>
                  <a:gd name="T2" fmla="*/ 22 w 46"/>
                  <a:gd name="T3" fmla="*/ 60 h 62"/>
                  <a:gd name="T4" fmla="*/ 20 w 46"/>
                  <a:gd name="T5" fmla="*/ 60 h 62"/>
                  <a:gd name="T6" fmla="*/ 16 w 46"/>
                  <a:gd name="T7" fmla="*/ 58 h 62"/>
                  <a:gd name="T8" fmla="*/ 14 w 46"/>
                  <a:gd name="T9" fmla="*/ 56 h 62"/>
                  <a:gd name="T10" fmla="*/ 14 w 46"/>
                  <a:gd name="T11" fmla="*/ 54 h 62"/>
                  <a:gd name="T12" fmla="*/ 0 w 46"/>
                  <a:gd name="T13" fmla="*/ 46 h 62"/>
                  <a:gd name="T14" fmla="*/ 6 w 46"/>
                  <a:gd name="T15" fmla="*/ 40 h 62"/>
                  <a:gd name="T16" fmla="*/ 6 w 46"/>
                  <a:gd name="T17" fmla="*/ 38 h 62"/>
                  <a:gd name="T18" fmla="*/ 8 w 46"/>
                  <a:gd name="T19" fmla="*/ 36 h 62"/>
                  <a:gd name="T20" fmla="*/ 8 w 46"/>
                  <a:gd name="T21" fmla="*/ 34 h 62"/>
                  <a:gd name="T22" fmla="*/ 10 w 46"/>
                  <a:gd name="T23" fmla="*/ 30 h 62"/>
                  <a:gd name="T24" fmla="*/ 12 w 46"/>
                  <a:gd name="T25" fmla="*/ 28 h 62"/>
                  <a:gd name="T26" fmla="*/ 12 w 46"/>
                  <a:gd name="T27" fmla="*/ 24 h 62"/>
                  <a:gd name="T28" fmla="*/ 12 w 46"/>
                  <a:gd name="T29" fmla="*/ 22 h 62"/>
                  <a:gd name="T30" fmla="*/ 14 w 46"/>
                  <a:gd name="T31" fmla="*/ 20 h 62"/>
                  <a:gd name="T32" fmla="*/ 16 w 46"/>
                  <a:gd name="T33" fmla="*/ 16 h 62"/>
                  <a:gd name="T34" fmla="*/ 20 w 46"/>
                  <a:gd name="T35" fmla="*/ 10 h 62"/>
                  <a:gd name="T36" fmla="*/ 22 w 46"/>
                  <a:gd name="T37" fmla="*/ 6 h 62"/>
                  <a:gd name="T38" fmla="*/ 28 w 46"/>
                  <a:gd name="T39" fmla="*/ 2 h 62"/>
                  <a:gd name="T40" fmla="*/ 32 w 46"/>
                  <a:gd name="T41" fmla="*/ 0 h 62"/>
                  <a:gd name="T42" fmla="*/ 34 w 46"/>
                  <a:gd name="T43" fmla="*/ 0 h 62"/>
                  <a:gd name="T44" fmla="*/ 36 w 46"/>
                  <a:gd name="T45" fmla="*/ 0 h 62"/>
                  <a:gd name="T46" fmla="*/ 40 w 46"/>
                  <a:gd name="T47" fmla="*/ 0 h 62"/>
                  <a:gd name="T48" fmla="*/ 42 w 46"/>
                  <a:gd name="T49" fmla="*/ 2 h 62"/>
                  <a:gd name="T50" fmla="*/ 42 w 46"/>
                  <a:gd name="T51" fmla="*/ 2 h 62"/>
                  <a:gd name="T52" fmla="*/ 44 w 46"/>
                  <a:gd name="T53" fmla="*/ 6 h 62"/>
                  <a:gd name="T54" fmla="*/ 44 w 46"/>
                  <a:gd name="T55" fmla="*/ 8 h 62"/>
                  <a:gd name="T56" fmla="*/ 46 w 46"/>
                  <a:gd name="T57" fmla="*/ 12 h 62"/>
                  <a:gd name="T58" fmla="*/ 44 w 46"/>
                  <a:gd name="T59" fmla="*/ 18 h 62"/>
                  <a:gd name="T60" fmla="*/ 42 w 46"/>
                  <a:gd name="T61" fmla="*/ 22 h 62"/>
                  <a:gd name="T62" fmla="*/ 42 w 46"/>
                  <a:gd name="T63" fmla="*/ 22 h 62"/>
                  <a:gd name="T64" fmla="*/ 40 w 46"/>
                  <a:gd name="T65" fmla="*/ 22 h 62"/>
                  <a:gd name="T66" fmla="*/ 40 w 46"/>
                  <a:gd name="T67" fmla="*/ 24 h 62"/>
                  <a:gd name="T68" fmla="*/ 40 w 46"/>
                  <a:gd name="T69" fmla="*/ 24 h 62"/>
                  <a:gd name="T70" fmla="*/ 42 w 46"/>
                  <a:gd name="T71" fmla="*/ 26 h 62"/>
                  <a:gd name="T72" fmla="*/ 42 w 46"/>
                  <a:gd name="T73" fmla="*/ 28 h 62"/>
                  <a:gd name="T74" fmla="*/ 42 w 46"/>
                  <a:gd name="T75" fmla="*/ 30 h 62"/>
                  <a:gd name="T76" fmla="*/ 42 w 46"/>
                  <a:gd name="T77" fmla="*/ 34 h 62"/>
                  <a:gd name="T78" fmla="*/ 42 w 46"/>
                  <a:gd name="T79" fmla="*/ 38 h 62"/>
                  <a:gd name="T80" fmla="*/ 42 w 46"/>
                  <a:gd name="T81" fmla="*/ 40 h 62"/>
                  <a:gd name="T82" fmla="*/ 36 w 46"/>
                  <a:gd name="T83" fmla="*/ 40 h 62"/>
                  <a:gd name="T84" fmla="*/ 32 w 46"/>
                  <a:gd name="T85" fmla="*/ 46 h 62"/>
                  <a:gd name="T86" fmla="*/ 32 w 46"/>
                  <a:gd name="T87" fmla="*/ 46 h 62"/>
                  <a:gd name="T88" fmla="*/ 30 w 46"/>
                  <a:gd name="T89" fmla="*/ 48 h 62"/>
                  <a:gd name="T90" fmla="*/ 30 w 46"/>
                  <a:gd name="T91" fmla="*/ 50 h 62"/>
                  <a:gd name="T92" fmla="*/ 34 w 46"/>
                  <a:gd name="T93" fmla="*/ 52 h 62"/>
                  <a:gd name="T94" fmla="*/ 24 w 46"/>
                  <a:gd name="T95" fmla="*/ 62 h 62"/>
                  <a:gd name="T96" fmla="*/ 24 w 46"/>
                  <a:gd name="T97" fmla="*/ 62 h 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6"/>
                  <a:gd name="T148" fmla="*/ 0 h 62"/>
                  <a:gd name="T149" fmla="*/ 46 w 46"/>
                  <a:gd name="T150" fmla="*/ 62 h 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6" h="62">
                    <a:moveTo>
                      <a:pt x="24" y="62"/>
                    </a:moveTo>
                    <a:lnTo>
                      <a:pt x="22" y="60"/>
                    </a:lnTo>
                    <a:lnTo>
                      <a:pt x="20" y="60"/>
                    </a:lnTo>
                    <a:lnTo>
                      <a:pt x="16" y="58"/>
                    </a:lnTo>
                    <a:lnTo>
                      <a:pt x="14" y="56"/>
                    </a:lnTo>
                    <a:lnTo>
                      <a:pt x="14" y="54"/>
                    </a:lnTo>
                    <a:lnTo>
                      <a:pt x="0" y="46"/>
                    </a:lnTo>
                    <a:lnTo>
                      <a:pt x="6" y="40"/>
                    </a:lnTo>
                    <a:lnTo>
                      <a:pt x="6" y="38"/>
                    </a:lnTo>
                    <a:lnTo>
                      <a:pt x="8" y="36"/>
                    </a:lnTo>
                    <a:lnTo>
                      <a:pt x="8" y="34"/>
                    </a:lnTo>
                    <a:lnTo>
                      <a:pt x="10" y="30"/>
                    </a:lnTo>
                    <a:lnTo>
                      <a:pt x="12" y="28"/>
                    </a:lnTo>
                    <a:lnTo>
                      <a:pt x="12" y="24"/>
                    </a:lnTo>
                    <a:lnTo>
                      <a:pt x="12" y="22"/>
                    </a:lnTo>
                    <a:lnTo>
                      <a:pt x="14" y="20"/>
                    </a:lnTo>
                    <a:lnTo>
                      <a:pt x="16" y="16"/>
                    </a:lnTo>
                    <a:lnTo>
                      <a:pt x="20" y="10"/>
                    </a:lnTo>
                    <a:lnTo>
                      <a:pt x="22" y="6"/>
                    </a:lnTo>
                    <a:lnTo>
                      <a:pt x="28" y="2"/>
                    </a:lnTo>
                    <a:lnTo>
                      <a:pt x="32" y="0"/>
                    </a:lnTo>
                    <a:lnTo>
                      <a:pt x="34" y="0"/>
                    </a:lnTo>
                    <a:lnTo>
                      <a:pt x="36" y="0"/>
                    </a:lnTo>
                    <a:lnTo>
                      <a:pt x="40" y="0"/>
                    </a:lnTo>
                    <a:lnTo>
                      <a:pt x="42" y="2"/>
                    </a:lnTo>
                    <a:lnTo>
                      <a:pt x="44" y="6"/>
                    </a:lnTo>
                    <a:lnTo>
                      <a:pt x="44" y="8"/>
                    </a:lnTo>
                    <a:lnTo>
                      <a:pt x="46" y="12"/>
                    </a:lnTo>
                    <a:lnTo>
                      <a:pt x="44" y="18"/>
                    </a:lnTo>
                    <a:lnTo>
                      <a:pt x="42" y="22"/>
                    </a:lnTo>
                    <a:lnTo>
                      <a:pt x="40" y="22"/>
                    </a:lnTo>
                    <a:lnTo>
                      <a:pt x="40" y="24"/>
                    </a:lnTo>
                    <a:lnTo>
                      <a:pt x="42" y="26"/>
                    </a:lnTo>
                    <a:lnTo>
                      <a:pt x="42" y="28"/>
                    </a:lnTo>
                    <a:lnTo>
                      <a:pt x="42" y="30"/>
                    </a:lnTo>
                    <a:lnTo>
                      <a:pt x="42" y="34"/>
                    </a:lnTo>
                    <a:lnTo>
                      <a:pt x="42" y="38"/>
                    </a:lnTo>
                    <a:lnTo>
                      <a:pt x="42" y="40"/>
                    </a:lnTo>
                    <a:lnTo>
                      <a:pt x="36" y="40"/>
                    </a:lnTo>
                    <a:lnTo>
                      <a:pt x="32" y="46"/>
                    </a:lnTo>
                    <a:lnTo>
                      <a:pt x="30" y="48"/>
                    </a:lnTo>
                    <a:lnTo>
                      <a:pt x="30" y="50"/>
                    </a:lnTo>
                    <a:lnTo>
                      <a:pt x="34" y="52"/>
                    </a:lnTo>
                    <a:lnTo>
                      <a:pt x="24" y="62"/>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52" name="Freeform 231"/>
              <p:cNvSpPr>
                <a:spLocks/>
              </p:cNvSpPr>
              <p:nvPr/>
            </p:nvSpPr>
            <p:spPr bwMode="gray">
              <a:xfrm>
                <a:off x="2698" y="2046"/>
                <a:ext cx="44" cy="46"/>
              </a:xfrm>
              <a:custGeom>
                <a:avLst/>
                <a:gdLst>
                  <a:gd name="T0" fmla="*/ 8 w 40"/>
                  <a:gd name="T1" fmla="*/ 0 h 46"/>
                  <a:gd name="T2" fmla="*/ 22 w 40"/>
                  <a:gd name="T3" fmla="*/ 8 h 46"/>
                  <a:gd name="T4" fmla="*/ 22 w 40"/>
                  <a:gd name="T5" fmla="*/ 10 h 46"/>
                  <a:gd name="T6" fmla="*/ 24 w 40"/>
                  <a:gd name="T7" fmla="*/ 12 h 46"/>
                  <a:gd name="T8" fmla="*/ 28 w 40"/>
                  <a:gd name="T9" fmla="*/ 14 h 46"/>
                  <a:gd name="T10" fmla="*/ 30 w 40"/>
                  <a:gd name="T11" fmla="*/ 14 h 46"/>
                  <a:gd name="T12" fmla="*/ 32 w 40"/>
                  <a:gd name="T13" fmla="*/ 16 h 46"/>
                  <a:gd name="T14" fmla="*/ 32 w 40"/>
                  <a:gd name="T15" fmla="*/ 18 h 46"/>
                  <a:gd name="T16" fmla="*/ 32 w 40"/>
                  <a:gd name="T17" fmla="*/ 22 h 46"/>
                  <a:gd name="T18" fmla="*/ 34 w 40"/>
                  <a:gd name="T19" fmla="*/ 24 h 46"/>
                  <a:gd name="T20" fmla="*/ 36 w 40"/>
                  <a:gd name="T21" fmla="*/ 28 h 46"/>
                  <a:gd name="T22" fmla="*/ 38 w 40"/>
                  <a:gd name="T23" fmla="*/ 30 h 46"/>
                  <a:gd name="T24" fmla="*/ 38 w 40"/>
                  <a:gd name="T25" fmla="*/ 30 h 46"/>
                  <a:gd name="T26" fmla="*/ 40 w 40"/>
                  <a:gd name="T27" fmla="*/ 32 h 46"/>
                  <a:gd name="T28" fmla="*/ 38 w 40"/>
                  <a:gd name="T29" fmla="*/ 34 h 46"/>
                  <a:gd name="T30" fmla="*/ 38 w 40"/>
                  <a:gd name="T31" fmla="*/ 34 h 46"/>
                  <a:gd name="T32" fmla="*/ 36 w 40"/>
                  <a:gd name="T33" fmla="*/ 36 h 46"/>
                  <a:gd name="T34" fmla="*/ 36 w 40"/>
                  <a:gd name="T35" fmla="*/ 36 h 46"/>
                  <a:gd name="T36" fmla="*/ 32 w 40"/>
                  <a:gd name="T37" fmla="*/ 38 h 46"/>
                  <a:gd name="T38" fmla="*/ 30 w 40"/>
                  <a:gd name="T39" fmla="*/ 40 h 46"/>
                  <a:gd name="T40" fmla="*/ 30 w 40"/>
                  <a:gd name="T41" fmla="*/ 42 h 46"/>
                  <a:gd name="T42" fmla="*/ 28 w 40"/>
                  <a:gd name="T43" fmla="*/ 44 h 46"/>
                  <a:gd name="T44" fmla="*/ 28 w 40"/>
                  <a:gd name="T45" fmla="*/ 46 h 46"/>
                  <a:gd name="T46" fmla="*/ 26 w 40"/>
                  <a:gd name="T47" fmla="*/ 42 h 46"/>
                  <a:gd name="T48" fmla="*/ 24 w 40"/>
                  <a:gd name="T49" fmla="*/ 38 h 46"/>
                  <a:gd name="T50" fmla="*/ 22 w 40"/>
                  <a:gd name="T51" fmla="*/ 38 h 46"/>
                  <a:gd name="T52" fmla="*/ 20 w 40"/>
                  <a:gd name="T53" fmla="*/ 38 h 46"/>
                  <a:gd name="T54" fmla="*/ 20 w 40"/>
                  <a:gd name="T55" fmla="*/ 36 h 46"/>
                  <a:gd name="T56" fmla="*/ 18 w 40"/>
                  <a:gd name="T57" fmla="*/ 36 h 46"/>
                  <a:gd name="T58" fmla="*/ 16 w 40"/>
                  <a:gd name="T59" fmla="*/ 32 h 46"/>
                  <a:gd name="T60" fmla="*/ 14 w 40"/>
                  <a:gd name="T61" fmla="*/ 28 h 46"/>
                  <a:gd name="T62" fmla="*/ 14 w 40"/>
                  <a:gd name="T63" fmla="*/ 26 h 46"/>
                  <a:gd name="T64" fmla="*/ 16 w 40"/>
                  <a:gd name="T65" fmla="*/ 24 h 46"/>
                  <a:gd name="T66" fmla="*/ 16 w 40"/>
                  <a:gd name="T67" fmla="*/ 22 h 46"/>
                  <a:gd name="T68" fmla="*/ 0 w 40"/>
                  <a:gd name="T69" fmla="*/ 6 h 46"/>
                  <a:gd name="T70" fmla="*/ 2 w 40"/>
                  <a:gd name="T71" fmla="*/ 6 h 46"/>
                  <a:gd name="T72" fmla="*/ 4 w 40"/>
                  <a:gd name="T73" fmla="*/ 4 h 46"/>
                  <a:gd name="T74" fmla="*/ 6 w 40"/>
                  <a:gd name="T75" fmla="*/ 2 h 46"/>
                  <a:gd name="T76" fmla="*/ 8 w 40"/>
                  <a:gd name="T77" fmla="*/ 0 h 46"/>
                  <a:gd name="T78" fmla="*/ 8 w 40"/>
                  <a:gd name="T79" fmla="*/ 0 h 4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40"/>
                  <a:gd name="T121" fmla="*/ 0 h 46"/>
                  <a:gd name="T122" fmla="*/ 40 w 40"/>
                  <a:gd name="T123" fmla="*/ 46 h 4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40" h="46">
                    <a:moveTo>
                      <a:pt x="8" y="0"/>
                    </a:moveTo>
                    <a:lnTo>
                      <a:pt x="22" y="8"/>
                    </a:lnTo>
                    <a:lnTo>
                      <a:pt x="22" y="10"/>
                    </a:lnTo>
                    <a:lnTo>
                      <a:pt x="24" y="12"/>
                    </a:lnTo>
                    <a:lnTo>
                      <a:pt x="28" y="14"/>
                    </a:lnTo>
                    <a:lnTo>
                      <a:pt x="30" y="14"/>
                    </a:lnTo>
                    <a:lnTo>
                      <a:pt x="32" y="16"/>
                    </a:lnTo>
                    <a:lnTo>
                      <a:pt x="32" y="18"/>
                    </a:lnTo>
                    <a:lnTo>
                      <a:pt x="32" y="22"/>
                    </a:lnTo>
                    <a:lnTo>
                      <a:pt x="34" y="24"/>
                    </a:lnTo>
                    <a:lnTo>
                      <a:pt x="36" y="28"/>
                    </a:lnTo>
                    <a:lnTo>
                      <a:pt x="38" y="30"/>
                    </a:lnTo>
                    <a:lnTo>
                      <a:pt x="40" y="32"/>
                    </a:lnTo>
                    <a:lnTo>
                      <a:pt x="38" y="34"/>
                    </a:lnTo>
                    <a:lnTo>
                      <a:pt x="36" y="36"/>
                    </a:lnTo>
                    <a:lnTo>
                      <a:pt x="32" y="38"/>
                    </a:lnTo>
                    <a:lnTo>
                      <a:pt x="30" y="40"/>
                    </a:lnTo>
                    <a:lnTo>
                      <a:pt x="30" y="42"/>
                    </a:lnTo>
                    <a:lnTo>
                      <a:pt x="28" y="44"/>
                    </a:lnTo>
                    <a:lnTo>
                      <a:pt x="28" y="46"/>
                    </a:lnTo>
                    <a:lnTo>
                      <a:pt x="26" y="42"/>
                    </a:lnTo>
                    <a:lnTo>
                      <a:pt x="24" y="38"/>
                    </a:lnTo>
                    <a:lnTo>
                      <a:pt x="22" y="38"/>
                    </a:lnTo>
                    <a:lnTo>
                      <a:pt x="20" y="38"/>
                    </a:lnTo>
                    <a:lnTo>
                      <a:pt x="20" y="36"/>
                    </a:lnTo>
                    <a:lnTo>
                      <a:pt x="18" y="36"/>
                    </a:lnTo>
                    <a:lnTo>
                      <a:pt x="16" y="32"/>
                    </a:lnTo>
                    <a:lnTo>
                      <a:pt x="14" y="28"/>
                    </a:lnTo>
                    <a:lnTo>
                      <a:pt x="14" y="26"/>
                    </a:lnTo>
                    <a:lnTo>
                      <a:pt x="16" y="24"/>
                    </a:lnTo>
                    <a:lnTo>
                      <a:pt x="16" y="22"/>
                    </a:lnTo>
                    <a:lnTo>
                      <a:pt x="0" y="6"/>
                    </a:lnTo>
                    <a:lnTo>
                      <a:pt x="2" y="6"/>
                    </a:lnTo>
                    <a:lnTo>
                      <a:pt x="4" y="4"/>
                    </a:lnTo>
                    <a:lnTo>
                      <a:pt x="6" y="2"/>
                    </a:lnTo>
                    <a:lnTo>
                      <a:pt x="8" y="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53" name="Freeform 232"/>
              <p:cNvSpPr>
                <a:spLocks/>
              </p:cNvSpPr>
              <p:nvPr/>
            </p:nvSpPr>
            <p:spPr bwMode="gray">
              <a:xfrm>
                <a:off x="2729" y="2080"/>
                <a:ext cx="18" cy="26"/>
              </a:xfrm>
              <a:custGeom>
                <a:avLst/>
                <a:gdLst>
                  <a:gd name="T0" fmla="*/ 10 w 16"/>
                  <a:gd name="T1" fmla="*/ 0 h 26"/>
                  <a:gd name="T2" fmla="*/ 10 w 16"/>
                  <a:gd name="T3" fmla="*/ 0 h 26"/>
                  <a:gd name="T4" fmla="*/ 8 w 16"/>
                  <a:gd name="T5" fmla="*/ 0 h 26"/>
                  <a:gd name="T6" fmla="*/ 6 w 16"/>
                  <a:gd name="T7" fmla="*/ 2 h 26"/>
                  <a:gd name="T8" fmla="*/ 4 w 16"/>
                  <a:gd name="T9" fmla="*/ 4 h 26"/>
                  <a:gd name="T10" fmla="*/ 2 w 16"/>
                  <a:gd name="T11" fmla="*/ 6 h 26"/>
                  <a:gd name="T12" fmla="*/ 0 w 16"/>
                  <a:gd name="T13" fmla="*/ 12 h 26"/>
                  <a:gd name="T14" fmla="*/ 0 w 16"/>
                  <a:gd name="T15" fmla="*/ 12 h 26"/>
                  <a:gd name="T16" fmla="*/ 2 w 16"/>
                  <a:gd name="T17" fmla="*/ 14 h 26"/>
                  <a:gd name="T18" fmla="*/ 2 w 16"/>
                  <a:gd name="T19" fmla="*/ 16 h 26"/>
                  <a:gd name="T20" fmla="*/ 6 w 16"/>
                  <a:gd name="T21" fmla="*/ 20 h 26"/>
                  <a:gd name="T22" fmla="*/ 10 w 16"/>
                  <a:gd name="T23" fmla="*/ 24 h 26"/>
                  <a:gd name="T24" fmla="*/ 16 w 16"/>
                  <a:gd name="T25" fmla="*/ 26 h 26"/>
                  <a:gd name="T26" fmla="*/ 10 w 16"/>
                  <a:gd name="T27" fmla="*/ 0 h 26"/>
                  <a:gd name="T28" fmla="*/ 10 w 16"/>
                  <a:gd name="T29" fmla="*/ 0 h 2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26"/>
                  <a:gd name="T47" fmla="*/ 16 w 16"/>
                  <a:gd name="T48" fmla="*/ 26 h 2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26">
                    <a:moveTo>
                      <a:pt x="10" y="0"/>
                    </a:moveTo>
                    <a:lnTo>
                      <a:pt x="10" y="0"/>
                    </a:lnTo>
                    <a:lnTo>
                      <a:pt x="8" y="0"/>
                    </a:lnTo>
                    <a:lnTo>
                      <a:pt x="6" y="2"/>
                    </a:lnTo>
                    <a:lnTo>
                      <a:pt x="4" y="4"/>
                    </a:lnTo>
                    <a:lnTo>
                      <a:pt x="2" y="6"/>
                    </a:lnTo>
                    <a:lnTo>
                      <a:pt x="0" y="12"/>
                    </a:lnTo>
                    <a:lnTo>
                      <a:pt x="2" y="14"/>
                    </a:lnTo>
                    <a:lnTo>
                      <a:pt x="2" y="16"/>
                    </a:lnTo>
                    <a:lnTo>
                      <a:pt x="6" y="20"/>
                    </a:lnTo>
                    <a:lnTo>
                      <a:pt x="10" y="24"/>
                    </a:lnTo>
                    <a:lnTo>
                      <a:pt x="16" y="26"/>
                    </a:lnTo>
                    <a:lnTo>
                      <a:pt x="10" y="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54" name="Freeform 233"/>
              <p:cNvSpPr>
                <a:spLocks/>
              </p:cNvSpPr>
              <p:nvPr/>
            </p:nvSpPr>
            <p:spPr bwMode="gray">
              <a:xfrm>
                <a:off x="2504" y="1958"/>
                <a:ext cx="77" cy="84"/>
              </a:xfrm>
              <a:custGeom>
                <a:avLst/>
                <a:gdLst>
                  <a:gd name="T0" fmla="*/ 58 w 70"/>
                  <a:gd name="T1" fmla="*/ 30 h 84"/>
                  <a:gd name="T2" fmla="*/ 54 w 70"/>
                  <a:gd name="T3" fmla="*/ 26 h 84"/>
                  <a:gd name="T4" fmla="*/ 54 w 70"/>
                  <a:gd name="T5" fmla="*/ 20 h 84"/>
                  <a:gd name="T6" fmla="*/ 52 w 70"/>
                  <a:gd name="T7" fmla="*/ 18 h 84"/>
                  <a:gd name="T8" fmla="*/ 50 w 70"/>
                  <a:gd name="T9" fmla="*/ 20 h 84"/>
                  <a:gd name="T10" fmla="*/ 46 w 70"/>
                  <a:gd name="T11" fmla="*/ 22 h 84"/>
                  <a:gd name="T12" fmla="*/ 42 w 70"/>
                  <a:gd name="T13" fmla="*/ 18 h 84"/>
                  <a:gd name="T14" fmla="*/ 38 w 70"/>
                  <a:gd name="T15" fmla="*/ 14 h 84"/>
                  <a:gd name="T16" fmla="*/ 40 w 70"/>
                  <a:gd name="T17" fmla="*/ 8 h 84"/>
                  <a:gd name="T18" fmla="*/ 38 w 70"/>
                  <a:gd name="T19" fmla="*/ 0 h 84"/>
                  <a:gd name="T20" fmla="*/ 30 w 70"/>
                  <a:gd name="T21" fmla="*/ 14 h 84"/>
                  <a:gd name="T22" fmla="*/ 32 w 70"/>
                  <a:gd name="T23" fmla="*/ 16 h 84"/>
                  <a:gd name="T24" fmla="*/ 28 w 70"/>
                  <a:gd name="T25" fmla="*/ 22 h 84"/>
                  <a:gd name="T26" fmla="*/ 20 w 70"/>
                  <a:gd name="T27" fmla="*/ 26 h 84"/>
                  <a:gd name="T28" fmla="*/ 2 w 70"/>
                  <a:gd name="T29" fmla="*/ 24 h 84"/>
                  <a:gd name="T30" fmla="*/ 0 w 70"/>
                  <a:gd name="T31" fmla="*/ 26 h 84"/>
                  <a:gd name="T32" fmla="*/ 0 w 70"/>
                  <a:gd name="T33" fmla="*/ 32 h 84"/>
                  <a:gd name="T34" fmla="*/ 4 w 70"/>
                  <a:gd name="T35" fmla="*/ 36 h 84"/>
                  <a:gd name="T36" fmla="*/ 6 w 70"/>
                  <a:gd name="T37" fmla="*/ 36 h 84"/>
                  <a:gd name="T38" fmla="*/ 12 w 70"/>
                  <a:gd name="T39" fmla="*/ 42 h 84"/>
                  <a:gd name="T40" fmla="*/ 16 w 70"/>
                  <a:gd name="T41" fmla="*/ 54 h 84"/>
                  <a:gd name="T42" fmla="*/ 16 w 70"/>
                  <a:gd name="T43" fmla="*/ 58 h 84"/>
                  <a:gd name="T44" fmla="*/ 16 w 70"/>
                  <a:gd name="T45" fmla="*/ 66 h 84"/>
                  <a:gd name="T46" fmla="*/ 16 w 70"/>
                  <a:gd name="T47" fmla="*/ 72 h 84"/>
                  <a:gd name="T48" fmla="*/ 14 w 70"/>
                  <a:gd name="T49" fmla="*/ 74 h 84"/>
                  <a:gd name="T50" fmla="*/ 14 w 70"/>
                  <a:gd name="T51" fmla="*/ 78 h 84"/>
                  <a:gd name="T52" fmla="*/ 16 w 70"/>
                  <a:gd name="T53" fmla="*/ 82 h 84"/>
                  <a:gd name="T54" fmla="*/ 26 w 70"/>
                  <a:gd name="T55" fmla="*/ 84 h 84"/>
                  <a:gd name="T56" fmla="*/ 42 w 70"/>
                  <a:gd name="T57" fmla="*/ 78 h 84"/>
                  <a:gd name="T58" fmla="*/ 62 w 70"/>
                  <a:gd name="T59" fmla="*/ 66 h 84"/>
                  <a:gd name="T60" fmla="*/ 68 w 70"/>
                  <a:gd name="T61" fmla="*/ 56 h 84"/>
                  <a:gd name="T62" fmla="*/ 70 w 70"/>
                  <a:gd name="T63" fmla="*/ 50 h 84"/>
                  <a:gd name="T64" fmla="*/ 68 w 70"/>
                  <a:gd name="T65" fmla="*/ 46 h 84"/>
                  <a:gd name="T66" fmla="*/ 64 w 70"/>
                  <a:gd name="T67" fmla="*/ 38 h 84"/>
                  <a:gd name="T68" fmla="*/ 62 w 70"/>
                  <a:gd name="T69" fmla="*/ 32 h 84"/>
                  <a:gd name="T70" fmla="*/ 62 w 70"/>
                  <a:gd name="T71" fmla="*/ 30 h 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70"/>
                  <a:gd name="T109" fmla="*/ 0 h 84"/>
                  <a:gd name="T110" fmla="*/ 70 w 70"/>
                  <a:gd name="T111" fmla="*/ 84 h 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70" h="84">
                    <a:moveTo>
                      <a:pt x="62" y="30"/>
                    </a:moveTo>
                    <a:lnTo>
                      <a:pt x="58" y="30"/>
                    </a:lnTo>
                    <a:lnTo>
                      <a:pt x="56" y="28"/>
                    </a:lnTo>
                    <a:lnTo>
                      <a:pt x="54" y="26"/>
                    </a:lnTo>
                    <a:lnTo>
                      <a:pt x="54" y="24"/>
                    </a:lnTo>
                    <a:lnTo>
                      <a:pt x="54" y="20"/>
                    </a:lnTo>
                    <a:lnTo>
                      <a:pt x="52" y="18"/>
                    </a:lnTo>
                    <a:lnTo>
                      <a:pt x="50" y="20"/>
                    </a:lnTo>
                    <a:lnTo>
                      <a:pt x="48" y="22"/>
                    </a:lnTo>
                    <a:lnTo>
                      <a:pt x="46" y="22"/>
                    </a:lnTo>
                    <a:lnTo>
                      <a:pt x="44" y="20"/>
                    </a:lnTo>
                    <a:lnTo>
                      <a:pt x="42" y="18"/>
                    </a:lnTo>
                    <a:lnTo>
                      <a:pt x="40" y="18"/>
                    </a:lnTo>
                    <a:lnTo>
                      <a:pt x="38" y="14"/>
                    </a:lnTo>
                    <a:lnTo>
                      <a:pt x="38" y="12"/>
                    </a:lnTo>
                    <a:lnTo>
                      <a:pt x="40" y="8"/>
                    </a:lnTo>
                    <a:lnTo>
                      <a:pt x="50" y="2"/>
                    </a:lnTo>
                    <a:lnTo>
                      <a:pt x="38" y="0"/>
                    </a:lnTo>
                    <a:lnTo>
                      <a:pt x="30" y="6"/>
                    </a:lnTo>
                    <a:lnTo>
                      <a:pt x="30" y="14"/>
                    </a:lnTo>
                    <a:lnTo>
                      <a:pt x="32" y="14"/>
                    </a:lnTo>
                    <a:lnTo>
                      <a:pt x="32" y="16"/>
                    </a:lnTo>
                    <a:lnTo>
                      <a:pt x="30" y="18"/>
                    </a:lnTo>
                    <a:lnTo>
                      <a:pt x="28" y="22"/>
                    </a:lnTo>
                    <a:lnTo>
                      <a:pt x="24" y="24"/>
                    </a:lnTo>
                    <a:lnTo>
                      <a:pt x="20" y="26"/>
                    </a:lnTo>
                    <a:lnTo>
                      <a:pt x="8" y="22"/>
                    </a:lnTo>
                    <a:lnTo>
                      <a:pt x="2" y="24"/>
                    </a:lnTo>
                    <a:lnTo>
                      <a:pt x="0" y="26"/>
                    </a:lnTo>
                    <a:lnTo>
                      <a:pt x="0" y="30"/>
                    </a:lnTo>
                    <a:lnTo>
                      <a:pt x="0" y="32"/>
                    </a:lnTo>
                    <a:lnTo>
                      <a:pt x="2" y="36"/>
                    </a:lnTo>
                    <a:lnTo>
                      <a:pt x="4" y="36"/>
                    </a:lnTo>
                    <a:lnTo>
                      <a:pt x="6" y="36"/>
                    </a:lnTo>
                    <a:lnTo>
                      <a:pt x="10" y="38"/>
                    </a:lnTo>
                    <a:lnTo>
                      <a:pt x="12" y="42"/>
                    </a:lnTo>
                    <a:lnTo>
                      <a:pt x="14" y="46"/>
                    </a:lnTo>
                    <a:lnTo>
                      <a:pt x="16" y="54"/>
                    </a:lnTo>
                    <a:lnTo>
                      <a:pt x="16" y="58"/>
                    </a:lnTo>
                    <a:lnTo>
                      <a:pt x="16" y="62"/>
                    </a:lnTo>
                    <a:lnTo>
                      <a:pt x="16" y="66"/>
                    </a:lnTo>
                    <a:lnTo>
                      <a:pt x="16" y="70"/>
                    </a:lnTo>
                    <a:lnTo>
                      <a:pt x="16" y="72"/>
                    </a:lnTo>
                    <a:lnTo>
                      <a:pt x="14" y="74"/>
                    </a:lnTo>
                    <a:lnTo>
                      <a:pt x="14" y="76"/>
                    </a:lnTo>
                    <a:lnTo>
                      <a:pt x="14" y="78"/>
                    </a:lnTo>
                    <a:lnTo>
                      <a:pt x="14" y="80"/>
                    </a:lnTo>
                    <a:lnTo>
                      <a:pt x="16" y="82"/>
                    </a:lnTo>
                    <a:lnTo>
                      <a:pt x="20" y="84"/>
                    </a:lnTo>
                    <a:lnTo>
                      <a:pt x="26" y="84"/>
                    </a:lnTo>
                    <a:lnTo>
                      <a:pt x="30" y="82"/>
                    </a:lnTo>
                    <a:lnTo>
                      <a:pt x="42" y="78"/>
                    </a:lnTo>
                    <a:lnTo>
                      <a:pt x="54" y="72"/>
                    </a:lnTo>
                    <a:lnTo>
                      <a:pt x="62" y="66"/>
                    </a:lnTo>
                    <a:lnTo>
                      <a:pt x="66" y="62"/>
                    </a:lnTo>
                    <a:lnTo>
                      <a:pt x="68" y="56"/>
                    </a:lnTo>
                    <a:lnTo>
                      <a:pt x="70" y="52"/>
                    </a:lnTo>
                    <a:lnTo>
                      <a:pt x="70" y="50"/>
                    </a:lnTo>
                    <a:lnTo>
                      <a:pt x="68" y="48"/>
                    </a:lnTo>
                    <a:lnTo>
                      <a:pt x="68" y="46"/>
                    </a:lnTo>
                    <a:lnTo>
                      <a:pt x="66" y="42"/>
                    </a:lnTo>
                    <a:lnTo>
                      <a:pt x="64" y="38"/>
                    </a:lnTo>
                    <a:lnTo>
                      <a:pt x="64" y="34"/>
                    </a:lnTo>
                    <a:lnTo>
                      <a:pt x="62" y="32"/>
                    </a:lnTo>
                    <a:lnTo>
                      <a:pt x="62" y="3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55" name="Freeform 234"/>
              <p:cNvSpPr>
                <a:spLocks/>
              </p:cNvSpPr>
              <p:nvPr/>
            </p:nvSpPr>
            <p:spPr bwMode="gray">
              <a:xfrm>
                <a:off x="2570" y="1876"/>
                <a:ext cx="119" cy="200"/>
              </a:xfrm>
              <a:custGeom>
                <a:avLst/>
                <a:gdLst>
                  <a:gd name="T0" fmla="*/ 38 w 108"/>
                  <a:gd name="T1" fmla="*/ 2 h 200"/>
                  <a:gd name="T2" fmla="*/ 32 w 108"/>
                  <a:gd name="T3" fmla="*/ 0 h 200"/>
                  <a:gd name="T4" fmla="*/ 24 w 108"/>
                  <a:gd name="T5" fmla="*/ 2 h 200"/>
                  <a:gd name="T6" fmla="*/ 14 w 108"/>
                  <a:gd name="T7" fmla="*/ 16 h 200"/>
                  <a:gd name="T8" fmla="*/ 16 w 108"/>
                  <a:gd name="T9" fmla="*/ 22 h 200"/>
                  <a:gd name="T10" fmla="*/ 14 w 108"/>
                  <a:gd name="T11" fmla="*/ 32 h 200"/>
                  <a:gd name="T12" fmla="*/ 10 w 108"/>
                  <a:gd name="T13" fmla="*/ 36 h 200"/>
                  <a:gd name="T14" fmla="*/ 6 w 108"/>
                  <a:gd name="T15" fmla="*/ 44 h 200"/>
                  <a:gd name="T16" fmla="*/ 4 w 108"/>
                  <a:gd name="T17" fmla="*/ 52 h 200"/>
                  <a:gd name="T18" fmla="*/ 14 w 108"/>
                  <a:gd name="T19" fmla="*/ 54 h 200"/>
                  <a:gd name="T20" fmla="*/ 12 w 108"/>
                  <a:gd name="T21" fmla="*/ 58 h 200"/>
                  <a:gd name="T22" fmla="*/ 12 w 108"/>
                  <a:gd name="T23" fmla="*/ 64 h 200"/>
                  <a:gd name="T24" fmla="*/ 14 w 108"/>
                  <a:gd name="T25" fmla="*/ 70 h 200"/>
                  <a:gd name="T26" fmla="*/ 24 w 108"/>
                  <a:gd name="T27" fmla="*/ 76 h 200"/>
                  <a:gd name="T28" fmla="*/ 24 w 108"/>
                  <a:gd name="T29" fmla="*/ 82 h 200"/>
                  <a:gd name="T30" fmla="*/ 22 w 108"/>
                  <a:gd name="T31" fmla="*/ 86 h 200"/>
                  <a:gd name="T32" fmla="*/ 18 w 108"/>
                  <a:gd name="T33" fmla="*/ 94 h 200"/>
                  <a:gd name="T34" fmla="*/ 20 w 108"/>
                  <a:gd name="T35" fmla="*/ 98 h 200"/>
                  <a:gd name="T36" fmla="*/ 32 w 108"/>
                  <a:gd name="T37" fmla="*/ 92 h 200"/>
                  <a:gd name="T38" fmla="*/ 36 w 108"/>
                  <a:gd name="T39" fmla="*/ 102 h 200"/>
                  <a:gd name="T40" fmla="*/ 40 w 108"/>
                  <a:gd name="T41" fmla="*/ 114 h 200"/>
                  <a:gd name="T42" fmla="*/ 22 w 108"/>
                  <a:gd name="T43" fmla="*/ 128 h 200"/>
                  <a:gd name="T44" fmla="*/ 28 w 108"/>
                  <a:gd name="T45" fmla="*/ 140 h 200"/>
                  <a:gd name="T46" fmla="*/ 20 w 108"/>
                  <a:gd name="T47" fmla="*/ 154 h 200"/>
                  <a:gd name="T48" fmla="*/ 18 w 108"/>
                  <a:gd name="T49" fmla="*/ 156 h 200"/>
                  <a:gd name="T50" fmla="*/ 18 w 108"/>
                  <a:gd name="T51" fmla="*/ 160 h 200"/>
                  <a:gd name="T52" fmla="*/ 38 w 108"/>
                  <a:gd name="T53" fmla="*/ 164 h 200"/>
                  <a:gd name="T54" fmla="*/ 52 w 108"/>
                  <a:gd name="T55" fmla="*/ 158 h 200"/>
                  <a:gd name="T56" fmla="*/ 52 w 108"/>
                  <a:gd name="T57" fmla="*/ 162 h 200"/>
                  <a:gd name="T58" fmla="*/ 44 w 108"/>
                  <a:gd name="T59" fmla="*/ 166 h 200"/>
                  <a:gd name="T60" fmla="*/ 0 w 108"/>
                  <a:gd name="T61" fmla="*/ 196 h 200"/>
                  <a:gd name="T62" fmla="*/ 28 w 108"/>
                  <a:gd name="T63" fmla="*/ 190 h 200"/>
                  <a:gd name="T64" fmla="*/ 58 w 108"/>
                  <a:gd name="T65" fmla="*/ 188 h 200"/>
                  <a:gd name="T66" fmla="*/ 108 w 108"/>
                  <a:gd name="T67" fmla="*/ 174 h 200"/>
                  <a:gd name="T68" fmla="*/ 98 w 108"/>
                  <a:gd name="T69" fmla="*/ 164 h 200"/>
                  <a:gd name="T70" fmla="*/ 102 w 108"/>
                  <a:gd name="T71" fmla="*/ 158 h 200"/>
                  <a:gd name="T72" fmla="*/ 102 w 108"/>
                  <a:gd name="T73" fmla="*/ 150 h 200"/>
                  <a:gd name="T74" fmla="*/ 100 w 108"/>
                  <a:gd name="T75" fmla="*/ 146 h 200"/>
                  <a:gd name="T76" fmla="*/ 94 w 108"/>
                  <a:gd name="T77" fmla="*/ 140 h 200"/>
                  <a:gd name="T78" fmla="*/ 88 w 108"/>
                  <a:gd name="T79" fmla="*/ 136 h 200"/>
                  <a:gd name="T80" fmla="*/ 84 w 108"/>
                  <a:gd name="T81" fmla="*/ 120 h 200"/>
                  <a:gd name="T82" fmla="*/ 66 w 108"/>
                  <a:gd name="T83" fmla="*/ 100 h 200"/>
                  <a:gd name="T84" fmla="*/ 64 w 108"/>
                  <a:gd name="T85" fmla="*/ 84 h 200"/>
                  <a:gd name="T86" fmla="*/ 56 w 108"/>
                  <a:gd name="T87" fmla="*/ 68 h 200"/>
                  <a:gd name="T88" fmla="*/ 56 w 108"/>
                  <a:gd name="T89" fmla="*/ 44 h 200"/>
                  <a:gd name="T90" fmla="*/ 56 w 108"/>
                  <a:gd name="T91" fmla="*/ 42 h 200"/>
                  <a:gd name="T92" fmla="*/ 52 w 108"/>
                  <a:gd name="T93" fmla="*/ 36 h 200"/>
                  <a:gd name="T94" fmla="*/ 48 w 108"/>
                  <a:gd name="T95" fmla="*/ 34 h 200"/>
                  <a:gd name="T96" fmla="*/ 44 w 108"/>
                  <a:gd name="T97" fmla="*/ 32 h 200"/>
                  <a:gd name="T98" fmla="*/ 36 w 108"/>
                  <a:gd name="T99" fmla="*/ 28 h 200"/>
                  <a:gd name="T100" fmla="*/ 34 w 108"/>
                  <a:gd name="T101" fmla="*/ 26 h 200"/>
                  <a:gd name="T102" fmla="*/ 34 w 108"/>
                  <a:gd name="T103" fmla="*/ 20 h 200"/>
                  <a:gd name="T104" fmla="*/ 38 w 108"/>
                  <a:gd name="T105" fmla="*/ 14 h 200"/>
                  <a:gd name="T106" fmla="*/ 40 w 108"/>
                  <a:gd name="T107" fmla="*/ 8 h 200"/>
                  <a:gd name="T108" fmla="*/ 40 w 108"/>
                  <a:gd name="T109" fmla="*/ 4 h 200"/>
                  <a:gd name="T110" fmla="*/ 40 w 108"/>
                  <a:gd name="T111" fmla="*/ 2 h 20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8"/>
                  <a:gd name="T169" fmla="*/ 0 h 200"/>
                  <a:gd name="T170" fmla="*/ 108 w 108"/>
                  <a:gd name="T171" fmla="*/ 200 h 20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8" h="200">
                    <a:moveTo>
                      <a:pt x="40" y="2"/>
                    </a:moveTo>
                    <a:lnTo>
                      <a:pt x="38" y="2"/>
                    </a:lnTo>
                    <a:lnTo>
                      <a:pt x="36" y="2"/>
                    </a:lnTo>
                    <a:lnTo>
                      <a:pt x="32" y="0"/>
                    </a:lnTo>
                    <a:lnTo>
                      <a:pt x="28" y="0"/>
                    </a:lnTo>
                    <a:lnTo>
                      <a:pt x="24" y="2"/>
                    </a:lnTo>
                    <a:lnTo>
                      <a:pt x="14" y="16"/>
                    </a:lnTo>
                    <a:lnTo>
                      <a:pt x="16" y="18"/>
                    </a:lnTo>
                    <a:lnTo>
                      <a:pt x="16" y="22"/>
                    </a:lnTo>
                    <a:lnTo>
                      <a:pt x="16" y="26"/>
                    </a:lnTo>
                    <a:lnTo>
                      <a:pt x="14" y="32"/>
                    </a:lnTo>
                    <a:lnTo>
                      <a:pt x="10" y="36"/>
                    </a:lnTo>
                    <a:lnTo>
                      <a:pt x="8" y="38"/>
                    </a:lnTo>
                    <a:lnTo>
                      <a:pt x="6" y="44"/>
                    </a:lnTo>
                    <a:lnTo>
                      <a:pt x="4" y="48"/>
                    </a:lnTo>
                    <a:lnTo>
                      <a:pt x="4" y="52"/>
                    </a:lnTo>
                    <a:lnTo>
                      <a:pt x="6" y="56"/>
                    </a:lnTo>
                    <a:lnTo>
                      <a:pt x="14" y="54"/>
                    </a:lnTo>
                    <a:lnTo>
                      <a:pt x="14" y="56"/>
                    </a:lnTo>
                    <a:lnTo>
                      <a:pt x="12" y="58"/>
                    </a:lnTo>
                    <a:lnTo>
                      <a:pt x="12" y="60"/>
                    </a:lnTo>
                    <a:lnTo>
                      <a:pt x="12" y="64"/>
                    </a:lnTo>
                    <a:lnTo>
                      <a:pt x="12" y="66"/>
                    </a:lnTo>
                    <a:lnTo>
                      <a:pt x="14" y="70"/>
                    </a:lnTo>
                    <a:lnTo>
                      <a:pt x="16" y="72"/>
                    </a:lnTo>
                    <a:lnTo>
                      <a:pt x="24" y="76"/>
                    </a:lnTo>
                    <a:lnTo>
                      <a:pt x="24" y="80"/>
                    </a:lnTo>
                    <a:lnTo>
                      <a:pt x="24" y="82"/>
                    </a:lnTo>
                    <a:lnTo>
                      <a:pt x="22" y="84"/>
                    </a:lnTo>
                    <a:lnTo>
                      <a:pt x="22" y="86"/>
                    </a:lnTo>
                    <a:lnTo>
                      <a:pt x="20" y="90"/>
                    </a:lnTo>
                    <a:lnTo>
                      <a:pt x="18" y="94"/>
                    </a:lnTo>
                    <a:lnTo>
                      <a:pt x="18" y="96"/>
                    </a:lnTo>
                    <a:lnTo>
                      <a:pt x="20" y="98"/>
                    </a:lnTo>
                    <a:lnTo>
                      <a:pt x="22" y="100"/>
                    </a:lnTo>
                    <a:lnTo>
                      <a:pt x="32" y="92"/>
                    </a:lnTo>
                    <a:lnTo>
                      <a:pt x="44" y="94"/>
                    </a:lnTo>
                    <a:lnTo>
                      <a:pt x="36" y="102"/>
                    </a:lnTo>
                    <a:lnTo>
                      <a:pt x="34" y="114"/>
                    </a:lnTo>
                    <a:lnTo>
                      <a:pt x="40" y="114"/>
                    </a:lnTo>
                    <a:lnTo>
                      <a:pt x="40" y="128"/>
                    </a:lnTo>
                    <a:lnTo>
                      <a:pt x="22" y="128"/>
                    </a:lnTo>
                    <a:lnTo>
                      <a:pt x="22" y="138"/>
                    </a:lnTo>
                    <a:lnTo>
                      <a:pt x="28" y="140"/>
                    </a:lnTo>
                    <a:lnTo>
                      <a:pt x="20" y="152"/>
                    </a:lnTo>
                    <a:lnTo>
                      <a:pt x="20" y="154"/>
                    </a:lnTo>
                    <a:lnTo>
                      <a:pt x="18" y="154"/>
                    </a:lnTo>
                    <a:lnTo>
                      <a:pt x="18" y="156"/>
                    </a:lnTo>
                    <a:lnTo>
                      <a:pt x="18" y="158"/>
                    </a:lnTo>
                    <a:lnTo>
                      <a:pt x="18" y="160"/>
                    </a:lnTo>
                    <a:lnTo>
                      <a:pt x="20" y="160"/>
                    </a:lnTo>
                    <a:lnTo>
                      <a:pt x="38" y="164"/>
                    </a:lnTo>
                    <a:lnTo>
                      <a:pt x="48" y="160"/>
                    </a:lnTo>
                    <a:lnTo>
                      <a:pt x="52" y="158"/>
                    </a:lnTo>
                    <a:lnTo>
                      <a:pt x="52" y="160"/>
                    </a:lnTo>
                    <a:lnTo>
                      <a:pt x="52" y="162"/>
                    </a:lnTo>
                    <a:lnTo>
                      <a:pt x="48" y="164"/>
                    </a:lnTo>
                    <a:lnTo>
                      <a:pt x="44" y="166"/>
                    </a:lnTo>
                    <a:lnTo>
                      <a:pt x="20" y="176"/>
                    </a:lnTo>
                    <a:lnTo>
                      <a:pt x="0" y="196"/>
                    </a:lnTo>
                    <a:lnTo>
                      <a:pt x="10" y="200"/>
                    </a:lnTo>
                    <a:lnTo>
                      <a:pt x="28" y="190"/>
                    </a:lnTo>
                    <a:lnTo>
                      <a:pt x="36" y="188"/>
                    </a:lnTo>
                    <a:lnTo>
                      <a:pt x="58" y="188"/>
                    </a:lnTo>
                    <a:lnTo>
                      <a:pt x="84" y="182"/>
                    </a:lnTo>
                    <a:lnTo>
                      <a:pt x="108" y="174"/>
                    </a:lnTo>
                    <a:lnTo>
                      <a:pt x="96" y="164"/>
                    </a:lnTo>
                    <a:lnTo>
                      <a:pt x="98" y="164"/>
                    </a:lnTo>
                    <a:lnTo>
                      <a:pt x="100" y="162"/>
                    </a:lnTo>
                    <a:lnTo>
                      <a:pt x="102" y="158"/>
                    </a:lnTo>
                    <a:lnTo>
                      <a:pt x="102" y="154"/>
                    </a:lnTo>
                    <a:lnTo>
                      <a:pt x="102" y="150"/>
                    </a:lnTo>
                    <a:lnTo>
                      <a:pt x="102" y="148"/>
                    </a:lnTo>
                    <a:lnTo>
                      <a:pt x="100" y="146"/>
                    </a:lnTo>
                    <a:lnTo>
                      <a:pt x="98" y="142"/>
                    </a:lnTo>
                    <a:lnTo>
                      <a:pt x="94" y="140"/>
                    </a:lnTo>
                    <a:lnTo>
                      <a:pt x="90" y="138"/>
                    </a:lnTo>
                    <a:lnTo>
                      <a:pt x="88" y="136"/>
                    </a:lnTo>
                    <a:lnTo>
                      <a:pt x="86" y="132"/>
                    </a:lnTo>
                    <a:lnTo>
                      <a:pt x="84" y="120"/>
                    </a:lnTo>
                    <a:lnTo>
                      <a:pt x="78" y="108"/>
                    </a:lnTo>
                    <a:lnTo>
                      <a:pt x="66" y="100"/>
                    </a:lnTo>
                    <a:lnTo>
                      <a:pt x="66" y="94"/>
                    </a:lnTo>
                    <a:lnTo>
                      <a:pt x="64" y="84"/>
                    </a:lnTo>
                    <a:lnTo>
                      <a:pt x="60" y="72"/>
                    </a:lnTo>
                    <a:lnTo>
                      <a:pt x="56" y="68"/>
                    </a:lnTo>
                    <a:lnTo>
                      <a:pt x="48" y="62"/>
                    </a:lnTo>
                    <a:lnTo>
                      <a:pt x="56" y="44"/>
                    </a:lnTo>
                    <a:lnTo>
                      <a:pt x="56" y="42"/>
                    </a:lnTo>
                    <a:lnTo>
                      <a:pt x="54" y="38"/>
                    </a:lnTo>
                    <a:lnTo>
                      <a:pt x="52" y="36"/>
                    </a:lnTo>
                    <a:lnTo>
                      <a:pt x="52" y="34"/>
                    </a:lnTo>
                    <a:lnTo>
                      <a:pt x="48" y="34"/>
                    </a:lnTo>
                    <a:lnTo>
                      <a:pt x="46" y="32"/>
                    </a:lnTo>
                    <a:lnTo>
                      <a:pt x="44" y="32"/>
                    </a:lnTo>
                    <a:lnTo>
                      <a:pt x="44" y="30"/>
                    </a:lnTo>
                    <a:lnTo>
                      <a:pt x="36" y="28"/>
                    </a:lnTo>
                    <a:lnTo>
                      <a:pt x="34" y="28"/>
                    </a:lnTo>
                    <a:lnTo>
                      <a:pt x="34" y="26"/>
                    </a:lnTo>
                    <a:lnTo>
                      <a:pt x="34" y="22"/>
                    </a:lnTo>
                    <a:lnTo>
                      <a:pt x="34" y="20"/>
                    </a:lnTo>
                    <a:lnTo>
                      <a:pt x="36" y="16"/>
                    </a:lnTo>
                    <a:lnTo>
                      <a:pt x="38" y="14"/>
                    </a:lnTo>
                    <a:lnTo>
                      <a:pt x="40" y="12"/>
                    </a:lnTo>
                    <a:lnTo>
                      <a:pt x="40" y="8"/>
                    </a:lnTo>
                    <a:lnTo>
                      <a:pt x="42" y="6"/>
                    </a:lnTo>
                    <a:lnTo>
                      <a:pt x="40" y="4"/>
                    </a:lnTo>
                    <a:lnTo>
                      <a:pt x="40" y="2"/>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56" name="Freeform 235"/>
              <p:cNvSpPr>
                <a:spLocks/>
              </p:cNvSpPr>
              <p:nvPr/>
            </p:nvSpPr>
            <p:spPr bwMode="gray">
              <a:xfrm>
                <a:off x="2546" y="1958"/>
                <a:ext cx="40" cy="32"/>
              </a:xfrm>
              <a:custGeom>
                <a:avLst/>
                <a:gdLst>
                  <a:gd name="T0" fmla="*/ 16 w 36"/>
                  <a:gd name="T1" fmla="*/ 0 h 32"/>
                  <a:gd name="T2" fmla="*/ 16 w 36"/>
                  <a:gd name="T3" fmla="*/ 0 h 32"/>
                  <a:gd name="T4" fmla="*/ 18 w 36"/>
                  <a:gd name="T5" fmla="*/ 0 h 32"/>
                  <a:gd name="T6" fmla="*/ 20 w 36"/>
                  <a:gd name="T7" fmla="*/ 0 h 32"/>
                  <a:gd name="T8" fmla="*/ 24 w 36"/>
                  <a:gd name="T9" fmla="*/ 0 h 32"/>
                  <a:gd name="T10" fmla="*/ 28 w 36"/>
                  <a:gd name="T11" fmla="*/ 0 h 32"/>
                  <a:gd name="T12" fmla="*/ 30 w 36"/>
                  <a:gd name="T13" fmla="*/ 2 h 32"/>
                  <a:gd name="T14" fmla="*/ 32 w 36"/>
                  <a:gd name="T15" fmla="*/ 6 h 32"/>
                  <a:gd name="T16" fmla="*/ 32 w 36"/>
                  <a:gd name="T17" fmla="*/ 6 h 32"/>
                  <a:gd name="T18" fmla="*/ 34 w 36"/>
                  <a:gd name="T19" fmla="*/ 8 h 32"/>
                  <a:gd name="T20" fmla="*/ 36 w 36"/>
                  <a:gd name="T21" fmla="*/ 12 h 32"/>
                  <a:gd name="T22" fmla="*/ 36 w 36"/>
                  <a:gd name="T23" fmla="*/ 16 h 32"/>
                  <a:gd name="T24" fmla="*/ 36 w 36"/>
                  <a:gd name="T25" fmla="*/ 22 h 32"/>
                  <a:gd name="T26" fmla="*/ 32 w 36"/>
                  <a:gd name="T27" fmla="*/ 28 h 32"/>
                  <a:gd name="T28" fmla="*/ 32 w 36"/>
                  <a:gd name="T29" fmla="*/ 28 h 32"/>
                  <a:gd name="T30" fmla="*/ 30 w 36"/>
                  <a:gd name="T31" fmla="*/ 30 h 32"/>
                  <a:gd name="T32" fmla="*/ 28 w 36"/>
                  <a:gd name="T33" fmla="*/ 32 h 32"/>
                  <a:gd name="T34" fmla="*/ 26 w 36"/>
                  <a:gd name="T35" fmla="*/ 30 h 32"/>
                  <a:gd name="T36" fmla="*/ 24 w 36"/>
                  <a:gd name="T37" fmla="*/ 30 h 32"/>
                  <a:gd name="T38" fmla="*/ 20 w 36"/>
                  <a:gd name="T39" fmla="*/ 30 h 32"/>
                  <a:gd name="T40" fmla="*/ 18 w 36"/>
                  <a:gd name="T41" fmla="*/ 28 h 32"/>
                  <a:gd name="T42" fmla="*/ 16 w 36"/>
                  <a:gd name="T43" fmla="*/ 26 h 32"/>
                  <a:gd name="T44" fmla="*/ 16 w 36"/>
                  <a:gd name="T45" fmla="*/ 24 h 32"/>
                  <a:gd name="T46" fmla="*/ 16 w 36"/>
                  <a:gd name="T47" fmla="*/ 20 h 32"/>
                  <a:gd name="T48" fmla="*/ 14 w 36"/>
                  <a:gd name="T49" fmla="*/ 18 h 32"/>
                  <a:gd name="T50" fmla="*/ 14 w 36"/>
                  <a:gd name="T51" fmla="*/ 18 h 32"/>
                  <a:gd name="T52" fmla="*/ 14 w 36"/>
                  <a:gd name="T53" fmla="*/ 18 h 32"/>
                  <a:gd name="T54" fmla="*/ 12 w 36"/>
                  <a:gd name="T55" fmla="*/ 20 h 32"/>
                  <a:gd name="T56" fmla="*/ 10 w 36"/>
                  <a:gd name="T57" fmla="*/ 22 h 32"/>
                  <a:gd name="T58" fmla="*/ 8 w 36"/>
                  <a:gd name="T59" fmla="*/ 22 h 32"/>
                  <a:gd name="T60" fmla="*/ 6 w 36"/>
                  <a:gd name="T61" fmla="*/ 20 h 32"/>
                  <a:gd name="T62" fmla="*/ 4 w 36"/>
                  <a:gd name="T63" fmla="*/ 18 h 32"/>
                  <a:gd name="T64" fmla="*/ 2 w 36"/>
                  <a:gd name="T65" fmla="*/ 18 h 32"/>
                  <a:gd name="T66" fmla="*/ 0 w 36"/>
                  <a:gd name="T67" fmla="*/ 14 h 32"/>
                  <a:gd name="T68" fmla="*/ 0 w 36"/>
                  <a:gd name="T69" fmla="*/ 12 h 32"/>
                  <a:gd name="T70" fmla="*/ 2 w 36"/>
                  <a:gd name="T71" fmla="*/ 8 h 32"/>
                  <a:gd name="T72" fmla="*/ 16 w 36"/>
                  <a:gd name="T73" fmla="*/ 0 h 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6"/>
                  <a:gd name="T112" fmla="*/ 0 h 32"/>
                  <a:gd name="T113" fmla="*/ 36 w 36"/>
                  <a:gd name="T114" fmla="*/ 32 h 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6" h="32">
                    <a:moveTo>
                      <a:pt x="16" y="0"/>
                    </a:moveTo>
                    <a:lnTo>
                      <a:pt x="16" y="0"/>
                    </a:lnTo>
                    <a:lnTo>
                      <a:pt x="18" y="0"/>
                    </a:lnTo>
                    <a:lnTo>
                      <a:pt x="20" y="0"/>
                    </a:lnTo>
                    <a:lnTo>
                      <a:pt x="24" y="0"/>
                    </a:lnTo>
                    <a:lnTo>
                      <a:pt x="28" y="0"/>
                    </a:lnTo>
                    <a:lnTo>
                      <a:pt x="30" y="2"/>
                    </a:lnTo>
                    <a:lnTo>
                      <a:pt x="32" y="6"/>
                    </a:lnTo>
                    <a:lnTo>
                      <a:pt x="34" y="8"/>
                    </a:lnTo>
                    <a:lnTo>
                      <a:pt x="36" y="12"/>
                    </a:lnTo>
                    <a:lnTo>
                      <a:pt x="36" y="16"/>
                    </a:lnTo>
                    <a:lnTo>
                      <a:pt x="36" y="22"/>
                    </a:lnTo>
                    <a:lnTo>
                      <a:pt x="32" y="28"/>
                    </a:lnTo>
                    <a:lnTo>
                      <a:pt x="30" y="30"/>
                    </a:lnTo>
                    <a:lnTo>
                      <a:pt x="28" y="32"/>
                    </a:lnTo>
                    <a:lnTo>
                      <a:pt x="26" y="30"/>
                    </a:lnTo>
                    <a:lnTo>
                      <a:pt x="24" y="30"/>
                    </a:lnTo>
                    <a:lnTo>
                      <a:pt x="20" y="30"/>
                    </a:lnTo>
                    <a:lnTo>
                      <a:pt x="18" y="28"/>
                    </a:lnTo>
                    <a:lnTo>
                      <a:pt x="16" y="26"/>
                    </a:lnTo>
                    <a:lnTo>
                      <a:pt x="16" y="24"/>
                    </a:lnTo>
                    <a:lnTo>
                      <a:pt x="16" y="20"/>
                    </a:lnTo>
                    <a:lnTo>
                      <a:pt x="14" y="18"/>
                    </a:lnTo>
                    <a:lnTo>
                      <a:pt x="12" y="20"/>
                    </a:lnTo>
                    <a:lnTo>
                      <a:pt x="10" y="22"/>
                    </a:lnTo>
                    <a:lnTo>
                      <a:pt x="8" y="22"/>
                    </a:lnTo>
                    <a:lnTo>
                      <a:pt x="6" y="20"/>
                    </a:lnTo>
                    <a:lnTo>
                      <a:pt x="4" y="18"/>
                    </a:lnTo>
                    <a:lnTo>
                      <a:pt x="2" y="18"/>
                    </a:lnTo>
                    <a:lnTo>
                      <a:pt x="0" y="14"/>
                    </a:lnTo>
                    <a:lnTo>
                      <a:pt x="0" y="12"/>
                    </a:lnTo>
                    <a:lnTo>
                      <a:pt x="2" y="8"/>
                    </a:lnTo>
                    <a:lnTo>
                      <a:pt x="16" y="0"/>
                    </a:lnTo>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57" name="Freeform 236"/>
              <p:cNvSpPr>
                <a:spLocks/>
              </p:cNvSpPr>
              <p:nvPr/>
            </p:nvSpPr>
            <p:spPr bwMode="gray">
              <a:xfrm>
                <a:off x="2771" y="1906"/>
                <a:ext cx="40" cy="62"/>
              </a:xfrm>
              <a:custGeom>
                <a:avLst/>
                <a:gdLst>
                  <a:gd name="T0" fmla="*/ 30 w 36"/>
                  <a:gd name="T1" fmla="*/ 58 h 62"/>
                  <a:gd name="T2" fmla="*/ 30 w 36"/>
                  <a:gd name="T3" fmla="*/ 46 h 62"/>
                  <a:gd name="T4" fmla="*/ 30 w 36"/>
                  <a:gd name="T5" fmla="*/ 44 h 62"/>
                  <a:gd name="T6" fmla="*/ 30 w 36"/>
                  <a:gd name="T7" fmla="*/ 42 h 62"/>
                  <a:gd name="T8" fmla="*/ 28 w 36"/>
                  <a:gd name="T9" fmla="*/ 38 h 62"/>
                  <a:gd name="T10" fmla="*/ 30 w 36"/>
                  <a:gd name="T11" fmla="*/ 36 h 62"/>
                  <a:gd name="T12" fmla="*/ 30 w 36"/>
                  <a:gd name="T13" fmla="*/ 32 h 62"/>
                  <a:gd name="T14" fmla="*/ 32 w 36"/>
                  <a:gd name="T15" fmla="*/ 30 h 62"/>
                  <a:gd name="T16" fmla="*/ 36 w 36"/>
                  <a:gd name="T17" fmla="*/ 28 h 62"/>
                  <a:gd name="T18" fmla="*/ 36 w 36"/>
                  <a:gd name="T19" fmla="*/ 28 h 62"/>
                  <a:gd name="T20" fmla="*/ 36 w 36"/>
                  <a:gd name="T21" fmla="*/ 24 h 62"/>
                  <a:gd name="T22" fmla="*/ 34 w 36"/>
                  <a:gd name="T23" fmla="*/ 22 h 62"/>
                  <a:gd name="T24" fmla="*/ 34 w 36"/>
                  <a:gd name="T25" fmla="*/ 18 h 62"/>
                  <a:gd name="T26" fmla="*/ 32 w 36"/>
                  <a:gd name="T27" fmla="*/ 16 h 62"/>
                  <a:gd name="T28" fmla="*/ 32 w 36"/>
                  <a:gd name="T29" fmla="*/ 16 h 62"/>
                  <a:gd name="T30" fmla="*/ 30 w 36"/>
                  <a:gd name="T31" fmla="*/ 12 h 62"/>
                  <a:gd name="T32" fmla="*/ 30 w 36"/>
                  <a:gd name="T33" fmla="*/ 8 h 62"/>
                  <a:gd name="T34" fmla="*/ 30 w 36"/>
                  <a:gd name="T35" fmla="*/ 4 h 62"/>
                  <a:gd name="T36" fmla="*/ 28 w 36"/>
                  <a:gd name="T37" fmla="*/ 0 h 62"/>
                  <a:gd name="T38" fmla="*/ 28 w 36"/>
                  <a:gd name="T39" fmla="*/ 0 h 62"/>
                  <a:gd name="T40" fmla="*/ 24 w 36"/>
                  <a:gd name="T41" fmla="*/ 0 h 62"/>
                  <a:gd name="T42" fmla="*/ 2 w 36"/>
                  <a:gd name="T43" fmla="*/ 20 h 62"/>
                  <a:gd name="T44" fmla="*/ 2 w 36"/>
                  <a:gd name="T45" fmla="*/ 22 h 62"/>
                  <a:gd name="T46" fmla="*/ 0 w 36"/>
                  <a:gd name="T47" fmla="*/ 26 h 62"/>
                  <a:gd name="T48" fmla="*/ 0 w 36"/>
                  <a:gd name="T49" fmla="*/ 32 h 62"/>
                  <a:gd name="T50" fmla="*/ 0 w 36"/>
                  <a:gd name="T51" fmla="*/ 36 h 62"/>
                  <a:gd name="T52" fmla="*/ 2 w 36"/>
                  <a:gd name="T53" fmla="*/ 40 h 62"/>
                  <a:gd name="T54" fmla="*/ 2 w 36"/>
                  <a:gd name="T55" fmla="*/ 44 h 62"/>
                  <a:gd name="T56" fmla="*/ 2 w 36"/>
                  <a:gd name="T57" fmla="*/ 46 h 62"/>
                  <a:gd name="T58" fmla="*/ 10 w 36"/>
                  <a:gd name="T59" fmla="*/ 54 h 62"/>
                  <a:gd name="T60" fmla="*/ 10 w 36"/>
                  <a:gd name="T61" fmla="*/ 62 h 62"/>
                  <a:gd name="T62" fmla="*/ 30 w 36"/>
                  <a:gd name="T63" fmla="*/ 58 h 62"/>
                  <a:gd name="T64" fmla="*/ 30 w 36"/>
                  <a:gd name="T65" fmla="*/ 58 h 6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
                  <a:gd name="T100" fmla="*/ 0 h 62"/>
                  <a:gd name="T101" fmla="*/ 36 w 36"/>
                  <a:gd name="T102" fmla="*/ 62 h 6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 h="62">
                    <a:moveTo>
                      <a:pt x="30" y="58"/>
                    </a:moveTo>
                    <a:lnTo>
                      <a:pt x="30" y="46"/>
                    </a:lnTo>
                    <a:lnTo>
                      <a:pt x="30" y="44"/>
                    </a:lnTo>
                    <a:lnTo>
                      <a:pt x="30" y="42"/>
                    </a:lnTo>
                    <a:lnTo>
                      <a:pt x="28" y="38"/>
                    </a:lnTo>
                    <a:lnTo>
                      <a:pt x="30" y="36"/>
                    </a:lnTo>
                    <a:lnTo>
                      <a:pt x="30" y="32"/>
                    </a:lnTo>
                    <a:lnTo>
                      <a:pt x="32" y="30"/>
                    </a:lnTo>
                    <a:lnTo>
                      <a:pt x="36" y="28"/>
                    </a:lnTo>
                    <a:lnTo>
                      <a:pt x="36" y="24"/>
                    </a:lnTo>
                    <a:lnTo>
                      <a:pt x="34" y="22"/>
                    </a:lnTo>
                    <a:lnTo>
                      <a:pt x="34" y="18"/>
                    </a:lnTo>
                    <a:lnTo>
                      <a:pt x="32" y="16"/>
                    </a:lnTo>
                    <a:lnTo>
                      <a:pt x="30" y="12"/>
                    </a:lnTo>
                    <a:lnTo>
                      <a:pt x="30" y="8"/>
                    </a:lnTo>
                    <a:lnTo>
                      <a:pt x="30" y="4"/>
                    </a:lnTo>
                    <a:lnTo>
                      <a:pt x="28" y="0"/>
                    </a:lnTo>
                    <a:lnTo>
                      <a:pt x="24" y="0"/>
                    </a:lnTo>
                    <a:lnTo>
                      <a:pt x="2" y="20"/>
                    </a:lnTo>
                    <a:lnTo>
                      <a:pt x="2" y="22"/>
                    </a:lnTo>
                    <a:lnTo>
                      <a:pt x="0" y="26"/>
                    </a:lnTo>
                    <a:lnTo>
                      <a:pt x="0" y="32"/>
                    </a:lnTo>
                    <a:lnTo>
                      <a:pt x="0" y="36"/>
                    </a:lnTo>
                    <a:lnTo>
                      <a:pt x="2" y="40"/>
                    </a:lnTo>
                    <a:lnTo>
                      <a:pt x="2" y="44"/>
                    </a:lnTo>
                    <a:lnTo>
                      <a:pt x="2" y="46"/>
                    </a:lnTo>
                    <a:lnTo>
                      <a:pt x="10" y="54"/>
                    </a:lnTo>
                    <a:lnTo>
                      <a:pt x="10" y="62"/>
                    </a:lnTo>
                    <a:lnTo>
                      <a:pt x="30" y="58"/>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58" name="Freeform 237"/>
              <p:cNvSpPr>
                <a:spLocks/>
              </p:cNvSpPr>
              <p:nvPr/>
            </p:nvSpPr>
            <p:spPr bwMode="gray">
              <a:xfrm>
                <a:off x="2838" y="1568"/>
                <a:ext cx="186" cy="390"/>
              </a:xfrm>
              <a:custGeom>
                <a:avLst/>
                <a:gdLst>
                  <a:gd name="T0" fmla="*/ 0 w 168"/>
                  <a:gd name="T1" fmla="*/ 286 h 390"/>
                  <a:gd name="T2" fmla="*/ 0 w 168"/>
                  <a:gd name="T3" fmla="*/ 300 h 390"/>
                  <a:gd name="T4" fmla="*/ 0 w 168"/>
                  <a:gd name="T5" fmla="*/ 312 h 390"/>
                  <a:gd name="T6" fmla="*/ 0 w 168"/>
                  <a:gd name="T7" fmla="*/ 322 h 390"/>
                  <a:gd name="T8" fmla="*/ 16 w 168"/>
                  <a:gd name="T9" fmla="*/ 388 h 390"/>
                  <a:gd name="T10" fmla="*/ 38 w 168"/>
                  <a:gd name="T11" fmla="*/ 382 h 390"/>
                  <a:gd name="T12" fmla="*/ 50 w 168"/>
                  <a:gd name="T13" fmla="*/ 372 h 390"/>
                  <a:gd name="T14" fmla="*/ 60 w 168"/>
                  <a:gd name="T15" fmla="*/ 360 h 390"/>
                  <a:gd name="T16" fmla="*/ 66 w 168"/>
                  <a:gd name="T17" fmla="*/ 328 h 390"/>
                  <a:gd name="T18" fmla="*/ 88 w 168"/>
                  <a:gd name="T19" fmla="*/ 296 h 390"/>
                  <a:gd name="T20" fmla="*/ 94 w 168"/>
                  <a:gd name="T21" fmla="*/ 282 h 390"/>
                  <a:gd name="T22" fmla="*/ 92 w 168"/>
                  <a:gd name="T23" fmla="*/ 272 h 390"/>
                  <a:gd name="T24" fmla="*/ 82 w 168"/>
                  <a:gd name="T25" fmla="*/ 264 h 390"/>
                  <a:gd name="T26" fmla="*/ 76 w 168"/>
                  <a:gd name="T27" fmla="*/ 262 h 390"/>
                  <a:gd name="T28" fmla="*/ 78 w 168"/>
                  <a:gd name="T29" fmla="*/ 230 h 390"/>
                  <a:gd name="T30" fmla="*/ 78 w 168"/>
                  <a:gd name="T31" fmla="*/ 232 h 390"/>
                  <a:gd name="T32" fmla="*/ 80 w 168"/>
                  <a:gd name="T33" fmla="*/ 218 h 390"/>
                  <a:gd name="T34" fmla="*/ 86 w 168"/>
                  <a:gd name="T35" fmla="*/ 204 h 390"/>
                  <a:gd name="T36" fmla="*/ 94 w 168"/>
                  <a:gd name="T37" fmla="*/ 194 h 390"/>
                  <a:gd name="T38" fmla="*/ 106 w 168"/>
                  <a:gd name="T39" fmla="*/ 184 h 390"/>
                  <a:gd name="T40" fmla="*/ 116 w 168"/>
                  <a:gd name="T41" fmla="*/ 176 h 390"/>
                  <a:gd name="T42" fmla="*/ 122 w 168"/>
                  <a:gd name="T43" fmla="*/ 158 h 390"/>
                  <a:gd name="T44" fmla="*/ 122 w 168"/>
                  <a:gd name="T45" fmla="*/ 140 h 390"/>
                  <a:gd name="T46" fmla="*/ 156 w 168"/>
                  <a:gd name="T47" fmla="*/ 118 h 390"/>
                  <a:gd name="T48" fmla="*/ 168 w 168"/>
                  <a:gd name="T49" fmla="*/ 118 h 390"/>
                  <a:gd name="T50" fmla="*/ 162 w 168"/>
                  <a:gd name="T51" fmla="*/ 106 h 390"/>
                  <a:gd name="T52" fmla="*/ 152 w 168"/>
                  <a:gd name="T53" fmla="*/ 80 h 390"/>
                  <a:gd name="T54" fmla="*/ 152 w 168"/>
                  <a:gd name="T55" fmla="*/ 72 h 390"/>
                  <a:gd name="T56" fmla="*/ 156 w 168"/>
                  <a:gd name="T57" fmla="*/ 68 h 390"/>
                  <a:gd name="T58" fmla="*/ 156 w 168"/>
                  <a:gd name="T59" fmla="*/ 56 h 390"/>
                  <a:gd name="T60" fmla="*/ 140 w 168"/>
                  <a:gd name="T61" fmla="*/ 38 h 390"/>
                  <a:gd name="T62" fmla="*/ 130 w 168"/>
                  <a:gd name="T63" fmla="*/ 24 h 390"/>
                  <a:gd name="T64" fmla="*/ 122 w 168"/>
                  <a:gd name="T65" fmla="*/ 20 h 390"/>
                  <a:gd name="T66" fmla="*/ 114 w 168"/>
                  <a:gd name="T67" fmla="*/ 4 h 390"/>
                  <a:gd name="T68" fmla="*/ 102 w 168"/>
                  <a:gd name="T69" fmla="*/ 14 h 390"/>
                  <a:gd name="T70" fmla="*/ 92 w 168"/>
                  <a:gd name="T71" fmla="*/ 24 h 390"/>
                  <a:gd name="T72" fmla="*/ 86 w 168"/>
                  <a:gd name="T73" fmla="*/ 32 h 390"/>
                  <a:gd name="T74" fmla="*/ 80 w 168"/>
                  <a:gd name="T75" fmla="*/ 44 h 390"/>
                  <a:gd name="T76" fmla="*/ 76 w 168"/>
                  <a:gd name="T77" fmla="*/ 56 h 390"/>
                  <a:gd name="T78" fmla="*/ 70 w 168"/>
                  <a:gd name="T79" fmla="*/ 82 h 390"/>
                  <a:gd name="T80" fmla="*/ 64 w 168"/>
                  <a:gd name="T81" fmla="*/ 92 h 390"/>
                  <a:gd name="T82" fmla="*/ 54 w 168"/>
                  <a:gd name="T83" fmla="*/ 104 h 390"/>
                  <a:gd name="T84" fmla="*/ 46 w 168"/>
                  <a:gd name="T85" fmla="*/ 122 h 390"/>
                  <a:gd name="T86" fmla="*/ 12 w 168"/>
                  <a:gd name="T87" fmla="*/ 178 h 390"/>
                  <a:gd name="T88" fmla="*/ 14 w 168"/>
                  <a:gd name="T89" fmla="*/ 260 h 390"/>
                  <a:gd name="T90" fmla="*/ 14 w 168"/>
                  <a:gd name="T91" fmla="*/ 266 h 390"/>
                  <a:gd name="T92" fmla="*/ 8 w 168"/>
                  <a:gd name="T93" fmla="*/ 278 h 390"/>
                  <a:gd name="T94" fmla="*/ 0 w 168"/>
                  <a:gd name="T95" fmla="*/ 280 h 39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68"/>
                  <a:gd name="T145" fmla="*/ 0 h 390"/>
                  <a:gd name="T146" fmla="*/ 168 w 168"/>
                  <a:gd name="T147" fmla="*/ 390 h 39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68" h="390">
                    <a:moveTo>
                      <a:pt x="0" y="280"/>
                    </a:moveTo>
                    <a:lnTo>
                      <a:pt x="0" y="282"/>
                    </a:lnTo>
                    <a:lnTo>
                      <a:pt x="0" y="286"/>
                    </a:lnTo>
                    <a:lnTo>
                      <a:pt x="0" y="292"/>
                    </a:lnTo>
                    <a:lnTo>
                      <a:pt x="0" y="296"/>
                    </a:lnTo>
                    <a:lnTo>
                      <a:pt x="0" y="300"/>
                    </a:lnTo>
                    <a:lnTo>
                      <a:pt x="0" y="302"/>
                    </a:lnTo>
                    <a:lnTo>
                      <a:pt x="0" y="308"/>
                    </a:lnTo>
                    <a:lnTo>
                      <a:pt x="0" y="312"/>
                    </a:lnTo>
                    <a:lnTo>
                      <a:pt x="0" y="318"/>
                    </a:lnTo>
                    <a:lnTo>
                      <a:pt x="0" y="322"/>
                    </a:lnTo>
                    <a:lnTo>
                      <a:pt x="0" y="350"/>
                    </a:lnTo>
                    <a:lnTo>
                      <a:pt x="12" y="368"/>
                    </a:lnTo>
                    <a:lnTo>
                      <a:pt x="16" y="388"/>
                    </a:lnTo>
                    <a:lnTo>
                      <a:pt x="24" y="390"/>
                    </a:lnTo>
                    <a:lnTo>
                      <a:pt x="36" y="386"/>
                    </a:lnTo>
                    <a:lnTo>
                      <a:pt x="38" y="382"/>
                    </a:lnTo>
                    <a:lnTo>
                      <a:pt x="42" y="378"/>
                    </a:lnTo>
                    <a:lnTo>
                      <a:pt x="46" y="374"/>
                    </a:lnTo>
                    <a:lnTo>
                      <a:pt x="50" y="372"/>
                    </a:lnTo>
                    <a:lnTo>
                      <a:pt x="54" y="372"/>
                    </a:lnTo>
                    <a:lnTo>
                      <a:pt x="54" y="370"/>
                    </a:lnTo>
                    <a:lnTo>
                      <a:pt x="60" y="360"/>
                    </a:lnTo>
                    <a:lnTo>
                      <a:pt x="64" y="346"/>
                    </a:lnTo>
                    <a:lnTo>
                      <a:pt x="66" y="334"/>
                    </a:lnTo>
                    <a:lnTo>
                      <a:pt x="66" y="328"/>
                    </a:lnTo>
                    <a:lnTo>
                      <a:pt x="66" y="320"/>
                    </a:lnTo>
                    <a:lnTo>
                      <a:pt x="84" y="300"/>
                    </a:lnTo>
                    <a:lnTo>
                      <a:pt x="88" y="296"/>
                    </a:lnTo>
                    <a:lnTo>
                      <a:pt x="92" y="290"/>
                    </a:lnTo>
                    <a:lnTo>
                      <a:pt x="92" y="286"/>
                    </a:lnTo>
                    <a:lnTo>
                      <a:pt x="94" y="282"/>
                    </a:lnTo>
                    <a:lnTo>
                      <a:pt x="94" y="278"/>
                    </a:lnTo>
                    <a:lnTo>
                      <a:pt x="92" y="278"/>
                    </a:lnTo>
                    <a:lnTo>
                      <a:pt x="92" y="272"/>
                    </a:lnTo>
                    <a:lnTo>
                      <a:pt x="90" y="268"/>
                    </a:lnTo>
                    <a:lnTo>
                      <a:pt x="86" y="266"/>
                    </a:lnTo>
                    <a:lnTo>
                      <a:pt x="82" y="264"/>
                    </a:lnTo>
                    <a:lnTo>
                      <a:pt x="80" y="264"/>
                    </a:lnTo>
                    <a:lnTo>
                      <a:pt x="78" y="262"/>
                    </a:lnTo>
                    <a:lnTo>
                      <a:pt x="76" y="262"/>
                    </a:lnTo>
                    <a:lnTo>
                      <a:pt x="78" y="228"/>
                    </a:lnTo>
                    <a:lnTo>
                      <a:pt x="78" y="230"/>
                    </a:lnTo>
                    <a:lnTo>
                      <a:pt x="78" y="232"/>
                    </a:lnTo>
                    <a:lnTo>
                      <a:pt x="78" y="230"/>
                    </a:lnTo>
                    <a:lnTo>
                      <a:pt x="80" y="226"/>
                    </a:lnTo>
                    <a:lnTo>
                      <a:pt x="80" y="218"/>
                    </a:lnTo>
                    <a:lnTo>
                      <a:pt x="82" y="212"/>
                    </a:lnTo>
                    <a:lnTo>
                      <a:pt x="84" y="208"/>
                    </a:lnTo>
                    <a:lnTo>
                      <a:pt x="86" y="204"/>
                    </a:lnTo>
                    <a:lnTo>
                      <a:pt x="88" y="200"/>
                    </a:lnTo>
                    <a:lnTo>
                      <a:pt x="90" y="196"/>
                    </a:lnTo>
                    <a:lnTo>
                      <a:pt x="94" y="194"/>
                    </a:lnTo>
                    <a:lnTo>
                      <a:pt x="98" y="190"/>
                    </a:lnTo>
                    <a:lnTo>
                      <a:pt x="104" y="188"/>
                    </a:lnTo>
                    <a:lnTo>
                      <a:pt x="106" y="184"/>
                    </a:lnTo>
                    <a:lnTo>
                      <a:pt x="110" y="184"/>
                    </a:lnTo>
                    <a:lnTo>
                      <a:pt x="110" y="182"/>
                    </a:lnTo>
                    <a:lnTo>
                      <a:pt x="116" y="176"/>
                    </a:lnTo>
                    <a:lnTo>
                      <a:pt x="120" y="170"/>
                    </a:lnTo>
                    <a:lnTo>
                      <a:pt x="122" y="164"/>
                    </a:lnTo>
                    <a:lnTo>
                      <a:pt x="122" y="158"/>
                    </a:lnTo>
                    <a:lnTo>
                      <a:pt x="122" y="156"/>
                    </a:lnTo>
                    <a:lnTo>
                      <a:pt x="122" y="154"/>
                    </a:lnTo>
                    <a:lnTo>
                      <a:pt x="122" y="140"/>
                    </a:lnTo>
                    <a:lnTo>
                      <a:pt x="134" y="130"/>
                    </a:lnTo>
                    <a:lnTo>
                      <a:pt x="144" y="120"/>
                    </a:lnTo>
                    <a:lnTo>
                      <a:pt x="156" y="118"/>
                    </a:lnTo>
                    <a:lnTo>
                      <a:pt x="166" y="120"/>
                    </a:lnTo>
                    <a:lnTo>
                      <a:pt x="168" y="118"/>
                    </a:lnTo>
                    <a:lnTo>
                      <a:pt x="168" y="116"/>
                    </a:lnTo>
                    <a:lnTo>
                      <a:pt x="166" y="114"/>
                    </a:lnTo>
                    <a:lnTo>
                      <a:pt x="162" y="106"/>
                    </a:lnTo>
                    <a:lnTo>
                      <a:pt x="158" y="96"/>
                    </a:lnTo>
                    <a:lnTo>
                      <a:pt x="154" y="86"/>
                    </a:lnTo>
                    <a:lnTo>
                      <a:pt x="152" y="80"/>
                    </a:lnTo>
                    <a:lnTo>
                      <a:pt x="152" y="78"/>
                    </a:lnTo>
                    <a:lnTo>
                      <a:pt x="152" y="76"/>
                    </a:lnTo>
                    <a:lnTo>
                      <a:pt x="152" y="72"/>
                    </a:lnTo>
                    <a:lnTo>
                      <a:pt x="154" y="70"/>
                    </a:lnTo>
                    <a:lnTo>
                      <a:pt x="156" y="68"/>
                    </a:lnTo>
                    <a:lnTo>
                      <a:pt x="158" y="64"/>
                    </a:lnTo>
                    <a:lnTo>
                      <a:pt x="158" y="60"/>
                    </a:lnTo>
                    <a:lnTo>
                      <a:pt x="156" y="56"/>
                    </a:lnTo>
                    <a:lnTo>
                      <a:pt x="152" y="50"/>
                    </a:lnTo>
                    <a:lnTo>
                      <a:pt x="142" y="42"/>
                    </a:lnTo>
                    <a:lnTo>
                      <a:pt x="140" y="38"/>
                    </a:lnTo>
                    <a:lnTo>
                      <a:pt x="136" y="32"/>
                    </a:lnTo>
                    <a:lnTo>
                      <a:pt x="132" y="28"/>
                    </a:lnTo>
                    <a:lnTo>
                      <a:pt x="130" y="24"/>
                    </a:lnTo>
                    <a:lnTo>
                      <a:pt x="126" y="22"/>
                    </a:lnTo>
                    <a:lnTo>
                      <a:pt x="124" y="20"/>
                    </a:lnTo>
                    <a:lnTo>
                      <a:pt x="122" y="20"/>
                    </a:lnTo>
                    <a:lnTo>
                      <a:pt x="118" y="0"/>
                    </a:lnTo>
                    <a:lnTo>
                      <a:pt x="116" y="2"/>
                    </a:lnTo>
                    <a:lnTo>
                      <a:pt x="114" y="4"/>
                    </a:lnTo>
                    <a:lnTo>
                      <a:pt x="110" y="6"/>
                    </a:lnTo>
                    <a:lnTo>
                      <a:pt x="106" y="10"/>
                    </a:lnTo>
                    <a:lnTo>
                      <a:pt x="102" y="14"/>
                    </a:lnTo>
                    <a:lnTo>
                      <a:pt x="98" y="18"/>
                    </a:lnTo>
                    <a:lnTo>
                      <a:pt x="94" y="22"/>
                    </a:lnTo>
                    <a:lnTo>
                      <a:pt x="92" y="24"/>
                    </a:lnTo>
                    <a:lnTo>
                      <a:pt x="90" y="26"/>
                    </a:lnTo>
                    <a:lnTo>
                      <a:pt x="88" y="28"/>
                    </a:lnTo>
                    <a:lnTo>
                      <a:pt x="86" y="32"/>
                    </a:lnTo>
                    <a:lnTo>
                      <a:pt x="84" y="36"/>
                    </a:lnTo>
                    <a:lnTo>
                      <a:pt x="82" y="40"/>
                    </a:lnTo>
                    <a:lnTo>
                      <a:pt x="80" y="44"/>
                    </a:lnTo>
                    <a:lnTo>
                      <a:pt x="78" y="48"/>
                    </a:lnTo>
                    <a:lnTo>
                      <a:pt x="78" y="52"/>
                    </a:lnTo>
                    <a:lnTo>
                      <a:pt x="76" y="56"/>
                    </a:lnTo>
                    <a:lnTo>
                      <a:pt x="72" y="60"/>
                    </a:lnTo>
                    <a:lnTo>
                      <a:pt x="72" y="82"/>
                    </a:lnTo>
                    <a:lnTo>
                      <a:pt x="70" y="82"/>
                    </a:lnTo>
                    <a:lnTo>
                      <a:pt x="70" y="84"/>
                    </a:lnTo>
                    <a:lnTo>
                      <a:pt x="66" y="88"/>
                    </a:lnTo>
                    <a:lnTo>
                      <a:pt x="64" y="92"/>
                    </a:lnTo>
                    <a:lnTo>
                      <a:pt x="60" y="96"/>
                    </a:lnTo>
                    <a:lnTo>
                      <a:pt x="56" y="100"/>
                    </a:lnTo>
                    <a:lnTo>
                      <a:pt x="54" y="104"/>
                    </a:lnTo>
                    <a:lnTo>
                      <a:pt x="50" y="106"/>
                    </a:lnTo>
                    <a:lnTo>
                      <a:pt x="48" y="106"/>
                    </a:lnTo>
                    <a:lnTo>
                      <a:pt x="46" y="122"/>
                    </a:lnTo>
                    <a:lnTo>
                      <a:pt x="36" y="140"/>
                    </a:lnTo>
                    <a:lnTo>
                      <a:pt x="34" y="164"/>
                    </a:lnTo>
                    <a:lnTo>
                      <a:pt x="12" y="178"/>
                    </a:lnTo>
                    <a:lnTo>
                      <a:pt x="16" y="184"/>
                    </a:lnTo>
                    <a:lnTo>
                      <a:pt x="16" y="234"/>
                    </a:lnTo>
                    <a:lnTo>
                      <a:pt x="14" y="260"/>
                    </a:lnTo>
                    <a:lnTo>
                      <a:pt x="14" y="262"/>
                    </a:lnTo>
                    <a:lnTo>
                      <a:pt x="14" y="264"/>
                    </a:lnTo>
                    <a:lnTo>
                      <a:pt x="14" y="266"/>
                    </a:lnTo>
                    <a:lnTo>
                      <a:pt x="12" y="270"/>
                    </a:lnTo>
                    <a:lnTo>
                      <a:pt x="12" y="274"/>
                    </a:lnTo>
                    <a:lnTo>
                      <a:pt x="8" y="278"/>
                    </a:lnTo>
                    <a:lnTo>
                      <a:pt x="4" y="280"/>
                    </a:lnTo>
                    <a:lnTo>
                      <a:pt x="0" y="28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59" name="Freeform 238"/>
              <p:cNvSpPr>
                <a:spLocks/>
              </p:cNvSpPr>
              <p:nvPr/>
            </p:nvSpPr>
            <p:spPr bwMode="gray">
              <a:xfrm>
                <a:off x="2968" y="1534"/>
                <a:ext cx="137" cy="310"/>
              </a:xfrm>
              <a:custGeom>
                <a:avLst/>
                <a:gdLst>
                  <a:gd name="T0" fmla="*/ 102 w 124"/>
                  <a:gd name="T1" fmla="*/ 62 h 310"/>
                  <a:gd name="T2" fmla="*/ 122 w 124"/>
                  <a:gd name="T3" fmla="*/ 112 h 310"/>
                  <a:gd name="T4" fmla="*/ 112 w 124"/>
                  <a:gd name="T5" fmla="*/ 128 h 310"/>
                  <a:gd name="T6" fmla="*/ 114 w 124"/>
                  <a:gd name="T7" fmla="*/ 134 h 310"/>
                  <a:gd name="T8" fmla="*/ 118 w 124"/>
                  <a:gd name="T9" fmla="*/ 144 h 310"/>
                  <a:gd name="T10" fmla="*/ 118 w 124"/>
                  <a:gd name="T11" fmla="*/ 152 h 310"/>
                  <a:gd name="T12" fmla="*/ 114 w 124"/>
                  <a:gd name="T13" fmla="*/ 182 h 310"/>
                  <a:gd name="T14" fmla="*/ 114 w 124"/>
                  <a:gd name="T15" fmla="*/ 212 h 310"/>
                  <a:gd name="T16" fmla="*/ 122 w 124"/>
                  <a:gd name="T17" fmla="*/ 222 h 310"/>
                  <a:gd name="T18" fmla="*/ 124 w 124"/>
                  <a:gd name="T19" fmla="*/ 254 h 310"/>
                  <a:gd name="T20" fmla="*/ 124 w 124"/>
                  <a:gd name="T21" fmla="*/ 260 h 310"/>
                  <a:gd name="T22" fmla="*/ 90 w 124"/>
                  <a:gd name="T23" fmla="*/ 292 h 310"/>
                  <a:gd name="T24" fmla="*/ 92 w 124"/>
                  <a:gd name="T25" fmla="*/ 294 h 310"/>
                  <a:gd name="T26" fmla="*/ 88 w 124"/>
                  <a:gd name="T27" fmla="*/ 294 h 310"/>
                  <a:gd name="T28" fmla="*/ 80 w 124"/>
                  <a:gd name="T29" fmla="*/ 292 h 310"/>
                  <a:gd name="T30" fmla="*/ 72 w 124"/>
                  <a:gd name="T31" fmla="*/ 296 h 310"/>
                  <a:gd name="T32" fmla="*/ 54 w 124"/>
                  <a:gd name="T33" fmla="*/ 302 h 310"/>
                  <a:gd name="T34" fmla="*/ 48 w 124"/>
                  <a:gd name="T35" fmla="*/ 304 h 310"/>
                  <a:gd name="T36" fmla="*/ 38 w 124"/>
                  <a:gd name="T37" fmla="*/ 306 h 310"/>
                  <a:gd name="T38" fmla="*/ 24 w 124"/>
                  <a:gd name="T39" fmla="*/ 306 h 310"/>
                  <a:gd name="T40" fmla="*/ 20 w 124"/>
                  <a:gd name="T41" fmla="*/ 304 h 310"/>
                  <a:gd name="T42" fmla="*/ 12 w 124"/>
                  <a:gd name="T43" fmla="*/ 298 h 310"/>
                  <a:gd name="T44" fmla="*/ 6 w 124"/>
                  <a:gd name="T45" fmla="*/ 292 h 310"/>
                  <a:gd name="T46" fmla="*/ 4 w 124"/>
                  <a:gd name="T47" fmla="*/ 286 h 310"/>
                  <a:gd name="T48" fmla="*/ 4 w 124"/>
                  <a:gd name="T49" fmla="*/ 278 h 310"/>
                  <a:gd name="T50" fmla="*/ 4 w 124"/>
                  <a:gd name="T51" fmla="*/ 268 h 310"/>
                  <a:gd name="T52" fmla="*/ 4 w 124"/>
                  <a:gd name="T53" fmla="*/ 230 h 310"/>
                  <a:gd name="T54" fmla="*/ 6 w 124"/>
                  <a:gd name="T55" fmla="*/ 224 h 310"/>
                  <a:gd name="T56" fmla="*/ 12 w 124"/>
                  <a:gd name="T57" fmla="*/ 212 h 310"/>
                  <a:gd name="T58" fmla="*/ 42 w 124"/>
                  <a:gd name="T59" fmla="*/ 186 h 310"/>
                  <a:gd name="T60" fmla="*/ 50 w 124"/>
                  <a:gd name="T61" fmla="*/ 178 h 310"/>
                  <a:gd name="T62" fmla="*/ 56 w 124"/>
                  <a:gd name="T63" fmla="*/ 158 h 310"/>
                  <a:gd name="T64" fmla="*/ 48 w 124"/>
                  <a:gd name="T65" fmla="*/ 148 h 310"/>
                  <a:gd name="T66" fmla="*/ 50 w 124"/>
                  <a:gd name="T67" fmla="*/ 146 h 310"/>
                  <a:gd name="T68" fmla="*/ 48 w 124"/>
                  <a:gd name="T69" fmla="*/ 142 h 310"/>
                  <a:gd name="T70" fmla="*/ 38 w 124"/>
                  <a:gd name="T71" fmla="*/ 122 h 310"/>
                  <a:gd name="T72" fmla="*/ 34 w 124"/>
                  <a:gd name="T73" fmla="*/ 100 h 310"/>
                  <a:gd name="T74" fmla="*/ 36 w 124"/>
                  <a:gd name="T75" fmla="*/ 98 h 310"/>
                  <a:gd name="T76" fmla="*/ 40 w 124"/>
                  <a:gd name="T77" fmla="*/ 94 h 310"/>
                  <a:gd name="T78" fmla="*/ 38 w 124"/>
                  <a:gd name="T79" fmla="*/ 86 h 310"/>
                  <a:gd name="T80" fmla="*/ 32 w 124"/>
                  <a:gd name="T81" fmla="*/ 76 h 310"/>
                  <a:gd name="T82" fmla="*/ 22 w 124"/>
                  <a:gd name="T83" fmla="*/ 68 h 310"/>
                  <a:gd name="T84" fmla="*/ 18 w 124"/>
                  <a:gd name="T85" fmla="*/ 62 h 310"/>
                  <a:gd name="T86" fmla="*/ 10 w 124"/>
                  <a:gd name="T87" fmla="*/ 52 h 310"/>
                  <a:gd name="T88" fmla="*/ 0 w 124"/>
                  <a:gd name="T89" fmla="*/ 28 h 310"/>
                  <a:gd name="T90" fmla="*/ 10 w 124"/>
                  <a:gd name="T91" fmla="*/ 20 h 310"/>
                  <a:gd name="T92" fmla="*/ 28 w 124"/>
                  <a:gd name="T93" fmla="*/ 16 h 310"/>
                  <a:gd name="T94" fmla="*/ 40 w 124"/>
                  <a:gd name="T95" fmla="*/ 24 h 310"/>
                  <a:gd name="T96" fmla="*/ 58 w 124"/>
                  <a:gd name="T97" fmla="*/ 22 h 310"/>
                  <a:gd name="T98" fmla="*/ 72 w 124"/>
                  <a:gd name="T99" fmla="*/ 14 h 310"/>
                  <a:gd name="T100" fmla="*/ 72 w 124"/>
                  <a:gd name="T101" fmla="*/ 12 h 310"/>
                  <a:gd name="T102" fmla="*/ 76 w 124"/>
                  <a:gd name="T103" fmla="*/ 6 h 310"/>
                  <a:gd name="T104" fmla="*/ 82 w 124"/>
                  <a:gd name="T105" fmla="*/ 2 h 310"/>
                  <a:gd name="T106" fmla="*/ 92 w 124"/>
                  <a:gd name="T107" fmla="*/ 2 h 310"/>
                  <a:gd name="T108" fmla="*/ 120 w 124"/>
                  <a:gd name="T109" fmla="*/ 20 h 310"/>
                  <a:gd name="T110" fmla="*/ 116 w 124"/>
                  <a:gd name="T111" fmla="*/ 26 h 310"/>
                  <a:gd name="T112" fmla="*/ 102 w 124"/>
                  <a:gd name="T113" fmla="*/ 46 h 31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4"/>
                  <a:gd name="T172" fmla="*/ 0 h 310"/>
                  <a:gd name="T173" fmla="*/ 124 w 124"/>
                  <a:gd name="T174" fmla="*/ 310 h 31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4" h="310">
                    <a:moveTo>
                      <a:pt x="102" y="46"/>
                    </a:moveTo>
                    <a:lnTo>
                      <a:pt x="102" y="62"/>
                    </a:lnTo>
                    <a:lnTo>
                      <a:pt x="122" y="82"/>
                    </a:lnTo>
                    <a:lnTo>
                      <a:pt x="122" y="112"/>
                    </a:lnTo>
                    <a:lnTo>
                      <a:pt x="110" y="126"/>
                    </a:lnTo>
                    <a:lnTo>
                      <a:pt x="112" y="128"/>
                    </a:lnTo>
                    <a:lnTo>
                      <a:pt x="112" y="130"/>
                    </a:lnTo>
                    <a:lnTo>
                      <a:pt x="114" y="134"/>
                    </a:lnTo>
                    <a:lnTo>
                      <a:pt x="116" y="140"/>
                    </a:lnTo>
                    <a:lnTo>
                      <a:pt x="118" y="144"/>
                    </a:lnTo>
                    <a:lnTo>
                      <a:pt x="118" y="146"/>
                    </a:lnTo>
                    <a:lnTo>
                      <a:pt x="118" y="152"/>
                    </a:lnTo>
                    <a:lnTo>
                      <a:pt x="116" y="164"/>
                    </a:lnTo>
                    <a:lnTo>
                      <a:pt x="114" y="182"/>
                    </a:lnTo>
                    <a:lnTo>
                      <a:pt x="114" y="200"/>
                    </a:lnTo>
                    <a:lnTo>
                      <a:pt x="114" y="212"/>
                    </a:lnTo>
                    <a:lnTo>
                      <a:pt x="118" y="218"/>
                    </a:lnTo>
                    <a:lnTo>
                      <a:pt x="122" y="222"/>
                    </a:lnTo>
                    <a:lnTo>
                      <a:pt x="124" y="234"/>
                    </a:lnTo>
                    <a:lnTo>
                      <a:pt x="124" y="254"/>
                    </a:lnTo>
                    <a:lnTo>
                      <a:pt x="124" y="258"/>
                    </a:lnTo>
                    <a:lnTo>
                      <a:pt x="124" y="260"/>
                    </a:lnTo>
                    <a:lnTo>
                      <a:pt x="122" y="260"/>
                    </a:lnTo>
                    <a:lnTo>
                      <a:pt x="90" y="292"/>
                    </a:lnTo>
                    <a:lnTo>
                      <a:pt x="90" y="294"/>
                    </a:lnTo>
                    <a:lnTo>
                      <a:pt x="92" y="294"/>
                    </a:lnTo>
                    <a:lnTo>
                      <a:pt x="90" y="294"/>
                    </a:lnTo>
                    <a:lnTo>
                      <a:pt x="88" y="294"/>
                    </a:lnTo>
                    <a:lnTo>
                      <a:pt x="84" y="292"/>
                    </a:lnTo>
                    <a:lnTo>
                      <a:pt x="80" y="292"/>
                    </a:lnTo>
                    <a:lnTo>
                      <a:pt x="76" y="294"/>
                    </a:lnTo>
                    <a:lnTo>
                      <a:pt x="72" y="296"/>
                    </a:lnTo>
                    <a:lnTo>
                      <a:pt x="68" y="298"/>
                    </a:lnTo>
                    <a:lnTo>
                      <a:pt x="54" y="302"/>
                    </a:lnTo>
                    <a:lnTo>
                      <a:pt x="52" y="302"/>
                    </a:lnTo>
                    <a:lnTo>
                      <a:pt x="48" y="304"/>
                    </a:lnTo>
                    <a:lnTo>
                      <a:pt x="44" y="304"/>
                    </a:lnTo>
                    <a:lnTo>
                      <a:pt x="38" y="306"/>
                    </a:lnTo>
                    <a:lnTo>
                      <a:pt x="34" y="310"/>
                    </a:lnTo>
                    <a:lnTo>
                      <a:pt x="24" y="306"/>
                    </a:lnTo>
                    <a:lnTo>
                      <a:pt x="22" y="304"/>
                    </a:lnTo>
                    <a:lnTo>
                      <a:pt x="20" y="304"/>
                    </a:lnTo>
                    <a:lnTo>
                      <a:pt x="16" y="300"/>
                    </a:lnTo>
                    <a:lnTo>
                      <a:pt x="12" y="298"/>
                    </a:lnTo>
                    <a:lnTo>
                      <a:pt x="8" y="294"/>
                    </a:lnTo>
                    <a:lnTo>
                      <a:pt x="6" y="292"/>
                    </a:lnTo>
                    <a:lnTo>
                      <a:pt x="4" y="288"/>
                    </a:lnTo>
                    <a:lnTo>
                      <a:pt x="4" y="286"/>
                    </a:lnTo>
                    <a:lnTo>
                      <a:pt x="4" y="284"/>
                    </a:lnTo>
                    <a:lnTo>
                      <a:pt x="4" y="278"/>
                    </a:lnTo>
                    <a:lnTo>
                      <a:pt x="4" y="272"/>
                    </a:lnTo>
                    <a:lnTo>
                      <a:pt x="4" y="268"/>
                    </a:lnTo>
                    <a:lnTo>
                      <a:pt x="4" y="262"/>
                    </a:lnTo>
                    <a:lnTo>
                      <a:pt x="4" y="230"/>
                    </a:lnTo>
                    <a:lnTo>
                      <a:pt x="4" y="228"/>
                    </a:lnTo>
                    <a:lnTo>
                      <a:pt x="6" y="224"/>
                    </a:lnTo>
                    <a:lnTo>
                      <a:pt x="8" y="218"/>
                    </a:lnTo>
                    <a:lnTo>
                      <a:pt x="12" y="212"/>
                    </a:lnTo>
                    <a:lnTo>
                      <a:pt x="20" y="206"/>
                    </a:lnTo>
                    <a:lnTo>
                      <a:pt x="42" y="186"/>
                    </a:lnTo>
                    <a:lnTo>
                      <a:pt x="46" y="184"/>
                    </a:lnTo>
                    <a:lnTo>
                      <a:pt x="50" y="178"/>
                    </a:lnTo>
                    <a:lnTo>
                      <a:pt x="56" y="170"/>
                    </a:lnTo>
                    <a:lnTo>
                      <a:pt x="56" y="158"/>
                    </a:lnTo>
                    <a:lnTo>
                      <a:pt x="48" y="148"/>
                    </a:lnTo>
                    <a:lnTo>
                      <a:pt x="50" y="146"/>
                    </a:lnTo>
                    <a:lnTo>
                      <a:pt x="50" y="144"/>
                    </a:lnTo>
                    <a:lnTo>
                      <a:pt x="48" y="142"/>
                    </a:lnTo>
                    <a:lnTo>
                      <a:pt x="42" y="132"/>
                    </a:lnTo>
                    <a:lnTo>
                      <a:pt x="38" y="122"/>
                    </a:lnTo>
                    <a:lnTo>
                      <a:pt x="34" y="110"/>
                    </a:lnTo>
                    <a:lnTo>
                      <a:pt x="34" y="100"/>
                    </a:lnTo>
                    <a:lnTo>
                      <a:pt x="36" y="98"/>
                    </a:lnTo>
                    <a:lnTo>
                      <a:pt x="38" y="96"/>
                    </a:lnTo>
                    <a:lnTo>
                      <a:pt x="40" y="94"/>
                    </a:lnTo>
                    <a:lnTo>
                      <a:pt x="40" y="90"/>
                    </a:lnTo>
                    <a:lnTo>
                      <a:pt x="38" y="86"/>
                    </a:lnTo>
                    <a:lnTo>
                      <a:pt x="36" y="82"/>
                    </a:lnTo>
                    <a:lnTo>
                      <a:pt x="32" y="76"/>
                    </a:lnTo>
                    <a:lnTo>
                      <a:pt x="24" y="70"/>
                    </a:lnTo>
                    <a:lnTo>
                      <a:pt x="22" y="68"/>
                    </a:lnTo>
                    <a:lnTo>
                      <a:pt x="22" y="66"/>
                    </a:lnTo>
                    <a:lnTo>
                      <a:pt x="18" y="62"/>
                    </a:lnTo>
                    <a:lnTo>
                      <a:pt x="16" y="56"/>
                    </a:lnTo>
                    <a:lnTo>
                      <a:pt x="10" y="52"/>
                    </a:lnTo>
                    <a:lnTo>
                      <a:pt x="4" y="48"/>
                    </a:lnTo>
                    <a:lnTo>
                      <a:pt x="0" y="28"/>
                    </a:lnTo>
                    <a:lnTo>
                      <a:pt x="2" y="26"/>
                    </a:lnTo>
                    <a:lnTo>
                      <a:pt x="10" y="20"/>
                    </a:lnTo>
                    <a:lnTo>
                      <a:pt x="18" y="16"/>
                    </a:lnTo>
                    <a:lnTo>
                      <a:pt x="28" y="16"/>
                    </a:lnTo>
                    <a:lnTo>
                      <a:pt x="38" y="22"/>
                    </a:lnTo>
                    <a:lnTo>
                      <a:pt x="40" y="24"/>
                    </a:lnTo>
                    <a:lnTo>
                      <a:pt x="48" y="24"/>
                    </a:lnTo>
                    <a:lnTo>
                      <a:pt x="58" y="22"/>
                    </a:lnTo>
                    <a:lnTo>
                      <a:pt x="66" y="20"/>
                    </a:lnTo>
                    <a:lnTo>
                      <a:pt x="72" y="14"/>
                    </a:lnTo>
                    <a:lnTo>
                      <a:pt x="72" y="12"/>
                    </a:lnTo>
                    <a:lnTo>
                      <a:pt x="74" y="8"/>
                    </a:lnTo>
                    <a:lnTo>
                      <a:pt x="76" y="6"/>
                    </a:lnTo>
                    <a:lnTo>
                      <a:pt x="78" y="2"/>
                    </a:lnTo>
                    <a:lnTo>
                      <a:pt x="82" y="2"/>
                    </a:lnTo>
                    <a:lnTo>
                      <a:pt x="86" y="0"/>
                    </a:lnTo>
                    <a:lnTo>
                      <a:pt x="92" y="2"/>
                    </a:lnTo>
                    <a:lnTo>
                      <a:pt x="122" y="18"/>
                    </a:lnTo>
                    <a:lnTo>
                      <a:pt x="120" y="20"/>
                    </a:lnTo>
                    <a:lnTo>
                      <a:pt x="120" y="22"/>
                    </a:lnTo>
                    <a:lnTo>
                      <a:pt x="116" y="26"/>
                    </a:lnTo>
                    <a:lnTo>
                      <a:pt x="110" y="28"/>
                    </a:lnTo>
                    <a:lnTo>
                      <a:pt x="102" y="46"/>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0" name="Freeform 239"/>
              <p:cNvSpPr>
                <a:spLocks/>
              </p:cNvSpPr>
              <p:nvPr/>
            </p:nvSpPr>
            <p:spPr bwMode="gray">
              <a:xfrm>
                <a:off x="2802" y="1978"/>
                <a:ext cx="60" cy="84"/>
              </a:xfrm>
              <a:custGeom>
                <a:avLst/>
                <a:gdLst>
                  <a:gd name="T0" fmla="*/ 18 w 54"/>
                  <a:gd name="T1" fmla="*/ 80 h 84"/>
                  <a:gd name="T2" fmla="*/ 4 w 54"/>
                  <a:gd name="T3" fmla="*/ 82 h 84"/>
                  <a:gd name="T4" fmla="*/ 0 w 54"/>
                  <a:gd name="T5" fmla="*/ 78 h 84"/>
                  <a:gd name="T6" fmla="*/ 2 w 54"/>
                  <a:gd name="T7" fmla="*/ 74 h 84"/>
                  <a:gd name="T8" fmla="*/ 4 w 54"/>
                  <a:gd name="T9" fmla="*/ 72 h 84"/>
                  <a:gd name="T10" fmla="*/ 4 w 54"/>
                  <a:gd name="T11" fmla="*/ 62 h 84"/>
                  <a:gd name="T12" fmla="*/ 10 w 54"/>
                  <a:gd name="T13" fmla="*/ 56 h 84"/>
                  <a:gd name="T14" fmla="*/ 14 w 54"/>
                  <a:gd name="T15" fmla="*/ 54 h 84"/>
                  <a:gd name="T16" fmla="*/ 10 w 54"/>
                  <a:gd name="T17" fmla="*/ 48 h 84"/>
                  <a:gd name="T18" fmla="*/ 10 w 54"/>
                  <a:gd name="T19" fmla="*/ 46 h 84"/>
                  <a:gd name="T20" fmla="*/ 12 w 54"/>
                  <a:gd name="T21" fmla="*/ 44 h 84"/>
                  <a:gd name="T22" fmla="*/ 16 w 54"/>
                  <a:gd name="T23" fmla="*/ 40 h 84"/>
                  <a:gd name="T24" fmla="*/ 16 w 54"/>
                  <a:gd name="T25" fmla="*/ 36 h 84"/>
                  <a:gd name="T26" fmla="*/ 12 w 54"/>
                  <a:gd name="T27" fmla="*/ 30 h 84"/>
                  <a:gd name="T28" fmla="*/ 16 w 54"/>
                  <a:gd name="T29" fmla="*/ 28 h 84"/>
                  <a:gd name="T30" fmla="*/ 20 w 54"/>
                  <a:gd name="T31" fmla="*/ 28 h 84"/>
                  <a:gd name="T32" fmla="*/ 20 w 54"/>
                  <a:gd name="T33" fmla="*/ 28 h 84"/>
                  <a:gd name="T34" fmla="*/ 14 w 54"/>
                  <a:gd name="T35" fmla="*/ 26 h 84"/>
                  <a:gd name="T36" fmla="*/ 10 w 54"/>
                  <a:gd name="T37" fmla="*/ 26 h 84"/>
                  <a:gd name="T38" fmla="*/ 10 w 54"/>
                  <a:gd name="T39" fmla="*/ 20 h 84"/>
                  <a:gd name="T40" fmla="*/ 10 w 54"/>
                  <a:gd name="T41" fmla="*/ 14 h 84"/>
                  <a:gd name="T42" fmla="*/ 14 w 54"/>
                  <a:gd name="T43" fmla="*/ 14 h 84"/>
                  <a:gd name="T44" fmla="*/ 20 w 54"/>
                  <a:gd name="T45" fmla="*/ 10 h 84"/>
                  <a:gd name="T46" fmla="*/ 38 w 54"/>
                  <a:gd name="T47" fmla="*/ 2 h 84"/>
                  <a:gd name="T48" fmla="*/ 46 w 54"/>
                  <a:gd name="T49" fmla="*/ 12 h 84"/>
                  <a:gd name="T50" fmla="*/ 46 w 54"/>
                  <a:gd name="T51" fmla="*/ 20 h 84"/>
                  <a:gd name="T52" fmla="*/ 46 w 54"/>
                  <a:gd name="T53" fmla="*/ 28 h 84"/>
                  <a:gd name="T54" fmla="*/ 46 w 54"/>
                  <a:gd name="T55" fmla="*/ 30 h 84"/>
                  <a:gd name="T56" fmla="*/ 46 w 54"/>
                  <a:gd name="T57" fmla="*/ 34 h 84"/>
                  <a:gd name="T58" fmla="*/ 42 w 54"/>
                  <a:gd name="T59" fmla="*/ 36 h 84"/>
                  <a:gd name="T60" fmla="*/ 46 w 54"/>
                  <a:gd name="T61" fmla="*/ 40 h 84"/>
                  <a:gd name="T62" fmla="*/ 50 w 54"/>
                  <a:gd name="T63" fmla="*/ 42 h 84"/>
                  <a:gd name="T64" fmla="*/ 52 w 54"/>
                  <a:gd name="T65" fmla="*/ 46 h 84"/>
                  <a:gd name="T66" fmla="*/ 54 w 54"/>
                  <a:gd name="T67" fmla="*/ 50 h 84"/>
                  <a:gd name="T68" fmla="*/ 52 w 54"/>
                  <a:gd name="T69" fmla="*/ 52 h 84"/>
                  <a:gd name="T70" fmla="*/ 48 w 54"/>
                  <a:gd name="T71" fmla="*/ 56 h 84"/>
                  <a:gd name="T72" fmla="*/ 48 w 54"/>
                  <a:gd name="T73" fmla="*/ 58 h 84"/>
                  <a:gd name="T74" fmla="*/ 50 w 54"/>
                  <a:gd name="T75" fmla="*/ 60 h 84"/>
                  <a:gd name="T76" fmla="*/ 50 w 54"/>
                  <a:gd name="T77" fmla="*/ 64 h 84"/>
                  <a:gd name="T78" fmla="*/ 48 w 54"/>
                  <a:gd name="T79" fmla="*/ 68 h 84"/>
                  <a:gd name="T80" fmla="*/ 48 w 54"/>
                  <a:gd name="T81" fmla="*/ 70 h 84"/>
                  <a:gd name="T82" fmla="*/ 50 w 54"/>
                  <a:gd name="T83" fmla="*/ 74 h 84"/>
                  <a:gd name="T84" fmla="*/ 50 w 54"/>
                  <a:gd name="T85" fmla="*/ 78 h 84"/>
                  <a:gd name="T86" fmla="*/ 48 w 54"/>
                  <a:gd name="T87" fmla="*/ 80 h 84"/>
                  <a:gd name="T88" fmla="*/ 44 w 54"/>
                  <a:gd name="T89" fmla="*/ 76 h 84"/>
                  <a:gd name="T90" fmla="*/ 46 w 54"/>
                  <a:gd name="T91" fmla="*/ 80 h 84"/>
                  <a:gd name="T92" fmla="*/ 42 w 54"/>
                  <a:gd name="T93" fmla="*/ 80 h 84"/>
                  <a:gd name="T94" fmla="*/ 38 w 54"/>
                  <a:gd name="T95" fmla="*/ 82 h 84"/>
                  <a:gd name="T96" fmla="*/ 34 w 54"/>
                  <a:gd name="T97" fmla="*/ 82 h 84"/>
                  <a:gd name="T98" fmla="*/ 32 w 54"/>
                  <a:gd name="T99" fmla="*/ 84 h 84"/>
                  <a:gd name="T100" fmla="*/ 28 w 54"/>
                  <a:gd name="T101" fmla="*/ 84 h 84"/>
                  <a:gd name="T102" fmla="*/ 26 w 54"/>
                  <a:gd name="T103" fmla="*/ 84 h 8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
                  <a:gd name="T157" fmla="*/ 0 h 84"/>
                  <a:gd name="T158" fmla="*/ 54 w 54"/>
                  <a:gd name="T159" fmla="*/ 84 h 8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 h="84">
                    <a:moveTo>
                      <a:pt x="26" y="84"/>
                    </a:moveTo>
                    <a:lnTo>
                      <a:pt x="18" y="80"/>
                    </a:lnTo>
                    <a:lnTo>
                      <a:pt x="12" y="80"/>
                    </a:lnTo>
                    <a:lnTo>
                      <a:pt x="4" y="82"/>
                    </a:lnTo>
                    <a:lnTo>
                      <a:pt x="2" y="80"/>
                    </a:lnTo>
                    <a:lnTo>
                      <a:pt x="0" y="78"/>
                    </a:lnTo>
                    <a:lnTo>
                      <a:pt x="2" y="76"/>
                    </a:lnTo>
                    <a:lnTo>
                      <a:pt x="2" y="74"/>
                    </a:lnTo>
                    <a:lnTo>
                      <a:pt x="4" y="72"/>
                    </a:lnTo>
                    <a:lnTo>
                      <a:pt x="4" y="64"/>
                    </a:lnTo>
                    <a:lnTo>
                      <a:pt x="4" y="62"/>
                    </a:lnTo>
                    <a:lnTo>
                      <a:pt x="8" y="58"/>
                    </a:lnTo>
                    <a:lnTo>
                      <a:pt x="10" y="56"/>
                    </a:lnTo>
                    <a:lnTo>
                      <a:pt x="12" y="54"/>
                    </a:lnTo>
                    <a:lnTo>
                      <a:pt x="14" y="54"/>
                    </a:lnTo>
                    <a:lnTo>
                      <a:pt x="10" y="52"/>
                    </a:lnTo>
                    <a:lnTo>
                      <a:pt x="10" y="48"/>
                    </a:lnTo>
                    <a:lnTo>
                      <a:pt x="10" y="46"/>
                    </a:lnTo>
                    <a:lnTo>
                      <a:pt x="10" y="44"/>
                    </a:lnTo>
                    <a:lnTo>
                      <a:pt x="12" y="44"/>
                    </a:lnTo>
                    <a:lnTo>
                      <a:pt x="14" y="42"/>
                    </a:lnTo>
                    <a:lnTo>
                      <a:pt x="16" y="40"/>
                    </a:lnTo>
                    <a:lnTo>
                      <a:pt x="16" y="38"/>
                    </a:lnTo>
                    <a:lnTo>
                      <a:pt x="16" y="36"/>
                    </a:lnTo>
                    <a:lnTo>
                      <a:pt x="12" y="30"/>
                    </a:lnTo>
                    <a:lnTo>
                      <a:pt x="12" y="28"/>
                    </a:lnTo>
                    <a:lnTo>
                      <a:pt x="16" y="28"/>
                    </a:lnTo>
                    <a:lnTo>
                      <a:pt x="18" y="28"/>
                    </a:lnTo>
                    <a:lnTo>
                      <a:pt x="20" y="28"/>
                    </a:lnTo>
                    <a:lnTo>
                      <a:pt x="22" y="28"/>
                    </a:lnTo>
                    <a:lnTo>
                      <a:pt x="20" y="28"/>
                    </a:lnTo>
                    <a:lnTo>
                      <a:pt x="16" y="26"/>
                    </a:lnTo>
                    <a:lnTo>
                      <a:pt x="14" y="26"/>
                    </a:lnTo>
                    <a:lnTo>
                      <a:pt x="12" y="26"/>
                    </a:lnTo>
                    <a:lnTo>
                      <a:pt x="10" y="26"/>
                    </a:lnTo>
                    <a:lnTo>
                      <a:pt x="10" y="24"/>
                    </a:lnTo>
                    <a:lnTo>
                      <a:pt x="10" y="20"/>
                    </a:lnTo>
                    <a:lnTo>
                      <a:pt x="10" y="14"/>
                    </a:lnTo>
                    <a:lnTo>
                      <a:pt x="12" y="16"/>
                    </a:lnTo>
                    <a:lnTo>
                      <a:pt x="14" y="14"/>
                    </a:lnTo>
                    <a:lnTo>
                      <a:pt x="16" y="14"/>
                    </a:lnTo>
                    <a:lnTo>
                      <a:pt x="20" y="10"/>
                    </a:lnTo>
                    <a:lnTo>
                      <a:pt x="32" y="0"/>
                    </a:lnTo>
                    <a:lnTo>
                      <a:pt x="38" y="2"/>
                    </a:lnTo>
                    <a:lnTo>
                      <a:pt x="46" y="12"/>
                    </a:lnTo>
                    <a:lnTo>
                      <a:pt x="46" y="16"/>
                    </a:lnTo>
                    <a:lnTo>
                      <a:pt x="46" y="20"/>
                    </a:lnTo>
                    <a:lnTo>
                      <a:pt x="46" y="24"/>
                    </a:lnTo>
                    <a:lnTo>
                      <a:pt x="46" y="28"/>
                    </a:lnTo>
                    <a:lnTo>
                      <a:pt x="46" y="30"/>
                    </a:lnTo>
                    <a:lnTo>
                      <a:pt x="46" y="32"/>
                    </a:lnTo>
                    <a:lnTo>
                      <a:pt x="46" y="34"/>
                    </a:lnTo>
                    <a:lnTo>
                      <a:pt x="42" y="34"/>
                    </a:lnTo>
                    <a:lnTo>
                      <a:pt x="42" y="36"/>
                    </a:lnTo>
                    <a:lnTo>
                      <a:pt x="44" y="36"/>
                    </a:lnTo>
                    <a:lnTo>
                      <a:pt x="46" y="40"/>
                    </a:lnTo>
                    <a:lnTo>
                      <a:pt x="48" y="42"/>
                    </a:lnTo>
                    <a:lnTo>
                      <a:pt x="50" y="42"/>
                    </a:lnTo>
                    <a:lnTo>
                      <a:pt x="50" y="44"/>
                    </a:lnTo>
                    <a:lnTo>
                      <a:pt x="52" y="46"/>
                    </a:lnTo>
                    <a:lnTo>
                      <a:pt x="54" y="48"/>
                    </a:lnTo>
                    <a:lnTo>
                      <a:pt x="54" y="50"/>
                    </a:lnTo>
                    <a:lnTo>
                      <a:pt x="52" y="52"/>
                    </a:lnTo>
                    <a:lnTo>
                      <a:pt x="50" y="54"/>
                    </a:lnTo>
                    <a:lnTo>
                      <a:pt x="48" y="56"/>
                    </a:lnTo>
                    <a:lnTo>
                      <a:pt x="48" y="58"/>
                    </a:lnTo>
                    <a:lnTo>
                      <a:pt x="50" y="60"/>
                    </a:lnTo>
                    <a:lnTo>
                      <a:pt x="50" y="62"/>
                    </a:lnTo>
                    <a:lnTo>
                      <a:pt x="50" y="64"/>
                    </a:lnTo>
                    <a:lnTo>
                      <a:pt x="48" y="66"/>
                    </a:lnTo>
                    <a:lnTo>
                      <a:pt x="48" y="68"/>
                    </a:lnTo>
                    <a:lnTo>
                      <a:pt x="50" y="70"/>
                    </a:lnTo>
                    <a:lnTo>
                      <a:pt x="48" y="70"/>
                    </a:lnTo>
                    <a:lnTo>
                      <a:pt x="48" y="72"/>
                    </a:lnTo>
                    <a:lnTo>
                      <a:pt x="50" y="74"/>
                    </a:lnTo>
                    <a:lnTo>
                      <a:pt x="50" y="76"/>
                    </a:lnTo>
                    <a:lnTo>
                      <a:pt x="50" y="78"/>
                    </a:lnTo>
                    <a:lnTo>
                      <a:pt x="48" y="80"/>
                    </a:lnTo>
                    <a:lnTo>
                      <a:pt x="46" y="76"/>
                    </a:lnTo>
                    <a:lnTo>
                      <a:pt x="44" y="76"/>
                    </a:lnTo>
                    <a:lnTo>
                      <a:pt x="46" y="80"/>
                    </a:lnTo>
                    <a:lnTo>
                      <a:pt x="44" y="80"/>
                    </a:lnTo>
                    <a:lnTo>
                      <a:pt x="42" y="80"/>
                    </a:lnTo>
                    <a:lnTo>
                      <a:pt x="40" y="82"/>
                    </a:lnTo>
                    <a:lnTo>
                      <a:pt x="38" y="82"/>
                    </a:lnTo>
                    <a:lnTo>
                      <a:pt x="34" y="82"/>
                    </a:lnTo>
                    <a:lnTo>
                      <a:pt x="32" y="82"/>
                    </a:lnTo>
                    <a:lnTo>
                      <a:pt x="32" y="84"/>
                    </a:lnTo>
                    <a:lnTo>
                      <a:pt x="30" y="84"/>
                    </a:lnTo>
                    <a:lnTo>
                      <a:pt x="28" y="84"/>
                    </a:lnTo>
                    <a:lnTo>
                      <a:pt x="26" y="84"/>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1" name="Freeform 240"/>
              <p:cNvSpPr>
                <a:spLocks/>
              </p:cNvSpPr>
              <p:nvPr/>
            </p:nvSpPr>
            <p:spPr bwMode="gray">
              <a:xfrm>
                <a:off x="3025" y="2220"/>
                <a:ext cx="247" cy="110"/>
              </a:xfrm>
              <a:custGeom>
                <a:avLst/>
                <a:gdLst>
                  <a:gd name="T0" fmla="*/ 194 w 224"/>
                  <a:gd name="T1" fmla="*/ 34 h 110"/>
                  <a:gd name="T2" fmla="*/ 204 w 224"/>
                  <a:gd name="T3" fmla="*/ 40 h 110"/>
                  <a:gd name="T4" fmla="*/ 216 w 224"/>
                  <a:gd name="T5" fmla="*/ 58 h 110"/>
                  <a:gd name="T6" fmla="*/ 224 w 224"/>
                  <a:gd name="T7" fmla="*/ 80 h 110"/>
                  <a:gd name="T8" fmla="*/ 220 w 224"/>
                  <a:gd name="T9" fmla="*/ 82 h 110"/>
                  <a:gd name="T10" fmla="*/ 208 w 224"/>
                  <a:gd name="T11" fmla="*/ 80 h 110"/>
                  <a:gd name="T12" fmla="*/ 194 w 224"/>
                  <a:gd name="T13" fmla="*/ 82 h 110"/>
                  <a:gd name="T14" fmla="*/ 182 w 224"/>
                  <a:gd name="T15" fmla="*/ 88 h 110"/>
                  <a:gd name="T16" fmla="*/ 174 w 224"/>
                  <a:gd name="T17" fmla="*/ 92 h 110"/>
                  <a:gd name="T18" fmla="*/ 168 w 224"/>
                  <a:gd name="T19" fmla="*/ 92 h 110"/>
                  <a:gd name="T20" fmla="*/ 162 w 224"/>
                  <a:gd name="T21" fmla="*/ 98 h 110"/>
                  <a:gd name="T22" fmla="*/ 152 w 224"/>
                  <a:gd name="T23" fmla="*/ 102 h 110"/>
                  <a:gd name="T24" fmla="*/ 136 w 224"/>
                  <a:gd name="T25" fmla="*/ 102 h 110"/>
                  <a:gd name="T26" fmla="*/ 128 w 224"/>
                  <a:gd name="T27" fmla="*/ 98 h 110"/>
                  <a:gd name="T28" fmla="*/ 124 w 224"/>
                  <a:gd name="T29" fmla="*/ 102 h 110"/>
                  <a:gd name="T30" fmla="*/ 118 w 224"/>
                  <a:gd name="T31" fmla="*/ 110 h 110"/>
                  <a:gd name="T32" fmla="*/ 114 w 224"/>
                  <a:gd name="T33" fmla="*/ 110 h 110"/>
                  <a:gd name="T34" fmla="*/ 114 w 224"/>
                  <a:gd name="T35" fmla="*/ 106 h 110"/>
                  <a:gd name="T36" fmla="*/ 116 w 224"/>
                  <a:gd name="T37" fmla="*/ 104 h 110"/>
                  <a:gd name="T38" fmla="*/ 116 w 224"/>
                  <a:gd name="T39" fmla="*/ 100 h 110"/>
                  <a:gd name="T40" fmla="*/ 98 w 224"/>
                  <a:gd name="T41" fmla="*/ 104 h 110"/>
                  <a:gd name="T42" fmla="*/ 92 w 224"/>
                  <a:gd name="T43" fmla="*/ 106 h 110"/>
                  <a:gd name="T44" fmla="*/ 82 w 224"/>
                  <a:gd name="T45" fmla="*/ 108 h 110"/>
                  <a:gd name="T46" fmla="*/ 70 w 224"/>
                  <a:gd name="T47" fmla="*/ 104 h 110"/>
                  <a:gd name="T48" fmla="*/ 58 w 224"/>
                  <a:gd name="T49" fmla="*/ 104 h 110"/>
                  <a:gd name="T50" fmla="*/ 52 w 224"/>
                  <a:gd name="T51" fmla="*/ 110 h 110"/>
                  <a:gd name="T52" fmla="*/ 46 w 224"/>
                  <a:gd name="T53" fmla="*/ 110 h 110"/>
                  <a:gd name="T54" fmla="*/ 34 w 224"/>
                  <a:gd name="T55" fmla="*/ 106 h 110"/>
                  <a:gd name="T56" fmla="*/ 26 w 224"/>
                  <a:gd name="T57" fmla="*/ 102 h 110"/>
                  <a:gd name="T58" fmla="*/ 14 w 224"/>
                  <a:gd name="T59" fmla="*/ 94 h 110"/>
                  <a:gd name="T60" fmla="*/ 12 w 224"/>
                  <a:gd name="T61" fmla="*/ 86 h 110"/>
                  <a:gd name="T62" fmla="*/ 8 w 224"/>
                  <a:gd name="T63" fmla="*/ 76 h 110"/>
                  <a:gd name="T64" fmla="*/ 2 w 224"/>
                  <a:gd name="T65" fmla="*/ 66 h 110"/>
                  <a:gd name="T66" fmla="*/ 0 w 224"/>
                  <a:gd name="T67" fmla="*/ 54 h 110"/>
                  <a:gd name="T68" fmla="*/ 4 w 224"/>
                  <a:gd name="T69" fmla="*/ 50 h 110"/>
                  <a:gd name="T70" fmla="*/ 14 w 224"/>
                  <a:gd name="T71" fmla="*/ 44 h 110"/>
                  <a:gd name="T72" fmla="*/ 20 w 224"/>
                  <a:gd name="T73" fmla="*/ 46 h 110"/>
                  <a:gd name="T74" fmla="*/ 30 w 224"/>
                  <a:gd name="T75" fmla="*/ 44 h 110"/>
                  <a:gd name="T76" fmla="*/ 38 w 224"/>
                  <a:gd name="T77" fmla="*/ 40 h 110"/>
                  <a:gd name="T78" fmla="*/ 50 w 224"/>
                  <a:gd name="T79" fmla="*/ 40 h 110"/>
                  <a:gd name="T80" fmla="*/ 40 w 224"/>
                  <a:gd name="T81" fmla="*/ 36 h 110"/>
                  <a:gd name="T82" fmla="*/ 38 w 224"/>
                  <a:gd name="T83" fmla="*/ 32 h 110"/>
                  <a:gd name="T84" fmla="*/ 42 w 224"/>
                  <a:gd name="T85" fmla="*/ 20 h 110"/>
                  <a:gd name="T86" fmla="*/ 52 w 224"/>
                  <a:gd name="T87" fmla="*/ 16 h 110"/>
                  <a:gd name="T88" fmla="*/ 62 w 224"/>
                  <a:gd name="T89" fmla="*/ 16 h 110"/>
                  <a:gd name="T90" fmla="*/ 72 w 224"/>
                  <a:gd name="T91" fmla="*/ 14 h 110"/>
                  <a:gd name="T92" fmla="*/ 86 w 224"/>
                  <a:gd name="T93" fmla="*/ 4 h 110"/>
                  <a:gd name="T94" fmla="*/ 88 w 224"/>
                  <a:gd name="T95" fmla="*/ 2 h 110"/>
                  <a:gd name="T96" fmla="*/ 98 w 224"/>
                  <a:gd name="T97" fmla="*/ 0 h 110"/>
                  <a:gd name="T98" fmla="*/ 112 w 224"/>
                  <a:gd name="T99" fmla="*/ 4 h 110"/>
                  <a:gd name="T100" fmla="*/ 122 w 224"/>
                  <a:gd name="T101" fmla="*/ 12 h 110"/>
                  <a:gd name="T102" fmla="*/ 132 w 224"/>
                  <a:gd name="T103" fmla="*/ 14 h 110"/>
                  <a:gd name="T104" fmla="*/ 140 w 224"/>
                  <a:gd name="T105" fmla="*/ 12 h 110"/>
                  <a:gd name="T106" fmla="*/ 152 w 224"/>
                  <a:gd name="T107" fmla="*/ 12 h 110"/>
                  <a:gd name="T108" fmla="*/ 158 w 224"/>
                  <a:gd name="T109" fmla="*/ 16 h 110"/>
                  <a:gd name="T110" fmla="*/ 170 w 224"/>
                  <a:gd name="T111" fmla="*/ 24 h 110"/>
                  <a:gd name="T112" fmla="*/ 182 w 224"/>
                  <a:gd name="T113" fmla="*/ 28 h 110"/>
                  <a:gd name="T114" fmla="*/ 188 w 224"/>
                  <a:gd name="T115" fmla="*/ 30 h 11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24"/>
                  <a:gd name="T175" fmla="*/ 0 h 110"/>
                  <a:gd name="T176" fmla="*/ 224 w 224"/>
                  <a:gd name="T177" fmla="*/ 110 h 11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24" h="110">
                    <a:moveTo>
                      <a:pt x="188" y="30"/>
                    </a:moveTo>
                    <a:lnTo>
                      <a:pt x="192" y="32"/>
                    </a:lnTo>
                    <a:lnTo>
                      <a:pt x="194" y="34"/>
                    </a:lnTo>
                    <a:lnTo>
                      <a:pt x="198" y="36"/>
                    </a:lnTo>
                    <a:lnTo>
                      <a:pt x="202" y="38"/>
                    </a:lnTo>
                    <a:lnTo>
                      <a:pt x="204" y="40"/>
                    </a:lnTo>
                    <a:lnTo>
                      <a:pt x="210" y="46"/>
                    </a:lnTo>
                    <a:lnTo>
                      <a:pt x="216" y="58"/>
                    </a:lnTo>
                    <a:lnTo>
                      <a:pt x="220" y="70"/>
                    </a:lnTo>
                    <a:lnTo>
                      <a:pt x="224" y="78"/>
                    </a:lnTo>
                    <a:lnTo>
                      <a:pt x="224" y="80"/>
                    </a:lnTo>
                    <a:lnTo>
                      <a:pt x="222" y="82"/>
                    </a:lnTo>
                    <a:lnTo>
                      <a:pt x="220" y="82"/>
                    </a:lnTo>
                    <a:lnTo>
                      <a:pt x="218" y="78"/>
                    </a:lnTo>
                    <a:lnTo>
                      <a:pt x="208" y="80"/>
                    </a:lnTo>
                    <a:lnTo>
                      <a:pt x="204" y="80"/>
                    </a:lnTo>
                    <a:lnTo>
                      <a:pt x="200" y="80"/>
                    </a:lnTo>
                    <a:lnTo>
                      <a:pt x="194" y="82"/>
                    </a:lnTo>
                    <a:lnTo>
                      <a:pt x="190" y="84"/>
                    </a:lnTo>
                    <a:lnTo>
                      <a:pt x="184" y="86"/>
                    </a:lnTo>
                    <a:lnTo>
                      <a:pt x="182" y="88"/>
                    </a:lnTo>
                    <a:lnTo>
                      <a:pt x="180" y="88"/>
                    </a:lnTo>
                    <a:lnTo>
                      <a:pt x="178" y="90"/>
                    </a:lnTo>
                    <a:lnTo>
                      <a:pt x="174" y="92"/>
                    </a:lnTo>
                    <a:lnTo>
                      <a:pt x="172" y="92"/>
                    </a:lnTo>
                    <a:lnTo>
                      <a:pt x="170" y="92"/>
                    </a:lnTo>
                    <a:lnTo>
                      <a:pt x="168" y="92"/>
                    </a:lnTo>
                    <a:lnTo>
                      <a:pt x="166" y="94"/>
                    </a:lnTo>
                    <a:lnTo>
                      <a:pt x="164" y="96"/>
                    </a:lnTo>
                    <a:lnTo>
                      <a:pt x="162" y="98"/>
                    </a:lnTo>
                    <a:lnTo>
                      <a:pt x="158" y="100"/>
                    </a:lnTo>
                    <a:lnTo>
                      <a:pt x="152" y="102"/>
                    </a:lnTo>
                    <a:lnTo>
                      <a:pt x="146" y="102"/>
                    </a:lnTo>
                    <a:lnTo>
                      <a:pt x="140" y="102"/>
                    </a:lnTo>
                    <a:lnTo>
                      <a:pt x="136" y="102"/>
                    </a:lnTo>
                    <a:lnTo>
                      <a:pt x="132" y="100"/>
                    </a:lnTo>
                    <a:lnTo>
                      <a:pt x="128" y="98"/>
                    </a:lnTo>
                    <a:lnTo>
                      <a:pt x="126" y="98"/>
                    </a:lnTo>
                    <a:lnTo>
                      <a:pt x="124" y="100"/>
                    </a:lnTo>
                    <a:lnTo>
                      <a:pt x="124" y="102"/>
                    </a:lnTo>
                    <a:lnTo>
                      <a:pt x="120" y="108"/>
                    </a:lnTo>
                    <a:lnTo>
                      <a:pt x="118" y="110"/>
                    </a:lnTo>
                    <a:lnTo>
                      <a:pt x="116" y="110"/>
                    </a:lnTo>
                    <a:lnTo>
                      <a:pt x="114" y="110"/>
                    </a:lnTo>
                    <a:lnTo>
                      <a:pt x="112" y="108"/>
                    </a:lnTo>
                    <a:lnTo>
                      <a:pt x="114" y="106"/>
                    </a:lnTo>
                    <a:lnTo>
                      <a:pt x="116" y="104"/>
                    </a:lnTo>
                    <a:lnTo>
                      <a:pt x="116" y="102"/>
                    </a:lnTo>
                    <a:lnTo>
                      <a:pt x="116" y="100"/>
                    </a:lnTo>
                    <a:lnTo>
                      <a:pt x="108" y="102"/>
                    </a:lnTo>
                    <a:lnTo>
                      <a:pt x="102" y="106"/>
                    </a:lnTo>
                    <a:lnTo>
                      <a:pt x="98" y="104"/>
                    </a:lnTo>
                    <a:lnTo>
                      <a:pt x="96" y="104"/>
                    </a:lnTo>
                    <a:lnTo>
                      <a:pt x="94" y="104"/>
                    </a:lnTo>
                    <a:lnTo>
                      <a:pt x="92" y="106"/>
                    </a:lnTo>
                    <a:lnTo>
                      <a:pt x="88" y="108"/>
                    </a:lnTo>
                    <a:lnTo>
                      <a:pt x="84" y="108"/>
                    </a:lnTo>
                    <a:lnTo>
                      <a:pt x="82" y="108"/>
                    </a:lnTo>
                    <a:lnTo>
                      <a:pt x="80" y="106"/>
                    </a:lnTo>
                    <a:lnTo>
                      <a:pt x="76" y="104"/>
                    </a:lnTo>
                    <a:lnTo>
                      <a:pt x="70" y="104"/>
                    </a:lnTo>
                    <a:lnTo>
                      <a:pt x="64" y="102"/>
                    </a:lnTo>
                    <a:lnTo>
                      <a:pt x="60" y="102"/>
                    </a:lnTo>
                    <a:lnTo>
                      <a:pt x="58" y="104"/>
                    </a:lnTo>
                    <a:lnTo>
                      <a:pt x="58" y="106"/>
                    </a:lnTo>
                    <a:lnTo>
                      <a:pt x="54" y="108"/>
                    </a:lnTo>
                    <a:lnTo>
                      <a:pt x="52" y="110"/>
                    </a:lnTo>
                    <a:lnTo>
                      <a:pt x="48" y="110"/>
                    </a:lnTo>
                    <a:lnTo>
                      <a:pt x="46" y="110"/>
                    </a:lnTo>
                    <a:lnTo>
                      <a:pt x="42" y="108"/>
                    </a:lnTo>
                    <a:lnTo>
                      <a:pt x="38" y="106"/>
                    </a:lnTo>
                    <a:lnTo>
                      <a:pt x="34" y="106"/>
                    </a:lnTo>
                    <a:lnTo>
                      <a:pt x="32" y="106"/>
                    </a:lnTo>
                    <a:lnTo>
                      <a:pt x="30" y="104"/>
                    </a:lnTo>
                    <a:lnTo>
                      <a:pt x="26" y="102"/>
                    </a:lnTo>
                    <a:lnTo>
                      <a:pt x="22" y="100"/>
                    </a:lnTo>
                    <a:lnTo>
                      <a:pt x="18" y="96"/>
                    </a:lnTo>
                    <a:lnTo>
                      <a:pt x="14" y="94"/>
                    </a:lnTo>
                    <a:lnTo>
                      <a:pt x="12" y="90"/>
                    </a:lnTo>
                    <a:lnTo>
                      <a:pt x="12" y="86"/>
                    </a:lnTo>
                    <a:lnTo>
                      <a:pt x="10" y="82"/>
                    </a:lnTo>
                    <a:lnTo>
                      <a:pt x="10" y="78"/>
                    </a:lnTo>
                    <a:lnTo>
                      <a:pt x="8" y="76"/>
                    </a:lnTo>
                    <a:lnTo>
                      <a:pt x="2" y="70"/>
                    </a:lnTo>
                    <a:lnTo>
                      <a:pt x="2" y="68"/>
                    </a:lnTo>
                    <a:lnTo>
                      <a:pt x="2" y="66"/>
                    </a:lnTo>
                    <a:lnTo>
                      <a:pt x="0" y="62"/>
                    </a:lnTo>
                    <a:lnTo>
                      <a:pt x="0" y="58"/>
                    </a:lnTo>
                    <a:lnTo>
                      <a:pt x="0" y="54"/>
                    </a:lnTo>
                    <a:lnTo>
                      <a:pt x="2" y="54"/>
                    </a:lnTo>
                    <a:lnTo>
                      <a:pt x="2" y="52"/>
                    </a:lnTo>
                    <a:lnTo>
                      <a:pt x="4" y="50"/>
                    </a:lnTo>
                    <a:lnTo>
                      <a:pt x="6" y="48"/>
                    </a:lnTo>
                    <a:lnTo>
                      <a:pt x="8" y="44"/>
                    </a:lnTo>
                    <a:lnTo>
                      <a:pt x="14" y="44"/>
                    </a:lnTo>
                    <a:lnTo>
                      <a:pt x="18" y="44"/>
                    </a:lnTo>
                    <a:lnTo>
                      <a:pt x="20" y="46"/>
                    </a:lnTo>
                    <a:lnTo>
                      <a:pt x="26" y="46"/>
                    </a:lnTo>
                    <a:lnTo>
                      <a:pt x="30" y="44"/>
                    </a:lnTo>
                    <a:lnTo>
                      <a:pt x="32" y="42"/>
                    </a:lnTo>
                    <a:lnTo>
                      <a:pt x="36" y="40"/>
                    </a:lnTo>
                    <a:lnTo>
                      <a:pt x="38" y="40"/>
                    </a:lnTo>
                    <a:lnTo>
                      <a:pt x="42" y="40"/>
                    </a:lnTo>
                    <a:lnTo>
                      <a:pt x="50" y="40"/>
                    </a:lnTo>
                    <a:lnTo>
                      <a:pt x="46" y="38"/>
                    </a:lnTo>
                    <a:lnTo>
                      <a:pt x="42" y="38"/>
                    </a:lnTo>
                    <a:lnTo>
                      <a:pt x="40" y="36"/>
                    </a:lnTo>
                    <a:lnTo>
                      <a:pt x="38" y="34"/>
                    </a:lnTo>
                    <a:lnTo>
                      <a:pt x="38" y="32"/>
                    </a:lnTo>
                    <a:lnTo>
                      <a:pt x="38" y="28"/>
                    </a:lnTo>
                    <a:lnTo>
                      <a:pt x="40" y="24"/>
                    </a:lnTo>
                    <a:lnTo>
                      <a:pt x="42" y="20"/>
                    </a:lnTo>
                    <a:lnTo>
                      <a:pt x="48" y="16"/>
                    </a:lnTo>
                    <a:lnTo>
                      <a:pt x="50" y="16"/>
                    </a:lnTo>
                    <a:lnTo>
                      <a:pt x="52" y="16"/>
                    </a:lnTo>
                    <a:lnTo>
                      <a:pt x="56" y="16"/>
                    </a:lnTo>
                    <a:lnTo>
                      <a:pt x="60" y="16"/>
                    </a:lnTo>
                    <a:lnTo>
                      <a:pt x="62" y="16"/>
                    </a:lnTo>
                    <a:lnTo>
                      <a:pt x="64" y="16"/>
                    </a:lnTo>
                    <a:lnTo>
                      <a:pt x="66" y="16"/>
                    </a:lnTo>
                    <a:lnTo>
                      <a:pt x="72" y="14"/>
                    </a:lnTo>
                    <a:lnTo>
                      <a:pt x="76" y="10"/>
                    </a:lnTo>
                    <a:lnTo>
                      <a:pt x="82" y="8"/>
                    </a:lnTo>
                    <a:lnTo>
                      <a:pt x="86" y="4"/>
                    </a:lnTo>
                    <a:lnTo>
                      <a:pt x="88" y="4"/>
                    </a:lnTo>
                    <a:lnTo>
                      <a:pt x="88" y="2"/>
                    </a:lnTo>
                    <a:lnTo>
                      <a:pt x="90" y="0"/>
                    </a:lnTo>
                    <a:lnTo>
                      <a:pt x="94" y="0"/>
                    </a:lnTo>
                    <a:lnTo>
                      <a:pt x="98" y="0"/>
                    </a:lnTo>
                    <a:lnTo>
                      <a:pt x="104" y="2"/>
                    </a:lnTo>
                    <a:lnTo>
                      <a:pt x="112" y="4"/>
                    </a:lnTo>
                    <a:lnTo>
                      <a:pt x="114" y="6"/>
                    </a:lnTo>
                    <a:lnTo>
                      <a:pt x="118" y="8"/>
                    </a:lnTo>
                    <a:lnTo>
                      <a:pt x="122" y="12"/>
                    </a:lnTo>
                    <a:lnTo>
                      <a:pt x="128" y="16"/>
                    </a:lnTo>
                    <a:lnTo>
                      <a:pt x="128" y="14"/>
                    </a:lnTo>
                    <a:lnTo>
                      <a:pt x="132" y="14"/>
                    </a:lnTo>
                    <a:lnTo>
                      <a:pt x="136" y="14"/>
                    </a:lnTo>
                    <a:lnTo>
                      <a:pt x="138" y="12"/>
                    </a:lnTo>
                    <a:lnTo>
                      <a:pt x="140" y="12"/>
                    </a:lnTo>
                    <a:lnTo>
                      <a:pt x="142" y="12"/>
                    </a:lnTo>
                    <a:lnTo>
                      <a:pt x="146" y="12"/>
                    </a:lnTo>
                    <a:lnTo>
                      <a:pt x="152" y="12"/>
                    </a:lnTo>
                    <a:lnTo>
                      <a:pt x="156" y="14"/>
                    </a:lnTo>
                    <a:lnTo>
                      <a:pt x="158" y="16"/>
                    </a:lnTo>
                    <a:lnTo>
                      <a:pt x="162" y="18"/>
                    </a:lnTo>
                    <a:lnTo>
                      <a:pt x="166" y="22"/>
                    </a:lnTo>
                    <a:lnTo>
                      <a:pt x="170" y="24"/>
                    </a:lnTo>
                    <a:lnTo>
                      <a:pt x="180" y="26"/>
                    </a:lnTo>
                    <a:lnTo>
                      <a:pt x="182" y="28"/>
                    </a:lnTo>
                    <a:lnTo>
                      <a:pt x="186" y="28"/>
                    </a:lnTo>
                    <a:lnTo>
                      <a:pt x="188" y="3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2" name="Freeform 241"/>
              <p:cNvSpPr>
                <a:spLocks/>
              </p:cNvSpPr>
              <p:nvPr/>
            </p:nvSpPr>
            <p:spPr bwMode="gray">
              <a:xfrm>
                <a:off x="2945" y="2150"/>
                <a:ext cx="122" cy="90"/>
              </a:xfrm>
              <a:custGeom>
                <a:avLst/>
                <a:gdLst>
                  <a:gd name="T0" fmla="*/ 28 w 110"/>
                  <a:gd name="T1" fmla="*/ 74 h 90"/>
                  <a:gd name="T2" fmla="*/ 30 w 110"/>
                  <a:gd name="T3" fmla="*/ 60 h 90"/>
                  <a:gd name="T4" fmla="*/ 32 w 110"/>
                  <a:gd name="T5" fmla="*/ 58 h 90"/>
                  <a:gd name="T6" fmla="*/ 32 w 110"/>
                  <a:gd name="T7" fmla="*/ 54 h 90"/>
                  <a:gd name="T8" fmla="*/ 30 w 110"/>
                  <a:gd name="T9" fmla="*/ 50 h 90"/>
                  <a:gd name="T10" fmla="*/ 26 w 110"/>
                  <a:gd name="T11" fmla="*/ 44 h 90"/>
                  <a:gd name="T12" fmla="*/ 22 w 110"/>
                  <a:gd name="T13" fmla="*/ 36 h 90"/>
                  <a:gd name="T14" fmla="*/ 18 w 110"/>
                  <a:gd name="T15" fmla="*/ 24 h 90"/>
                  <a:gd name="T16" fmla="*/ 14 w 110"/>
                  <a:gd name="T17" fmla="*/ 22 h 90"/>
                  <a:gd name="T18" fmla="*/ 4 w 110"/>
                  <a:gd name="T19" fmla="*/ 12 h 90"/>
                  <a:gd name="T20" fmla="*/ 4 w 110"/>
                  <a:gd name="T21" fmla="*/ 6 h 90"/>
                  <a:gd name="T22" fmla="*/ 0 w 110"/>
                  <a:gd name="T23" fmla="*/ 0 h 90"/>
                  <a:gd name="T24" fmla="*/ 2 w 110"/>
                  <a:gd name="T25" fmla="*/ 0 h 90"/>
                  <a:gd name="T26" fmla="*/ 10 w 110"/>
                  <a:gd name="T27" fmla="*/ 0 h 90"/>
                  <a:gd name="T28" fmla="*/ 18 w 110"/>
                  <a:gd name="T29" fmla="*/ 4 h 90"/>
                  <a:gd name="T30" fmla="*/ 24 w 110"/>
                  <a:gd name="T31" fmla="*/ 10 h 90"/>
                  <a:gd name="T32" fmla="*/ 32 w 110"/>
                  <a:gd name="T33" fmla="*/ 16 h 90"/>
                  <a:gd name="T34" fmla="*/ 44 w 110"/>
                  <a:gd name="T35" fmla="*/ 18 h 90"/>
                  <a:gd name="T36" fmla="*/ 58 w 110"/>
                  <a:gd name="T37" fmla="*/ 12 h 90"/>
                  <a:gd name="T38" fmla="*/ 84 w 110"/>
                  <a:gd name="T39" fmla="*/ 18 h 90"/>
                  <a:gd name="T40" fmla="*/ 100 w 110"/>
                  <a:gd name="T41" fmla="*/ 24 h 90"/>
                  <a:gd name="T42" fmla="*/ 104 w 110"/>
                  <a:gd name="T43" fmla="*/ 26 h 90"/>
                  <a:gd name="T44" fmla="*/ 110 w 110"/>
                  <a:gd name="T45" fmla="*/ 30 h 90"/>
                  <a:gd name="T46" fmla="*/ 110 w 110"/>
                  <a:gd name="T47" fmla="*/ 34 h 90"/>
                  <a:gd name="T48" fmla="*/ 108 w 110"/>
                  <a:gd name="T49" fmla="*/ 42 h 90"/>
                  <a:gd name="T50" fmla="*/ 106 w 110"/>
                  <a:gd name="T51" fmla="*/ 46 h 90"/>
                  <a:gd name="T52" fmla="*/ 104 w 110"/>
                  <a:gd name="T53" fmla="*/ 52 h 90"/>
                  <a:gd name="T54" fmla="*/ 100 w 110"/>
                  <a:gd name="T55" fmla="*/ 56 h 90"/>
                  <a:gd name="T56" fmla="*/ 98 w 110"/>
                  <a:gd name="T57" fmla="*/ 58 h 90"/>
                  <a:gd name="T58" fmla="*/ 94 w 110"/>
                  <a:gd name="T59" fmla="*/ 66 h 90"/>
                  <a:gd name="T60" fmla="*/ 94 w 110"/>
                  <a:gd name="T61" fmla="*/ 68 h 90"/>
                  <a:gd name="T62" fmla="*/ 90 w 110"/>
                  <a:gd name="T63" fmla="*/ 70 h 90"/>
                  <a:gd name="T64" fmla="*/ 82 w 110"/>
                  <a:gd name="T65" fmla="*/ 72 h 90"/>
                  <a:gd name="T66" fmla="*/ 74 w 110"/>
                  <a:gd name="T67" fmla="*/ 82 h 90"/>
                  <a:gd name="T68" fmla="*/ 70 w 110"/>
                  <a:gd name="T69" fmla="*/ 88 h 90"/>
                  <a:gd name="T70" fmla="*/ 62 w 110"/>
                  <a:gd name="T71" fmla="*/ 88 h 90"/>
                  <a:gd name="T72" fmla="*/ 56 w 110"/>
                  <a:gd name="T73" fmla="*/ 88 h 90"/>
                  <a:gd name="T74" fmla="*/ 36 w 110"/>
                  <a:gd name="T75" fmla="*/ 90 h 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0"/>
                  <a:gd name="T115" fmla="*/ 0 h 90"/>
                  <a:gd name="T116" fmla="*/ 110 w 110"/>
                  <a:gd name="T117" fmla="*/ 90 h 9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0" h="90">
                    <a:moveTo>
                      <a:pt x="36" y="90"/>
                    </a:moveTo>
                    <a:lnTo>
                      <a:pt x="28" y="74"/>
                    </a:lnTo>
                    <a:lnTo>
                      <a:pt x="24" y="66"/>
                    </a:lnTo>
                    <a:lnTo>
                      <a:pt x="30" y="60"/>
                    </a:lnTo>
                    <a:lnTo>
                      <a:pt x="32" y="58"/>
                    </a:lnTo>
                    <a:lnTo>
                      <a:pt x="32" y="56"/>
                    </a:lnTo>
                    <a:lnTo>
                      <a:pt x="32" y="54"/>
                    </a:lnTo>
                    <a:lnTo>
                      <a:pt x="30" y="50"/>
                    </a:lnTo>
                    <a:lnTo>
                      <a:pt x="28" y="48"/>
                    </a:lnTo>
                    <a:lnTo>
                      <a:pt x="26" y="44"/>
                    </a:lnTo>
                    <a:lnTo>
                      <a:pt x="24" y="40"/>
                    </a:lnTo>
                    <a:lnTo>
                      <a:pt x="22" y="36"/>
                    </a:lnTo>
                    <a:lnTo>
                      <a:pt x="22" y="30"/>
                    </a:lnTo>
                    <a:lnTo>
                      <a:pt x="18" y="24"/>
                    </a:lnTo>
                    <a:lnTo>
                      <a:pt x="18" y="20"/>
                    </a:lnTo>
                    <a:lnTo>
                      <a:pt x="14" y="22"/>
                    </a:lnTo>
                    <a:lnTo>
                      <a:pt x="4" y="14"/>
                    </a:lnTo>
                    <a:lnTo>
                      <a:pt x="4" y="12"/>
                    </a:lnTo>
                    <a:lnTo>
                      <a:pt x="4" y="10"/>
                    </a:lnTo>
                    <a:lnTo>
                      <a:pt x="4" y="6"/>
                    </a:lnTo>
                    <a:lnTo>
                      <a:pt x="2" y="2"/>
                    </a:lnTo>
                    <a:lnTo>
                      <a:pt x="0" y="0"/>
                    </a:lnTo>
                    <a:lnTo>
                      <a:pt x="2" y="0"/>
                    </a:lnTo>
                    <a:lnTo>
                      <a:pt x="4" y="0"/>
                    </a:lnTo>
                    <a:lnTo>
                      <a:pt x="10" y="0"/>
                    </a:lnTo>
                    <a:lnTo>
                      <a:pt x="18" y="2"/>
                    </a:lnTo>
                    <a:lnTo>
                      <a:pt x="18" y="4"/>
                    </a:lnTo>
                    <a:lnTo>
                      <a:pt x="20" y="6"/>
                    </a:lnTo>
                    <a:lnTo>
                      <a:pt x="24" y="10"/>
                    </a:lnTo>
                    <a:lnTo>
                      <a:pt x="28" y="12"/>
                    </a:lnTo>
                    <a:lnTo>
                      <a:pt x="32" y="16"/>
                    </a:lnTo>
                    <a:lnTo>
                      <a:pt x="38" y="18"/>
                    </a:lnTo>
                    <a:lnTo>
                      <a:pt x="44" y="18"/>
                    </a:lnTo>
                    <a:lnTo>
                      <a:pt x="48" y="16"/>
                    </a:lnTo>
                    <a:lnTo>
                      <a:pt x="58" y="12"/>
                    </a:lnTo>
                    <a:lnTo>
                      <a:pt x="70" y="12"/>
                    </a:lnTo>
                    <a:lnTo>
                      <a:pt x="84" y="18"/>
                    </a:lnTo>
                    <a:lnTo>
                      <a:pt x="98" y="22"/>
                    </a:lnTo>
                    <a:lnTo>
                      <a:pt x="100" y="24"/>
                    </a:lnTo>
                    <a:lnTo>
                      <a:pt x="102" y="24"/>
                    </a:lnTo>
                    <a:lnTo>
                      <a:pt x="104" y="26"/>
                    </a:lnTo>
                    <a:lnTo>
                      <a:pt x="108" y="28"/>
                    </a:lnTo>
                    <a:lnTo>
                      <a:pt x="110" y="30"/>
                    </a:lnTo>
                    <a:lnTo>
                      <a:pt x="110" y="32"/>
                    </a:lnTo>
                    <a:lnTo>
                      <a:pt x="110" y="34"/>
                    </a:lnTo>
                    <a:lnTo>
                      <a:pt x="108" y="36"/>
                    </a:lnTo>
                    <a:lnTo>
                      <a:pt x="108" y="42"/>
                    </a:lnTo>
                    <a:lnTo>
                      <a:pt x="106" y="46"/>
                    </a:lnTo>
                    <a:lnTo>
                      <a:pt x="104" y="48"/>
                    </a:lnTo>
                    <a:lnTo>
                      <a:pt x="104" y="52"/>
                    </a:lnTo>
                    <a:lnTo>
                      <a:pt x="102" y="54"/>
                    </a:lnTo>
                    <a:lnTo>
                      <a:pt x="100" y="56"/>
                    </a:lnTo>
                    <a:lnTo>
                      <a:pt x="98" y="56"/>
                    </a:lnTo>
                    <a:lnTo>
                      <a:pt x="98" y="58"/>
                    </a:lnTo>
                    <a:lnTo>
                      <a:pt x="96" y="62"/>
                    </a:lnTo>
                    <a:lnTo>
                      <a:pt x="94" y="66"/>
                    </a:lnTo>
                    <a:lnTo>
                      <a:pt x="96" y="68"/>
                    </a:lnTo>
                    <a:lnTo>
                      <a:pt x="94" y="68"/>
                    </a:lnTo>
                    <a:lnTo>
                      <a:pt x="92" y="68"/>
                    </a:lnTo>
                    <a:lnTo>
                      <a:pt x="90" y="70"/>
                    </a:lnTo>
                    <a:lnTo>
                      <a:pt x="86" y="70"/>
                    </a:lnTo>
                    <a:lnTo>
                      <a:pt x="82" y="72"/>
                    </a:lnTo>
                    <a:lnTo>
                      <a:pt x="78" y="76"/>
                    </a:lnTo>
                    <a:lnTo>
                      <a:pt x="74" y="82"/>
                    </a:lnTo>
                    <a:lnTo>
                      <a:pt x="72" y="88"/>
                    </a:lnTo>
                    <a:lnTo>
                      <a:pt x="70" y="88"/>
                    </a:lnTo>
                    <a:lnTo>
                      <a:pt x="68" y="88"/>
                    </a:lnTo>
                    <a:lnTo>
                      <a:pt x="62" y="88"/>
                    </a:lnTo>
                    <a:lnTo>
                      <a:pt x="58" y="88"/>
                    </a:lnTo>
                    <a:lnTo>
                      <a:pt x="56" y="88"/>
                    </a:lnTo>
                    <a:lnTo>
                      <a:pt x="54" y="86"/>
                    </a:lnTo>
                    <a:lnTo>
                      <a:pt x="36" y="9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3" name="Freeform 242"/>
              <p:cNvSpPr>
                <a:spLocks/>
              </p:cNvSpPr>
              <p:nvPr/>
            </p:nvSpPr>
            <p:spPr bwMode="gray">
              <a:xfrm>
                <a:off x="2932" y="2236"/>
                <a:ext cx="93" cy="84"/>
              </a:xfrm>
              <a:custGeom>
                <a:avLst/>
                <a:gdLst>
                  <a:gd name="T0" fmla="*/ 84 w 84"/>
                  <a:gd name="T1" fmla="*/ 2 h 84"/>
                  <a:gd name="T2" fmla="*/ 72 w 84"/>
                  <a:gd name="T3" fmla="*/ 4 h 84"/>
                  <a:gd name="T4" fmla="*/ 72 w 84"/>
                  <a:gd name="T5" fmla="*/ 4 h 84"/>
                  <a:gd name="T6" fmla="*/ 70 w 84"/>
                  <a:gd name="T7" fmla="*/ 4 h 84"/>
                  <a:gd name="T8" fmla="*/ 68 w 84"/>
                  <a:gd name="T9" fmla="*/ 2 h 84"/>
                  <a:gd name="T10" fmla="*/ 66 w 84"/>
                  <a:gd name="T11" fmla="*/ 0 h 84"/>
                  <a:gd name="T12" fmla="*/ 48 w 84"/>
                  <a:gd name="T13" fmla="*/ 4 h 84"/>
                  <a:gd name="T14" fmla="*/ 34 w 84"/>
                  <a:gd name="T15" fmla="*/ 6 h 84"/>
                  <a:gd name="T16" fmla="*/ 20 w 84"/>
                  <a:gd name="T17" fmla="*/ 8 h 84"/>
                  <a:gd name="T18" fmla="*/ 20 w 84"/>
                  <a:gd name="T19" fmla="*/ 10 h 84"/>
                  <a:gd name="T20" fmla="*/ 18 w 84"/>
                  <a:gd name="T21" fmla="*/ 12 h 84"/>
                  <a:gd name="T22" fmla="*/ 18 w 84"/>
                  <a:gd name="T23" fmla="*/ 16 h 84"/>
                  <a:gd name="T24" fmla="*/ 18 w 84"/>
                  <a:gd name="T25" fmla="*/ 16 h 84"/>
                  <a:gd name="T26" fmla="*/ 16 w 84"/>
                  <a:gd name="T27" fmla="*/ 18 h 84"/>
                  <a:gd name="T28" fmla="*/ 12 w 84"/>
                  <a:gd name="T29" fmla="*/ 20 h 84"/>
                  <a:gd name="T30" fmla="*/ 8 w 84"/>
                  <a:gd name="T31" fmla="*/ 22 h 84"/>
                  <a:gd name="T32" fmla="*/ 6 w 84"/>
                  <a:gd name="T33" fmla="*/ 26 h 84"/>
                  <a:gd name="T34" fmla="*/ 2 w 84"/>
                  <a:gd name="T35" fmla="*/ 30 h 84"/>
                  <a:gd name="T36" fmla="*/ 0 w 84"/>
                  <a:gd name="T37" fmla="*/ 36 h 84"/>
                  <a:gd name="T38" fmla="*/ 0 w 84"/>
                  <a:gd name="T39" fmla="*/ 36 h 84"/>
                  <a:gd name="T40" fmla="*/ 0 w 84"/>
                  <a:gd name="T41" fmla="*/ 38 h 84"/>
                  <a:gd name="T42" fmla="*/ 0 w 84"/>
                  <a:gd name="T43" fmla="*/ 40 h 84"/>
                  <a:gd name="T44" fmla="*/ 2 w 84"/>
                  <a:gd name="T45" fmla="*/ 44 h 84"/>
                  <a:gd name="T46" fmla="*/ 4 w 84"/>
                  <a:gd name="T47" fmla="*/ 48 h 84"/>
                  <a:gd name="T48" fmla="*/ 10 w 84"/>
                  <a:gd name="T49" fmla="*/ 56 h 84"/>
                  <a:gd name="T50" fmla="*/ 18 w 84"/>
                  <a:gd name="T51" fmla="*/ 66 h 84"/>
                  <a:gd name="T52" fmla="*/ 26 w 84"/>
                  <a:gd name="T53" fmla="*/ 76 h 84"/>
                  <a:gd name="T54" fmla="*/ 30 w 84"/>
                  <a:gd name="T55" fmla="*/ 84 h 84"/>
                  <a:gd name="T56" fmla="*/ 42 w 84"/>
                  <a:gd name="T57" fmla="*/ 84 h 84"/>
                  <a:gd name="T58" fmla="*/ 44 w 84"/>
                  <a:gd name="T59" fmla="*/ 66 h 84"/>
                  <a:gd name="T60" fmla="*/ 46 w 84"/>
                  <a:gd name="T61" fmla="*/ 66 h 84"/>
                  <a:gd name="T62" fmla="*/ 48 w 84"/>
                  <a:gd name="T63" fmla="*/ 64 h 84"/>
                  <a:gd name="T64" fmla="*/ 50 w 84"/>
                  <a:gd name="T65" fmla="*/ 62 h 84"/>
                  <a:gd name="T66" fmla="*/ 54 w 84"/>
                  <a:gd name="T67" fmla="*/ 56 h 84"/>
                  <a:gd name="T68" fmla="*/ 60 w 84"/>
                  <a:gd name="T69" fmla="*/ 48 h 84"/>
                  <a:gd name="T70" fmla="*/ 58 w 84"/>
                  <a:gd name="T71" fmla="*/ 48 h 84"/>
                  <a:gd name="T72" fmla="*/ 58 w 84"/>
                  <a:gd name="T73" fmla="*/ 46 h 84"/>
                  <a:gd name="T74" fmla="*/ 58 w 84"/>
                  <a:gd name="T75" fmla="*/ 42 h 84"/>
                  <a:gd name="T76" fmla="*/ 58 w 84"/>
                  <a:gd name="T77" fmla="*/ 38 h 84"/>
                  <a:gd name="T78" fmla="*/ 60 w 84"/>
                  <a:gd name="T79" fmla="*/ 32 h 84"/>
                  <a:gd name="T80" fmla="*/ 64 w 84"/>
                  <a:gd name="T81" fmla="*/ 26 h 84"/>
                  <a:gd name="T82" fmla="*/ 64 w 84"/>
                  <a:gd name="T83" fmla="*/ 24 h 84"/>
                  <a:gd name="T84" fmla="*/ 64 w 84"/>
                  <a:gd name="T85" fmla="*/ 22 h 84"/>
                  <a:gd name="T86" fmla="*/ 68 w 84"/>
                  <a:gd name="T87" fmla="*/ 20 h 84"/>
                  <a:gd name="T88" fmla="*/ 70 w 84"/>
                  <a:gd name="T89" fmla="*/ 18 h 84"/>
                  <a:gd name="T90" fmla="*/ 74 w 84"/>
                  <a:gd name="T91" fmla="*/ 16 h 84"/>
                  <a:gd name="T92" fmla="*/ 78 w 84"/>
                  <a:gd name="T93" fmla="*/ 16 h 84"/>
                  <a:gd name="T94" fmla="*/ 84 w 84"/>
                  <a:gd name="T95" fmla="*/ 18 h 84"/>
                  <a:gd name="T96" fmla="*/ 84 w 84"/>
                  <a:gd name="T97" fmla="*/ 2 h 84"/>
                  <a:gd name="T98" fmla="*/ 84 w 84"/>
                  <a:gd name="T99" fmla="*/ 2 h 8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4"/>
                  <a:gd name="T151" fmla="*/ 0 h 84"/>
                  <a:gd name="T152" fmla="*/ 84 w 84"/>
                  <a:gd name="T153" fmla="*/ 84 h 8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4" h="84">
                    <a:moveTo>
                      <a:pt x="84" y="2"/>
                    </a:moveTo>
                    <a:lnTo>
                      <a:pt x="72" y="4"/>
                    </a:lnTo>
                    <a:lnTo>
                      <a:pt x="70" y="4"/>
                    </a:lnTo>
                    <a:lnTo>
                      <a:pt x="68" y="2"/>
                    </a:lnTo>
                    <a:lnTo>
                      <a:pt x="66" y="0"/>
                    </a:lnTo>
                    <a:lnTo>
                      <a:pt x="48" y="4"/>
                    </a:lnTo>
                    <a:lnTo>
                      <a:pt x="34" y="6"/>
                    </a:lnTo>
                    <a:lnTo>
                      <a:pt x="20" y="8"/>
                    </a:lnTo>
                    <a:lnTo>
                      <a:pt x="20" y="10"/>
                    </a:lnTo>
                    <a:lnTo>
                      <a:pt x="18" y="12"/>
                    </a:lnTo>
                    <a:lnTo>
                      <a:pt x="18" y="16"/>
                    </a:lnTo>
                    <a:lnTo>
                      <a:pt x="16" y="18"/>
                    </a:lnTo>
                    <a:lnTo>
                      <a:pt x="12" y="20"/>
                    </a:lnTo>
                    <a:lnTo>
                      <a:pt x="8" y="22"/>
                    </a:lnTo>
                    <a:lnTo>
                      <a:pt x="6" y="26"/>
                    </a:lnTo>
                    <a:lnTo>
                      <a:pt x="2" y="30"/>
                    </a:lnTo>
                    <a:lnTo>
                      <a:pt x="0" y="36"/>
                    </a:lnTo>
                    <a:lnTo>
                      <a:pt x="0" y="38"/>
                    </a:lnTo>
                    <a:lnTo>
                      <a:pt x="0" y="40"/>
                    </a:lnTo>
                    <a:lnTo>
                      <a:pt x="2" y="44"/>
                    </a:lnTo>
                    <a:lnTo>
                      <a:pt x="4" y="48"/>
                    </a:lnTo>
                    <a:lnTo>
                      <a:pt x="10" y="56"/>
                    </a:lnTo>
                    <a:lnTo>
                      <a:pt x="18" y="66"/>
                    </a:lnTo>
                    <a:lnTo>
                      <a:pt x="26" y="76"/>
                    </a:lnTo>
                    <a:lnTo>
                      <a:pt x="30" y="84"/>
                    </a:lnTo>
                    <a:lnTo>
                      <a:pt x="42" y="84"/>
                    </a:lnTo>
                    <a:lnTo>
                      <a:pt x="44" y="66"/>
                    </a:lnTo>
                    <a:lnTo>
                      <a:pt x="46" y="66"/>
                    </a:lnTo>
                    <a:lnTo>
                      <a:pt x="48" y="64"/>
                    </a:lnTo>
                    <a:lnTo>
                      <a:pt x="50" y="62"/>
                    </a:lnTo>
                    <a:lnTo>
                      <a:pt x="54" y="56"/>
                    </a:lnTo>
                    <a:lnTo>
                      <a:pt x="60" y="48"/>
                    </a:lnTo>
                    <a:lnTo>
                      <a:pt x="58" y="48"/>
                    </a:lnTo>
                    <a:lnTo>
                      <a:pt x="58" y="46"/>
                    </a:lnTo>
                    <a:lnTo>
                      <a:pt x="58" y="42"/>
                    </a:lnTo>
                    <a:lnTo>
                      <a:pt x="58" y="38"/>
                    </a:lnTo>
                    <a:lnTo>
                      <a:pt x="60" y="32"/>
                    </a:lnTo>
                    <a:lnTo>
                      <a:pt x="64" y="26"/>
                    </a:lnTo>
                    <a:lnTo>
                      <a:pt x="64" y="24"/>
                    </a:lnTo>
                    <a:lnTo>
                      <a:pt x="64" y="22"/>
                    </a:lnTo>
                    <a:lnTo>
                      <a:pt x="68" y="20"/>
                    </a:lnTo>
                    <a:lnTo>
                      <a:pt x="70" y="18"/>
                    </a:lnTo>
                    <a:lnTo>
                      <a:pt x="74" y="16"/>
                    </a:lnTo>
                    <a:lnTo>
                      <a:pt x="78" y="16"/>
                    </a:lnTo>
                    <a:lnTo>
                      <a:pt x="84" y="18"/>
                    </a:lnTo>
                    <a:lnTo>
                      <a:pt x="84" y="2"/>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4" name="Freeform 243"/>
              <p:cNvSpPr>
                <a:spLocks/>
              </p:cNvSpPr>
              <p:nvPr/>
            </p:nvSpPr>
            <p:spPr bwMode="gray">
              <a:xfrm>
                <a:off x="2923" y="2208"/>
                <a:ext cx="31" cy="64"/>
              </a:xfrm>
              <a:custGeom>
                <a:avLst/>
                <a:gdLst>
                  <a:gd name="T0" fmla="*/ 0 w 28"/>
                  <a:gd name="T1" fmla="*/ 20 h 64"/>
                  <a:gd name="T2" fmla="*/ 8 w 28"/>
                  <a:gd name="T3" fmla="*/ 28 h 64"/>
                  <a:gd name="T4" fmla="*/ 10 w 28"/>
                  <a:gd name="T5" fmla="*/ 28 h 64"/>
                  <a:gd name="T6" fmla="*/ 10 w 28"/>
                  <a:gd name="T7" fmla="*/ 32 h 64"/>
                  <a:gd name="T8" fmla="*/ 12 w 28"/>
                  <a:gd name="T9" fmla="*/ 36 h 64"/>
                  <a:gd name="T10" fmla="*/ 12 w 28"/>
                  <a:gd name="T11" fmla="*/ 40 h 64"/>
                  <a:gd name="T12" fmla="*/ 10 w 28"/>
                  <a:gd name="T13" fmla="*/ 40 h 64"/>
                  <a:gd name="T14" fmla="*/ 10 w 28"/>
                  <a:gd name="T15" fmla="*/ 40 h 64"/>
                  <a:gd name="T16" fmla="*/ 10 w 28"/>
                  <a:gd name="T17" fmla="*/ 44 h 64"/>
                  <a:gd name="T18" fmla="*/ 8 w 28"/>
                  <a:gd name="T19" fmla="*/ 48 h 64"/>
                  <a:gd name="T20" fmla="*/ 8 w 28"/>
                  <a:gd name="T21" fmla="*/ 54 h 64"/>
                  <a:gd name="T22" fmla="*/ 8 w 28"/>
                  <a:gd name="T23" fmla="*/ 54 h 64"/>
                  <a:gd name="T24" fmla="*/ 8 w 28"/>
                  <a:gd name="T25" fmla="*/ 58 h 64"/>
                  <a:gd name="T26" fmla="*/ 8 w 28"/>
                  <a:gd name="T27" fmla="*/ 60 h 64"/>
                  <a:gd name="T28" fmla="*/ 8 w 28"/>
                  <a:gd name="T29" fmla="*/ 64 h 64"/>
                  <a:gd name="T30" fmla="*/ 8 w 28"/>
                  <a:gd name="T31" fmla="*/ 62 h 64"/>
                  <a:gd name="T32" fmla="*/ 8 w 28"/>
                  <a:gd name="T33" fmla="*/ 60 h 64"/>
                  <a:gd name="T34" fmla="*/ 10 w 28"/>
                  <a:gd name="T35" fmla="*/ 58 h 64"/>
                  <a:gd name="T36" fmla="*/ 14 w 28"/>
                  <a:gd name="T37" fmla="*/ 54 h 64"/>
                  <a:gd name="T38" fmla="*/ 18 w 28"/>
                  <a:gd name="T39" fmla="*/ 50 h 64"/>
                  <a:gd name="T40" fmla="*/ 26 w 28"/>
                  <a:gd name="T41" fmla="*/ 44 h 64"/>
                  <a:gd name="T42" fmla="*/ 26 w 28"/>
                  <a:gd name="T43" fmla="*/ 42 h 64"/>
                  <a:gd name="T44" fmla="*/ 26 w 28"/>
                  <a:gd name="T45" fmla="*/ 40 h 64"/>
                  <a:gd name="T46" fmla="*/ 28 w 28"/>
                  <a:gd name="T47" fmla="*/ 38 h 64"/>
                  <a:gd name="T48" fmla="*/ 28 w 28"/>
                  <a:gd name="T49" fmla="*/ 36 h 64"/>
                  <a:gd name="T50" fmla="*/ 28 w 28"/>
                  <a:gd name="T51" fmla="*/ 36 h 64"/>
                  <a:gd name="T52" fmla="*/ 26 w 28"/>
                  <a:gd name="T53" fmla="*/ 34 h 64"/>
                  <a:gd name="T54" fmla="*/ 26 w 28"/>
                  <a:gd name="T55" fmla="*/ 32 h 64"/>
                  <a:gd name="T56" fmla="*/ 26 w 28"/>
                  <a:gd name="T57" fmla="*/ 28 h 64"/>
                  <a:gd name="T58" fmla="*/ 26 w 28"/>
                  <a:gd name="T59" fmla="*/ 24 h 64"/>
                  <a:gd name="T60" fmla="*/ 26 w 28"/>
                  <a:gd name="T61" fmla="*/ 22 h 64"/>
                  <a:gd name="T62" fmla="*/ 26 w 28"/>
                  <a:gd name="T63" fmla="*/ 18 h 64"/>
                  <a:gd name="T64" fmla="*/ 24 w 28"/>
                  <a:gd name="T65" fmla="*/ 14 h 64"/>
                  <a:gd name="T66" fmla="*/ 22 w 28"/>
                  <a:gd name="T67" fmla="*/ 8 h 64"/>
                  <a:gd name="T68" fmla="*/ 20 w 28"/>
                  <a:gd name="T69" fmla="*/ 4 h 64"/>
                  <a:gd name="T70" fmla="*/ 20 w 28"/>
                  <a:gd name="T71" fmla="*/ 4 h 64"/>
                  <a:gd name="T72" fmla="*/ 18 w 28"/>
                  <a:gd name="T73" fmla="*/ 2 h 64"/>
                  <a:gd name="T74" fmla="*/ 16 w 28"/>
                  <a:gd name="T75" fmla="*/ 0 h 64"/>
                  <a:gd name="T76" fmla="*/ 12 w 28"/>
                  <a:gd name="T77" fmla="*/ 0 h 64"/>
                  <a:gd name="T78" fmla="*/ 8 w 28"/>
                  <a:gd name="T79" fmla="*/ 0 h 64"/>
                  <a:gd name="T80" fmla="*/ 8 w 28"/>
                  <a:gd name="T81" fmla="*/ 0 h 64"/>
                  <a:gd name="T82" fmla="*/ 6 w 28"/>
                  <a:gd name="T83" fmla="*/ 2 h 64"/>
                  <a:gd name="T84" fmla="*/ 6 w 28"/>
                  <a:gd name="T85" fmla="*/ 2 h 64"/>
                  <a:gd name="T86" fmla="*/ 0 w 28"/>
                  <a:gd name="T87" fmla="*/ 20 h 64"/>
                  <a:gd name="T88" fmla="*/ 0 w 28"/>
                  <a:gd name="T89" fmla="*/ 20 h 6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8"/>
                  <a:gd name="T136" fmla="*/ 0 h 64"/>
                  <a:gd name="T137" fmla="*/ 28 w 28"/>
                  <a:gd name="T138" fmla="*/ 64 h 6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8" h="64">
                    <a:moveTo>
                      <a:pt x="0" y="20"/>
                    </a:moveTo>
                    <a:lnTo>
                      <a:pt x="8" y="28"/>
                    </a:lnTo>
                    <a:lnTo>
                      <a:pt x="10" y="28"/>
                    </a:lnTo>
                    <a:lnTo>
                      <a:pt x="10" y="32"/>
                    </a:lnTo>
                    <a:lnTo>
                      <a:pt x="12" y="36"/>
                    </a:lnTo>
                    <a:lnTo>
                      <a:pt x="12" y="40"/>
                    </a:lnTo>
                    <a:lnTo>
                      <a:pt x="10" y="40"/>
                    </a:lnTo>
                    <a:lnTo>
                      <a:pt x="10" y="44"/>
                    </a:lnTo>
                    <a:lnTo>
                      <a:pt x="8" y="48"/>
                    </a:lnTo>
                    <a:lnTo>
                      <a:pt x="8" y="54"/>
                    </a:lnTo>
                    <a:lnTo>
                      <a:pt x="8" y="58"/>
                    </a:lnTo>
                    <a:lnTo>
                      <a:pt x="8" y="60"/>
                    </a:lnTo>
                    <a:lnTo>
                      <a:pt x="8" y="64"/>
                    </a:lnTo>
                    <a:lnTo>
                      <a:pt x="8" y="62"/>
                    </a:lnTo>
                    <a:lnTo>
                      <a:pt x="8" y="60"/>
                    </a:lnTo>
                    <a:lnTo>
                      <a:pt x="10" y="58"/>
                    </a:lnTo>
                    <a:lnTo>
                      <a:pt x="14" y="54"/>
                    </a:lnTo>
                    <a:lnTo>
                      <a:pt x="18" y="50"/>
                    </a:lnTo>
                    <a:lnTo>
                      <a:pt x="26" y="44"/>
                    </a:lnTo>
                    <a:lnTo>
                      <a:pt x="26" y="42"/>
                    </a:lnTo>
                    <a:lnTo>
                      <a:pt x="26" y="40"/>
                    </a:lnTo>
                    <a:lnTo>
                      <a:pt x="28" y="38"/>
                    </a:lnTo>
                    <a:lnTo>
                      <a:pt x="28" y="36"/>
                    </a:lnTo>
                    <a:lnTo>
                      <a:pt x="26" y="34"/>
                    </a:lnTo>
                    <a:lnTo>
                      <a:pt x="26" y="32"/>
                    </a:lnTo>
                    <a:lnTo>
                      <a:pt x="26" y="28"/>
                    </a:lnTo>
                    <a:lnTo>
                      <a:pt x="26" y="24"/>
                    </a:lnTo>
                    <a:lnTo>
                      <a:pt x="26" y="22"/>
                    </a:lnTo>
                    <a:lnTo>
                      <a:pt x="26" y="18"/>
                    </a:lnTo>
                    <a:lnTo>
                      <a:pt x="24" y="14"/>
                    </a:lnTo>
                    <a:lnTo>
                      <a:pt x="22" y="8"/>
                    </a:lnTo>
                    <a:lnTo>
                      <a:pt x="20" y="4"/>
                    </a:lnTo>
                    <a:lnTo>
                      <a:pt x="18" y="2"/>
                    </a:lnTo>
                    <a:lnTo>
                      <a:pt x="16" y="0"/>
                    </a:lnTo>
                    <a:lnTo>
                      <a:pt x="12" y="0"/>
                    </a:lnTo>
                    <a:lnTo>
                      <a:pt x="8" y="0"/>
                    </a:lnTo>
                    <a:lnTo>
                      <a:pt x="6" y="2"/>
                    </a:lnTo>
                    <a:lnTo>
                      <a:pt x="0" y="2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5" name="Freeform 244"/>
              <p:cNvSpPr>
                <a:spLocks/>
              </p:cNvSpPr>
              <p:nvPr/>
            </p:nvSpPr>
            <p:spPr bwMode="gray">
              <a:xfrm>
                <a:off x="2828" y="2130"/>
                <a:ext cx="157" cy="114"/>
              </a:xfrm>
              <a:custGeom>
                <a:avLst/>
                <a:gdLst>
                  <a:gd name="T0" fmla="*/ 20 w 142"/>
                  <a:gd name="T1" fmla="*/ 42 h 114"/>
                  <a:gd name="T2" fmla="*/ 20 w 142"/>
                  <a:gd name="T3" fmla="*/ 40 h 114"/>
                  <a:gd name="T4" fmla="*/ 18 w 142"/>
                  <a:gd name="T5" fmla="*/ 38 h 114"/>
                  <a:gd name="T6" fmla="*/ 20 w 142"/>
                  <a:gd name="T7" fmla="*/ 36 h 114"/>
                  <a:gd name="T8" fmla="*/ 14 w 142"/>
                  <a:gd name="T9" fmla="*/ 34 h 114"/>
                  <a:gd name="T10" fmla="*/ 6 w 142"/>
                  <a:gd name="T11" fmla="*/ 30 h 114"/>
                  <a:gd name="T12" fmla="*/ 0 w 142"/>
                  <a:gd name="T13" fmla="*/ 26 h 114"/>
                  <a:gd name="T14" fmla="*/ 2 w 142"/>
                  <a:gd name="T15" fmla="*/ 24 h 114"/>
                  <a:gd name="T16" fmla="*/ 20 w 142"/>
                  <a:gd name="T17" fmla="*/ 16 h 114"/>
                  <a:gd name="T18" fmla="*/ 32 w 142"/>
                  <a:gd name="T19" fmla="*/ 12 h 114"/>
                  <a:gd name="T20" fmla="*/ 54 w 142"/>
                  <a:gd name="T21" fmla="*/ 6 h 114"/>
                  <a:gd name="T22" fmla="*/ 58 w 142"/>
                  <a:gd name="T23" fmla="*/ 2 h 114"/>
                  <a:gd name="T24" fmla="*/ 60 w 142"/>
                  <a:gd name="T25" fmla="*/ 0 h 114"/>
                  <a:gd name="T26" fmla="*/ 68 w 142"/>
                  <a:gd name="T27" fmla="*/ 24 h 114"/>
                  <a:gd name="T28" fmla="*/ 86 w 142"/>
                  <a:gd name="T29" fmla="*/ 24 h 114"/>
                  <a:gd name="T30" fmla="*/ 92 w 142"/>
                  <a:gd name="T31" fmla="*/ 22 h 114"/>
                  <a:gd name="T32" fmla="*/ 102 w 142"/>
                  <a:gd name="T33" fmla="*/ 18 h 114"/>
                  <a:gd name="T34" fmla="*/ 108 w 142"/>
                  <a:gd name="T35" fmla="*/ 20 h 114"/>
                  <a:gd name="T36" fmla="*/ 110 w 142"/>
                  <a:gd name="T37" fmla="*/ 26 h 114"/>
                  <a:gd name="T38" fmla="*/ 110 w 142"/>
                  <a:gd name="T39" fmla="*/ 32 h 114"/>
                  <a:gd name="T40" fmla="*/ 120 w 142"/>
                  <a:gd name="T41" fmla="*/ 42 h 114"/>
                  <a:gd name="T42" fmla="*/ 124 w 142"/>
                  <a:gd name="T43" fmla="*/ 44 h 114"/>
                  <a:gd name="T44" fmla="*/ 128 w 142"/>
                  <a:gd name="T45" fmla="*/ 56 h 114"/>
                  <a:gd name="T46" fmla="*/ 132 w 142"/>
                  <a:gd name="T47" fmla="*/ 64 h 114"/>
                  <a:gd name="T48" fmla="*/ 136 w 142"/>
                  <a:gd name="T49" fmla="*/ 70 h 114"/>
                  <a:gd name="T50" fmla="*/ 138 w 142"/>
                  <a:gd name="T51" fmla="*/ 74 h 114"/>
                  <a:gd name="T52" fmla="*/ 138 w 142"/>
                  <a:gd name="T53" fmla="*/ 78 h 114"/>
                  <a:gd name="T54" fmla="*/ 136 w 142"/>
                  <a:gd name="T55" fmla="*/ 80 h 114"/>
                  <a:gd name="T56" fmla="*/ 134 w 142"/>
                  <a:gd name="T57" fmla="*/ 94 h 114"/>
                  <a:gd name="T58" fmla="*/ 128 w 142"/>
                  <a:gd name="T59" fmla="*/ 112 h 114"/>
                  <a:gd name="T60" fmla="*/ 112 w 142"/>
                  <a:gd name="T61" fmla="*/ 110 h 114"/>
                  <a:gd name="T62" fmla="*/ 112 w 142"/>
                  <a:gd name="T63" fmla="*/ 104 h 114"/>
                  <a:gd name="T64" fmla="*/ 112 w 142"/>
                  <a:gd name="T65" fmla="*/ 102 h 114"/>
                  <a:gd name="T66" fmla="*/ 110 w 142"/>
                  <a:gd name="T67" fmla="*/ 92 h 114"/>
                  <a:gd name="T68" fmla="*/ 108 w 142"/>
                  <a:gd name="T69" fmla="*/ 86 h 114"/>
                  <a:gd name="T70" fmla="*/ 106 w 142"/>
                  <a:gd name="T71" fmla="*/ 82 h 114"/>
                  <a:gd name="T72" fmla="*/ 98 w 142"/>
                  <a:gd name="T73" fmla="*/ 78 h 114"/>
                  <a:gd name="T74" fmla="*/ 94 w 142"/>
                  <a:gd name="T75" fmla="*/ 80 h 114"/>
                  <a:gd name="T76" fmla="*/ 92 w 142"/>
                  <a:gd name="T77" fmla="*/ 80 h 114"/>
                  <a:gd name="T78" fmla="*/ 64 w 142"/>
                  <a:gd name="T79" fmla="*/ 76 h 114"/>
                  <a:gd name="T80" fmla="*/ 58 w 142"/>
                  <a:gd name="T81" fmla="*/ 74 h 114"/>
                  <a:gd name="T82" fmla="*/ 52 w 142"/>
                  <a:gd name="T83" fmla="*/ 70 h 114"/>
                  <a:gd name="T84" fmla="*/ 46 w 142"/>
                  <a:gd name="T85" fmla="*/ 60 h 114"/>
                  <a:gd name="T86" fmla="*/ 38 w 142"/>
                  <a:gd name="T87" fmla="*/ 60 h 114"/>
                  <a:gd name="T88" fmla="*/ 26 w 142"/>
                  <a:gd name="T89" fmla="*/ 52 h 11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2"/>
                  <a:gd name="T136" fmla="*/ 0 h 114"/>
                  <a:gd name="T137" fmla="*/ 142 w 142"/>
                  <a:gd name="T138" fmla="*/ 114 h 11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2" h="114">
                    <a:moveTo>
                      <a:pt x="26" y="52"/>
                    </a:moveTo>
                    <a:lnTo>
                      <a:pt x="20" y="42"/>
                    </a:lnTo>
                    <a:lnTo>
                      <a:pt x="20" y="40"/>
                    </a:lnTo>
                    <a:lnTo>
                      <a:pt x="18" y="38"/>
                    </a:lnTo>
                    <a:lnTo>
                      <a:pt x="20" y="36"/>
                    </a:lnTo>
                    <a:lnTo>
                      <a:pt x="18" y="34"/>
                    </a:lnTo>
                    <a:lnTo>
                      <a:pt x="14" y="34"/>
                    </a:lnTo>
                    <a:lnTo>
                      <a:pt x="10" y="32"/>
                    </a:lnTo>
                    <a:lnTo>
                      <a:pt x="6" y="30"/>
                    </a:lnTo>
                    <a:lnTo>
                      <a:pt x="2" y="28"/>
                    </a:lnTo>
                    <a:lnTo>
                      <a:pt x="0" y="26"/>
                    </a:lnTo>
                    <a:lnTo>
                      <a:pt x="2" y="24"/>
                    </a:lnTo>
                    <a:lnTo>
                      <a:pt x="10" y="20"/>
                    </a:lnTo>
                    <a:lnTo>
                      <a:pt x="20" y="16"/>
                    </a:lnTo>
                    <a:lnTo>
                      <a:pt x="28" y="14"/>
                    </a:lnTo>
                    <a:lnTo>
                      <a:pt x="32" y="12"/>
                    </a:lnTo>
                    <a:lnTo>
                      <a:pt x="56" y="10"/>
                    </a:lnTo>
                    <a:lnTo>
                      <a:pt x="54" y="6"/>
                    </a:lnTo>
                    <a:lnTo>
                      <a:pt x="56" y="4"/>
                    </a:lnTo>
                    <a:lnTo>
                      <a:pt x="58" y="2"/>
                    </a:lnTo>
                    <a:lnTo>
                      <a:pt x="58" y="0"/>
                    </a:lnTo>
                    <a:lnTo>
                      <a:pt x="60" y="0"/>
                    </a:lnTo>
                    <a:lnTo>
                      <a:pt x="62" y="10"/>
                    </a:lnTo>
                    <a:lnTo>
                      <a:pt x="68" y="24"/>
                    </a:lnTo>
                    <a:lnTo>
                      <a:pt x="84" y="24"/>
                    </a:lnTo>
                    <a:lnTo>
                      <a:pt x="86" y="24"/>
                    </a:lnTo>
                    <a:lnTo>
                      <a:pt x="88" y="22"/>
                    </a:lnTo>
                    <a:lnTo>
                      <a:pt x="92" y="22"/>
                    </a:lnTo>
                    <a:lnTo>
                      <a:pt x="96" y="20"/>
                    </a:lnTo>
                    <a:lnTo>
                      <a:pt x="102" y="18"/>
                    </a:lnTo>
                    <a:lnTo>
                      <a:pt x="106" y="18"/>
                    </a:lnTo>
                    <a:lnTo>
                      <a:pt x="108" y="20"/>
                    </a:lnTo>
                    <a:lnTo>
                      <a:pt x="110" y="24"/>
                    </a:lnTo>
                    <a:lnTo>
                      <a:pt x="110" y="26"/>
                    </a:lnTo>
                    <a:lnTo>
                      <a:pt x="110" y="30"/>
                    </a:lnTo>
                    <a:lnTo>
                      <a:pt x="110" y="32"/>
                    </a:lnTo>
                    <a:lnTo>
                      <a:pt x="110" y="34"/>
                    </a:lnTo>
                    <a:lnTo>
                      <a:pt x="120" y="42"/>
                    </a:lnTo>
                    <a:lnTo>
                      <a:pt x="124" y="40"/>
                    </a:lnTo>
                    <a:lnTo>
                      <a:pt x="124" y="44"/>
                    </a:lnTo>
                    <a:lnTo>
                      <a:pt x="128" y="50"/>
                    </a:lnTo>
                    <a:lnTo>
                      <a:pt x="128" y="56"/>
                    </a:lnTo>
                    <a:lnTo>
                      <a:pt x="130" y="60"/>
                    </a:lnTo>
                    <a:lnTo>
                      <a:pt x="132" y="64"/>
                    </a:lnTo>
                    <a:lnTo>
                      <a:pt x="134" y="68"/>
                    </a:lnTo>
                    <a:lnTo>
                      <a:pt x="136" y="70"/>
                    </a:lnTo>
                    <a:lnTo>
                      <a:pt x="138" y="74"/>
                    </a:lnTo>
                    <a:lnTo>
                      <a:pt x="138" y="76"/>
                    </a:lnTo>
                    <a:lnTo>
                      <a:pt x="138" y="78"/>
                    </a:lnTo>
                    <a:lnTo>
                      <a:pt x="136" y="80"/>
                    </a:lnTo>
                    <a:lnTo>
                      <a:pt x="130" y="86"/>
                    </a:lnTo>
                    <a:lnTo>
                      <a:pt x="134" y="94"/>
                    </a:lnTo>
                    <a:lnTo>
                      <a:pt x="142" y="110"/>
                    </a:lnTo>
                    <a:lnTo>
                      <a:pt x="128" y="112"/>
                    </a:lnTo>
                    <a:lnTo>
                      <a:pt x="114" y="114"/>
                    </a:lnTo>
                    <a:lnTo>
                      <a:pt x="112" y="110"/>
                    </a:lnTo>
                    <a:lnTo>
                      <a:pt x="112" y="108"/>
                    </a:lnTo>
                    <a:lnTo>
                      <a:pt x="112" y="104"/>
                    </a:lnTo>
                    <a:lnTo>
                      <a:pt x="112" y="102"/>
                    </a:lnTo>
                    <a:lnTo>
                      <a:pt x="112" y="98"/>
                    </a:lnTo>
                    <a:lnTo>
                      <a:pt x="110" y="92"/>
                    </a:lnTo>
                    <a:lnTo>
                      <a:pt x="110" y="88"/>
                    </a:lnTo>
                    <a:lnTo>
                      <a:pt x="108" y="86"/>
                    </a:lnTo>
                    <a:lnTo>
                      <a:pt x="106" y="82"/>
                    </a:lnTo>
                    <a:lnTo>
                      <a:pt x="102" y="78"/>
                    </a:lnTo>
                    <a:lnTo>
                      <a:pt x="98" y="78"/>
                    </a:lnTo>
                    <a:lnTo>
                      <a:pt x="96" y="78"/>
                    </a:lnTo>
                    <a:lnTo>
                      <a:pt x="94" y="80"/>
                    </a:lnTo>
                    <a:lnTo>
                      <a:pt x="92" y="80"/>
                    </a:lnTo>
                    <a:lnTo>
                      <a:pt x="86" y="98"/>
                    </a:lnTo>
                    <a:lnTo>
                      <a:pt x="64" y="76"/>
                    </a:lnTo>
                    <a:lnTo>
                      <a:pt x="58" y="76"/>
                    </a:lnTo>
                    <a:lnTo>
                      <a:pt x="58" y="74"/>
                    </a:lnTo>
                    <a:lnTo>
                      <a:pt x="54" y="72"/>
                    </a:lnTo>
                    <a:lnTo>
                      <a:pt x="52" y="70"/>
                    </a:lnTo>
                    <a:lnTo>
                      <a:pt x="48" y="66"/>
                    </a:lnTo>
                    <a:lnTo>
                      <a:pt x="46" y="60"/>
                    </a:lnTo>
                    <a:lnTo>
                      <a:pt x="44" y="56"/>
                    </a:lnTo>
                    <a:lnTo>
                      <a:pt x="38" y="60"/>
                    </a:lnTo>
                    <a:lnTo>
                      <a:pt x="26" y="52"/>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6" name="Freeform 245"/>
              <p:cNvSpPr>
                <a:spLocks/>
              </p:cNvSpPr>
              <p:nvPr/>
            </p:nvSpPr>
            <p:spPr bwMode="gray">
              <a:xfrm>
                <a:off x="2895" y="2096"/>
                <a:ext cx="84" cy="58"/>
              </a:xfrm>
              <a:custGeom>
                <a:avLst/>
                <a:gdLst>
                  <a:gd name="T0" fmla="*/ 40 w 76"/>
                  <a:gd name="T1" fmla="*/ 18 h 58"/>
                  <a:gd name="T2" fmla="*/ 34 w 76"/>
                  <a:gd name="T3" fmla="*/ 20 h 58"/>
                  <a:gd name="T4" fmla="*/ 28 w 76"/>
                  <a:gd name="T5" fmla="*/ 22 h 58"/>
                  <a:gd name="T6" fmla="*/ 26 w 76"/>
                  <a:gd name="T7" fmla="*/ 22 h 58"/>
                  <a:gd name="T8" fmla="*/ 12 w 76"/>
                  <a:gd name="T9" fmla="*/ 22 h 58"/>
                  <a:gd name="T10" fmla="*/ 10 w 76"/>
                  <a:gd name="T11" fmla="*/ 20 h 58"/>
                  <a:gd name="T12" fmla="*/ 6 w 76"/>
                  <a:gd name="T13" fmla="*/ 16 h 58"/>
                  <a:gd name="T14" fmla="*/ 4 w 76"/>
                  <a:gd name="T15" fmla="*/ 18 h 58"/>
                  <a:gd name="T16" fmla="*/ 0 w 76"/>
                  <a:gd name="T17" fmla="*/ 24 h 58"/>
                  <a:gd name="T18" fmla="*/ 0 w 76"/>
                  <a:gd name="T19" fmla="*/ 32 h 58"/>
                  <a:gd name="T20" fmla="*/ 0 w 76"/>
                  <a:gd name="T21" fmla="*/ 34 h 58"/>
                  <a:gd name="T22" fmla="*/ 2 w 76"/>
                  <a:gd name="T23" fmla="*/ 42 h 58"/>
                  <a:gd name="T24" fmla="*/ 4 w 76"/>
                  <a:gd name="T25" fmla="*/ 52 h 58"/>
                  <a:gd name="T26" fmla="*/ 8 w 76"/>
                  <a:gd name="T27" fmla="*/ 58 h 58"/>
                  <a:gd name="T28" fmla="*/ 26 w 76"/>
                  <a:gd name="T29" fmla="*/ 58 h 58"/>
                  <a:gd name="T30" fmla="*/ 32 w 76"/>
                  <a:gd name="T31" fmla="*/ 56 h 58"/>
                  <a:gd name="T32" fmla="*/ 38 w 76"/>
                  <a:gd name="T33" fmla="*/ 54 h 58"/>
                  <a:gd name="T34" fmla="*/ 46 w 76"/>
                  <a:gd name="T35" fmla="*/ 52 h 58"/>
                  <a:gd name="T36" fmla="*/ 52 w 76"/>
                  <a:gd name="T37" fmla="*/ 54 h 58"/>
                  <a:gd name="T38" fmla="*/ 56 w 76"/>
                  <a:gd name="T39" fmla="*/ 54 h 58"/>
                  <a:gd name="T40" fmla="*/ 58 w 76"/>
                  <a:gd name="T41" fmla="*/ 52 h 58"/>
                  <a:gd name="T42" fmla="*/ 62 w 76"/>
                  <a:gd name="T43" fmla="*/ 48 h 58"/>
                  <a:gd name="T44" fmla="*/ 68 w 76"/>
                  <a:gd name="T45" fmla="*/ 42 h 58"/>
                  <a:gd name="T46" fmla="*/ 72 w 76"/>
                  <a:gd name="T47" fmla="*/ 30 h 58"/>
                  <a:gd name="T48" fmla="*/ 72 w 76"/>
                  <a:gd name="T49" fmla="*/ 24 h 58"/>
                  <a:gd name="T50" fmla="*/ 74 w 76"/>
                  <a:gd name="T51" fmla="*/ 16 h 58"/>
                  <a:gd name="T52" fmla="*/ 76 w 76"/>
                  <a:gd name="T53" fmla="*/ 10 h 58"/>
                  <a:gd name="T54" fmla="*/ 70 w 76"/>
                  <a:gd name="T55" fmla="*/ 0 h 58"/>
                  <a:gd name="T56" fmla="*/ 66 w 76"/>
                  <a:gd name="T57" fmla="*/ 2 h 58"/>
                  <a:gd name="T58" fmla="*/ 56 w 76"/>
                  <a:gd name="T59" fmla="*/ 2 h 58"/>
                  <a:gd name="T60" fmla="*/ 54 w 76"/>
                  <a:gd name="T61" fmla="*/ 4 h 58"/>
                  <a:gd name="T62" fmla="*/ 46 w 76"/>
                  <a:gd name="T63" fmla="*/ 8 h 58"/>
                  <a:gd name="T64" fmla="*/ 46 w 76"/>
                  <a:gd name="T65" fmla="*/ 12 h 58"/>
                  <a:gd name="T66" fmla="*/ 44 w 76"/>
                  <a:gd name="T67" fmla="*/ 16 h 58"/>
                  <a:gd name="T68" fmla="*/ 42 w 76"/>
                  <a:gd name="T69" fmla="*/ 18 h 5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58"/>
                  <a:gd name="T107" fmla="*/ 76 w 76"/>
                  <a:gd name="T108" fmla="*/ 58 h 5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58">
                    <a:moveTo>
                      <a:pt x="42" y="18"/>
                    </a:moveTo>
                    <a:lnTo>
                      <a:pt x="40" y="18"/>
                    </a:lnTo>
                    <a:lnTo>
                      <a:pt x="36" y="18"/>
                    </a:lnTo>
                    <a:lnTo>
                      <a:pt x="34" y="20"/>
                    </a:lnTo>
                    <a:lnTo>
                      <a:pt x="30" y="22"/>
                    </a:lnTo>
                    <a:lnTo>
                      <a:pt x="28" y="22"/>
                    </a:lnTo>
                    <a:lnTo>
                      <a:pt x="26" y="22"/>
                    </a:lnTo>
                    <a:lnTo>
                      <a:pt x="20" y="24"/>
                    </a:lnTo>
                    <a:lnTo>
                      <a:pt x="12" y="22"/>
                    </a:lnTo>
                    <a:lnTo>
                      <a:pt x="10" y="20"/>
                    </a:lnTo>
                    <a:lnTo>
                      <a:pt x="8" y="18"/>
                    </a:lnTo>
                    <a:lnTo>
                      <a:pt x="6" y="16"/>
                    </a:lnTo>
                    <a:lnTo>
                      <a:pt x="6" y="18"/>
                    </a:lnTo>
                    <a:lnTo>
                      <a:pt x="4" y="18"/>
                    </a:lnTo>
                    <a:lnTo>
                      <a:pt x="2" y="20"/>
                    </a:lnTo>
                    <a:lnTo>
                      <a:pt x="0" y="24"/>
                    </a:lnTo>
                    <a:lnTo>
                      <a:pt x="0" y="28"/>
                    </a:lnTo>
                    <a:lnTo>
                      <a:pt x="0" y="32"/>
                    </a:lnTo>
                    <a:lnTo>
                      <a:pt x="0" y="34"/>
                    </a:lnTo>
                    <a:lnTo>
                      <a:pt x="0" y="38"/>
                    </a:lnTo>
                    <a:lnTo>
                      <a:pt x="2" y="42"/>
                    </a:lnTo>
                    <a:lnTo>
                      <a:pt x="4" y="48"/>
                    </a:lnTo>
                    <a:lnTo>
                      <a:pt x="4" y="52"/>
                    </a:lnTo>
                    <a:lnTo>
                      <a:pt x="6" y="56"/>
                    </a:lnTo>
                    <a:lnTo>
                      <a:pt x="8" y="58"/>
                    </a:lnTo>
                    <a:lnTo>
                      <a:pt x="24" y="58"/>
                    </a:lnTo>
                    <a:lnTo>
                      <a:pt x="26" y="58"/>
                    </a:lnTo>
                    <a:lnTo>
                      <a:pt x="28" y="58"/>
                    </a:lnTo>
                    <a:lnTo>
                      <a:pt x="32" y="56"/>
                    </a:lnTo>
                    <a:lnTo>
                      <a:pt x="36" y="54"/>
                    </a:lnTo>
                    <a:lnTo>
                      <a:pt x="38" y="54"/>
                    </a:lnTo>
                    <a:lnTo>
                      <a:pt x="46" y="52"/>
                    </a:lnTo>
                    <a:lnTo>
                      <a:pt x="48" y="54"/>
                    </a:lnTo>
                    <a:lnTo>
                      <a:pt x="52" y="54"/>
                    </a:lnTo>
                    <a:lnTo>
                      <a:pt x="54" y="54"/>
                    </a:lnTo>
                    <a:lnTo>
                      <a:pt x="56" y="54"/>
                    </a:lnTo>
                    <a:lnTo>
                      <a:pt x="56" y="52"/>
                    </a:lnTo>
                    <a:lnTo>
                      <a:pt x="58" y="52"/>
                    </a:lnTo>
                    <a:lnTo>
                      <a:pt x="60" y="52"/>
                    </a:lnTo>
                    <a:lnTo>
                      <a:pt x="62" y="48"/>
                    </a:lnTo>
                    <a:lnTo>
                      <a:pt x="66" y="46"/>
                    </a:lnTo>
                    <a:lnTo>
                      <a:pt x="68" y="42"/>
                    </a:lnTo>
                    <a:lnTo>
                      <a:pt x="70" y="36"/>
                    </a:lnTo>
                    <a:lnTo>
                      <a:pt x="72" y="30"/>
                    </a:lnTo>
                    <a:lnTo>
                      <a:pt x="72" y="28"/>
                    </a:lnTo>
                    <a:lnTo>
                      <a:pt x="72" y="24"/>
                    </a:lnTo>
                    <a:lnTo>
                      <a:pt x="72" y="20"/>
                    </a:lnTo>
                    <a:lnTo>
                      <a:pt x="74" y="16"/>
                    </a:lnTo>
                    <a:lnTo>
                      <a:pt x="74" y="12"/>
                    </a:lnTo>
                    <a:lnTo>
                      <a:pt x="76" y="10"/>
                    </a:lnTo>
                    <a:lnTo>
                      <a:pt x="70" y="0"/>
                    </a:lnTo>
                    <a:lnTo>
                      <a:pt x="68" y="2"/>
                    </a:lnTo>
                    <a:lnTo>
                      <a:pt x="66" y="2"/>
                    </a:lnTo>
                    <a:lnTo>
                      <a:pt x="62" y="2"/>
                    </a:lnTo>
                    <a:lnTo>
                      <a:pt x="56" y="2"/>
                    </a:lnTo>
                    <a:lnTo>
                      <a:pt x="54" y="4"/>
                    </a:lnTo>
                    <a:lnTo>
                      <a:pt x="52" y="4"/>
                    </a:lnTo>
                    <a:lnTo>
                      <a:pt x="46" y="8"/>
                    </a:lnTo>
                    <a:lnTo>
                      <a:pt x="46" y="10"/>
                    </a:lnTo>
                    <a:lnTo>
                      <a:pt x="46" y="12"/>
                    </a:lnTo>
                    <a:lnTo>
                      <a:pt x="46" y="14"/>
                    </a:lnTo>
                    <a:lnTo>
                      <a:pt x="44" y="16"/>
                    </a:lnTo>
                    <a:lnTo>
                      <a:pt x="44" y="18"/>
                    </a:lnTo>
                    <a:lnTo>
                      <a:pt x="42" y="18"/>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171" name="Freeform 246"/>
              <p:cNvSpPr>
                <a:spLocks/>
              </p:cNvSpPr>
              <p:nvPr/>
            </p:nvSpPr>
            <p:spPr bwMode="gray">
              <a:xfrm>
                <a:off x="2831" y="2054"/>
                <a:ext cx="152" cy="66"/>
              </a:xfrm>
              <a:custGeom>
                <a:avLst/>
                <a:gdLst>
                  <a:gd name="T0" fmla="*/ 134 w 138"/>
                  <a:gd name="T1" fmla="*/ 22 h 66"/>
                  <a:gd name="T2" fmla="*/ 130 w 138"/>
                  <a:gd name="T3" fmla="*/ 18 h 66"/>
                  <a:gd name="T4" fmla="*/ 126 w 138"/>
                  <a:gd name="T5" fmla="*/ 16 h 66"/>
                  <a:gd name="T6" fmla="*/ 118 w 138"/>
                  <a:gd name="T7" fmla="*/ 12 h 66"/>
                  <a:gd name="T8" fmla="*/ 110 w 138"/>
                  <a:gd name="T9" fmla="*/ 14 h 66"/>
                  <a:gd name="T10" fmla="*/ 106 w 138"/>
                  <a:gd name="T11" fmla="*/ 18 h 66"/>
                  <a:gd name="T12" fmla="*/ 104 w 138"/>
                  <a:gd name="T13" fmla="*/ 20 h 66"/>
                  <a:gd name="T14" fmla="*/ 104 w 138"/>
                  <a:gd name="T15" fmla="*/ 24 h 66"/>
                  <a:gd name="T16" fmla="*/ 100 w 138"/>
                  <a:gd name="T17" fmla="*/ 22 h 66"/>
                  <a:gd name="T18" fmla="*/ 94 w 138"/>
                  <a:gd name="T19" fmla="*/ 24 h 66"/>
                  <a:gd name="T20" fmla="*/ 90 w 138"/>
                  <a:gd name="T21" fmla="*/ 24 h 66"/>
                  <a:gd name="T22" fmla="*/ 84 w 138"/>
                  <a:gd name="T23" fmla="*/ 22 h 66"/>
                  <a:gd name="T24" fmla="*/ 76 w 138"/>
                  <a:gd name="T25" fmla="*/ 20 h 66"/>
                  <a:gd name="T26" fmla="*/ 60 w 138"/>
                  <a:gd name="T27" fmla="*/ 14 h 66"/>
                  <a:gd name="T28" fmla="*/ 46 w 138"/>
                  <a:gd name="T29" fmla="*/ 8 h 66"/>
                  <a:gd name="T30" fmla="*/ 36 w 138"/>
                  <a:gd name="T31" fmla="*/ 4 h 66"/>
                  <a:gd name="T32" fmla="*/ 30 w 138"/>
                  <a:gd name="T33" fmla="*/ 0 h 66"/>
                  <a:gd name="T34" fmla="*/ 28 w 138"/>
                  <a:gd name="T35" fmla="*/ 2 h 66"/>
                  <a:gd name="T36" fmla="*/ 28 w 138"/>
                  <a:gd name="T37" fmla="*/ 4 h 66"/>
                  <a:gd name="T38" fmla="*/ 26 w 138"/>
                  <a:gd name="T39" fmla="*/ 6 h 66"/>
                  <a:gd name="T40" fmla="*/ 24 w 138"/>
                  <a:gd name="T41" fmla="*/ 4 h 66"/>
                  <a:gd name="T42" fmla="*/ 22 w 138"/>
                  <a:gd name="T43" fmla="*/ 4 h 66"/>
                  <a:gd name="T44" fmla="*/ 20 w 138"/>
                  <a:gd name="T45" fmla="*/ 0 h 66"/>
                  <a:gd name="T46" fmla="*/ 18 w 138"/>
                  <a:gd name="T47" fmla="*/ 0 h 66"/>
                  <a:gd name="T48" fmla="*/ 18 w 138"/>
                  <a:gd name="T49" fmla="*/ 4 h 66"/>
                  <a:gd name="T50" fmla="*/ 14 w 138"/>
                  <a:gd name="T51" fmla="*/ 6 h 66"/>
                  <a:gd name="T52" fmla="*/ 12 w 138"/>
                  <a:gd name="T53" fmla="*/ 6 h 66"/>
                  <a:gd name="T54" fmla="*/ 6 w 138"/>
                  <a:gd name="T55" fmla="*/ 6 h 66"/>
                  <a:gd name="T56" fmla="*/ 4 w 138"/>
                  <a:gd name="T57" fmla="*/ 8 h 66"/>
                  <a:gd name="T58" fmla="*/ 0 w 138"/>
                  <a:gd name="T59" fmla="*/ 8 h 66"/>
                  <a:gd name="T60" fmla="*/ 8 w 138"/>
                  <a:gd name="T61" fmla="*/ 20 h 66"/>
                  <a:gd name="T62" fmla="*/ 16 w 138"/>
                  <a:gd name="T63" fmla="*/ 42 h 66"/>
                  <a:gd name="T64" fmla="*/ 18 w 138"/>
                  <a:gd name="T65" fmla="*/ 42 h 66"/>
                  <a:gd name="T66" fmla="*/ 18 w 138"/>
                  <a:gd name="T67" fmla="*/ 44 h 66"/>
                  <a:gd name="T68" fmla="*/ 20 w 138"/>
                  <a:gd name="T69" fmla="*/ 46 h 66"/>
                  <a:gd name="T70" fmla="*/ 24 w 138"/>
                  <a:gd name="T71" fmla="*/ 46 h 66"/>
                  <a:gd name="T72" fmla="*/ 30 w 138"/>
                  <a:gd name="T73" fmla="*/ 46 h 66"/>
                  <a:gd name="T74" fmla="*/ 34 w 138"/>
                  <a:gd name="T75" fmla="*/ 42 h 66"/>
                  <a:gd name="T76" fmla="*/ 42 w 138"/>
                  <a:gd name="T77" fmla="*/ 44 h 66"/>
                  <a:gd name="T78" fmla="*/ 42 w 138"/>
                  <a:gd name="T79" fmla="*/ 46 h 66"/>
                  <a:gd name="T80" fmla="*/ 44 w 138"/>
                  <a:gd name="T81" fmla="*/ 48 h 66"/>
                  <a:gd name="T82" fmla="*/ 52 w 138"/>
                  <a:gd name="T83" fmla="*/ 50 h 66"/>
                  <a:gd name="T84" fmla="*/ 60 w 138"/>
                  <a:gd name="T85" fmla="*/ 52 h 66"/>
                  <a:gd name="T86" fmla="*/ 62 w 138"/>
                  <a:gd name="T87" fmla="*/ 58 h 66"/>
                  <a:gd name="T88" fmla="*/ 68 w 138"/>
                  <a:gd name="T89" fmla="*/ 64 h 66"/>
                  <a:gd name="T90" fmla="*/ 72 w 138"/>
                  <a:gd name="T91" fmla="*/ 64 h 66"/>
                  <a:gd name="T92" fmla="*/ 78 w 138"/>
                  <a:gd name="T93" fmla="*/ 66 h 66"/>
                  <a:gd name="T94" fmla="*/ 86 w 138"/>
                  <a:gd name="T95" fmla="*/ 64 h 66"/>
                  <a:gd name="T96" fmla="*/ 90 w 138"/>
                  <a:gd name="T97" fmla="*/ 62 h 66"/>
                  <a:gd name="T98" fmla="*/ 98 w 138"/>
                  <a:gd name="T99" fmla="*/ 60 h 66"/>
                  <a:gd name="T100" fmla="*/ 102 w 138"/>
                  <a:gd name="T101" fmla="*/ 58 h 66"/>
                  <a:gd name="T102" fmla="*/ 104 w 138"/>
                  <a:gd name="T103" fmla="*/ 54 h 66"/>
                  <a:gd name="T104" fmla="*/ 104 w 138"/>
                  <a:gd name="T105" fmla="*/ 50 h 66"/>
                  <a:gd name="T106" fmla="*/ 108 w 138"/>
                  <a:gd name="T107" fmla="*/ 48 h 66"/>
                  <a:gd name="T108" fmla="*/ 112 w 138"/>
                  <a:gd name="T109" fmla="*/ 44 h 66"/>
                  <a:gd name="T110" fmla="*/ 118 w 138"/>
                  <a:gd name="T111" fmla="*/ 46 h 66"/>
                  <a:gd name="T112" fmla="*/ 126 w 138"/>
                  <a:gd name="T113" fmla="*/ 44 h 66"/>
                  <a:gd name="T114" fmla="*/ 130 w 138"/>
                  <a:gd name="T115" fmla="*/ 40 h 66"/>
                  <a:gd name="T116" fmla="*/ 136 w 138"/>
                  <a:gd name="T117" fmla="*/ 38 h 66"/>
                  <a:gd name="T118" fmla="*/ 138 w 138"/>
                  <a:gd name="T119" fmla="*/ 38 h 66"/>
                  <a:gd name="T120" fmla="*/ 136 w 138"/>
                  <a:gd name="T121" fmla="*/ 36 h 66"/>
                  <a:gd name="T122" fmla="*/ 136 w 138"/>
                  <a:gd name="T123" fmla="*/ 30 h 66"/>
                  <a:gd name="T124" fmla="*/ 138 w 138"/>
                  <a:gd name="T125" fmla="*/ 24 h 6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8"/>
                  <a:gd name="T190" fmla="*/ 0 h 66"/>
                  <a:gd name="T191" fmla="*/ 138 w 138"/>
                  <a:gd name="T192" fmla="*/ 66 h 6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8" h="66">
                    <a:moveTo>
                      <a:pt x="138" y="24"/>
                    </a:moveTo>
                    <a:lnTo>
                      <a:pt x="134" y="22"/>
                    </a:lnTo>
                    <a:lnTo>
                      <a:pt x="132" y="20"/>
                    </a:lnTo>
                    <a:lnTo>
                      <a:pt x="130" y="18"/>
                    </a:lnTo>
                    <a:lnTo>
                      <a:pt x="128" y="16"/>
                    </a:lnTo>
                    <a:lnTo>
                      <a:pt x="126" y="16"/>
                    </a:lnTo>
                    <a:lnTo>
                      <a:pt x="122" y="12"/>
                    </a:lnTo>
                    <a:lnTo>
                      <a:pt x="118" y="12"/>
                    </a:lnTo>
                    <a:lnTo>
                      <a:pt x="114" y="14"/>
                    </a:lnTo>
                    <a:lnTo>
                      <a:pt x="110" y="14"/>
                    </a:lnTo>
                    <a:lnTo>
                      <a:pt x="108" y="16"/>
                    </a:lnTo>
                    <a:lnTo>
                      <a:pt x="106" y="18"/>
                    </a:lnTo>
                    <a:lnTo>
                      <a:pt x="104" y="18"/>
                    </a:lnTo>
                    <a:lnTo>
                      <a:pt x="104" y="20"/>
                    </a:lnTo>
                    <a:lnTo>
                      <a:pt x="104" y="22"/>
                    </a:lnTo>
                    <a:lnTo>
                      <a:pt x="104" y="24"/>
                    </a:lnTo>
                    <a:lnTo>
                      <a:pt x="102" y="24"/>
                    </a:lnTo>
                    <a:lnTo>
                      <a:pt x="100" y="22"/>
                    </a:lnTo>
                    <a:lnTo>
                      <a:pt x="96" y="22"/>
                    </a:lnTo>
                    <a:lnTo>
                      <a:pt x="94" y="24"/>
                    </a:lnTo>
                    <a:lnTo>
                      <a:pt x="92" y="24"/>
                    </a:lnTo>
                    <a:lnTo>
                      <a:pt x="90" y="24"/>
                    </a:lnTo>
                    <a:lnTo>
                      <a:pt x="84" y="26"/>
                    </a:lnTo>
                    <a:lnTo>
                      <a:pt x="84" y="22"/>
                    </a:lnTo>
                    <a:lnTo>
                      <a:pt x="80" y="22"/>
                    </a:lnTo>
                    <a:lnTo>
                      <a:pt x="76" y="20"/>
                    </a:lnTo>
                    <a:lnTo>
                      <a:pt x="68" y="14"/>
                    </a:lnTo>
                    <a:lnTo>
                      <a:pt x="60" y="14"/>
                    </a:lnTo>
                    <a:lnTo>
                      <a:pt x="58" y="8"/>
                    </a:lnTo>
                    <a:lnTo>
                      <a:pt x="46" y="8"/>
                    </a:lnTo>
                    <a:lnTo>
                      <a:pt x="42" y="4"/>
                    </a:lnTo>
                    <a:lnTo>
                      <a:pt x="36" y="4"/>
                    </a:lnTo>
                    <a:lnTo>
                      <a:pt x="34" y="0"/>
                    </a:lnTo>
                    <a:lnTo>
                      <a:pt x="30" y="0"/>
                    </a:lnTo>
                    <a:lnTo>
                      <a:pt x="30" y="2"/>
                    </a:lnTo>
                    <a:lnTo>
                      <a:pt x="28" y="2"/>
                    </a:lnTo>
                    <a:lnTo>
                      <a:pt x="28" y="4"/>
                    </a:lnTo>
                    <a:lnTo>
                      <a:pt x="28" y="6"/>
                    </a:lnTo>
                    <a:lnTo>
                      <a:pt x="26" y="6"/>
                    </a:lnTo>
                    <a:lnTo>
                      <a:pt x="24" y="6"/>
                    </a:lnTo>
                    <a:lnTo>
                      <a:pt x="24" y="4"/>
                    </a:lnTo>
                    <a:lnTo>
                      <a:pt x="22" y="4"/>
                    </a:lnTo>
                    <a:lnTo>
                      <a:pt x="22" y="2"/>
                    </a:lnTo>
                    <a:lnTo>
                      <a:pt x="20" y="0"/>
                    </a:lnTo>
                    <a:lnTo>
                      <a:pt x="18" y="0"/>
                    </a:lnTo>
                    <a:lnTo>
                      <a:pt x="20" y="4"/>
                    </a:lnTo>
                    <a:lnTo>
                      <a:pt x="18" y="4"/>
                    </a:lnTo>
                    <a:lnTo>
                      <a:pt x="16" y="4"/>
                    </a:lnTo>
                    <a:lnTo>
                      <a:pt x="14" y="6"/>
                    </a:lnTo>
                    <a:lnTo>
                      <a:pt x="12" y="6"/>
                    </a:lnTo>
                    <a:lnTo>
                      <a:pt x="8" y="6"/>
                    </a:lnTo>
                    <a:lnTo>
                      <a:pt x="6" y="6"/>
                    </a:lnTo>
                    <a:lnTo>
                      <a:pt x="6" y="8"/>
                    </a:lnTo>
                    <a:lnTo>
                      <a:pt x="4" y="8"/>
                    </a:lnTo>
                    <a:lnTo>
                      <a:pt x="2" y="8"/>
                    </a:lnTo>
                    <a:lnTo>
                      <a:pt x="0" y="8"/>
                    </a:lnTo>
                    <a:lnTo>
                      <a:pt x="0" y="18"/>
                    </a:lnTo>
                    <a:lnTo>
                      <a:pt x="8" y="20"/>
                    </a:lnTo>
                    <a:lnTo>
                      <a:pt x="12" y="26"/>
                    </a:lnTo>
                    <a:lnTo>
                      <a:pt x="16" y="42"/>
                    </a:lnTo>
                    <a:lnTo>
                      <a:pt x="18" y="42"/>
                    </a:lnTo>
                    <a:lnTo>
                      <a:pt x="18" y="44"/>
                    </a:lnTo>
                    <a:lnTo>
                      <a:pt x="18" y="46"/>
                    </a:lnTo>
                    <a:lnTo>
                      <a:pt x="20" y="46"/>
                    </a:lnTo>
                    <a:lnTo>
                      <a:pt x="22" y="46"/>
                    </a:lnTo>
                    <a:lnTo>
                      <a:pt x="24" y="46"/>
                    </a:lnTo>
                    <a:lnTo>
                      <a:pt x="26" y="48"/>
                    </a:lnTo>
                    <a:lnTo>
                      <a:pt x="30" y="46"/>
                    </a:lnTo>
                    <a:lnTo>
                      <a:pt x="32" y="46"/>
                    </a:lnTo>
                    <a:lnTo>
                      <a:pt x="34" y="42"/>
                    </a:lnTo>
                    <a:lnTo>
                      <a:pt x="42" y="42"/>
                    </a:lnTo>
                    <a:lnTo>
                      <a:pt x="42" y="44"/>
                    </a:lnTo>
                    <a:lnTo>
                      <a:pt x="42" y="46"/>
                    </a:lnTo>
                    <a:lnTo>
                      <a:pt x="42" y="48"/>
                    </a:lnTo>
                    <a:lnTo>
                      <a:pt x="44" y="48"/>
                    </a:lnTo>
                    <a:lnTo>
                      <a:pt x="46" y="50"/>
                    </a:lnTo>
                    <a:lnTo>
                      <a:pt x="52" y="50"/>
                    </a:lnTo>
                    <a:lnTo>
                      <a:pt x="58" y="50"/>
                    </a:lnTo>
                    <a:lnTo>
                      <a:pt x="60" y="52"/>
                    </a:lnTo>
                    <a:lnTo>
                      <a:pt x="60" y="54"/>
                    </a:lnTo>
                    <a:lnTo>
                      <a:pt x="62" y="58"/>
                    </a:lnTo>
                    <a:lnTo>
                      <a:pt x="66" y="60"/>
                    </a:lnTo>
                    <a:lnTo>
                      <a:pt x="68" y="64"/>
                    </a:lnTo>
                    <a:lnTo>
                      <a:pt x="70" y="64"/>
                    </a:lnTo>
                    <a:lnTo>
                      <a:pt x="72" y="64"/>
                    </a:lnTo>
                    <a:lnTo>
                      <a:pt x="74" y="66"/>
                    </a:lnTo>
                    <a:lnTo>
                      <a:pt x="78" y="66"/>
                    </a:lnTo>
                    <a:lnTo>
                      <a:pt x="82" y="66"/>
                    </a:lnTo>
                    <a:lnTo>
                      <a:pt x="86" y="64"/>
                    </a:lnTo>
                    <a:lnTo>
                      <a:pt x="90" y="62"/>
                    </a:lnTo>
                    <a:lnTo>
                      <a:pt x="94" y="60"/>
                    </a:lnTo>
                    <a:lnTo>
                      <a:pt x="98" y="60"/>
                    </a:lnTo>
                    <a:lnTo>
                      <a:pt x="102" y="60"/>
                    </a:lnTo>
                    <a:lnTo>
                      <a:pt x="102" y="58"/>
                    </a:lnTo>
                    <a:lnTo>
                      <a:pt x="104" y="56"/>
                    </a:lnTo>
                    <a:lnTo>
                      <a:pt x="104" y="54"/>
                    </a:lnTo>
                    <a:lnTo>
                      <a:pt x="104" y="52"/>
                    </a:lnTo>
                    <a:lnTo>
                      <a:pt x="104" y="50"/>
                    </a:lnTo>
                    <a:lnTo>
                      <a:pt x="106" y="50"/>
                    </a:lnTo>
                    <a:lnTo>
                      <a:pt x="108" y="48"/>
                    </a:lnTo>
                    <a:lnTo>
                      <a:pt x="110" y="46"/>
                    </a:lnTo>
                    <a:lnTo>
                      <a:pt x="112" y="44"/>
                    </a:lnTo>
                    <a:lnTo>
                      <a:pt x="114" y="44"/>
                    </a:lnTo>
                    <a:lnTo>
                      <a:pt x="118" y="46"/>
                    </a:lnTo>
                    <a:lnTo>
                      <a:pt x="122" y="44"/>
                    </a:lnTo>
                    <a:lnTo>
                      <a:pt x="126" y="44"/>
                    </a:lnTo>
                    <a:lnTo>
                      <a:pt x="128" y="42"/>
                    </a:lnTo>
                    <a:lnTo>
                      <a:pt x="130" y="40"/>
                    </a:lnTo>
                    <a:lnTo>
                      <a:pt x="132" y="38"/>
                    </a:lnTo>
                    <a:lnTo>
                      <a:pt x="136" y="38"/>
                    </a:lnTo>
                    <a:lnTo>
                      <a:pt x="138" y="38"/>
                    </a:lnTo>
                    <a:lnTo>
                      <a:pt x="136" y="36"/>
                    </a:lnTo>
                    <a:lnTo>
                      <a:pt x="136" y="34"/>
                    </a:lnTo>
                    <a:lnTo>
                      <a:pt x="136" y="30"/>
                    </a:lnTo>
                    <a:lnTo>
                      <a:pt x="138" y="26"/>
                    </a:lnTo>
                    <a:lnTo>
                      <a:pt x="138" y="24"/>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7" name="Freeform 247"/>
              <p:cNvSpPr>
                <a:spLocks/>
              </p:cNvSpPr>
              <p:nvPr/>
            </p:nvSpPr>
            <p:spPr bwMode="gray">
              <a:xfrm>
                <a:off x="2848" y="1958"/>
                <a:ext cx="168" cy="122"/>
              </a:xfrm>
              <a:custGeom>
                <a:avLst/>
                <a:gdLst>
                  <a:gd name="T0" fmla="*/ 84 w 152"/>
                  <a:gd name="T1" fmla="*/ 2 h 122"/>
                  <a:gd name="T2" fmla="*/ 80 w 152"/>
                  <a:gd name="T3" fmla="*/ 10 h 122"/>
                  <a:gd name="T4" fmla="*/ 60 w 152"/>
                  <a:gd name="T5" fmla="*/ 18 h 122"/>
                  <a:gd name="T6" fmla="*/ 52 w 152"/>
                  <a:gd name="T7" fmla="*/ 18 h 122"/>
                  <a:gd name="T8" fmla="*/ 46 w 152"/>
                  <a:gd name="T9" fmla="*/ 16 h 122"/>
                  <a:gd name="T10" fmla="*/ 36 w 152"/>
                  <a:gd name="T11" fmla="*/ 22 h 122"/>
                  <a:gd name="T12" fmla="*/ 30 w 152"/>
                  <a:gd name="T13" fmla="*/ 28 h 122"/>
                  <a:gd name="T14" fmla="*/ 4 w 152"/>
                  <a:gd name="T15" fmla="*/ 36 h 122"/>
                  <a:gd name="T16" fmla="*/ 4 w 152"/>
                  <a:gd name="T17" fmla="*/ 48 h 122"/>
                  <a:gd name="T18" fmla="*/ 4 w 152"/>
                  <a:gd name="T19" fmla="*/ 52 h 122"/>
                  <a:gd name="T20" fmla="*/ 0 w 152"/>
                  <a:gd name="T21" fmla="*/ 56 h 122"/>
                  <a:gd name="T22" fmla="*/ 6 w 152"/>
                  <a:gd name="T23" fmla="*/ 62 h 122"/>
                  <a:gd name="T24" fmla="*/ 10 w 152"/>
                  <a:gd name="T25" fmla="*/ 66 h 122"/>
                  <a:gd name="T26" fmla="*/ 10 w 152"/>
                  <a:gd name="T27" fmla="*/ 72 h 122"/>
                  <a:gd name="T28" fmla="*/ 6 w 152"/>
                  <a:gd name="T29" fmla="*/ 76 h 122"/>
                  <a:gd name="T30" fmla="*/ 6 w 152"/>
                  <a:gd name="T31" fmla="*/ 78 h 122"/>
                  <a:gd name="T32" fmla="*/ 8 w 152"/>
                  <a:gd name="T33" fmla="*/ 84 h 122"/>
                  <a:gd name="T34" fmla="*/ 8 w 152"/>
                  <a:gd name="T35" fmla="*/ 90 h 122"/>
                  <a:gd name="T36" fmla="*/ 8 w 152"/>
                  <a:gd name="T37" fmla="*/ 94 h 122"/>
                  <a:gd name="T38" fmla="*/ 6 w 152"/>
                  <a:gd name="T39" fmla="*/ 100 h 122"/>
                  <a:gd name="T40" fmla="*/ 8 w 152"/>
                  <a:gd name="T41" fmla="*/ 100 h 122"/>
                  <a:gd name="T42" fmla="*/ 12 w 152"/>
                  <a:gd name="T43" fmla="*/ 102 h 122"/>
                  <a:gd name="T44" fmla="*/ 12 w 152"/>
                  <a:gd name="T45" fmla="*/ 98 h 122"/>
                  <a:gd name="T46" fmla="*/ 18 w 152"/>
                  <a:gd name="T47" fmla="*/ 96 h 122"/>
                  <a:gd name="T48" fmla="*/ 30 w 152"/>
                  <a:gd name="T49" fmla="*/ 104 h 122"/>
                  <a:gd name="T50" fmla="*/ 52 w 152"/>
                  <a:gd name="T51" fmla="*/ 110 h 122"/>
                  <a:gd name="T52" fmla="*/ 68 w 152"/>
                  <a:gd name="T53" fmla="*/ 118 h 122"/>
                  <a:gd name="T54" fmla="*/ 76 w 152"/>
                  <a:gd name="T55" fmla="*/ 120 h 122"/>
                  <a:gd name="T56" fmla="*/ 84 w 152"/>
                  <a:gd name="T57" fmla="*/ 118 h 122"/>
                  <a:gd name="T58" fmla="*/ 88 w 152"/>
                  <a:gd name="T59" fmla="*/ 118 h 122"/>
                  <a:gd name="T60" fmla="*/ 90 w 152"/>
                  <a:gd name="T61" fmla="*/ 114 h 122"/>
                  <a:gd name="T62" fmla="*/ 98 w 152"/>
                  <a:gd name="T63" fmla="*/ 110 h 122"/>
                  <a:gd name="T64" fmla="*/ 110 w 152"/>
                  <a:gd name="T65" fmla="*/ 112 h 122"/>
                  <a:gd name="T66" fmla="*/ 116 w 152"/>
                  <a:gd name="T67" fmla="*/ 116 h 122"/>
                  <a:gd name="T68" fmla="*/ 124 w 152"/>
                  <a:gd name="T69" fmla="*/ 120 h 122"/>
                  <a:gd name="T70" fmla="*/ 128 w 152"/>
                  <a:gd name="T71" fmla="*/ 118 h 122"/>
                  <a:gd name="T72" fmla="*/ 150 w 152"/>
                  <a:gd name="T73" fmla="*/ 104 h 122"/>
                  <a:gd name="T74" fmla="*/ 152 w 152"/>
                  <a:gd name="T75" fmla="*/ 100 h 122"/>
                  <a:gd name="T76" fmla="*/ 146 w 152"/>
                  <a:gd name="T77" fmla="*/ 86 h 122"/>
                  <a:gd name="T78" fmla="*/ 142 w 152"/>
                  <a:gd name="T79" fmla="*/ 78 h 122"/>
                  <a:gd name="T80" fmla="*/ 132 w 152"/>
                  <a:gd name="T81" fmla="*/ 64 h 122"/>
                  <a:gd name="T82" fmla="*/ 126 w 152"/>
                  <a:gd name="T83" fmla="*/ 58 h 122"/>
                  <a:gd name="T84" fmla="*/ 132 w 152"/>
                  <a:gd name="T85" fmla="*/ 54 h 122"/>
                  <a:gd name="T86" fmla="*/ 134 w 152"/>
                  <a:gd name="T87" fmla="*/ 40 h 122"/>
                  <a:gd name="T88" fmla="*/ 130 w 152"/>
                  <a:gd name="T89" fmla="*/ 32 h 122"/>
                  <a:gd name="T90" fmla="*/ 124 w 152"/>
                  <a:gd name="T91" fmla="*/ 18 h 122"/>
                  <a:gd name="T92" fmla="*/ 116 w 152"/>
                  <a:gd name="T93" fmla="*/ 12 h 122"/>
                  <a:gd name="T94" fmla="*/ 112 w 152"/>
                  <a:gd name="T95" fmla="*/ 6 h 122"/>
                  <a:gd name="T96" fmla="*/ 104 w 152"/>
                  <a:gd name="T97" fmla="*/ 8 h 122"/>
                  <a:gd name="T98" fmla="*/ 94 w 152"/>
                  <a:gd name="T99" fmla="*/ 8 h 122"/>
                  <a:gd name="T100" fmla="*/ 90 w 152"/>
                  <a:gd name="T101" fmla="*/ 4 h 1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52"/>
                  <a:gd name="T154" fmla="*/ 0 h 122"/>
                  <a:gd name="T155" fmla="*/ 152 w 152"/>
                  <a:gd name="T156" fmla="*/ 122 h 1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52" h="122">
                    <a:moveTo>
                      <a:pt x="90" y="4"/>
                    </a:moveTo>
                    <a:lnTo>
                      <a:pt x="84" y="0"/>
                    </a:lnTo>
                    <a:lnTo>
                      <a:pt x="84" y="2"/>
                    </a:lnTo>
                    <a:lnTo>
                      <a:pt x="82" y="4"/>
                    </a:lnTo>
                    <a:lnTo>
                      <a:pt x="82" y="8"/>
                    </a:lnTo>
                    <a:lnTo>
                      <a:pt x="80" y="10"/>
                    </a:lnTo>
                    <a:lnTo>
                      <a:pt x="78" y="12"/>
                    </a:lnTo>
                    <a:lnTo>
                      <a:pt x="60" y="18"/>
                    </a:lnTo>
                    <a:lnTo>
                      <a:pt x="56" y="18"/>
                    </a:lnTo>
                    <a:lnTo>
                      <a:pt x="52" y="18"/>
                    </a:lnTo>
                    <a:lnTo>
                      <a:pt x="52" y="16"/>
                    </a:lnTo>
                    <a:lnTo>
                      <a:pt x="48" y="16"/>
                    </a:lnTo>
                    <a:lnTo>
                      <a:pt x="46" y="16"/>
                    </a:lnTo>
                    <a:lnTo>
                      <a:pt x="42" y="16"/>
                    </a:lnTo>
                    <a:lnTo>
                      <a:pt x="38" y="20"/>
                    </a:lnTo>
                    <a:lnTo>
                      <a:pt x="36" y="22"/>
                    </a:lnTo>
                    <a:lnTo>
                      <a:pt x="32" y="24"/>
                    </a:lnTo>
                    <a:lnTo>
                      <a:pt x="30" y="26"/>
                    </a:lnTo>
                    <a:lnTo>
                      <a:pt x="30" y="28"/>
                    </a:lnTo>
                    <a:lnTo>
                      <a:pt x="4" y="32"/>
                    </a:lnTo>
                    <a:lnTo>
                      <a:pt x="4" y="36"/>
                    </a:lnTo>
                    <a:lnTo>
                      <a:pt x="4" y="40"/>
                    </a:lnTo>
                    <a:lnTo>
                      <a:pt x="4" y="44"/>
                    </a:lnTo>
                    <a:lnTo>
                      <a:pt x="4" y="48"/>
                    </a:lnTo>
                    <a:lnTo>
                      <a:pt x="4" y="50"/>
                    </a:lnTo>
                    <a:lnTo>
                      <a:pt x="4" y="52"/>
                    </a:lnTo>
                    <a:lnTo>
                      <a:pt x="4" y="54"/>
                    </a:lnTo>
                    <a:lnTo>
                      <a:pt x="0" y="54"/>
                    </a:lnTo>
                    <a:lnTo>
                      <a:pt x="0" y="56"/>
                    </a:lnTo>
                    <a:lnTo>
                      <a:pt x="2" y="56"/>
                    </a:lnTo>
                    <a:lnTo>
                      <a:pt x="4" y="60"/>
                    </a:lnTo>
                    <a:lnTo>
                      <a:pt x="6" y="62"/>
                    </a:lnTo>
                    <a:lnTo>
                      <a:pt x="8" y="62"/>
                    </a:lnTo>
                    <a:lnTo>
                      <a:pt x="8" y="64"/>
                    </a:lnTo>
                    <a:lnTo>
                      <a:pt x="10" y="66"/>
                    </a:lnTo>
                    <a:lnTo>
                      <a:pt x="12" y="68"/>
                    </a:lnTo>
                    <a:lnTo>
                      <a:pt x="12" y="70"/>
                    </a:lnTo>
                    <a:lnTo>
                      <a:pt x="10" y="72"/>
                    </a:lnTo>
                    <a:lnTo>
                      <a:pt x="8" y="74"/>
                    </a:lnTo>
                    <a:lnTo>
                      <a:pt x="6" y="76"/>
                    </a:lnTo>
                    <a:lnTo>
                      <a:pt x="6" y="78"/>
                    </a:lnTo>
                    <a:lnTo>
                      <a:pt x="8" y="80"/>
                    </a:lnTo>
                    <a:lnTo>
                      <a:pt x="8" y="82"/>
                    </a:lnTo>
                    <a:lnTo>
                      <a:pt x="8" y="84"/>
                    </a:lnTo>
                    <a:lnTo>
                      <a:pt x="6" y="86"/>
                    </a:lnTo>
                    <a:lnTo>
                      <a:pt x="6" y="88"/>
                    </a:lnTo>
                    <a:lnTo>
                      <a:pt x="8" y="90"/>
                    </a:lnTo>
                    <a:lnTo>
                      <a:pt x="6" y="90"/>
                    </a:lnTo>
                    <a:lnTo>
                      <a:pt x="6" y="92"/>
                    </a:lnTo>
                    <a:lnTo>
                      <a:pt x="8" y="94"/>
                    </a:lnTo>
                    <a:lnTo>
                      <a:pt x="8" y="96"/>
                    </a:lnTo>
                    <a:lnTo>
                      <a:pt x="8" y="98"/>
                    </a:lnTo>
                    <a:lnTo>
                      <a:pt x="6" y="100"/>
                    </a:lnTo>
                    <a:lnTo>
                      <a:pt x="8" y="100"/>
                    </a:lnTo>
                    <a:lnTo>
                      <a:pt x="8" y="102"/>
                    </a:lnTo>
                    <a:lnTo>
                      <a:pt x="10" y="102"/>
                    </a:lnTo>
                    <a:lnTo>
                      <a:pt x="12" y="102"/>
                    </a:lnTo>
                    <a:lnTo>
                      <a:pt x="12" y="100"/>
                    </a:lnTo>
                    <a:lnTo>
                      <a:pt x="12" y="98"/>
                    </a:lnTo>
                    <a:lnTo>
                      <a:pt x="14" y="98"/>
                    </a:lnTo>
                    <a:lnTo>
                      <a:pt x="14" y="96"/>
                    </a:lnTo>
                    <a:lnTo>
                      <a:pt x="18" y="96"/>
                    </a:lnTo>
                    <a:lnTo>
                      <a:pt x="20" y="100"/>
                    </a:lnTo>
                    <a:lnTo>
                      <a:pt x="26" y="100"/>
                    </a:lnTo>
                    <a:lnTo>
                      <a:pt x="30" y="104"/>
                    </a:lnTo>
                    <a:lnTo>
                      <a:pt x="42" y="104"/>
                    </a:lnTo>
                    <a:lnTo>
                      <a:pt x="44" y="110"/>
                    </a:lnTo>
                    <a:lnTo>
                      <a:pt x="52" y="110"/>
                    </a:lnTo>
                    <a:lnTo>
                      <a:pt x="60" y="116"/>
                    </a:lnTo>
                    <a:lnTo>
                      <a:pt x="64" y="118"/>
                    </a:lnTo>
                    <a:lnTo>
                      <a:pt x="68" y="118"/>
                    </a:lnTo>
                    <a:lnTo>
                      <a:pt x="68" y="122"/>
                    </a:lnTo>
                    <a:lnTo>
                      <a:pt x="74" y="120"/>
                    </a:lnTo>
                    <a:lnTo>
                      <a:pt x="76" y="120"/>
                    </a:lnTo>
                    <a:lnTo>
                      <a:pt x="78" y="120"/>
                    </a:lnTo>
                    <a:lnTo>
                      <a:pt x="80" y="118"/>
                    </a:lnTo>
                    <a:lnTo>
                      <a:pt x="84" y="118"/>
                    </a:lnTo>
                    <a:lnTo>
                      <a:pt x="86" y="120"/>
                    </a:lnTo>
                    <a:lnTo>
                      <a:pt x="88" y="120"/>
                    </a:lnTo>
                    <a:lnTo>
                      <a:pt x="88" y="118"/>
                    </a:lnTo>
                    <a:lnTo>
                      <a:pt x="88" y="116"/>
                    </a:lnTo>
                    <a:lnTo>
                      <a:pt x="88" y="114"/>
                    </a:lnTo>
                    <a:lnTo>
                      <a:pt x="90" y="114"/>
                    </a:lnTo>
                    <a:lnTo>
                      <a:pt x="92" y="112"/>
                    </a:lnTo>
                    <a:lnTo>
                      <a:pt x="94" y="110"/>
                    </a:lnTo>
                    <a:lnTo>
                      <a:pt x="98" y="110"/>
                    </a:lnTo>
                    <a:lnTo>
                      <a:pt x="102" y="108"/>
                    </a:lnTo>
                    <a:lnTo>
                      <a:pt x="106" y="108"/>
                    </a:lnTo>
                    <a:lnTo>
                      <a:pt x="110" y="112"/>
                    </a:lnTo>
                    <a:lnTo>
                      <a:pt x="112" y="112"/>
                    </a:lnTo>
                    <a:lnTo>
                      <a:pt x="114" y="114"/>
                    </a:lnTo>
                    <a:lnTo>
                      <a:pt x="116" y="116"/>
                    </a:lnTo>
                    <a:lnTo>
                      <a:pt x="118" y="118"/>
                    </a:lnTo>
                    <a:lnTo>
                      <a:pt x="122" y="120"/>
                    </a:lnTo>
                    <a:lnTo>
                      <a:pt x="124" y="120"/>
                    </a:lnTo>
                    <a:lnTo>
                      <a:pt x="126" y="120"/>
                    </a:lnTo>
                    <a:lnTo>
                      <a:pt x="128" y="120"/>
                    </a:lnTo>
                    <a:lnTo>
                      <a:pt x="128" y="118"/>
                    </a:lnTo>
                    <a:lnTo>
                      <a:pt x="150" y="104"/>
                    </a:lnTo>
                    <a:lnTo>
                      <a:pt x="152" y="102"/>
                    </a:lnTo>
                    <a:lnTo>
                      <a:pt x="152" y="100"/>
                    </a:lnTo>
                    <a:lnTo>
                      <a:pt x="150" y="98"/>
                    </a:lnTo>
                    <a:lnTo>
                      <a:pt x="148" y="92"/>
                    </a:lnTo>
                    <a:lnTo>
                      <a:pt x="146" y="86"/>
                    </a:lnTo>
                    <a:lnTo>
                      <a:pt x="146" y="84"/>
                    </a:lnTo>
                    <a:lnTo>
                      <a:pt x="144" y="82"/>
                    </a:lnTo>
                    <a:lnTo>
                      <a:pt x="142" y="78"/>
                    </a:lnTo>
                    <a:lnTo>
                      <a:pt x="140" y="72"/>
                    </a:lnTo>
                    <a:lnTo>
                      <a:pt x="136" y="68"/>
                    </a:lnTo>
                    <a:lnTo>
                      <a:pt x="132" y="64"/>
                    </a:lnTo>
                    <a:lnTo>
                      <a:pt x="130" y="60"/>
                    </a:lnTo>
                    <a:lnTo>
                      <a:pt x="126" y="58"/>
                    </a:lnTo>
                    <a:lnTo>
                      <a:pt x="128" y="58"/>
                    </a:lnTo>
                    <a:lnTo>
                      <a:pt x="130" y="56"/>
                    </a:lnTo>
                    <a:lnTo>
                      <a:pt x="132" y="54"/>
                    </a:lnTo>
                    <a:lnTo>
                      <a:pt x="134" y="50"/>
                    </a:lnTo>
                    <a:lnTo>
                      <a:pt x="136" y="46"/>
                    </a:lnTo>
                    <a:lnTo>
                      <a:pt x="134" y="40"/>
                    </a:lnTo>
                    <a:lnTo>
                      <a:pt x="132" y="36"/>
                    </a:lnTo>
                    <a:lnTo>
                      <a:pt x="130" y="32"/>
                    </a:lnTo>
                    <a:lnTo>
                      <a:pt x="128" y="28"/>
                    </a:lnTo>
                    <a:lnTo>
                      <a:pt x="126" y="22"/>
                    </a:lnTo>
                    <a:lnTo>
                      <a:pt x="124" y="18"/>
                    </a:lnTo>
                    <a:lnTo>
                      <a:pt x="122" y="16"/>
                    </a:lnTo>
                    <a:lnTo>
                      <a:pt x="120" y="14"/>
                    </a:lnTo>
                    <a:lnTo>
                      <a:pt x="116" y="12"/>
                    </a:lnTo>
                    <a:lnTo>
                      <a:pt x="114" y="10"/>
                    </a:lnTo>
                    <a:lnTo>
                      <a:pt x="112" y="8"/>
                    </a:lnTo>
                    <a:lnTo>
                      <a:pt x="112" y="6"/>
                    </a:lnTo>
                    <a:lnTo>
                      <a:pt x="110" y="6"/>
                    </a:lnTo>
                    <a:lnTo>
                      <a:pt x="108" y="8"/>
                    </a:lnTo>
                    <a:lnTo>
                      <a:pt x="104" y="8"/>
                    </a:lnTo>
                    <a:lnTo>
                      <a:pt x="98" y="8"/>
                    </a:lnTo>
                    <a:lnTo>
                      <a:pt x="94" y="8"/>
                    </a:lnTo>
                    <a:lnTo>
                      <a:pt x="92" y="6"/>
                    </a:lnTo>
                    <a:lnTo>
                      <a:pt x="90" y="4"/>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8" name="Freeform 248"/>
              <p:cNvSpPr>
                <a:spLocks/>
              </p:cNvSpPr>
              <p:nvPr/>
            </p:nvSpPr>
            <p:spPr bwMode="gray">
              <a:xfrm>
                <a:off x="2956" y="2096"/>
                <a:ext cx="113" cy="84"/>
              </a:xfrm>
              <a:custGeom>
                <a:avLst/>
                <a:gdLst>
                  <a:gd name="T0" fmla="*/ 20 w 102"/>
                  <a:gd name="T1" fmla="*/ 6 h 84"/>
                  <a:gd name="T2" fmla="*/ 26 w 102"/>
                  <a:gd name="T3" fmla="*/ 2 h 84"/>
                  <a:gd name="T4" fmla="*/ 38 w 102"/>
                  <a:gd name="T5" fmla="*/ 2 h 84"/>
                  <a:gd name="T6" fmla="*/ 48 w 102"/>
                  <a:gd name="T7" fmla="*/ 4 h 84"/>
                  <a:gd name="T8" fmla="*/ 52 w 102"/>
                  <a:gd name="T9" fmla="*/ 6 h 84"/>
                  <a:gd name="T10" fmla="*/ 60 w 102"/>
                  <a:gd name="T11" fmla="*/ 6 h 84"/>
                  <a:gd name="T12" fmla="*/ 68 w 102"/>
                  <a:gd name="T13" fmla="*/ 4 h 84"/>
                  <a:gd name="T14" fmla="*/ 72 w 102"/>
                  <a:gd name="T15" fmla="*/ 0 h 84"/>
                  <a:gd name="T16" fmla="*/ 76 w 102"/>
                  <a:gd name="T17" fmla="*/ 2 h 84"/>
                  <a:gd name="T18" fmla="*/ 84 w 102"/>
                  <a:gd name="T19" fmla="*/ 6 h 84"/>
                  <a:gd name="T20" fmla="*/ 92 w 102"/>
                  <a:gd name="T21" fmla="*/ 14 h 84"/>
                  <a:gd name="T22" fmla="*/ 94 w 102"/>
                  <a:gd name="T23" fmla="*/ 20 h 84"/>
                  <a:gd name="T24" fmla="*/ 96 w 102"/>
                  <a:gd name="T25" fmla="*/ 30 h 84"/>
                  <a:gd name="T26" fmla="*/ 98 w 102"/>
                  <a:gd name="T27" fmla="*/ 40 h 84"/>
                  <a:gd name="T28" fmla="*/ 96 w 102"/>
                  <a:gd name="T29" fmla="*/ 54 h 84"/>
                  <a:gd name="T30" fmla="*/ 98 w 102"/>
                  <a:gd name="T31" fmla="*/ 60 h 84"/>
                  <a:gd name="T32" fmla="*/ 102 w 102"/>
                  <a:gd name="T33" fmla="*/ 64 h 84"/>
                  <a:gd name="T34" fmla="*/ 100 w 102"/>
                  <a:gd name="T35" fmla="*/ 66 h 84"/>
                  <a:gd name="T36" fmla="*/ 100 w 102"/>
                  <a:gd name="T37" fmla="*/ 70 h 84"/>
                  <a:gd name="T38" fmla="*/ 100 w 102"/>
                  <a:gd name="T39" fmla="*/ 74 h 84"/>
                  <a:gd name="T40" fmla="*/ 100 w 102"/>
                  <a:gd name="T41" fmla="*/ 82 h 84"/>
                  <a:gd name="T42" fmla="*/ 100 w 102"/>
                  <a:gd name="T43" fmla="*/ 84 h 84"/>
                  <a:gd name="T44" fmla="*/ 94 w 102"/>
                  <a:gd name="T45" fmla="*/ 80 h 84"/>
                  <a:gd name="T46" fmla="*/ 88 w 102"/>
                  <a:gd name="T47" fmla="*/ 76 h 84"/>
                  <a:gd name="T48" fmla="*/ 74 w 102"/>
                  <a:gd name="T49" fmla="*/ 72 h 84"/>
                  <a:gd name="T50" fmla="*/ 72 w 102"/>
                  <a:gd name="T51" fmla="*/ 70 h 84"/>
                  <a:gd name="T52" fmla="*/ 64 w 102"/>
                  <a:gd name="T53" fmla="*/ 66 h 84"/>
                  <a:gd name="T54" fmla="*/ 60 w 102"/>
                  <a:gd name="T55" fmla="*/ 66 h 84"/>
                  <a:gd name="T56" fmla="*/ 48 w 102"/>
                  <a:gd name="T57" fmla="*/ 66 h 84"/>
                  <a:gd name="T58" fmla="*/ 34 w 102"/>
                  <a:gd name="T59" fmla="*/ 72 h 84"/>
                  <a:gd name="T60" fmla="*/ 32 w 102"/>
                  <a:gd name="T61" fmla="*/ 72 h 84"/>
                  <a:gd name="T62" fmla="*/ 26 w 102"/>
                  <a:gd name="T63" fmla="*/ 72 h 84"/>
                  <a:gd name="T64" fmla="*/ 16 w 102"/>
                  <a:gd name="T65" fmla="*/ 64 h 84"/>
                  <a:gd name="T66" fmla="*/ 8 w 102"/>
                  <a:gd name="T67" fmla="*/ 58 h 84"/>
                  <a:gd name="T68" fmla="*/ 0 w 102"/>
                  <a:gd name="T69" fmla="*/ 54 h 84"/>
                  <a:gd name="T70" fmla="*/ 4 w 102"/>
                  <a:gd name="T71" fmla="*/ 52 h 84"/>
                  <a:gd name="T72" fmla="*/ 10 w 102"/>
                  <a:gd name="T73" fmla="*/ 44 h 84"/>
                  <a:gd name="T74" fmla="*/ 16 w 102"/>
                  <a:gd name="T75" fmla="*/ 36 h 84"/>
                  <a:gd name="T76" fmla="*/ 16 w 102"/>
                  <a:gd name="T77" fmla="*/ 32 h 84"/>
                  <a:gd name="T78" fmla="*/ 18 w 102"/>
                  <a:gd name="T79" fmla="*/ 20 h 84"/>
                  <a:gd name="T80" fmla="*/ 18 w 102"/>
                  <a:gd name="T81" fmla="*/ 12 h 84"/>
                  <a:gd name="T82" fmla="*/ 20 w 102"/>
                  <a:gd name="T83" fmla="*/ 6 h 8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2"/>
                  <a:gd name="T127" fmla="*/ 0 h 84"/>
                  <a:gd name="T128" fmla="*/ 102 w 102"/>
                  <a:gd name="T129" fmla="*/ 84 h 8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2" h="84">
                    <a:moveTo>
                      <a:pt x="20" y="6"/>
                    </a:moveTo>
                    <a:lnTo>
                      <a:pt x="20" y="6"/>
                    </a:lnTo>
                    <a:lnTo>
                      <a:pt x="22" y="4"/>
                    </a:lnTo>
                    <a:lnTo>
                      <a:pt x="26" y="2"/>
                    </a:lnTo>
                    <a:lnTo>
                      <a:pt x="32" y="2"/>
                    </a:lnTo>
                    <a:lnTo>
                      <a:pt x="38" y="2"/>
                    </a:lnTo>
                    <a:lnTo>
                      <a:pt x="42" y="2"/>
                    </a:lnTo>
                    <a:lnTo>
                      <a:pt x="48" y="4"/>
                    </a:lnTo>
                    <a:lnTo>
                      <a:pt x="50" y="4"/>
                    </a:lnTo>
                    <a:lnTo>
                      <a:pt x="52" y="6"/>
                    </a:lnTo>
                    <a:lnTo>
                      <a:pt x="56" y="6"/>
                    </a:lnTo>
                    <a:lnTo>
                      <a:pt x="60" y="6"/>
                    </a:lnTo>
                    <a:lnTo>
                      <a:pt x="66" y="6"/>
                    </a:lnTo>
                    <a:lnTo>
                      <a:pt x="68" y="4"/>
                    </a:lnTo>
                    <a:lnTo>
                      <a:pt x="70" y="4"/>
                    </a:lnTo>
                    <a:lnTo>
                      <a:pt x="72" y="0"/>
                    </a:lnTo>
                    <a:lnTo>
                      <a:pt x="76" y="2"/>
                    </a:lnTo>
                    <a:lnTo>
                      <a:pt x="80" y="4"/>
                    </a:lnTo>
                    <a:lnTo>
                      <a:pt x="84" y="6"/>
                    </a:lnTo>
                    <a:lnTo>
                      <a:pt x="88" y="10"/>
                    </a:lnTo>
                    <a:lnTo>
                      <a:pt x="92" y="14"/>
                    </a:lnTo>
                    <a:lnTo>
                      <a:pt x="92" y="16"/>
                    </a:lnTo>
                    <a:lnTo>
                      <a:pt x="94" y="20"/>
                    </a:lnTo>
                    <a:lnTo>
                      <a:pt x="96" y="24"/>
                    </a:lnTo>
                    <a:lnTo>
                      <a:pt x="96" y="30"/>
                    </a:lnTo>
                    <a:lnTo>
                      <a:pt x="98" y="34"/>
                    </a:lnTo>
                    <a:lnTo>
                      <a:pt x="98" y="40"/>
                    </a:lnTo>
                    <a:lnTo>
                      <a:pt x="96" y="48"/>
                    </a:lnTo>
                    <a:lnTo>
                      <a:pt x="96" y="54"/>
                    </a:lnTo>
                    <a:lnTo>
                      <a:pt x="96" y="58"/>
                    </a:lnTo>
                    <a:lnTo>
                      <a:pt x="98" y="60"/>
                    </a:lnTo>
                    <a:lnTo>
                      <a:pt x="100" y="62"/>
                    </a:lnTo>
                    <a:lnTo>
                      <a:pt x="102" y="64"/>
                    </a:lnTo>
                    <a:lnTo>
                      <a:pt x="100" y="66"/>
                    </a:lnTo>
                    <a:lnTo>
                      <a:pt x="100" y="68"/>
                    </a:lnTo>
                    <a:lnTo>
                      <a:pt x="100" y="70"/>
                    </a:lnTo>
                    <a:lnTo>
                      <a:pt x="100" y="72"/>
                    </a:lnTo>
                    <a:lnTo>
                      <a:pt x="100" y="74"/>
                    </a:lnTo>
                    <a:lnTo>
                      <a:pt x="100" y="78"/>
                    </a:lnTo>
                    <a:lnTo>
                      <a:pt x="100" y="82"/>
                    </a:lnTo>
                    <a:lnTo>
                      <a:pt x="100" y="84"/>
                    </a:lnTo>
                    <a:lnTo>
                      <a:pt x="98" y="82"/>
                    </a:lnTo>
                    <a:lnTo>
                      <a:pt x="94" y="80"/>
                    </a:lnTo>
                    <a:lnTo>
                      <a:pt x="92" y="78"/>
                    </a:lnTo>
                    <a:lnTo>
                      <a:pt x="88" y="76"/>
                    </a:lnTo>
                    <a:lnTo>
                      <a:pt x="84" y="76"/>
                    </a:lnTo>
                    <a:lnTo>
                      <a:pt x="74" y="72"/>
                    </a:lnTo>
                    <a:lnTo>
                      <a:pt x="74" y="70"/>
                    </a:lnTo>
                    <a:lnTo>
                      <a:pt x="72" y="70"/>
                    </a:lnTo>
                    <a:lnTo>
                      <a:pt x="68" y="68"/>
                    </a:lnTo>
                    <a:lnTo>
                      <a:pt x="64" y="66"/>
                    </a:lnTo>
                    <a:lnTo>
                      <a:pt x="60" y="66"/>
                    </a:lnTo>
                    <a:lnTo>
                      <a:pt x="54" y="66"/>
                    </a:lnTo>
                    <a:lnTo>
                      <a:pt x="48" y="66"/>
                    </a:lnTo>
                    <a:lnTo>
                      <a:pt x="42" y="68"/>
                    </a:lnTo>
                    <a:lnTo>
                      <a:pt x="34" y="72"/>
                    </a:lnTo>
                    <a:lnTo>
                      <a:pt x="32" y="72"/>
                    </a:lnTo>
                    <a:lnTo>
                      <a:pt x="30" y="72"/>
                    </a:lnTo>
                    <a:lnTo>
                      <a:pt x="26" y="72"/>
                    </a:lnTo>
                    <a:lnTo>
                      <a:pt x="22" y="68"/>
                    </a:lnTo>
                    <a:lnTo>
                      <a:pt x="16" y="64"/>
                    </a:lnTo>
                    <a:lnTo>
                      <a:pt x="8" y="58"/>
                    </a:lnTo>
                    <a:lnTo>
                      <a:pt x="4" y="56"/>
                    </a:lnTo>
                    <a:lnTo>
                      <a:pt x="0" y="54"/>
                    </a:lnTo>
                    <a:lnTo>
                      <a:pt x="2" y="54"/>
                    </a:lnTo>
                    <a:lnTo>
                      <a:pt x="4" y="52"/>
                    </a:lnTo>
                    <a:lnTo>
                      <a:pt x="8" y="48"/>
                    </a:lnTo>
                    <a:lnTo>
                      <a:pt x="10" y="44"/>
                    </a:lnTo>
                    <a:lnTo>
                      <a:pt x="14" y="40"/>
                    </a:lnTo>
                    <a:lnTo>
                      <a:pt x="16" y="36"/>
                    </a:lnTo>
                    <a:lnTo>
                      <a:pt x="16" y="34"/>
                    </a:lnTo>
                    <a:lnTo>
                      <a:pt x="16" y="32"/>
                    </a:lnTo>
                    <a:lnTo>
                      <a:pt x="16" y="26"/>
                    </a:lnTo>
                    <a:lnTo>
                      <a:pt x="18" y="20"/>
                    </a:lnTo>
                    <a:lnTo>
                      <a:pt x="18" y="14"/>
                    </a:lnTo>
                    <a:lnTo>
                      <a:pt x="18" y="12"/>
                    </a:lnTo>
                    <a:lnTo>
                      <a:pt x="20" y="10"/>
                    </a:lnTo>
                    <a:lnTo>
                      <a:pt x="20" y="6"/>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69" name="Freeform 249"/>
              <p:cNvSpPr>
                <a:spLocks/>
              </p:cNvSpPr>
              <p:nvPr/>
            </p:nvSpPr>
            <p:spPr bwMode="gray">
              <a:xfrm>
                <a:off x="3023" y="2218"/>
                <a:ext cx="46" cy="44"/>
              </a:xfrm>
              <a:custGeom>
                <a:avLst/>
                <a:gdLst>
                  <a:gd name="T0" fmla="*/ 26 w 42"/>
                  <a:gd name="T1" fmla="*/ 0 h 44"/>
                  <a:gd name="T2" fmla="*/ 26 w 42"/>
                  <a:gd name="T3" fmla="*/ 2 h 44"/>
                  <a:gd name="T4" fmla="*/ 26 w 42"/>
                  <a:gd name="T5" fmla="*/ 2 h 44"/>
                  <a:gd name="T6" fmla="*/ 26 w 42"/>
                  <a:gd name="T7" fmla="*/ 4 h 44"/>
                  <a:gd name="T8" fmla="*/ 28 w 42"/>
                  <a:gd name="T9" fmla="*/ 6 h 44"/>
                  <a:gd name="T10" fmla="*/ 32 w 42"/>
                  <a:gd name="T11" fmla="*/ 10 h 44"/>
                  <a:gd name="T12" fmla="*/ 36 w 42"/>
                  <a:gd name="T13" fmla="*/ 14 h 44"/>
                  <a:gd name="T14" fmla="*/ 42 w 42"/>
                  <a:gd name="T15" fmla="*/ 22 h 44"/>
                  <a:gd name="T16" fmla="*/ 40 w 42"/>
                  <a:gd name="T17" fmla="*/ 22 h 44"/>
                  <a:gd name="T18" fmla="*/ 40 w 42"/>
                  <a:gd name="T19" fmla="*/ 24 h 44"/>
                  <a:gd name="T20" fmla="*/ 38 w 42"/>
                  <a:gd name="T21" fmla="*/ 28 h 44"/>
                  <a:gd name="T22" fmla="*/ 36 w 42"/>
                  <a:gd name="T23" fmla="*/ 30 h 44"/>
                  <a:gd name="T24" fmla="*/ 34 w 42"/>
                  <a:gd name="T25" fmla="*/ 30 h 44"/>
                  <a:gd name="T26" fmla="*/ 34 w 42"/>
                  <a:gd name="T27" fmla="*/ 30 h 44"/>
                  <a:gd name="T28" fmla="*/ 30 w 42"/>
                  <a:gd name="T29" fmla="*/ 30 h 44"/>
                  <a:gd name="T30" fmla="*/ 28 w 42"/>
                  <a:gd name="T31" fmla="*/ 32 h 44"/>
                  <a:gd name="T32" fmla="*/ 24 w 42"/>
                  <a:gd name="T33" fmla="*/ 32 h 44"/>
                  <a:gd name="T34" fmla="*/ 22 w 42"/>
                  <a:gd name="T35" fmla="*/ 32 h 44"/>
                  <a:gd name="T36" fmla="*/ 22 w 42"/>
                  <a:gd name="T37" fmla="*/ 32 h 44"/>
                  <a:gd name="T38" fmla="*/ 20 w 42"/>
                  <a:gd name="T39" fmla="*/ 34 h 44"/>
                  <a:gd name="T40" fmla="*/ 18 w 42"/>
                  <a:gd name="T41" fmla="*/ 36 h 44"/>
                  <a:gd name="T42" fmla="*/ 16 w 42"/>
                  <a:gd name="T43" fmla="*/ 38 h 44"/>
                  <a:gd name="T44" fmla="*/ 16 w 42"/>
                  <a:gd name="T45" fmla="*/ 38 h 44"/>
                  <a:gd name="T46" fmla="*/ 14 w 42"/>
                  <a:gd name="T47" fmla="*/ 40 h 44"/>
                  <a:gd name="T48" fmla="*/ 12 w 42"/>
                  <a:gd name="T49" fmla="*/ 42 h 44"/>
                  <a:gd name="T50" fmla="*/ 10 w 42"/>
                  <a:gd name="T51" fmla="*/ 42 h 44"/>
                  <a:gd name="T52" fmla="*/ 10 w 42"/>
                  <a:gd name="T53" fmla="*/ 42 h 44"/>
                  <a:gd name="T54" fmla="*/ 8 w 42"/>
                  <a:gd name="T55" fmla="*/ 44 h 44"/>
                  <a:gd name="T56" fmla="*/ 4 w 42"/>
                  <a:gd name="T57" fmla="*/ 44 h 44"/>
                  <a:gd name="T58" fmla="*/ 2 w 42"/>
                  <a:gd name="T59" fmla="*/ 44 h 44"/>
                  <a:gd name="T60" fmla="*/ 0 w 42"/>
                  <a:gd name="T61" fmla="*/ 44 h 44"/>
                  <a:gd name="T62" fmla="*/ 2 w 42"/>
                  <a:gd name="T63" fmla="*/ 36 h 44"/>
                  <a:gd name="T64" fmla="*/ 2 w 42"/>
                  <a:gd name="T65" fmla="*/ 20 h 44"/>
                  <a:gd name="T66" fmla="*/ 2 w 42"/>
                  <a:gd name="T67" fmla="*/ 20 h 44"/>
                  <a:gd name="T68" fmla="*/ 4 w 42"/>
                  <a:gd name="T69" fmla="*/ 16 h 44"/>
                  <a:gd name="T70" fmla="*/ 4 w 42"/>
                  <a:gd name="T71" fmla="*/ 12 h 44"/>
                  <a:gd name="T72" fmla="*/ 8 w 42"/>
                  <a:gd name="T73" fmla="*/ 8 h 44"/>
                  <a:gd name="T74" fmla="*/ 12 w 42"/>
                  <a:gd name="T75" fmla="*/ 4 h 44"/>
                  <a:gd name="T76" fmla="*/ 14 w 42"/>
                  <a:gd name="T77" fmla="*/ 4 h 44"/>
                  <a:gd name="T78" fmla="*/ 16 w 42"/>
                  <a:gd name="T79" fmla="*/ 2 h 44"/>
                  <a:gd name="T80" fmla="*/ 20 w 42"/>
                  <a:gd name="T81" fmla="*/ 0 h 44"/>
                  <a:gd name="T82" fmla="*/ 26 w 42"/>
                  <a:gd name="T83" fmla="*/ 0 h 44"/>
                  <a:gd name="T84" fmla="*/ 26 w 42"/>
                  <a:gd name="T85" fmla="*/ 0 h 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2"/>
                  <a:gd name="T130" fmla="*/ 0 h 44"/>
                  <a:gd name="T131" fmla="*/ 42 w 42"/>
                  <a:gd name="T132" fmla="*/ 44 h 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2" h="44">
                    <a:moveTo>
                      <a:pt x="26" y="0"/>
                    </a:moveTo>
                    <a:lnTo>
                      <a:pt x="26" y="2"/>
                    </a:lnTo>
                    <a:lnTo>
                      <a:pt x="26" y="4"/>
                    </a:lnTo>
                    <a:lnTo>
                      <a:pt x="28" y="6"/>
                    </a:lnTo>
                    <a:lnTo>
                      <a:pt x="32" y="10"/>
                    </a:lnTo>
                    <a:lnTo>
                      <a:pt x="36" y="14"/>
                    </a:lnTo>
                    <a:lnTo>
                      <a:pt x="42" y="22"/>
                    </a:lnTo>
                    <a:lnTo>
                      <a:pt x="40" y="22"/>
                    </a:lnTo>
                    <a:lnTo>
                      <a:pt x="40" y="24"/>
                    </a:lnTo>
                    <a:lnTo>
                      <a:pt x="38" y="28"/>
                    </a:lnTo>
                    <a:lnTo>
                      <a:pt x="36" y="30"/>
                    </a:lnTo>
                    <a:lnTo>
                      <a:pt x="34" y="30"/>
                    </a:lnTo>
                    <a:lnTo>
                      <a:pt x="30" y="30"/>
                    </a:lnTo>
                    <a:lnTo>
                      <a:pt x="28" y="32"/>
                    </a:lnTo>
                    <a:lnTo>
                      <a:pt x="24" y="32"/>
                    </a:lnTo>
                    <a:lnTo>
                      <a:pt x="22" y="32"/>
                    </a:lnTo>
                    <a:lnTo>
                      <a:pt x="20" y="34"/>
                    </a:lnTo>
                    <a:lnTo>
                      <a:pt x="18" y="36"/>
                    </a:lnTo>
                    <a:lnTo>
                      <a:pt x="16" y="38"/>
                    </a:lnTo>
                    <a:lnTo>
                      <a:pt x="14" y="40"/>
                    </a:lnTo>
                    <a:lnTo>
                      <a:pt x="12" y="42"/>
                    </a:lnTo>
                    <a:lnTo>
                      <a:pt x="10" y="42"/>
                    </a:lnTo>
                    <a:lnTo>
                      <a:pt x="8" y="44"/>
                    </a:lnTo>
                    <a:lnTo>
                      <a:pt x="4" y="44"/>
                    </a:lnTo>
                    <a:lnTo>
                      <a:pt x="2" y="44"/>
                    </a:lnTo>
                    <a:lnTo>
                      <a:pt x="0" y="44"/>
                    </a:lnTo>
                    <a:lnTo>
                      <a:pt x="2" y="36"/>
                    </a:lnTo>
                    <a:lnTo>
                      <a:pt x="2" y="20"/>
                    </a:lnTo>
                    <a:lnTo>
                      <a:pt x="4" y="16"/>
                    </a:lnTo>
                    <a:lnTo>
                      <a:pt x="4" y="12"/>
                    </a:lnTo>
                    <a:lnTo>
                      <a:pt x="8" y="8"/>
                    </a:lnTo>
                    <a:lnTo>
                      <a:pt x="12" y="4"/>
                    </a:lnTo>
                    <a:lnTo>
                      <a:pt x="14" y="4"/>
                    </a:lnTo>
                    <a:lnTo>
                      <a:pt x="16" y="2"/>
                    </a:lnTo>
                    <a:lnTo>
                      <a:pt x="20" y="0"/>
                    </a:lnTo>
                    <a:lnTo>
                      <a:pt x="26" y="0"/>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70" name="Freeform 117"/>
              <p:cNvSpPr>
                <a:spLocks noChangeArrowheads="1"/>
              </p:cNvSpPr>
              <p:nvPr/>
            </p:nvSpPr>
            <p:spPr bwMode="gray">
              <a:xfrm>
                <a:off x="2947" y="1196"/>
                <a:ext cx="2357" cy="1098"/>
              </a:xfrm>
              <a:custGeom>
                <a:avLst/>
                <a:gdLst>
                  <a:gd name="T0" fmla="*/ 0 w 3390595"/>
                  <a:gd name="T1" fmla="*/ 0 h 1741923"/>
                  <a:gd name="T2" fmla="*/ 3390595 w 3390595"/>
                  <a:gd name="T3" fmla="*/ 1741923 h 1741923"/>
                </a:gdLst>
                <a:ahLst/>
                <a:cxnLst/>
                <a:rect l="T0" t="T1" r="T2" b="T3"/>
                <a:pathLst>
                  <a:path w="3390595" h="1741923">
                    <a:moveTo>
                      <a:pt x="1371600" y="1423712"/>
                    </a:moveTo>
                    <a:lnTo>
                      <a:pt x="1389888" y="1423712"/>
                    </a:lnTo>
                    <a:lnTo>
                      <a:pt x="1404518" y="1409082"/>
                    </a:lnTo>
                    <a:lnTo>
                      <a:pt x="1441094" y="1420054"/>
                    </a:lnTo>
                    <a:lnTo>
                      <a:pt x="1463040" y="1412739"/>
                    </a:lnTo>
                    <a:lnTo>
                      <a:pt x="1503273" y="1449315"/>
                    </a:lnTo>
                    <a:lnTo>
                      <a:pt x="1521561" y="1471261"/>
                    </a:lnTo>
                    <a:lnTo>
                      <a:pt x="1543507" y="1438342"/>
                    </a:lnTo>
                    <a:lnTo>
                      <a:pt x="1543507" y="1420054"/>
                    </a:lnTo>
                    <a:lnTo>
                      <a:pt x="1561795" y="1427370"/>
                    </a:lnTo>
                    <a:lnTo>
                      <a:pt x="1598371" y="1390794"/>
                    </a:lnTo>
                    <a:lnTo>
                      <a:pt x="1627632" y="1405424"/>
                    </a:lnTo>
                    <a:lnTo>
                      <a:pt x="1660550" y="1398109"/>
                    </a:lnTo>
                    <a:lnTo>
                      <a:pt x="1689811" y="1398109"/>
                    </a:lnTo>
                    <a:lnTo>
                      <a:pt x="1744675" y="1434685"/>
                    </a:lnTo>
                    <a:lnTo>
                      <a:pt x="1792224" y="1438342"/>
                    </a:lnTo>
                    <a:lnTo>
                      <a:pt x="1839773" y="1423712"/>
                    </a:lnTo>
                    <a:lnTo>
                      <a:pt x="1861718" y="1394451"/>
                    </a:lnTo>
                    <a:lnTo>
                      <a:pt x="1880006" y="1394451"/>
                    </a:lnTo>
                    <a:lnTo>
                      <a:pt x="1953158" y="1431027"/>
                    </a:lnTo>
                    <a:lnTo>
                      <a:pt x="1982419" y="1409082"/>
                    </a:lnTo>
                    <a:lnTo>
                      <a:pt x="1986077" y="1376163"/>
                    </a:lnTo>
                    <a:lnTo>
                      <a:pt x="2004365" y="1317642"/>
                    </a:lnTo>
                    <a:lnTo>
                      <a:pt x="2044598" y="1310326"/>
                    </a:lnTo>
                    <a:lnTo>
                      <a:pt x="2077517" y="1313984"/>
                    </a:lnTo>
                    <a:cubicBezTo>
                      <a:pt x="2100194" y="1344220"/>
                      <a:pt x="2087270" y="1343245"/>
                      <a:pt x="2103120" y="1343245"/>
                    </a:cubicBezTo>
                    <a:lnTo>
                      <a:pt x="2110435" y="1376163"/>
                    </a:lnTo>
                    <a:lnTo>
                      <a:pt x="2147011" y="1431027"/>
                    </a:lnTo>
                    <a:lnTo>
                      <a:pt x="2157984" y="1460288"/>
                    </a:lnTo>
                    <a:lnTo>
                      <a:pt x="2190902" y="1456630"/>
                    </a:lnTo>
                    <a:lnTo>
                      <a:pt x="2205533" y="1474918"/>
                    </a:lnTo>
                    <a:lnTo>
                      <a:pt x="2227478" y="1493206"/>
                    </a:lnTo>
                    <a:lnTo>
                      <a:pt x="2249424" y="1485891"/>
                    </a:lnTo>
                    <a:lnTo>
                      <a:pt x="2267712" y="1452973"/>
                    </a:lnTo>
                    <a:lnTo>
                      <a:pt x="2300630" y="1434685"/>
                    </a:lnTo>
                    <a:lnTo>
                      <a:pt x="2296973" y="1467603"/>
                    </a:lnTo>
                    <a:lnTo>
                      <a:pt x="2256739" y="1537098"/>
                    </a:lnTo>
                    <a:lnTo>
                      <a:pt x="2220163" y="1580989"/>
                    </a:lnTo>
                    <a:lnTo>
                      <a:pt x="2216505" y="1610250"/>
                    </a:lnTo>
                    <a:lnTo>
                      <a:pt x="2223821" y="1628538"/>
                    </a:lnTo>
                    <a:lnTo>
                      <a:pt x="2256739" y="1646826"/>
                    </a:lnTo>
                    <a:lnTo>
                      <a:pt x="2318918" y="1570016"/>
                    </a:lnTo>
                    <a:lnTo>
                      <a:pt x="2366467" y="1478576"/>
                    </a:lnTo>
                    <a:lnTo>
                      <a:pt x="2384755" y="1431027"/>
                    </a:lnTo>
                    <a:cubicBezTo>
                      <a:pt x="2388613" y="1407880"/>
                      <a:pt x="2380997" y="1409082"/>
                      <a:pt x="2392070" y="1409082"/>
                    </a:cubicBezTo>
                    <a:lnTo>
                      <a:pt x="2410358" y="1376163"/>
                    </a:lnTo>
                    <a:lnTo>
                      <a:pt x="2410358" y="1317642"/>
                    </a:lnTo>
                    <a:cubicBezTo>
                      <a:pt x="2406591" y="1276194"/>
                      <a:pt x="2420168" y="1277408"/>
                      <a:pt x="2403043" y="1277408"/>
                    </a:cubicBezTo>
                    <a:lnTo>
                      <a:pt x="2384755" y="1277408"/>
                    </a:lnTo>
                    <a:lnTo>
                      <a:pt x="2348179" y="1284723"/>
                    </a:lnTo>
                    <a:lnTo>
                      <a:pt x="2307945" y="1270093"/>
                    </a:lnTo>
                    <a:lnTo>
                      <a:pt x="2304288" y="1251805"/>
                    </a:lnTo>
                    <a:lnTo>
                      <a:pt x="2344521" y="1226202"/>
                    </a:lnTo>
                    <a:lnTo>
                      <a:pt x="2348179" y="1204256"/>
                    </a:lnTo>
                    <a:lnTo>
                      <a:pt x="2450592" y="1087213"/>
                    </a:lnTo>
                    <a:lnTo>
                      <a:pt x="2571293" y="1109158"/>
                    </a:lnTo>
                    <a:lnTo>
                      <a:pt x="2567635" y="1090870"/>
                    </a:lnTo>
                    <a:cubicBezTo>
                      <a:pt x="2590671" y="1079353"/>
                      <a:pt x="2581402" y="1079898"/>
                      <a:pt x="2593238" y="1079898"/>
                    </a:cubicBezTo>
                    <a:lnTo>
                      <a:pt x="2618841" y="1079898"/>
                    </a:lnTo>
                    <a:lnTo>
                      <a:pt x="2629814" y="1112816"/>
                    </a:lnTo>
                    <a:lnTo>
                      <a:pt x="2699309" y="1094528"/>
                    </a:lnTo>
                    <a:lnTo>
                      <a:pt x="2695651" y="1068925"/>
                    </a:lnTo>
                    <a:lnTo>
                      <a:pt x="2765145" y="1014061"/>
                    </a:lnTo>
                    <a:lnTo>
                      <a:pt x="2809037" y="992115"/>
                    </a:lnTo>
                    <a:lnTo>
                      <a:pt x="2809037" y="1006746"/>
                    </a:lnTo>
                    <a:lnTo>
                      <a:pt x="2790749" y="1036006"/>
                    </a:lnTo>
                    <a:lnTo>
                      <a:pt x="2809037" y="1039664"/>
                    </a:lnTo>
                    <a:lnTo>
                      <a:pt x="2852928" y="992115"/>
                    </a:lnTo>
                    <a:lnTo>
                      <a:pt x="2860243" y="1039664"/>
                    </a:lnTo>
                    <a:lnTo>
                      <a:pt x="2809037" y="1068925"/>
                    </a:lnTo>
                    <a:lnTo>
                      <a:pt x="2790749" y="1094528"/>
                    </a:lnTo>
                    <a:lnTo>
                      <a:pt x="2768803" y="1127446"/>
                    </a:lnTo>
                    <a:lnTo>
                      <a:pt x="2728569" y="1164022"/>
                    </a:lnTo>
                    <a:lnTo>
                      <a:pt x="2691993" y="1244490"/>
                    </a:lnTo>
                    <a:lnTo>
                      <a:pt x="2721254" y="1357875"/>
                    </a:lnTo>
                    <a:lnTo>
                      <a:pt x="2739542" y="1383478"/>
                    </a:lnTo>
                    <a:lnTo>
                      <a:pt x="2790749" y="1310326"/>
                    </a:lnTo>
                    <a:lnTo>
                      <a:pt x="2820009" y="1266435"/>
                    </a:lnTo>
                    <a:lnTo>
                      <a:pt x="2841955" y="1266435"/>
                    </a:lnTo>
                    <a:lnTo>
                      <a:pt x="2838297" y="1215229"/>
                    </a:lnTo>
                    <a:lnTo>
                      <a:pt x="2860243" y="1164022"/>
                    </a:lnTo>
                    <a:lnTo>
                      <a:pt x="2841955" y="1131104"/>
                    </a:lnTo>
                    <a:lnTo>
                      <a:pt x="2849270" y="1109158"/>
                    </a:lnTo>
                    <a:lnTo>
                      <a:pt x="2889504" y="1109158"/>
                    </a:lnTo>
                    <a:lnTo>
                      <a:pt x="2896819" y="1090870"/>
                    </a:lnTo>
                    <a:lnTo>
                      <a:pt x="2896819" y="1076240"/>
                    </a:lnTo>
                    <a:lnTo>
                      <a:pt x="2918765" y="1068925"/>
                    </a:lnTo>
                    <a:lnTo>
                      <a:pt x="2969971" y="1039664"/>
                    </a:lnTo>
                    <a:lnTo>
                      <a:pt x="2991917" y="1036006"/>
                    </a:lnTo>
                    <a:lnTo>
                      <a:pt x="3035808" y="1050637"/>
                    </a:lnTo>
                    <a:lnTo>
                      <a:pt x="3057753" y="1006746"/>
                    </a:lnTo>
                    <a:cubicBezTo>
                      <a:pt x="3091738" y="987866"/>
                      <a:pt x="3078119" y="988458"/>
                      <a:pt x="3094329" y="988458"/>
                    </a:cubicBezTo>
                    <a:lnTo>
                      <a:pt x="3105302" y="966512"/>
                    </a:lnTo>
                    <a:lnTo>
                      <a:pt x="3152851" y="973827"/>
                    </a:lnTo>
                    <a:lnTo>
                      <a:pt x="3193085" y="948224"/>
                    </a:lnTo>
                    <a:cubicBezTo>
                      <a:pt x="3163148" y="903318"/>
                      <a:pt x="3181408" y="904333"/>
                      <a:pt x="3160166" y="904333"/>
                    </a:cubicBezTo>
                    <a:lnTo>
                      <a:pt x="3134563" y="878730"/>
                    </a:lnTo>
                    <a:lnTo>
                      <a:pt x="3134563" y="860442"/>
                    </a:lnTo>
                    <a:lnTo>
                      <a:pt x="3160166" y="860442"/>
                    </a:lnTo>
                    <a:lnTo>
                      <a:pt x="3207715" y="820208"/>
                    </a:lnTo>
                    <a:lnTo>
                      <a:pt x="3204057" y="790947"/>
                    </a:lnTo>
                    <a:lnTo>
                      <a:pt x="3222345" y="783632"/>
                    </a:lnTo>
                    <a:lnTo>
                      <a:pt x="3229661" y="809235"/>
                    </a:lnTo>
                    <a:lnTo>
                      <a:pt x="3277209" y="834838"/>
                    </a:lnTo>
                    <a:lnTo>
                      <a:pt x="3317443" y="878730"/>
                    </a:lnTo>
                    <a:lnTo>
                      <a:pt x="3335731" y="878730"/>
                    </a:lnTo>
                    <a:lnTo>
                      <a:pt x="3346704" y="820208"/>
                    </a:lnTo>
                    <a:lnTo>
                      <a:pt x="3368649" y="820208"/>
                    </a:lnTo>
                    <a:lnTo>
                      <a:pt x="3390595" y="794605"/>
                    </a:lnTo>
                    <a:lnTo>
                      <a:pt x="3324758" y="750714"/>
                    </a:lnTo>
                    <a:lnTo>
                      <a:pt x="3291840" y="765344"/>
                    </a:lnTo>
                    <a:lnTo>
                      <a:pt x="3273552" y="717795"/>
                    </a:lnTo>
                    <a:lnTo>
                      <a:pt x="3226003" y="673904"/>
                    </a:lnTo>
                    <a:lnTo>
                      <a:pt x="3174797" y="648301"/>
                    </a:lnTo>
                    <a:lnTo>
                      <a:pt x="3138221" y="611725"/>
                    </a:lnTo>
                    <a:lnTo>
                      <a:pt x="3094329" y="593437"/>
                    </a:lnTo>
                    <a:lnTo>
                      <a:pt x="3039465" y="586122"/>
                    </a:lnTo>
                    <a:lnTo>
                      <a:pt x="3017520" y="578806"/>
                    </a:lnTo>
                    <a:lnTo>
                      <a:pt x="3024835" y="622698"/>
                    </a:lnTo>
                    <a:lnTo>
                      <a:pt x="3021177" y="655616"/>
                    </a:lnTo>
                    <a:lnTo>
                      <a:pt x="2995574" y="662931"/>
                    </a:lnTo>
                    <a:lnTo>
                      <a:pt x="2984601" y="633670"/>
                    </a:lnTo>
                    <a:lnTo>
                      <a:pt x="2966313" y="611725"/>
                    </a:lnTo>
                    <a:lnTo>
                      <a:pt x="2988259" y="593437"/>
                    </a:lnTo>
                    <a:lnTo>
                      <a:pt x="2980944" y="582464"/>
                    </a:lnTo>
                    <a:lnTo>
                      <a:pt x="2937053" y="597094"/>
                    </a:lnTo>
                    <a:lnTo>
                      <a:pt x="2918765" y="604410"/>
                    </a:lnTo>
                    <a:lnTo>
                      <a:pt x="2867558" y="604410"/>
                    </a:lnTo>
                    <a:lnTo>
                      <a:pt x="2845613" y="604410"/>
                    </a:lnTo>
                    <a:lnTo>
                      <a:pt x="2816352" y="626355"/>
                    </a:lnTo>
                    <a:lnTo>
                      <a:pt x="2805379" y="608067"/>
                    </a:lnTo>
                    <a:lnTo>
                      <a:pt x="2805379" y="560518"/>
                    </a:lnTo>
                    <a:lnTo>
                      <a:pt x="2776118" y="527600"/>
                    </a:lnTo>
                    <a:lnTo>
                      <a:pt x="2728569" y="516627"/>
                    </a:lnTo>
                    <a:lnTo>
                      <a:pt x="2655417" y="527600"/>
                    </a:lnTo>
                    <a:lnTo>
                      <a:pt x="2626157" y="505654"/>
                    </a:lnTo>
                    <a:lnTo>
                      <a:pt x="2618841" y="516627"/>
                    </a:lnTo>
                    <a:lnTo>
                      <a:pt x="2615184" y="491024"/>
                    </a:lnTo>
                    <a:lnTo>
                      <a:pt x="2589581" y="432502"/>
                    </a:lnTo>
                    <a:lnTo>
                      <a:pt x="2563977" y="436160"/>
                    </a:lnTo>
                    <a:lnTo>
                      <a:pt x="2538374" y="461763"/>
                    </a:lnTo>
                    <a:lnTo>
                      <a:pt x="2531059" y="432502"/>
                    </a:lnTo>
                    <a:lnTo>
                      <a:pt x="2509113" y="425187"/>
                    </a:lnTo>
                    <a:lnTo>
                      <a:pt x="2439619" y="410557"/>
                    </a:lnTo>
                    <a:lnTo>
                      <a:pt x="2421331" y="417872"/>
                    </a:lnTo>
                    <a:lnTo>
                      <a:pt x="2403043" y="432502"/>
                    </a:lnTo>
                    <a:lnTo>
                      <a:pt x="2392070" y="450790"/>
                    </a:lnTo>
                    <a:lnTo>
                      <a:pt x="2392070" y="491024"/>
                    </a:lnTo>
                    <a:lnTo>
                      <a:pt x="2359152" y="505654"/>
                    </a:lnTo>
                    <a:lnTo>
                      <a:pt x="2329891" y="483709"/>
                    </a:lnTo>
                    <a:lnTo>
                      <a:pt x="2304288" y="491024"/>
                    </a:lnTo>
                    <a:lnTo>
                      <a:pt x="2267712" y="491024"/>
                    </a:lnTo>
                    <a:lnTo>
                      <a:pt x="2264054" y="465421"/>
                    </a:lnTo>
                    <a:lnTo>
                      <a:pt x="2238451" y="494682"/>
                    </a:lnTo>
                    <a:lnTo>
                      <a:pt x="2223821" y="527600"/>
                    </a:lnTo>
                    <a:lnTo>
                      <a:pt x="2205533" y="483709"/>
                    </a:lnTo>
                    <a:lnTo>
                      <a:pt x="2205533" y="410557"/>
                    </a:lnTo>
                    <a:lnTo>
                      <a:pt x="2198217" y="373981"/>
                    </a:lnTo>
                    <a:lnTo>
                      <a:pt x="2168957" y="373981"/>
                    </a:lnTo>
                    <a:lnTo>
                      <a:pt x="2139696" y="366666"/>
                    </a:lnTo>
                    <a:lnTo>
                      <a:pt x="2084832" y="366666"/>
                    </a:lnTo>
                    <a:lnTo>
                      <a:pt x="2051913" y="392269"/>
                    </a:lnTo>
                    <a:lnTo>
                      <a:pt x="1971446" y="363008"/>
                    </a:lnTo>
                    <a:lnTo>
                      <a:pt x="1953158" y="341062"/>
                    </a:lnTo>
                    <a:lnTo>
                      <a:pt x="1876349" y="326432"/>
                    </a:lnTo>
                    <a:lnTo>
                      <a:pt x="1858061" y="304486"/>
                    </a:lnTo>
                    <a:lnTo>
                      <a:pt x="1858061" y="278883"/>
                    </a:lnTo>
                    <a:lnTo>
                      <a:pt x="1839773" y="260595"/>
                    </a:lnTo>
                    <a:lnTo>
                      <a:pt x="1814169" y="286198"/>
                    </a:lnTo>
                    <a:lnTo>
                      <a:pt x="1795881" y="319117"/>
                    </a:lnTo>
                    <a:lnTo>
                      <a:pt x="1755648" y="352035"/>
                    </a:lnTo>
                    <a:lnTo>
                      <a:pt x="1755648" y="363008"/>
                    </a:lnTo>
                    <a:lnTo>
                      <a:pt x="1737360" y="322774"/>
                    </a:lnTo>
                    <a:lnTo>
                      <a:pt x="1726387" y="308144"/>
                    </a:lnTo>
                    <a:lnTo>
                      <a:pt x="1766621" y="300829"/>
                    </a:lnTo>
                    <a:lnTo>
                      <a:pt x="1817827" y="242307"/>
                    </a:lnTo>
                    <a:lnTo>
                      <a:pt x="1861718" y="198416"/>
                    </a:lnTo>
                    <a:lnTo>
                      <a:pt x="1861718" y="147210"/>
                    </a:lnTo>
                    <a:lnTo>
                      <a:pt x="1850745" y="99661"/>
                    </a:lnTo>
                    <a:lnTo>
                      <a:pt x="1803197" y="85030"/>
                    </a:lnTo>
                    <a:lnTo>
                      <a:pt x="1741017" y="117949"/>
                    </a:lnTo>
                    <a:lnTo>
                      <a:pt x="1719072" y="110634"/>
                    </a:lnTo>
                    <a:lnTo>
                      <a:pt x="1711757" y="77715"/>
                    </a:lnTo>
                    <a:lnTo>
                      <a:pt x="1711757" y="74058"/>
                    </a:lnTo>
                    <a:lnTo>
                      <a:pt x="1711757" y="41139"/>
                    </a:lnTo>
                    <a:lnTo>
                      <a:pt x="1744675" y="15536"/>
                    </a:lnTo>
                    <a:cubicBezTo>
                      <a:pt x="1705835" y="0"/>
                      <a:pt x="1721230" y="906"/>
                      <a:pt x="1700784" y="906"/>
                    </a:cubicBezTo>
                    <a:lnTo>
                      <a:pt x="1645920" y="22851"/>
                    </a:lnTo>
                    <a:lnTo>
                      <a:pt x="1616659" y="77715"/>
                    </a:lnTo>
                    <a:lnTo>
                      <a:pt x="1613001" y="99661"/>
                    </a:lnTo>
                    <a:lnTo>
                      <a:pt x="1576425" y="106976"/>
                    </a:lnTo>
                    <a:lnTo>
                      <a:pt x="1580083" y="121606"/>
                    </a:lnTo>
                    <a:lnTo>
                      <a:pt x="1623974" y="154525"/>
                    </a:lnTo>
                    <a:lnTo>
                      <a:pt x="1627632" y="183786"/>
                    </a:lnTo>
                    <a:lnTo>
                      <a:pt x="1616659" y="209389"/>
                    </a:lnTo>
                    <a:lnTo>
                      <a:pt x="1583741" y="176470"/>
                    </a:lnTo>
                    <a:lnTo>
                      <a:pt x="1558137" y="147210"/>
                    </a:lnTo>
                    <a:lnTo>
                      <a:pt x="1510589" y="143552"/>
                    </a:lnTo>
                    <a:lnTo>
                      <a:pt x="1474013" y="132579"/>
                    </a:lnTo>
                    <a:lnTo>
                      <a:pt x="1415491" y="165498"/>
                    </a:lnTo>
                    <a:lnTo>
                      <a:pt x="1367942" y="180128"/>
                    </a:lnTo>
                    <a:lnTo>
                      <a:pt x="1349654" y="234992"/>
                    </a:lnTo>
                    <a:lnTo>
                      <a:pt x="1324051" y="271568"/>
                    </a:lnTo>
                    <a:cubicBezTo>
                      <a:pt x="1293756" y="290502"/>
                      <a:pt x="1294790" y="278354"/>
                      <a:pt x="1294790" y="293514"/>
                    </a:cubicBezTo>
                    <a:lnTo>
                      <a:pt x="1298448" y="304486"/>
                    </a:lnTo>
                    <a:lnTo>
                      <a:pt x="1258214" y="333747"/>
                    </a:lnTo>
                    <a:lnTo>
                      <a:pt x="1236269" y="359350"/>
                    </a:lnTo>
                    <a:lnTo>
                      <a:pt x="1217981" y="399584"/>
                    </a:lnTo>
                    <a:lnTo>
                      <a:pt x="1228953" y="439818"/>
                    </a:lnTo>
                    <a:lnTo>
                      <a:pt x="1269187" y="461763"/>
                    </a:lnTo>
                    <a:lnTo>
                      <a:pt x="1280160" y="483709"/>
                    </a:lnTo>
                    <a:lnTo>
                      <a:pt x="1276502" y="553203"/>
                    </a:lnTo>
                    <a:lnTo>
                      <a:pt x="1294790" y="611725"/>
                    </a:lnTo>
                    <a:lnTo>
                      <a:pt x="1243584" y="567834"/>
                    </a:lnTo>
                    <a:lnTo>
                      <a:pt x="1243584" y="538573"/>
                    </a:lnTo>
                    <a:lnTo>
                      <a:pt x="1232611" y="534915"/>
                    </a:lnTo>
                    <a:cubicBezTo>
                      <a:pt x="1258792" y="486293"/>
                      <a:pt x="1276215" y="487366"/>
                      <a:pt x="1254557" y="487366"/>
                    </a:cubicBezTo>
                    <a:lnTo>
                      <a:pt x="1247241" y="472736"/>
                    </a:lnTo>
                    <a:lnTo>
                      <a:pt x="1203350" y="465421"/>
                    </a:lnTo>
                    <a:lnTo>
                      <a:pt x="1148486" y="432502"/>
                    </a:lnTo>
                    <a:lnTo>
                      <a:pt x="1133856" y="443475"/>
                    </a:lnTo>
                    <a:lnTo>
                      <a:pt x="1130198" y="403242"/>
                    </a:lnTo>
                    <a:lnTo>
                      <a:pt x="1119225" y="384954"/>
                    </a:lnTo>
                    <a:lnTo>
                      <a:pt x="1089965" y="388611"/>
                    </a:lnTo>
                    <a:lnTo>
                      <a:pt x="1089965" y="403242"/>
                    </a:lnTo>
                    <a:lnTo>
                      <a:pt x="1100937" y="439818"/>
                    </a:lnTo>
                    <a:lnTo>
                      <a:pt x="1089965" y="454448"/>
                    </a:lnTo>
                    <a:lnTo>
                      <a:pt x="1060704" y="480051"/>
                    </a:lnTo>
                    <a:lnTo>
                      <a:pt x="1068019" y="509312"/>
                    </a:lnTo>
                    <a:lnTo>
                      <a:pt x="1086307" y="523942"/>
                    </a:lnTo>
                    <a:lnTo>
                      <a:pt x="1078992" y="553203"/>
                    </a:lnTo>
                    <a:lnTo>
                      <a:pt x="1071677" y="578806"/>
                    </a:lnTo>
                    <a:lnTo>
                      <a:pt x="1064361" y="622698"/>
                    </a:lnTo>
                    <a:lnTo>
                      <a:pt x="1086307" y="633670"/>
                    </a:lnTo>
                    <a:lnTo>
                      <a:pt x="1111910" y="619040"/>
                    </a:lnTo>
                    <a:lnTo>
                      <a:pt x="1126541" y="615382"/>
                    </a:lnTo>
                    <a:lnTo>
                      <a:pt x="1152144" y="630013"/>
                    </a:lnTo>
                    <a:lnTo>
                      <a:pt x="1170432" y="684877"/>
                    </a:lnTo>
                    <a:lnTo>
                      <a:pt x="1170432" y="714138"/>
                    </a:lnTo>
                    <a:lnTo>
                      <a:pt x="1199693" y="714138"/>
                    </a:lnTo>
                    <a:lnTo>
                      <a:pt x="1236269" y="725110"/>
                    </a:lnTo>
                    <a:lnTo>
                      <a:pt x="1203350" y="750714"/>
                    </a:lnTo>
                    <a:lnTo>
                      <a:pt x="1188720" y="754371"/>
                    </a:lnTo>
                    <a:lnTo>
                      <a:pt x="1199693" y="790947"/>
                    </a:lnTo>
                    <a:lnTo>
                      <a:pt x="1199693" y="834838"/>
                    </a:lnTo>
                    <a:lnTo>
                      <a:pt x="1181405" y="834838"/>
                    </a:lnTo>
                    <a:lnTo>
                      <a:pt x="1166774" y="794605"/>
                    </a:lnTo>
                    <a:lnTo>
                      <a:pt x="1163117" y="750714"/>
                    </a:lnTo>
                    <a:lnTo>
                      <a:pt x="1141171" y="750714"/>
                    </a:lnTo>
                    <a:lnTo>
                      <a:pt x="1133856" y="783632"/>
                    </a:lnTo>
                    <a:lnTo>
                      <a:pt x="1108253" y="783632"/>
                    </a:lnTo>
                    <a:lnTo>
                      <a:pt x="1126541" y="743398"/>
                    </a:lnTo>
                    <a:lnTo>
                      <a:pt x="1126541" y="688534"/>
                    </a:lnTo>
                    <a:lnTo>
                      <a:pt x="1119225" y="637328"/>
                    </a:lnTo>
                    <a:lnTo>
                      <a:pt x="1100937" y="648301"/>
                    </a:lnTo>
                    <a:lnTo>
                      <a:pt x="1078992" y="659274"/>
                    </a:lnTo>
                    <a:lnTo>
                      <a:pt x="1078992" y="732426"/>
                    </a:lnTo>
                    <a:lnTo>
                      <a:pt x="1071677" y="772659"/>
                    </a:lnTo>
                    <a:lnTo>
                      <a:pt x="1027785" y="783632"/>
                    </a:lnTo>
                    <a:lnTo>
                      <a:pt x="991209" y="787290"/>
                    </a:lnTo>
                    <a:lnTo>
                      <a:pt x="947318" y="765344"/>
                    </a:lnTo>
                    <a:lnTo>
                      <a:pt x="961949" y="758029"/>
                    </a:lnTo>
                    <a:lnTo>
                      <a:pt x="998525" y="743398"/>
                    </a:lnTo>
                    <a:lnTo>
                      <a:pt x="1031443" y="743398"/>
                    </a:lnTo>
                    <a:lnTo>
                      <a:pt x="1027785" y="717795"/>
                    </a:lnTo>
                    <a:lnTo>
                      <a:pt x="1049731" y="681219"/>
                    </a:lnTo>
                    <a:lnTo>
                      <a:pt x="1038758" y="659274"/>
                    </a:lnTo>
                    <a:lnTo>
                      <a:pt x="1038758" y="586122"/>
                    </a:lnTo>
                    <a:lnTo>
                      <a:pt x="1042416" y="538573"/>
                    </a:lnTo>
                    <a:lnTo>
                      <a:pt x="1027785" y="505654"/>
                    </a:lnTo>
                    <a:lnTo>
                      <a:pt x="1027785" y="458106"/>
                    </a:lnTo>
                    <a:lnTo>
                      <a:pt x="1053389" y="417872"/>
                    </a:lnTo>
                    <a:lnTo>
                      <a:pt x="1057046" y="403242"/>
                    </a:lnTo>
                    <a:lnTo>
                      <a:pt x="1042416" y="395926"/>
                    </a:lnTo>
                    <a:lnTo>
                      <a:pt x="1005840" y="406899"/>
                    </a:lnTo>
                    <a:cubicBezTo>
                      <a:pt x="994135" y="391294"/>
                      <a:pt x="1000963" y="392269"/>
                      <a:pt x="991209" y="392269"/>
                    </a:cubicBezTo>
                    <a:lnTo>
                      <a:pt x="965606" y="421530"/>
                    </a:lnTo>
                    <a:lnTo>
                      <a:pt x="965606" y="454448"/>
                    </a:lnTo>
                    <a:lnTo>
                      <a:pt x="929030" y="491024"/>
                    </a:lnTo>
                    <a:lnTo>
                      <a:pt x="925373" y="538573"/>
                    </a:lnTo>
                    <a:lnTo>
                      <a:pt x="932688" y="593437"/>
                    </a:lnTo>
                    <a:lnTo>
                      <a:pt x="947318" y="633670"/>
                    </a:lnTo>
                    <a:lnTo>
                      <a:pt x="936345" y="644643"/>
                    </a:lnTo>
                    <a:lnTo>
                      <a:pt x="892454" y="619040"/>
                    </a:lnTo>
                    <a:lnTo>
                      <a:pt x="859536" y="597094"/>
                    </a:lnTo>
                    <a:lnTo>
                      <a:pt x="811987" y="593437"/>
                    </a:lnTo>
                    <a:lnTo>
                      <a:pt x="822960" y="626355"/>
                    </a:lnTo>
                    <a:lnTo>
                      <a:pt x="822960" y="648301"/>
                    </a:lnTo>
                    <a:lnTo>
                      <a:pt x="790041" y="673904"/>
                    </a:lnTo>
                    <a:lnTo>
                      <a:pt x="793699" y="630013"/>
                    </a:lnTo>
                    <a:lnTo>
                      <a:pt x="771753" y="626355"/>
                    </a:lnTo>
                    <a:lnTo>
                      <a:pt x="760781" y="659274"/>
                    </a:lnTo>
                    <a:lnTo>
                      <a:pt x="720547" y="659274"/>
                    </a:lnTo>
                    <a:lnTo>
                      <a:pt x="687629" y="673904"/>
                    </a:lnTo>
                    <a:lnTo>
                      <a:pt x="694944" y="633670"/>
                    </a:lnTo>
                    <a:cubicBezTo>
                      <a:pt x="675460" y="629774"/>
                      <a:pt x="682873" y="630013"/>
                      <a:pt x="672998" y="630013"/>
                    </a:cubicBezTo>
                    <a:lnTo>
                      <a:pt x="640080" y="662931"/>
                    </a:lnTo>
                    <a:lnTo>
                      <a:pt x="607161" y="673904"/>
                    </a:lnTo>
                    <a:lnTo>
                      <a:pt x="570585" y="699507"/>
                    </a:lnTo>
                    <a:lnTo>
                      <a:pt x="555955" y="732426"/>
                    </a:lnTo>
                    <a:lnTo>
                      <a:pt x="552297" y="750714"/>
                    </a:lnTo>
                    <a:lnTo>
                      <a:pt x="526694" y="739741"/>
                    </a:lnTo>
                    <a:lnTo>
                      <a:pt x="512064" y="728768"/>
                    </a:lnTo>
                    <a:lnTo>
                      <a:pt x="519379" y="706822"/>
                    </a:lnTo>
                    <a:lnTo>
                      <a:pt x="537667" y="684877"/>
                    </a:lnTo>
                    <a:lnTo>
                      <a:pt x="519379" y="640986"/>
                    </a:lnTo>
                    <a:lnTo>
                      <a:pt x="479145" y="644643"/>
                    </a:lnTo>
                    <a:lnTo>
                      <a:pt x="460857" y="648301"/>
                    </a:lnTo>
                    <a:lnTo>
                      <a:pt x="475488" y="662931"/>
                    </a:lnTo>
                    <a:lnTo>
                      <a:pt x="475488" y="684877"/>
                    </a:lnTo>
                    <a:lnTo>
                      <a:pt x="479145" y="717795"/>
                    </a:lnTo>
                    <a:lnTo>
                      <a:pt x="490118" y="743398"/>
                    </a:lnTo>
                    <a:lnTo>
                      <a:pt x="490118" y="769002"/>
                    </a:lnTo>
                    <a:lnTo>
                      <a:pt x="475488" y="783632"/>
                    </a:lnTo>
                    <a:lnTo>
                      <a:pt x="453542" y="761686"/>
                    </a:lnTo>
                    <a:lnTo>
                      <a:pt x="413309" y="801920"/>
                    </a:lnTo>
                    <a:lnTo>
                      <a:pt x="391363" y="816550"/>
                    </a:lnTo>
                    <a:lnTo>
                      <a:pt x="391363" y="831181"/>
                    </a:lnTo>
                    <a:lnTo>
                      <a:pt x="416966" y="853126"/>
                    </a:lnTo>
                    <a:lnTo>
                      <a:pt x="384048" y="860442"/>
                    </a:lnTo>
                    <a:lnTo>
                      <a:pt x="351129" y="842154"/>
                    </a:lnTo>
                    <a:lnTo>
                      <a:pt x="340157" y="809235"/>
                    </a:lnTo>
                    <a:lnTo>
                      <a:pt x="321869" y="816550"/>
                    </a:lnTo>
                    <a:lnTo>
                      <a:pt x="336499" y="853126"/>
                    </a:lnTo>
                    <a:lnTo>
                      <a:pt x="354787" y="900675"/>
                    </a:lnTo>
                    <a:lnTo>
                      <a:pt x="332841" y="897018"/>
                    </a:lnTo>
                    <a:lnTo>
                      <a:pt x="310896" y="864099"/>
                    </a:lnTo>
                    <a:lnTo>
                      <a:pt x="288950" y="860442"/>
                    </a:lnTo>
                    <a:lnTo>
                      <a:pt x="288950" y="823866"/>
                    </a:lnTo>
                    <a:lnTo>
                      <a:pt x="288950" y="794605"/>
                    </a:lnTo>
                    <a:lnTo>
                      <a:pt x="248717" y="769002"/>
                    </a:lnTo>
                    <a:lnTo>
                      <a:pt x="245059" y="736083"/>
                    </a:lnTo>
                    <a:lnTo>
                      <a:pt x="277977" y="750714"/>
                    </a:lnTo>
                    <a:lnTo>
                      <a:pt x="314553" y="772659"/>
                    </a:lnTo>
                    <a:lnTo>
                      <a:pt x="358445" y="798262"/>
                    </a:lnTo>
                    <a:lnTo>
                      <a:pt x="380390" y="787290"/>
                    </a:lnTo>
                    <a:lnTo>
                      <a:pt x="413309" y="761686"/>
                    </a:lnTo>
                    <a:lnTo>
                      <a:pt x="424281" y="717795"/>
                    </a:lnTo>
                    <a:cubicBezTo>
                      <a:pt x="412829" y="691071"/>
                      <a:pt x="422594" y="692192"/>
                      <a:pt x="409651" y="692192"/>
                    </a:cubicBezTo>
                    <a:lnTo>
                      <a:pt x="373075" y="673904"/>
                    </a:lnTo>
                    <a:lnTo>
                      <a:pt x="351129" y="633670"/>
                    </a:lnTo>
                    <a:lnTo>
                      <a:pt x="310896" y="615382"/>
                    </a:lnTo>
                    <a:lnTo>
                      <a:pt x="267005" y="608067"/>
                    </a:lnTo>
                    <a:lnTo>
                      <a:pt x="245059" y="586122"/>
                    </a:lnTo>
                    <a:lnTo>
                      <a:pt x="223113" y="575149"/>
                    </a:lnTo>
                    <a:lnTo>
                      <a:pt x="193853" y="611725"/>
                    </a:lnTo>
                    <a:lnTo>
                      <a:pt x="179222" y="651958"/>
                    </a:lnTo>
                    <a:lnTo>
                      <a:pt x="182880" y="673904"/>
                    </a:lnTo>
                    <a:lnTo>
                      <a:pt x="204825" y="692192"/>
                    </a:lnTo>
                    <a:lnTo>
                      <a:pt x="212141" y="739741"/>
                    </a:lnTo>
                    <a:lnTo>
                      <a:pt x="193853" y="765344"/>
                    </a:lnTo>
                    <a:lnTo>
                      <a:pt x="186537" y="776317"/>
                    </a:lnTo>
                    <a:lnTo>
                      <a:pt x="197510" y="801920"/>
                    </a:lnTo>
                    <a:lnTo>
                      <a:pt x="193853" y="886045"/>
                    </a:lnTo>
                    <a:cubicBezTo>
                      <a:pt x="205305" y="912768"/>
                      <a:pt x="214110" y="911648"/>
                      <a:pt x="201168" y="911648"/>
                    </a:cubicBezTo>
                    <a:lnTo>
                      <a:pt x="223113" y="970170"/>
                    </a:lnTo>
                    <a:lnTo>
                      <a:pt x="204825" y="984800"/>
                    </a:lnTo>
                    <a:lnTo>
                      <a:pt x="164592" y="1021376"/>
                    </a:lnTo>
                    <a:lnTo>
                      <a:pt x="157277" y="1028691"/>
                    </a:lnTo>
                    <a:lnTo>
                      <a:pt x="175565" y="1046979"/>
                    </a:lnTo>
                    <a:lnTo>
                      <a:pt x="186537" y="1057952"/>
                    </a:lnTo>
                    <a:lnTo>
                      <a:pt x="157277" y="1068925"/>
                    </a:lnTo>
                    <a:lnTo>
                      <a:pt x="131673" y="1076240"/>
                    </a:lnTo>
                    <a:lnTo>
                      <a:pt x="102413" y="1072582"/>
                    </a:lnTo>
                    <a:lnTo>
                      <a:pt x="69494" y="1083555"/>
                    </a:lnTo>
                    <a:lnTo>
                      <a:pt x="69494" y="1120131"/>
                    </a:lnTo>
                    <a:lnTo>
                      <a:pt x="80467" y="1131104"/>
                    </a:lnTo>
                    <a:lnTo>
                      <a:pt x="87782" y="1167680"/>
                    </a:lnTo>
                    <a:lnTo>
                      <a:pt x="58521" y="1174995"/>
                    </a:lnTo>
                    <a:lnTo>
                      <a:pt x="43891" y="1149392"/>
                    </a:lnTo>
                    <a:lnTo>
                      <a:pt x="14630" y="1145734"/>
                    </a:lnTo>
                    <a:lnTo>
                      <a:pt x="0" y="1193283"/>
                    </a:lnTo>
                    <a:lnTo>
                      <a:pt x="3657" y="1237174"/>
                    </a:lnTo>
                    <a:lnTo>
                      <a:pt x="36576" y="1240832"/>
                    </a:lnTo>
                    <a:lnTo>
                      <a:pt x="54864" y="1251805"/>
                    </a:lnTo>
                    <a:lnTo>
                      <a:pt x="73152" y="1299354"/>
                    </a:lnTo>
                    <a:lnTo>
                      <a:pt x="65837" y="1321299"/>
                    </a:lnTo>
                    <a:lnTo>
                      <a:pt x="87782" y="1350560"/>
                    </a:lnTo>
                    <a:lnTo>
                      <a:pt x="102413" y="1383478"/>
                    </a:lnTo>
                    <a:lnTo>
                      <a:pt x="54864" y="1423712"/>
                    </a:lnTo>
                    <a:lnTo>
                      <a:pt x="47549" y="1438342"/>
                    </a:lnTo>
                    <a:lnTo>
                      <a:pt x="29261" y="1452973"/>
                    </a:lnTo>
                    <a:lnTo>
                      <a:pt x="47549" y="1460288"/>
                    </a:lnTo>
                    <a:lnTo>
                      <a:pt x="65837" y="1452973"/>
                    </a:lnTo>
                    <a:lnTo>
                      <a:pt x="117043" y="1449315"/>
                    </a:lnTo>
                    <a:lnTo>
                      <a:pt x="135331" y="1442000"/>
                    </a:lnTo>
                    <a:lnTo>
                      <a:pt x="171907" y="1478576"/>
                    </a:lnTo>
                    <a:lnTo>
                      <a:pt x="171907" y="1522467"/>
                    </a:lnTo>
                    <a:lnTo>
                      <a:pt x="171907" y="1544413"/>
                    </a:lnTo>
                    <a:lnTo>
                      <a:pt x="215798" y="1533440"/>
                    </a:lnTo>
                    <a:lnTo>
                      <a:pt x="237744" y="1533440"/>
                    </a:lnTo>
                    <a:lnTo>
                      <a:pt x="288950" y="1551728"/>
                    </a:lnTo>
                    <a:lnTo>
                      <a:pt x="299923" y="1540755"/>
                    </a:lnTo>
                    <a:lnTo>
                      <a:pt x="325526" y="1515152"/>
                    </a:lnTo>
                    <a:lnTo>
                      <a:pt x="343814" y="1522467"/>
                    </a:lnTo>
                    <a:lnTo>
                      <a:pt x="318211" y="1551728"/>
                    </a:lnTo>
                    <a:lnTo>
                      <a:pt x="321869" y="1566358"/>
                    </a:lnTo>
                    <a:lnTo>
                      <a:pt x="354787" y="1595619"/>
                    </a:lnTo>
                    <a:lnTo>
                      <a:pt x="405993" y="1639510"/>
                    </a:lnTo>
                    <a:lnTo>
                      <a:pt x="405993" y="1665114"/>
                    </a:lnTo>
                    <a:cubicBezTo>
                      <a:pt x="386843" y="1684264"/>
                      <a:pt x="379084" y="1683402"/>
                      <a:pt x="391363" y="1683402"/>
                    </a:cubicBezTo>
                    <a:lnTo>
                      <a:pt x="435254" y="1705347"/>
                    </a:lnTo>
                    <a:lnTo>
                      <a:pt x="449885" y="1730950"/>
                    </a:lnTo>
                    <a:lnTo>
                      <a:pt x="471830" y="1730950"/>
                    </a:lnTo>
                    <a:lnTo>
                      <a:pt x="501091" y="1741923"/>
                    </a:lnTo>
                    <a:lnTo>
                      <a:pt x="530352" y="1719978"/>
                    </a:lnTo>
                    <a:lnTo>
                      <a:pt x="555955" y="1734608"/>
                    </a:lnTo>
                    <a:lnTo>
                      <a:pt x="552297" y="1698032"/>
                    </a:lnTo>
                    <a:lnTo>
                      <a:pt x="566928" y="1679744"/>
                    </a:lnTo>
                    <a:lnTo>
                      <a:pt x="548640" y="1654141"/>
                    </a:lnTo>
                    <a:lnTo>
                      <a:pt x="555955" y="1632195"/>
                    </a:lnTo>
                    <a:lnTo>
                      <a:pt x="523037" y="1613907"/>
                    </a:lnTo>
                    <a:lnTo>
                      <a:pt x="523037" y="1562701"/>
                    </a:lnTo>
                    <a:lnTo>
                      <a:pt x="534009" y="1537098"/>
                    </a:lnTo>
                    <a:lnTo>
                      <a:pt x="566928" y="1518810"/>
                    </a:lnTo>
                    <a:lnTo>
                      <a:pt x="607161" y="1511494"/>
                    </a:lnTo>
                    <a:cubicBezTo>
                      <a:pt x="620572" y="1515152"/>
                      <a:pt x="569383" y="1482822"/>
                      <a:pt x="569383" y="1482822"/>
                    </a:cubicBezTo>
                    <a:lnTo>
                      <a:pt x="577328" y="1457645"/>
                    </a:lnTo>
                    <a:lnTo>
                      <a:pt x="541523" y="1432857"/>
                    </a:lnTo>
                    <a:lnTo>
                      <a:pt x="577672" y="1432857"/>
                    </a:lnTo>
                    <a:lnTo>
                      <a:pt x="604870" y="1380527"/>
                    </a:lnTo>
                    <a:lnTo>
                      <a:pt x="621395" y="1413577"/>
                    </a:lnTo>
                    <a:lnTo>
                      <a:pt x="709530" y="1399806"/>
                    </a:lnTo>
                    <a:lnTo>
                      <a:pt x="792157" y="1391544"/>
                    </a:lnTo>
                    <a:lnTo>
                      <a:pt x="880292" y="1347476"/>
                    </a:lnTo>
                    <a:lnTo>
                      <a:pt x="921605" y="1308917"/>
                    </a:lnTo>
                    <a:lnTo>
                      <a:pt x="976689" y="1322688"/>
                    </a:lnTo>
                    <a:lnTo>
                      <a:pt x="1020757" y="1333705"/>
                    </a:lnTo>
                    <a:lnTo>
                      <a:pt x="1089612" y="1344722"/>
                    </a:lnTo>
                    <a:cubicBezTo>
                      <a:pt x="1113135" y="1264921"/>
                      <a:pt x="1125642" y="1344863"/>
                      <a:pt x="1143657" y="1344934"/>
                    </a:cubicBezTo>
                    <a:lnTo>
                      <a:pt x="1216113" y="1396089"/>
                    </a:lnTo>
                    <a:lnTo>
                      <a:pt x="1371600" y="1423712"/>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67771" name="Freeform 118"/>
              <p:cNvSpPr>
                <a:spLocks noChangeArrowheads="1"/>
              </p:cNvSpPr>
              <p:nvPr/>
            </p:nvSpPr>
            <p:spPr bwMode="gray">
              <a:xfrm>
                <a:off x="2879" y="1974"/>
                <a:ext cx="35" cy="19"/>
              </a:xfrm>
              <a:custGeom>
                <a:avLst/>
                <a:gdLst>
                  <a:gd name="T0" fmla="*/ 0 w 213252"/>
                  <a:gd name="T1" fmla="*/ 20891 h 116681"/>
                  <a:gd name="T2" fmla="*/ 0 w 213252"/>
                  <a:gd name="T3" fmla="*/ 15361 h 116681"/>
                  <a:gd name="T4" fmla="*/ 7373 w 213252"/>
                  <a:gd name="T5" fmla="*/ 9831 h 116681"/>
                  <a:gd name="T6" fmla="*/ 11674 w 213252"/>
                  <a:gd name="T7" fmla="*/ 9831 h 116681"/>
                  <a:gd name="T8" fmla="*/ 20276 w 213252"/>
                  <a:gd name="T9" fmla="*/ 0 h 116681"/>
                  <a:gd name="T10" fmla="*/ 37481 w 213252"/>
                  <a:gd name="T11" fmla="*/ 0 h 116681"/>
                  <a:gd name="T12" fmla="*/ 38095 w 213252"/>
                  <a:gd name="T13" fmla="*/ 3687 h 116681"/>
                  <a:gd name="T14" fmla="*/ 52227 w 213252"/>
                  <a:gd name="T15" fmla="*/ 3687 h 116681"/>
                  <a:gd name="T16" fmla="*/ 54685 w 213252"/>
                  <a:gd name="T17" fmla="*/ 9217 h 116681"/>
                  <a:gd name="T18" fmla="*/ 49155 w 213252"/>
                  <a:gd name="T19" fmla="*/ 14747 h 116681"/>
                  <a:gd name="T20" fmla="*/ 49155 w 213252"/>
                  <a:gd name="T21" fmla="*/ 20277 h 116681"/>
                  <a:gd name="T22" fmla="*/ 44854 w 213252"/>
                  <a:gd name="T23" fmla="*/ 20891 h 116681"/>
                  <a:gd name="T24" fmla="*/ 42396 w 213252"/>
                  <a:gd name="T25" fmla="*/ 22120 h 116681"/>
                  <a:gd name="T26" fmla="*/ 39939 w 213252"/>
                  <a:gd name="T27" fmla="*/ 26421 h 116681"/>
                  <a:gd name="T28" fmla="*/ 39939 w 213252"/>
                  <a:gd name="T29" fmla="*/ 27650 h 116681"/>
                  <a:gd name="T30" fmla="*/ 36866 w 213252"/>
                  <a:gd name="T31" fmla="*/ 29494 h 116681"/>
                  <a:gd name="T32" fmla="*/ 35023 w 213252"/>
                  <a:gd name="T33" fmla="*/ 30108 h 116681"/>
                  <a:gd name="T34" fmla="*/ 23349 w 213252"/>
                  <a:gd name="T35" fmla="*/ 28265 h 116681"/>
                  <a:gd name="T36" fmla="*/ 0 w 213252"/>
                  <a:gd name="T37" fmla="*/ 20891 h 11668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3252"/>
                  <a:gd name="T58" fmla="*/ 0 h 116681"/>
                  <a:gd name="T59" fmla="*/ 213252 w 213252"/>
                  <a:gd name="T60" fmla="*/ 116681 h 11668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3252" h="116681">
                    <a:moveTo>
                      <a:pt x="0" y="80962"/>
                    </a:moveTo>
                    <a:lnTo>
                      <a:pt x="0" y="59531"/>
                    </a:lnTo>
                    <a:cubicBezTo>
                      <a:pt x="29235" y="40041"/>
                      <a:pt x="28575" y="51929"/>
                      <a:pt x="28575" y="38100"/>
                    </a:cubicBezTo>
                    <a:lnTo>
                      <a:pt x="45244" y="38100"/>
                    </a:lnTo>
                    <a:lnTo>
                      <a:pt x="78581" y="0"/>
                    </a:lnTo>
                    <a:lnTo>
                      <a:pt x="145256" y="0"/>
                    </a:lnTo>
                    <a:lnTo>
                      <a:pt x="147638" y="14287"/>
                    </a:lnTo>
                    <a:lnTo>
                      <a:pt x="202406" y="14287"/>
                    </a:lnTo>
                    <a:cubicBezTo>
                      <a:pt x="213252" y="30556"/>
                      <a:pt x="211931" y="22851"/>
                      <a:pt x="211931" y="35719"/>
                    </a:cubicBezTo>
                    <a:lnTo>
                      <a:pt x="190500" y="57150"/>
                    </a:lnTo>
                    <a:lnTo>
                      <a:pt x="190500" y="78581"/>
                    </a:lnTo>
                    <a:cubicBezTo>
                      <a:pt x="184944" y="79375"/>
                      <a:pt x="179207" y="79349"/>
                      <a:pt x="173831" y="80962"/>
                    </a:cubicBezTo>
                    <a:cubicBezTo>
                      <a:pt x="156487" y="86165"/>
                      <a:pt x="172197" y="85725"/>
                      <a:pt x="164306" y="85725"/>
                    </a:cubicBezTo>
                    <a:cubicBezTo>
                      <a:pt x="158794" y="93075"/>
                      <a:pt x="156434" y="94131"/>
                      <a:pt x="154781" y="102394"/>
                    </a:cubicBezTo>
                    <a:cubicBezTo>
                      <a:pt x="154470" y="103950"/>
                      <a:pt x="154781" y="105569"/>
                      <a:pt x="154781" y="107156"/>
                    </a:cubicBezTo>
                    <a:cubicBezTo>
                      <a:pt x="150812" y="109537"/>
                      <a:pt x="147015" y="112230"/>
                      <a:pt x="142875" y="114300"/>
                    </a:cubicBezTo>
                    <a:cubicBezTo>
                      <a:pt x="140630" y="115423"/>
                      <a:pt x="135731" y="116681"/>
                      <a:pt x="135731" y="116681"/>
                    </a:cubicBezTo>
                    <a:cubicBezTo>
                      <a:pt x="96900" y="108914"/>
                      <a:pt x="112155" y="109537"/>
                      <a:pt x="90488" y="109537"/>
                    </a:cubicBezTo>
                    <a:lnTo>
                      <a:pt x="0" y="80962"/>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120" name="Freeform 119"/>
              <p:cNvSpPr>
                <a:spLocks noChangeArrowheads="1"/>
              </p:cNvSpPr>
              <p:nvPr/>
            </p:nvSpPr>
            <p:spPr bwMode="gray">
              <a:xfrm>
                <a:off x="2901" y="1960"/>
                <a:ext cx="46" cy="49"/>
              </a:xfrm>
              <a:custGeom>
                <a:avLst/>
                <a:gdLst>
                  <a:gd name="T0" fmla="*/ 0 w 207168"/>
                  <a:gd name="T1" fmla="*/ 54281 h 221456"/>
                  <a:gd name="T2" fmla="*/ 11691 w 207168"/>
                  <a:gd name="T3" fmla="*/ 64302 h 221456"/>
                  <a:gd name="T4" fmla="*/ 11691 w 207168"/>
                  <a:gd name="T5" fmla="*/ 72653 h 221456"/>
                  <a:gd name="T6" fmla="*/ 18372 w 207168"/>
                  <a:gd name="T7" fmla="*/ 75993 h 221456"/>
                  <a:gd name="T8" fmla="*/ 28393 w 207168"/>
                  <a:gd name="T9" fmla="*/ 77663 h 221456"/>
                  <a:gd name="T10" fmla="*/ 26723 w 207168"/>
                  <a:gd name="T11" fmla="*/ 62632 h 221456"/>
                  <a:gd name="T12" fmla="*/ 45930 w 207168"/>
                  <a:gd name="T13" fmla="*/ 66807 h 221456"/>
                  <a:gd name="T14" fmla="*/ 45930 w 207168"/>
                  <a:gd name="T15" fmla="*/ 50105 h 221456"/>
                  <a:gd name="T16" fmla="*/ 72653 w 207168"/>
                  <a:gd name="T17" fmla="*/ 35074 h 221456"/>
                  <a:gd name="T18" fmla="*/ 70983 w 207168"/>
                  <a:gd name="T19" fmla="*/ 6681 h 221456"/>
                  <a:gd name="T20" fmla="*/ 60127 w 207168"/>
                  <a:gd name="T21" fmla="*/ 0 h 221456"/>
                  <a:gd name="T22" fmla="*/ 54281 w 207168"/>
                  <a:gd name="T23" fmla="*/ 8351 h 221456"/>
                  <a:gd name="T24" fmla="*/ 55951 w 207168"/>
                  <a:gd name="T25" fmla="*/ 14196 h 221456"/>
                  <a:gd name="T26" fmla="*/ 16702 w 207168"/>
                  <a:gd name="T27" fmla="*/ 26723 h 221456"/>
                  <a:gd name="T28" fmla="*/ 20042 w 207168"/>
                  <a:gd name="T29" fmla="*/ 31733 h 221456"/>
                  <a:gd name="T30" fmla="*/ 13362 w 207168"/>
                  <a:gd name="T31" fmla="*/ 40084 h 221456"/>
                  <a:gd name="T32" fmla="*/ 5845 w 207168"/>
                  <a:gd name="T33" fmla="*/ 45095 h 221456"/>
                  <a:gd name="T34" fmla="*/ 0 w 207168"/>
                  <a:gd name="T35" fmla="*/ 54281 h 22145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7168"/>
                  <a:gd name="T55" fmla="*/ 0 h 221456"/>
                  <a:gd name="T56" fmla="*/ 207168 w 207168"/>
                  <a:gd name="T57" fmla="*/ 221456 h 22145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7168" h="221456">
                    <a:moveTo>
                      <a:pt x="0" y="154781"/>
                    </a:moveTo>
                    <a:cubicBezTo>
                      <a:pt x="33961" y="181465"/>
                      <a:pt x="33337" y="166843"/>
                      <a:pt x="33337" y="183356"/>
                    </a:cubicBezTo>
                    <a:lnTo>
                      <a:pt x="33337" y="207169"/>
                    </a:lnTo>
                    <a:lnTo>
                      <a:pt x="52387" y="216694"/>
                    </a:lnTo>
                    <a:lnTo>
                      <a:pt x="80962" y="221456"/>
                    </a:lnTo>
                    <a:lnTo>
                      <a:pt x="76200" y="178594"/>
                    </a:lnTo>
                    <a:cubicBezTo>
                      <a:pt x="133217" y="198426"/>
                      <a:pt x="130968" y="216973"/>
                      <a:pt x="130968" y="190500"/>
                    </a:cubicBezTo>
                    <a:lnTo>
                      <a:pt x="130968" y="142875"/>
                    </a:lnTo>
                    <a:lnTo>
                      <a:pt x="207168" y="100013"/>
                    </a:lnTo>
                    <a:lnTo>
                      <a:pt x="202406" y="19050"/>
                    </a:lnTo>
                    <a:lnTo>
                      <a:pt x="171450" y="0"/>
                    </a:lnTo>
                    <a:cubicBezTo>
                      <a:pt x="153736" y="20245"/>
                      <a:pt x="154781" y="10612"/>
                      <a:pt x="154781" y="23813"/>
                    </a:cubicBezTo>
                    <a:lnTo>
                      <a:pt x="159543" y="40481"/>
                    </a:lnTo>
                    <a:lnTo>
                      <a:pt x="47625" y="76200"/>
                    </a:lnTo>
                    <a:lnTo>
                      <a:pt x="57150" y="90488"/>
                    </a:lnTo>
                    <a:lnTo>
                      <a:pt x="38100" y="114300"/>
                    </a:lnTo>
                    <a:cubicBezTo>
                      <a:pt x="34925" y="121841"/>
                      <a:pt x="23018" y="121841"/>
                      <a:pt x="16668" y="128588"/>
                    </a:cubicBezTo>
                    <a:cubicBezTo>
                      <a:pt x="10318" y="135335"/>
                      <a:pt x="794" y="146844"/>
                      <a:pt x="0" y="154781"/>
                    </a:cubicBez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72" name="Freeform 120"/>
              <p:cNvSpPr>
                <a:spLocks noChangeArrowheads="1"/>
              </p:cNvSpPr>
              <p:nvPr/>
            </p:nvSpPr>
            <p:spPr bwMode="gray">
              <a:xfrm>
                <a:off x="2892" y="1936"/>
                <a:ext cx="57" cy="41"/>
              </a:xfrm>
              <a:custGeom>
                <a:avLst/>
                <a:gdLst>
                  <a:gd name="T0" fmla="*/ 0 w 259556"/>
                  <a:gd name="T1" fmla="*/ 61796 h 188119"/>
                  <a:gd name="T2" fmla="*/ 15867 w 259556"/>
                  <a:gd name="T3" fmla="*/ 60961 h 188119"/>
                  <a:gd name="T4" fmla="*/ 18372 w 259556"/>
                  <a:gd name="T5" fmla="*/ 65972 h 188119"/>
                  <a:gd name="T6" fmla="*/ 30063 w 259556"/>
                  <a:gd name="T7" fmla="*/ 65972 h 188119"/>
                  <a:gd name="T8" fmla="*/ 70983 w 259556"/>
                  <a:gd name="T9" fmla="*/ 50940 h 188119"/>
                  <a:gd name="T10" fmla="*/ 68478 w 259556"/>
                  <a:gd name="T11" fmla="*/ 44260 h 188119"/>
                  <a:gd name="T12" fmla="*/ 75159 w 259556"/>
                  <a:gd name="T13" fmla="*/ 36744 h 188119"/>
                  <a:gd name="T14" fmla="*/ 86015 w 259556"/>
                  <a:gd name="T15" fmla="*/ 42590 h 188119"/>
                  <a:gd name="T16" fmla="*/ 86015 w 259556"/>
                  <a:gd name="T17" fmla="*/ 26723 h 188119"/>
                  <a:gd name="T18" fmla="*/ 91025 w 259556"/>
                  <a:gd name="T19" fmla="*/ 5010 h 188119"/>
                  <a:gd name="T20" fmla="*/ 70983 w 259556"/>
                  <a:gd name="T21" fmla="*/ 0 h 188119"/>
                  <a:gd name="T22" fmla="*/ 41755 w 259556"/>
                  <a:gd name="T23" fmla="*/ 16702 h 188119"/>
                  <a:gd name="T24" fmla="*/ 49271 w 259556"/>
                  <a:gd name="T25" fmla="*/ 35073 h 188119"/>
                  <a:gd name="T26" fmla="*/ 45095 w 259556"/>
                  <a:gd name="T27" fmla="*/ 36744 h 188119"/>
                  <a:gd name="T28" fmla="*/ 34239 w 259556"/>
                  <a:gd name="T29" fmla="*/ 35909 h 188119"/>
                  <a:gd name="T30" fmla="*/ 27558 w 259556"/>
                  <a:gd name="T31" fmla="*/ 21712 h 188119"/>
                  <a:gd name="T32" fmla="*/ 16702 w 259556"/>
                  <a:gd name="T33" fmla="*/ 34238 h 188119"/>
                  <a:gd name="T34" fmla="*/ 15867 w 259556"/>
                  <a:gd name="T35" fmla="*/ 44260 h 188119"/>
                  <a:gd name="T36" fmla="*/ 0 w 259556"/>
                  <a:gd name="T37" fmla="*/ 61796 h 1881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59556"/>
                  <a:gd name="T58" fmla="*/ 0 h 188119"/>
                  <a:gd name="T59" fmla="*/ 259556 w 259556"/>
                  <a:gd name="T60" fmla="*/ 188119 h 1881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59556" h="188119">
                    <a:moveTo>
                      <a:pt x="0" y="176212"/>
                    </a:moveTo>
                    <a:cubicBezTo>
                      <a:pt x="48418" y="173791"/>
                      <a:pt x="63520" y="173831"/>
                      <a:pt x="45244" y="173831"/>
                    </a:cubicBezTo>
                    <a:lnTo>
                      <a:pt x="52388" y="188119"/>
                    </a:lnTo>
                    <a:lnTo>
                      <a:pt x="85725" y="188119"/>
                    </a:lnTo>
                    <a:lnTo>
                      <a:pt x="202406" y="145256"/>
                    </a:lnTo>
                    <a:lnTo>
                      <a:pt x="195263" y="126206"/>
                    </a:lnTo>
                    <a:lnTo>
                      <a:pt x="214313" y="104775"/>
                    </a:lnTo>
                    <a:lnTo>
                      <a:pt x="245269" y="121444"/>
                    </a:lnTo>
                    <a:lnTo>
                      <a:pt x="245269" y="76200"/>
                    </a:lnTo>
                    <a:lnTo>
                      <a:pt x="259556" y="14287"/>
                    </a:lnTo>
                    <a:lnTo>
                      <a:pt x="202406" y="0"/>
                    </a:lnTo>
                    <a:lnTo>
                      <a:pt x="119063" y="47625"/>
                    </a:lnTo>
                    <a:lnTo>
                      <a:pt x="140494" y="100012"/>
                    </a:lnTo>
                    <a:lnTo>
                      <a:pt x="128588" y="104775"/>
                    </a:lnTo>
                    <a:lnTo>
                      <a:pt x="97631" y="102394"/>
                    </a:lnTo>
                    <a:lnTo>
                      <a:pt x="78581" y="61912"/>
                    </a:lnTo>
                    <a:lnTo>
                      <a:pt x="47625" y="97631"/>
                    </a:lnTo>
                    <a:lnTo>
                      <a:pt x="45244" y="126206"/>
                    </a:lnTo>
                    <a:lnTo>
                      <a:pt x="0" y="176212"/>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73" name="Freeform 121"/>
              <p:cNvSpPr>
                <a:spLocks noChangeArrowheads="1"/>
              </p:cNvSpPr>
              <p:nvPr/>
            </p:nvSpPr>
            <p:spPr bwMode="gray">
              <a:xfrm>
                <a:off x="2927" y="1917"/>
                <a:ext cx="28" cy="24"/>
              </a:xfrm>
              <a:custGeom>
                <a:avLst/>
                <a:gdLst>
                  <a:gd name="T0" fmla="*/ 24296 w 126430"/>
                  <a:gd name="T1" fmla="*/ 31734 h 104775"/>
                  <a:gd name="T2" fmla="*/ 15945 w 126430"/>
                  <a:gd name="T3" fmla="*/ 29228 h 104775"/>
                  <a:gd name="T4" fmla="*/ 2584 w 126430"/>
                  <a:gd name="T5" fmla="*/ 36744 h 104775"/>
                  <a:gd name="T6" fmla="*/ 914 w 126430"/>
                  <a:gd name="T7" fmla="*/ 25888 h 104775"/>
                  <a:gd name="T8" fmla="*/ 79 w 126430"/>
                  <a:gd name="T9" fmla="*/ 18372 h 104775"/>
                  <a:gd name="T10" fmla="*/ 3419 w 126430"/>
                  <a:gd name="T11" fmla="*/ 13361 h 104775"/>
                  <a:gd name="T12" fmla="*/ 5924 w 126430"/>
                  <a:gd name="T13" fmla="*/ 11691 h 104775"/>
                  <a:gd name="T14" fmla="*/ 7594 w 126430"/>
                  <a:gd name="T15" fmla="*/ 5846 h 104775"/>
                  <a:gd name="T16" fmla="*/ 16780 w 126430"/>
                  <a:gd name="T17" fmla="*/ 0 h 104775"/>
                  <a:gd name="T18" fmla="*/ 44338 w 126430"/>
                  <a:gd name="T19" fmla="*/ 10021 h 104775"/>
                  <a:gd name="T20" fmla="*/ 39327 w 126430"/>
                  <a:gd name="T21" fmla="*/ 18372 h 104775"/>
                  <a:gd name="T22" fmla="*/ 25966 w 126430"/>
                  <a:gd name="T23" fmla="*/ 13361 h 104775"/>
                  <a:gd name="T24" fmla="*/ 24296 w 126430"/>
                  <a:gd name="T25" fmla="*/ 31734 h 1047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6430"/>
                  <a:gd name="T40" fmla="*/ 0 h 104775"/>
                  <a:gd name="T41" fmla="*/ 126430 w 126430"/>
                  <a:gd name="T42" fmla="*/ 104775 h 10477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6430" h="104775">
                    <a:moveTo>
                      <a:pt x="69280" y="90488"/>
                    </a:moveTo>
                    <a:cubicBezTo>
                      <a:pt x="42320" y="83135"/>
                      <a:pt x="34036" y="83344"/>
                      <a:pt x="45467" y="83344"/>
                    </a:cubicBezTo>
                    <a:lnTo>
                      <a:pt x="7367" y="104775"/>
                    </a:lnTo>
                    <a:cubicBezTo>
                      <a:pt x="4825" y="76814"/>
                      <a:pt x="8907" y="86423"/>
                      <a:pt x="2605" y="73819"/>
                    </a:cubicBezTo>
                    <a:cubicBezTo>
                      <a:pt x="0" y="55579"/>
                      <a:pt x="224" y="62763"/>
                      <a:pt x="224" y="52388"/>
                    </a:cubicBezTo>
                    <a:cubicBezTo>
                      <a:pt x="3399" y="47625"/>
                      <a:pt x="5980" y="42408"/>
                      <a:pt x="9749" y="38100"/>
                    </a:cubicBezTo>
                    <a:cubicBezTo>
                      <a:pt x="11633" y="35946"/>
                      <a:pt x="16892" y="33338"/>
                      <a:pt x="16892" y="33338"/>
                    </a:cubicBezTo>
                    <a:lnTo>
                      <a:pt x="21655" y="16669"/>
                    </a:lnTo>
                    <a:lnTo>
                      <a:pt x="47849" y="0"/>
                    </a:lnTo>
                    <a:lnTo>
                      <a:pt x="126430" y="28575"/>
                    </a:lnTo>
                    <a:cubicBezTo>
                      <a:pt x="114059" y="55791"/>
                      <a:pt x="121307" y="61549"/>
                      <a:pt x="112142" y="52388"/>
                    </a:cubicBezTo>
                    <a:lnTo>
                      <a:pt x="74042" y="38100"/>
                    </a:lnTo>
                    <a:lnTo>
                      <a:pt x="69280" y="90488"/>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74" name="Freeform 122"/>
              <p:cNvSpPr>
                <a:spLocks noChangeArrowheads="1"/>
              </p:cNvSpPr>
              <p:nvPr/>
            </p:nvSpPr>
            <p:spPr bwMode="gray">
              <a:xfrm>
                <a:off x="2735" y="2214"/>
                <a:ext cx="22" cy="30"/>
              </a:xfrm>
              <a:custGeom>
                <a:avLst/>
                <a:gdLst>
                  <a:gd name="T0" fmla="*/ 0 w 100013"/>
                  <a:gd name="T1" fmla="*/ 25888 h 138113"/>
                  <a:gd name="T2" fmla="*/ 15032 w 100013"/>
                  <a:gd name="T3" fmla="*/ 14196 h 138113"/>
                  <a:gd name="T4" fmla="*/ 17537 w 100013"/>
                  <a:gd name="T5" fmla="*/ 835 h 138113"/>
                  <a:gd name="T6" fmla="*/ 24218 w 100013"/>
                  <a:gd name="T7" fmla="*/ 0 h 138113"/>
                  <a:gd name="T8" fmla="*/ 35074 w 100013"/>
                  <a:gd name="T9" fmla="*/ 15867 h 138113"/>
                  <a:gd name="T10" fmla="*/ 30898 w 100013"/>
                  <a:gd name="T11" fmla="*/ 21712 h 138113"/>
                  <a:gd name="T12" fmla="*/ 22548 w 100013"/>
                  <a:gd name="T13" fmla="*/ 48435 h 138113"/>
                  <a:gd name="T14" fmla="*/ 0 w 100013"/>
                  <a:gd name="T15" fmla="*/ 25888 h 138113"/>
                  <a:gd name="T16" fmla="*/ 0 60000 65536"/>
                  <a:gd name="T17" fmla="*/ 0 60000 65536"/>
                  <a:gd name="T18" fmla="*/ 0 60000 65536"/>
                  <a:gd name="T19" fmla="*/ 0 60000 65536"/>
                  <a:gd name="T20" fmla="*/ 0 60000 65536"/>
                  <a:gd name="T21" fmla="*/ 0 60000 65536"/>
                  <a:gd name="T22" fmla="*/ 0 60000 65536"/>
                  <a:gd name="T23" fmla="*/ 0 60000 65536"/>
                  <a:gd name="T24" fmla="*/ 0 w 100013"/>
                  <a:gd name="T25" fmla="*/ 0 h 138113"/>
                  <a:gd name="T26" fmla="*/ 100013 w 100013"/>
                  <a:gd name="T27" fmla="*/ 138113 h 1381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0013" h="138113">
                    <a:moveTo>
                      <a:pt x="0" y="73819"/>
                    </a:moveTo>
                    <a:lnTo>
                      <a:pt x="42863" y="40481"/>
                    </a:lnTo>
                    <a:lnTo>
                      <a:pt x="50006" y="2381"/>
                    </a:lnTo>
                    <a:lnTo>
                      <a:pt x="69056" y="0"/>
                    </a:lnTo>
                    <a:lnTo>
                      <a:pt x="100013" y="45244"/>
                    </a:lnTo>
                    <a:lnTo>
                      <a:pt x="88106" y="61913"/>
                    </a:lnTo>
                    <a:lnTo>
                      <a:pt x="64294" y="138113"/>
                    </a:lnTo>
                    <a:lnTo>
                      <a:pt x="0" y="73819"/>
                    </a:lnTo>
                    <a:close/>
                  </a:path>
                </a:pathLst>
              </a:custGeom>
              <a:grpFill/>
              <a:ln w="9525" algn="ctr">
                <a:solidFill>
                  <a:srgbClr val="C0C0C0"/>
                </a:solidFill>
                <a:round/>
                <a:headEnd/>
                <a:tailEnd/>
              </a:ln>
              <a:effectLst/>
            </p:spPr>
            <p:txBody>
              <a:bodyPr anchor="ctr"/>
              <a:lstStyle/>
              <a:p>
                <a:pPr eaLnBrk="1" hangingPunct="1">
                  <a:defRPr/>
                </a:pPr>
                <a:endParaRPr lang="en-US">
                  <a:solidFill>
                    <a:schemeClr val="bg2"/>
                  </a:solidFill>
                  <a:latin typeface="Calibri" pitchFamily="34" charset="0"/>
                  <a:cs typeface="Arial" pitchFamily="34" charset="0"/>
                </a:endParaRPr>
              </a:p>
            </p:txBody>
          </p:sp>
          <p:sp>
            <p:nvSpPr>
              <p:cNvPr id="67775" name="Freeform 241"/>
              <p:cNvSpPr>
                <a:spLocks/>
              </p:cNvSpPr>
              <p:nvPr/>
            </p:nvSpPr>
            <p:spPr bwMode="gray">
              <a:xfrm>
                <a:off x="2944" y="2164"/>
                <a:ext cx="121" cy="90"/>
              </a:xfrm>
              <a:custGeom>
                <a:avLst/>
                <a:gdLst>
                  <a:gd name="T0" fmla="*/ 28 w 110"/>
                  <a:gd name="T1" fmla="*/ 74 h 90"/>
                  <a:gd name="T2" fmla="*/ 30 w 110"/>
                  <a:gd name="T3" fmla="*/ 60 h 90"/>
                  <a:gd name="T4" fmla="*/ 32 w 110"/>
                  <a:gd name="T5" fmla="*/ 58 h 90"/>
                  <a:gd name="T6" fmla="*/ 32 w 110"/>
                  <a:gd name="T7" fmla="*/ 54 h 90"/>
                  <a:gd name="T8" fmla="*/ 30 w 110"/>
                  <a:gd name="T9" fmla="*/ 50 h 90"/>
                  <a:gd name="T10" fmla="*/ 26 w 110"/>
                  <a:gd name="T11" fmla="*/ 44 h 90"/>
                  <a:gd name="T12" fmla="*/ 22 w 110"/>
                  <a:gd name="T13" fmla="*/ 36 h 90"/>
                  <a:gd name="T14" fmla="*/ 18 w 110"/>
                  <a:gd name="T15" fmla="*/ 24 h 90"/>
                  <a:gd name="T16" fmla="*/ 14 w 110"/>
                  <a:gd name="T17" fmla="*/ 22 h 90"/>
                  <a:gd name="T18" fmla="*/ 4 w 110"/>
                  <a:gd name="T19" fmla="*/ 12 h 90"/>
                  <a:gd name="T20" fmla="*/ 4 w 110"/>
                  <a:gd name="T21" fmla="*/ 6 h 90"/>
                  <a:gd name="T22" fmla="*/ 0 w 110"/>
                  <a:gd name="T23" fmla="*/ 0 h 90"/>
                  <a:gd name="T24" fmla="*/ 2 w 110"/>
                  <a:gd name="T25" fmla="*/ 0 h 90"/>
                  <a:gd name="T26" fmla="*/ 10 w 110"/>
                  <a:gd name="T27" fmla="*/ 0 h 90"/>
                  <a:gd name="T28" fmla="*/ 18 w 110"/>
                  <a:gd name="T29" fmla="*/ 4 h 90"/>
                  <a:gd name="T30" fmla="*/ 24 w 110"/>
                  <a:gd name="T31" fmla="*/ 10 h 90"/>
                  <a:gd name="T32" fmla="*/ 32 w 110"/>
                  <a:gd name="T33" fmla="*/ 16 h 90"/>
                  <a:gd name="T34" fmla="*/ 44 w 110"/>
                  <a:gd name="T35" fmla="*/ 18 h 90"/>
                  <a:gd name="T36" fmla="*/ 58 w 110"/>
                  <a:gd name="T37" fmla="*/ 12 h 90"/>
                  <a:gd name="T38" fmla="*/ 84 w 110"/>
                  <a:gd name="T39" fmla="*/ 18 h 90"/>
                  <a:gd name="T40" fmla="*/ 100 w 110"/>
                  <a:gd name="T41" fmla="*/ 24 h 90"/>
                  <a:gd name="T42" fmla="*/ 104 w 110"/>
                  <a:gd name="T43" fmla="*/ 26 h 90"/>
                  <a:gd name="T44" fmla="*/ 110 w 110"/>
                  <a:gd name="T45" fmla="*/ 30 h 90"/>
                  <a:gd name="T46" fmla="*/ 110 w 110"/>
                  <a:gd name="T47" fmla="*/ 34 h 90"/>
                  <a:gd name="T48" fmla="*/ 108 w 110"/>
                  <a:gd name="T49" fmla="*/ 42 h 90"/>
                  <a:gd name="T50" fmla="*/ 106 w 110"/>
                  <a:gd name="T51" fmla="*/ 46 h 90"/>
                  <a:gd name="T52" fmla="*/ 104 w 110"/>
                  <a:gd name="T53" fmla="*/ 52 h 90"/>
                  <a:gd name="T54" fmla="*/ 100 w 110"/>
                  <a:gd name="T55" fmla="*/ 56 h 90"/>
                  <a:gd name="T56" fmla="*/ 98 w 110"/>
                  <a:gd name="T57" fmla="*/ 58 h 90"/>
                  <a:gd name="T58" fmla="*/ 94 w 110"/>
                  <a:gd name="T59" fmla="*/ 66 h 90"/>
                  <a:gd name="T60" fmla="*/ 94 w 110"/>
                  <a:gd name="T61" fmla="*/ 68 h 90"/>
                  <a:gd name="T62" fmla="*/ 90 w 110"/>
                  <a:gd name="T63" fmla="*/ 70 h 90"/>
                  <a:gd name="T64" fmla="*/ 82 w 110"/>
                  <a:gd name="T65" fmla="*/ 72 h 90"/>
                  <a:gd name="T66" fmla="*/ 74 w 110"/>
                  <a:gd name="T67" fmla="*/ 82 h 90"/>
                  <a:gd name="T68" fmla="*/ 70 w 110"/>
                  <a:gd name="T69" fmla="*/ 88 h 90"/>
                  <a:gd name="T70" fmla="*/ 62 w 110"/>
                  <a:gd name="T71" fmla="*/ 88 h 90"/>
                  <a:gd name="T72" fmla="*/ 56 w 110"/>
                  <a:gd name="T73" fmla="*/ 88 h 90"/>
                  <a:gd name="T74" fmla="*/ 36 w 110"/>
                  <a:gd name="T75" fmla="*/ 90 h 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0"/>
                  <a:gd name="T115" fmla="*/ 0 h 90"/>
                  <a:gd name="T116" fmla="*/ 110 w 110"/>
                  <a:gd name="T117" fmla="*/ 90 h 9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0" h="90">
                    <a:moveTo>
                      <a:pt x="36" y="90"/>
                    </a:moveTo>
                    <a:lnTo>
                      <a:pt x="28" y="74"/>
                    </a:lnTo>
                    <a:lnTo>
                      <a:pt x="24" y="66"/>
                    </a:lnTo>
                    <a:lnTo>
                      <a:pt x="30" y="60"/>
                    </a:lnTo>
                    <a:lnTo>
                      <a:pt x="32" y="58"/>
                    </a:lnTo>
                    <a:lnTo>
                      <a:pt x="32" y="56"/>
                    </a:lnTo>
                    <a:lnTo>
                      <a:pt x="32" y="54"/>
                    </a:lnTo>
                    <a:lnTo>
                      <a:pt x="30" y="50"/>
                    </a:lnTo>
                    <a:lnTo>
                      <a:pt x="28" y="48"/>
                    </a:lnTo>
                    <a:lnTo>
                      <a:pt x="26" y="44"/>
                    </a:lnTo>
                    <a:lnTo>
                      <a:pt x="24" y="40"/>
                    </a:lnTo>
                    <a:lnTo>
                      <a:pt x="22" y="36"/>
                    </a:lnTo>
                    <a:lnTo>
                      <a:pt x="22" y="30"/>
                    </a:lnTo>
                    <a:lnTo>
                      <a:pt x="18" y="24"/>
                    </a:lnTo>
                    <a:lnTo>
                      <a:pt x="18" y="20"/>
                    </a:lnTo>
                    <a:lnTo>
                      <a:pt x="14" y="22"/>
                    </a:lnTo>
                    <a:lnTo>
                      <a:pt x="4" y="14"/>
                    </a:lnTo>
                    <a:lnTo>
                      <a:pt x="4" y="12"/>
                    </a:lnTo>
                    <a:lnTo>
                      <a:pt x="4" y="10"/>
                    </a:lnTo>
                    <a:lnTo>
                      <a:pt x="4" y="6"/>
                    </a:lnTo>
                    <a:lnTo>
                      <a:pt x="2" y="2"/>
                    </a:lnTo>
                    <a:lnTo>
                      <a:pt x="0" y="0"/>
                    </a:lnTo>
                    <a:lnTo>
                      <a:pt x="2" y="0"/>
                    </a:lnTo>
                    <a:lnTo>
                      <a:pt x="4" y="0"/>
                    </a:lnTo>
                    <a:lnTo>
                      <a:pt x="10" y="0"/>
                    </a:lnTo>
                    <a:lnTo>
                      <a:pt x="18" y="2"/>
                    </a:lnTo>
                    <a:lnTo>
                      <a:pt x="18" y="4"/>
                    </a:lnTo>
                    <a:lnTo>
                      <a:pt x="20" y="6"/>
                    </a:lnTo>
                    <a:lnTo>
                      <a:pt x="24" y="10"/>
                    </a:lnTo>
                    <a:lnTo>
                      <a:pt x="28" y="12"/>
                    </a:lnTo>
                    <a:lnTo>
                      <a:pt x="32" y="16"/>
                    </a:lnTo>
                    <a:lnTo>
                      <a:pt x="38" y="18"/>
                    </a:lnTo>
                    <a:lnTo>
                      <a:pt x="44" y="18"/>
                    </a:lnTo>
                    <a:lnTo>
                      <a:pt x="48" y="16"/>
                    </a:lnTo>
                    <a:lnTo>
                      <a:pt x="58" y="12"/>
                    </a:lnTo>
                    <a:lnTo>
                      <a:pt x="70" y="12"/>
                    </a:lnTo>
                    <a:lnTo>
                      <a:pt x="84" y="18"/>
                    </a:lnTo>
                    <a:lnTo>
                      <a:pt x="98" y="22"/>
                    </a:lnTo>
                    <a:lnTo>
                      <a:pt x="100" y="24"/>
                    </a:lnTo>
                    <a:lnTo>
                      <a:pt x="102" y="24"/>
                    </a:lnTo>
                    <a:lnTo>
                      <a:pt x="104" y="26"/>
                    </a:lnTo>
                    <a:lnTo>
                      <a:pt x="108" y="28"/>
                    </a:lnTo>
                    <a:lnTo>
                      <a:pt x="110" y="30"/>
                    </a:lnTo>
                    <a:lnTo>
                      <a:pt x="110" y="32"/>
                    </a:lnTo>
                    <a:lnTo>
                      <a:pt x="110" y="34"/>
                    </a:lnTo>
                    <a:lnTo>
                      <a:pt x="108" y="36"/>
                    </a:lnTo>
                    <a:lnTo>
                      <a:pt x="108" y="42"/>
                    </a:lnTo>
                    <a:lnTo>
                      <a:pt x="106" y="46"/>
                    </a:lnTo>
                    <a:lnTo>
                      <a:pt x="104" y="48"/>
                    </a:lnTo>
                    <a:lnTo>
                      <a:pt x="104" y="52"/>
                    </a:lnTo>
                    <a:lnTo>
                      <a:pt x="102" y="54"/>
                    </a:lnTo>
                    <a:lnTo>
                      <a:pt x="100" y="56"/>
                    </a:lnTo>
                    <a:lnTo>
                      <a:pt x="98" y="56"/>
                    </a:lnTo>
                    <a:lnTo>
                      <a:pt x="98" y="58"/>
                    </a:lnTo>
                    <a:lnTo>
                      <a:pt x="96" y="62"/>
                    </a:lnTo>
                    <a:lnTo>
                      <a:pt x="94" y="66"/>
                    </a:lnTo>
                    <a:lnTo>
                      <a:pt x="96" y="68"/>
                    </a:lnTo>
                    <a:lnTo>
                      <a:pt x="94" y="68"/>
                    </a:lnTo>
                    <a:lnTo>
                      <a:pt x="92" y="68"/>
                    </a:lnTo>
                    <a:lnTo>
                      <a:pt x="90" y="70"/>
                    </a:lnTo>
                    <a:lnTo>
                      <a:pt x="86" y="70"/>
                    </a:lnTo>
                    <a:lnTo>
                      <a:pt x="82" y="72"/>
                    </a:lnTo>
                    <a:lnTo>
                      <a:pt x="78" y="76"/>
                    </a:lnTo>
                    <a:lnTo>
                      <a:pt x="74" y="82"/>
                    </a:lnTo>
                    <a:lnTo>
                      <a:pt x="72" y="88"/>
                    </a:lnTo>
                    <a:lnTo>
                      <a:pt x="70" y="88"/>
                    </a:lnTo>
                    <a:lnTo>
                      <a:pt x="68" y="88"/>
                    </a:lnTo>
                    <a:lnTo>
                      <a:pt x="62" y="88"/>
                    </a:lnTo>
                    <a:lnTo>
                      <a:pt x="58" y="88"/>
                    </a:lnTo>
                    <a:lnTo>
                      <a:pt x="56" y="88"/>
                    </a:lnTo>
                    <a:lnTo>
                      <a:pt x="54" y="86"/>
                    </a:lnTo>
                    <a:lnTo>
                      <a:pt x="36" y="90"/>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45" name="Freeform 245"/>
              <p:cNvSpPr>
                <a:spLocks/>
              </p:cNvSpPr>
              <p:nvPr/>
            </p:nvSpPr>
            <p:spPr bwMode="gray">
              <a:xfrm>
                <a:off x="2893" y="2110"/>
                <a:ext cx="84" cy="58"/>
              </a:xfrm>
              <a:custGeom>
                <a:avLst/>
                <a:gdLst>
                  <a:gd name="T0" fmla="*/ 40 w 76"/>
                  <a:gd name="T1" fmla="*/ 18 h 58"/>
                  <a:gd name="T2" fmla="*/ 34 w 76"/>
                  <a:gd name="T3" fmla="*/ 20 h 58"/>
                  <a:gd name="T4" fmla="*/ 28 w 76"/>
                  <a:gd name="T5" fmla="*/ 22 h 58"/>
                  <a:gd name="T6" fmla="*/ 26 w 76"/>
                  <a:gd name="T7" fmla="*/ 22 h 58"/>
                  <a:gd name="T8" fmla="*/ 12 w 76"/>
                  <a:gd name="T9" fmla="*/ 22 h 58"/>
                  <a:gd name="T10" fmla="*/ 10 w 76"/>
                  <a:gd name="T11" fmla="*/ 20 h 58"/>
                  <a:gd name="T12" fmla="*/ 6 w 76"/>
                  <a:gd name="T13" fmla="*/ 16 h 58"/>
                  <a:gd name="T14" fmla="*/ 4 w 76"/>
                  <a:gd name="T15" fmla="*/ 18 h 58"/>
                  <a:gd name="T16" fmla="*/ 0 w 76"/>
                  <a:gd name="T17" fmla="*/ 24 h 58"/>
                  <a:gd name="T18" fmla="*/ 0 w 76"/>
                  <a:gd name="T19" fmla="*/ 32 h 58"/>
                  <a:gd name="T20" fmla="*/ 0 w 76"/>
                  <a:gd name="T21" fmla="*/ 34 h 58"/>
                  <a:gd name="T22" fmla="*/ 2 w 76"/>
                  <a:gd name="T23" fmla="*/ 42 h 58"/>
                  <a:gd name="T24" fmla="*/ 4 w 76"/>
                  <a:gd name="T25" fmla="*/ 52 h 58"/>
                  <a:gd name="T26" fmla="*/ 8 w 76"/>
                  <a:gd name="T27" fmla="*/ 58 h 58"/>
                  <a:gd name="T28" fmla="*/ 26 w 76"/>
                  <a:gd name="T29" fmla="*/ 58 h 58"/>
                  <a:gd name="T30" fmla="*/ 32 w 76"/>
                  <a:gd name="T31" fmla="*/ 56 h 58"/>
                  <a:gd name="T32" fmla="*/ 38 w 76"/>
                  <a:gd name="T33" fmla="*/ 54 h 58"/>
                  <a:gd name="T34" fmla="*/ 46 w 76"/>
                  <a:gd name="T35" fmla="*/ 52 h 58"/>
                  <a:gd name="T36" fmla="*/ 52 w 76"/>
                  <a:gd name="T37" fmla="*/ 54 h 58"/>
                  <a:gd name="T38" fmla="*/ 56 w 76"/>
                  <a:gd name="T39" fmla="*/ 54 h 58"/>
                  <a:gd name="T40" fmla="*/ 58 w 76"/>
                  <a:gd name="T41" fmla="*/ 52 h 58"/>
                  <a:gd name="T42" fmla="*/ 62 w 76"/>
                  <a:gd name="T43" fmla="*/ 48 h 58"/>
                  <a:gd name="T44" fmla="*/ 68 w 76"/>
                  <a:gd name="T45" fmla="*/ 42 h 58"/>
                  <a:gd name="T46" fmla="*/ 72 w 76"/>
                  <a:gd name="T47" fmla="*/ 30 h 58"/>
                  <a:gd name="T48" fmla="*/ 72 w 76"/>
                  <a:gd name="T49" fmla="*/ 24 h 58"/>
                  <a:gd name="T50" fmla="*/ 74 w 76"/>
                  <a:gd name="T51" fmla="*/ 16 h 58"/>
                  <a:gd name="T52" fmla="*/ 76 w 76"/>
                  <a:gd name="T53" fmla="*/ 10 h 58"/>
                  <a:gd name="T54" fmla="*/ 70 w 76"/>
                  <a:gd name="T55" fmla="*/ 0 h 58"/>
                  <a:gd name="T56" fmla="*/ 66 w 76"/>
                  <a:gd name="T57" fmla="*/ 2 h 58"/>
                  <a:gd name="T58" fmla="*/ 56 w 76"/>
                  <a:gd name="T59" fmla="*/ 2 h 58"/>
                  <a:gd name="T60" fmla="*/ 54 w 76"/>
                  <a:gd name="T61" fmla="*/ 4 h 58"/>
                  <a:gd name="T62" fmla="*/ 46 w 76"/>
                  <a:gd name="T63" fmla="*/ 8 h 58"/>
                  <a:gd name="T64" fmla="*/ 46 w 76"/>
                  <a:gd name="T65" fmla="*/ 12 h 58"/>
                  <a:gd name="T66" fmla="*/ 44 w 76"/>
                  <a:gd name="T67" fmla="*/ 16 h 58"/>
                  <a:gd name="T68" fmla="*/ 42 w 76"/>
                  <a:gd name="T69" fmla="*/ 18 h 5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58"/>
                  <a:gd name="T107" fmla="*/ 76 w 76"/>
                  <a:gd name="T108" fmla="*/ 58 h 5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58">
                    <a:moveTo>
                      <a:pt x="42" y="18"/>
                    </a:moveTo>
                    <a:lnTo>
                      <a:pt x="40" y="18"/>
                    </a:lnTo>
                    <a:lnTo>
                      <a:pt x="36" y="18"/>
                    </a:lnTo>
                    <a:lnTo>
                      <a:pt x="34" y="20"/>
                    </a:lnTo>
                    <a:lnTo>
                      <a:pt x="30" y="22"/>
                    </a:lnTo>
                    <a:lnTo>
                      <a:pt x="28" y="22"/>
                    </a:lnTo>
                    <a:lnTo>
                      <a:pt x="26" y="22"/>
                    </a:lnTo>
                    <a:lnTo>
                      <a:pt x="20" y="24"/>
                    </a:lnTo>
                    <a:lnTo>
                      <a:pt x="12" y="22"/>
                    </a:lnTo>
                    <a:lnTo>
                      <a:pt x="10" y="20"/>
                    </a:lnTo>
                    <a:lnTo>
                      <a:pt x="8" y="18"/>
                    </a:lnTo>
                    <a:lnTo>
                      <a:pt x="6" y="16"/>
                    </a:lnTo>
                    <a:lnTo>
                      <a:pt x="6" y="18"/>
                    </a:lnTo>
                    <a:lnTo>
                      <a:pt x="4" y="18"/>
                    </a:lnTo>
                    <a:lnTo>
                      <a:pt x="2" y="20"/>
                    </a:lnTo>
                    <a:lnTo>
                      <a:pt x="0" y="24"/>
                    </a:lnTo>
                    <a:lnTo>
                      <a:pt x="0" y="28"/>
                    </a:lnTo>
                    <a:lnTo>
                      <a:pt x="0" y="32"/>
                    </a:lnTo>
                    <a:lnTo>
                      <a:pt x="0" y="34"/>
                    </a:lnTo>
                    <a:lnTo>
                      <a:pt x="0" y="38"/>
                    </a:lnTo>
                    <a:lnTo>
                      <a:pt x="2" y="42"/>
                    </a:lnTo>
                    <a:lnTo>
                      <a:pt x="4" y="48"/>
                    </a:lnTo>
                    <a:lnTo>
                      <a:pt x="4" y="52"/>
                    </a:lnTo>
                    <a:lnTo>
                      <a:pt x="6" y="56"/>
                    </a:lnTo>
                    <a:lnTo>
                      <a:pt x="8" y="58"/>
                    </a:lnTo>
                    <a:lnTo>
                      <a:pt x="24" y="58"/>
                    </a:lnTo>
                    <a:lnTo>
                      <a:pt x="26" y="58"/>
                    </a:lnTo>
                    <a:lnTo>
                      <a:pt x="28" y="58"/>
                    </a:lnTo>
                    <a:lnTo>
                      <a:pt x="32" y="56"/>
                    </a:lnTo>
                    <a:lnTo>
                      <a:pt x="36" y="54"/>
                    </a:lnTo>
                    <a:lnTo>
                      <a:pt x="38" y="54"/>
                    </a:lnTo>
                    <a:lnTo>
                      <a:pt x="46" y="52"/>
                    </a:lnTo>
                    <a:lnTo>
                      <a:pt x="48" y="54"/>
                    </a:lnTo>
                    <a:lnTo>
                      <a:pt x="52" y="54"/>
                    </a:lnTo>
                    <a:lnTo>
                      <a:pt x="54" y="54"/>
                    </a:lnTo>
                    <a:lnTo>
                      <a:pt x="56" y="54"/>
                    </a:lnTo>
                    <a:lnTo>
                      <a:pt x="56" y="52"/>
                    </a:lnTo>
                    <a:lnTo>
                      <a:pt x="58" y="52"/>
                    </a:lnTo>
                    <a:lnTo>
                      <a:pt x="60" y="52"/>
                    </a:lnTo>
                    <a:lnTo>
                      <a:pt x="62" y="48"/>
                    </a:lnTo>
                    <a:lnTo>
                      <a:pt x="66" y="46"/>
                    </a:lnTo>
                    <a:lnTo>
                      <a:pt x="68" y="42"/>
                    </a:lnTo>
                    <a:lnTo>
                      <a:pt x="70" y="36"/>
                    </a:lnTo>
                    <a:lnTo>
                      <a:pt x="72" y="30"/>
                    </a:lnTo>
                    <a:lnTo>
                      <a:pt x="72" y="28"/>
                    </a:lnTo>
                    <a:lnTo>
                      <a:pt x="72" y="24"/>
                    </a:lnTo>
                    <a:lnTo>
                      <a:pt x="72" y="20"/>
                    </a:lnTo>
                    <a:lnTo>
                      <a:pt x="74" y="16"/>
                    </a:lnTo>
                    <a:lnTo>
                      <a:pt x="74" y="12"/>
                    </a:lnTo>
                    <a:lnTo>
                      <a:pt x="76" y="10"/>
                    </a:lnTo>
                    <a:lnTo>
                      <a:pt x="70" y="0"/>
                    </a:lnTo>
                    <a:lnTo>
                      <a:pt x="68" y="2"/>
                    </a:lnTo>
                    <a:lnTo>
                      <a:pt x="66" y="2"/>
                    </a:lnTo>
                    <a:lnTo>
                      <a:pt x="62" y="2"/>
                    </a:lnTo>
                    <a:lnTo>
                      <a:pt x="56" y="2"/>
                    </a:lnTo>
                    <a:lnTo>
                      <a:pt x="54" y="4"/>
                    </a:lnTo>
                    <a:lnTo>
                      <a:pt x="52" y="4"/>
                    </a:lnTo>
                    <a:lnTo>
                      <a:pt x="46" y="8"/>
                    </a:lnTo>
                    <a:lnTo>
                      <a:pt x="46" y="10"/>
                    </a:lnTo>
                    <a:lnTo>
                      <a:pt x="46" y="12"/>
                    </a:lnTo>
                    <a:lnTo>
                      <a:pt x="46" y="14"/>
                    </a:lnTo>
                    <a:lnTo>
                      <a:pt x="44" y="16"/>
                    </a:lnTo>
                    <a:lnTo>
                      <a:pt x="44" y="18"/>
                    </a:lnTo>
                    <a:lnTo>
                      <a:pt x="42" y="18"/>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46" name="Freeform 248"/>
              <p:cNvSpPr>
                <a:spLocks/>
              </p:cNvSpPr>
              <p:nvPr/>
            </p:nvSpPr>
            <p:spPr bwMode="gray">
              <a:xfrm>
                <a:off x="2955" y="2110"/>
                <a:ext cx="112" cy="84"/>
              </a:xfrm>
              <a:custGeom>
                <a:avLst/>
                <a:gdLst>
                  <a:gd name="T0" fmla="*/ 0 w 102"/>
                  <a:gd name="T1" fmla="*/ 0 h 84"/>
                  <a:gd name="T2" fmla="*/ 102 w 102"/>
                  <a:gd name="T3" fmla="*/ 84 h 84"/>
                </a:gdLst>
                <a:ahLst/>
                <a:cxnLst/>
                <a:rect l="T0" t="T1" r="T2" b="T3"/>
                <a:pathLst>
                  <a:path w="102" h="84">
                    <a:moveTo>
                      <a:pt x="20" y="6"/>
                    </a:moveTo>
                    <a:lnTo>
                      <a:pt x="20" y="6"/>
                    </a:lnTo>
                    <a:lnTo>
                      <a:pt x="22" y="4"/>
                    </a:lnTo>
                    <a:cubicBezTo>
                      <a:pt x="23" y="3"/>
                      <a:pt x="25" y="3"/>
                      <a:pt x="26" y="2"/>
                    </a:cubicBezTo>
                    <a:lnTo>
                      <a:pt x="32" y="2"/>
                    </a:lnTo>
                    <a:lnTo>
                      <a:pt x="38" y="2"/>
                    </a:lnTo>
                    <a:lnTo>
                      <a:pt x="42" y="2"/>
                    </a:lnTo>
                    <a:cubicBezTo>
                      <a:pt x="44" y="3"/>
                      <a:pt x="46" y="3"/>
                      <a:pt x="48" y="4"/>
                    </a:cubicBezTo>
                    <a:lnTo>
                      <a:pt x="50" y="4"/>
                    </a:lnTo>
                    <a:lnTo>
                      <a:pt x="52" y="6"/>
                    </a:lnTo>
                    <a:lnTo>
                      <a:pt x="56" y="6"/>
                    </a:lnTo>
                    <a:lnTo>
                      <a:pt x="60" y="6"/>
                    </a:lnTo>
                    <a:lnTo>
                      <a:pt x="66" y="6"/>
                    </a:lnTo>
                    <a:lnTo>
                      <a:pt x="68" y="4"/>
                    </a:lnTo>
                    <a:lnTo>
                      <a:pt x="70" y="4"/>
                    </a:lnTo>
                    <a:cubicBezTo>
                      <a:pt x="71" y="3"/>
                      <a:pt x="71" y="1"/>
                      <a:pt x="72" y="0"/>
                    </a:cubicBezTo>
                    <a:cubicBezTo>
                      <a:pt x="73" y="1"/>
                      <a:pt x="75" y="2"/>
                      <a:pt x="76" y="2"/>
                    </a:cubicBezTo>
                    <a:lnTo>
                      <a:pt x="81" y="2"/>
                    </a:lnTo>
                    <a:cubicBezTo>
                      <a:pt x="83" y="2"/>
                      <a:pt x="86" y="4"/>
                      <a:pt x="87" y="5"/>
                    </a:cubicBezTo>
                    <a:cubicBezTo>
                      <a:pt x="87" y="7"/>
                      <a:pt x="90" y="9"/>
                      <a:pt x="91" y="10"/>
                    </a:cubicBezTo>
                    <a:cubicBezTo>
                      <a:pt x="91" y="11"/>
                      <a:pt x="92" y="13"/>
                      <a:pt x="92" y="14"/>
                    </a:cubicBezTo>
                    <a:lnTo>
                      <a:pt x="92" y="16"/>
                    </a:lnTo>
                    <a:cubicBezTo>
                      <a:pt x="93" y="17"/>
                      <a:pt x="93" y="19"/>
                      <a:pt x="94" y="20"/>
                    </a:cubicBezTo>
                    <a:cubicBezTo>
                      <a:pt x="95" y="21"/>
                      <a:pt x="95" y="23"/>
                      <a:pt x="96" y="24"/>
                    </a:cubicBezTo>
                    <a:lnTo>
                      <a:pt x="96" y="30"/>
                    </a:lnTo>
                    <a:cubicBezTo>
                      <a:pt x="97" y="31"/>
                      <a:pt x="97" y="33"/>
                      <a:pt x="98" y="34"/>
                    </a:cubicBezTo>
                    <a:lnTo>
                      <a:pt x="98" y="40"/>
                    </a:lnTo>
                    <a:cubicBezTo>
                      <a:pt x="97" y="43"/>
                      <a:pt x="97" y="45"/>
                      <a:pt x="96" y="48"/>
                    </a:cubicBezTo>
                    <a:lnTo>
                      <a:pt x="96" y="54"/>
                    </a:lnTo>
                    <a:lnTo>
                      <a:pt x="96" y="58"/>
                    </a:lnTo>
                    <a:lnTo>
                      <a:pt x="98" y="60"/>
                    </a:lnTo>
                    <a:lnTo>
                      <a:pt x="100" y="62"/>
                    </a:lnTo>
                    <a:lnTo>
                      <a:pt x="102" y="64"/>
                    </a:lnTo>
                    <a:lnTo>
                      <a:pt x="100" y="66"/>
                    </a:lnTo>
                    <a:lnTo>
                      <a:pt x="100" y="68"/>
                    </a:lnTo>
                    <a:lnTo>
                      <a:pt x="100" y="70"/>
                    </a:lnTo>
                    <a:lnTo>
                      <a:pt x="100" y="72"/>
                    </a:lnTo>
                    <a:lnTo>
                      <a:pt x="100" y="74"/>
                    </a:lnTo>
                    <a:lnTo>
                      <a:pt x="100" y="78"/>
                    </a:lnTo>
                    <a:lnTo>
                      <a:pt x="100" y="82"/>
                    </a:lnTo>
                    <a:lnTo>
                      <a:pt x="100" y="84"/>
                    </a:lnTo>
                    <a:lnTo>
                      <a:pt x="98" y="82"/>
                    </a:lnTo>
                    <a:cubicBezTo>
                      <a:pt x="97" y="81"/>
                      <a:pt x="95" y="81"/>
                      <a:pt x="94" y="80"/>
                    </a:cubicBezTo>
                    <a:lnTo>
                      <a:pt x="92" y="78"/>
                    </a:lnTo>
                    <a:cubicBezTo>
                      <a:pt x="91" y="77"/>
                      <a:pt x="89" y="77"/>
                      <a:pt x="88" y="76"/>
                    </a:cubicBezTo>
                    <a:lnTo>
                      <a:pt x="84" y="76"/>
                    </a:lnTo>
                    <a:cubicBezTo>
                      <a:pt x="81" y="75"/>
                      <a:pt x="77" y="73"/>
                      <a:pt x="74" y="72"/>
                    </a:cubicBezTo>
                    <a:lnTo>
                      <a:pt x="74" y="70"/>
                    </a:lnTo>
                    <a:lnTo>
                      <a:pt x="72" y="70"/>
                    </a:lnTo>
                    <a:cubicBezTo>
                      <a:pt x="71" y="69"/>
                      <a:pt x="69" y="69"/>
                      <a:pt x="68" y="68"/>
                    </a:cubicBezTo>
                    <a:cubicBezTo>
                      <a:pt x="67" y="67"/>
                      <a:pt x="65" y="67"/>
                      <a:pt x="64" y="66"/>
                    </a:cubicBezTo>
                    <a:lnTo>
                      <a:pt x="60" y="66"/>
                    </a:lnTo>
                    <a:lnTo>
                      <a:pt x="54" y="66"/>
                    </a:lnTo>
                    <a:lnTo>
                      <a:pt x="48" y="66"/>
                    </a:lnTo>
                    <a:cubicBezTo>
                      <a:pt x="46" y="67"/>
                      <a:pt x="44" y="67"/>
                      <a:pt x="42" y="68"/>
                    </a:cubicBezTo>
                    <a:cubicBezTo>
                      <a:pt x="39" y="69"/>
                      <a:pt x="37" y="71"/>
                      <a:pt x="34" y="72"/>
                    </a:cubicBezTo>
                    <a:lnTo>
                      <a:pt x="32" y="72"/>
                    </a:lnTo>
                    <a:lnTo>
                      <a:pt x="30" y="72"/>
                    </a:lnTo>
                    <a:lnTo>
                      <a:pt x="26" y="72"/>
                    </a:lnTo>
                    <a:lnTo>
                      <a:pt x="22" y="68"/>
                    </a:lnTo>
                    <a:cubicBezTo>
                      <a:pt x="20" y="67"/>
                      <a:pt x="18" y="65"/>
                      <a:pt x="16" y="64"/>
                    </a:cubicBezTo>
                    <a:cubicBezTo>
                      <a:pt x="13" y="62"/>
                      <a:pt x="11" y="60"/>
                      <a:pt x="8" y="58"/>
                    </a:cubicBezTo>
                    <a:cubicBezTo>
                      <a:pt x="7" y="57"/>
                      <a:pt x="5" y="57"/>
                      <a:pt x="4" y="56"/>
                    </a:cubicBezTo>
                    <a:cubicBezTo>
                      <a:pt x="3" y="55"/>
                      <a:pt x="1" y="55"/>
                      <a:pt x="0" y="54"/>
                    </a:cubicBezTo>
                    <a:lnTo>
                      <a:pt x="2" y="54"/>
                    </a:lnTo>
                    <a:lnTo>
                      <a:pt x="4" y="52"/>
                    </a:lnTo>
                    <a:lnTo>
                      <a:pt x="8" y="48"/>
                    </a:lnTo>
                    <a:cubicBezTo>
                      <a:pt x="9" y="47"/>
                      <a:pt x="9" y="45"/>
                      <a:pt x="10" y="44"/>
                    </a:cubicBezTo>
                    <a:lnTo>
                      <a:pt x="14" y="40"/>
                    </a:lnTo>
                    <a:cubicBezTo>
                      <a:pt x="15" y="39"/>
                      <a:pt x="15" y="37"/>
                      <a:pt x="16" y="36"/>
                    </a:cubicBezTo>
                    <a:lnTo>
                      <a:pt x="16" y="34"/>
                    </a:lnTo>
                    <a:lnTo>
                      <a:pt x="16" y="32"/>
                    </a:lnTo>
                    <a:lnTo>
                      <a:pt x="16" y="26"/>
                    </a:lnTo>
                    <a:cubicBezTo>
                      <a:pt x="17" y="24"/>
                      <a:pt x="17" y="22"/>
                      <a:pt x="18" y="20"/>
                    </a:cubicBezTo>
                    <a:lnTo>
                      <a:pt x="18" y="14"/>
                    </a:lnTo>
                    <a:lnTo>
                      <a:pt x="18" y="12"/>
                    </a:lnTo>
                    <a:lnTo>
                      <a:pt x="20" y="10"/>
                    </a:lnTo>
                    <a:lnTo>
                      <a:pt x="20" y="6"/>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47" name="Freeform 249"/>
              <p:cNvSpPr>
                <a:spLocks/>
              </p:cNvSpPr>
              <p:nvPr/>
            </p:nvSpPr>
            <p:spPr bwMode="gray">
              <a:xfrm>
                <a:off x="3021" y="2232"/>
                <a:ext cx="46" cy="43"/>
              </a:xfrm>
              <a:custGeom>
                <a:avLst/>
                <a:gdLst>
                  <a:gd name="T0" fmla="*/ 26 w 42"/>
                  <a:gd name="T1" fmla="*/ 0 h 44"/>
                  <a:gd name="T2" fmla="*/ 26 w 42"/>
                  <a:gd name="T3" fmla="*/ 2 h 44"/>
                  <a:gd name="T4" fmla="*/ 26 w 42"/>
                  <a:gd name="T5" fmla="*/ 2 h 44"/>
                  <a:gd name="T6" fmla="*/ 26 w 42"/>
                  <a:gd name="T7" fmla="*/ 4 h 44"/>
                  <a:gd name="T8" fmla="*/ 28 w 42"/>
                  <a:gd name="T9" fmla="*/ 6 h 44"/>
                  <a:gd name="T10" fmla="*/ 32 w 42"/>
                  <a:gd name="T11" fmla="*/ 10 h 44"/>
                  <a:gd name="T12" fmla="*/ 36 w 42"/>
                  <a:gd name="T13" fmla="*/ 14 h 44"/>
                  <a:gd name="T14" fmla="*/ 42 w 42"/>
                  <a:gd name="T15" fmla="*/ 22 h 44"/>
                  <a:gd name="T16" fmla="*/ 40 w 42"/>
                  <a:gd name="T17" fmla="*/ 22 h 44"/>
                  <a:gd name="T18" fmla="*/ 40 w 42"/>
                  <a:gd name="T19" fmla="*/ 24 h 44"/>
                  <a:gd name="T20" fmla="*/ 38 w 42"/>
                  <a:gd name="T21" fmla="*/ 28 h 44"/>
                  <a:gd name="T22" fmla="*/ 36 w 42"/>
                  <a:gd name="T23" fmla="*/ 30 h 44"/>
                  <a:gd name="T24" fmla="*/ 34 w 42"/>
                  <a:gd name="T25" fmla="*/ 30 h 44"/>
                  <a:gd name="T26" fmla="*/ 34 w 42"/>
                  <a:gd name="T27" fmla="*/ 30 h 44"/>
                  <a:gd name="T28" fmla="*/ 30 w 42"/>
                  <a:gd name="T29" fmla="*/ 30 h 44"/>
                  <a:gd name="T30" fmla="*/ 28 w 42"/>
                  <a:gd name="T31" fmla="*/ 32 h 44"/>
                  <a:gd name="T32" fmla="*/ 24 w 42"/>
                  <a:gd name="T33" fmla="*/ 32 h 44"/>
                  <a:gd name="T34" fmla="*/ 22 w 42"/>
                  <a:gd name="T35" fmla="*/ 32 h 44"/>
                  <a:gd name="T36" fmla="*/ 22 w 42"/>
                  <a:gd name="T37" fmla="*/ 32 h 44"/>
                  <a:gd name="T38" fmla="*/ 20 w 42"/>
                  <a:gd name="T39" fmla="*/ 34 h 44"/>
                  <a:gd name="T40" fmla="*/ 18 w 42"/>
                  <a:gd name="T41" fmla="*/ 36 h 44"/>
                  <a:gd name="T42" fmla="*/ 16 w 42"/>
                  <a:gd name="T43" fmla="*/ 38 h 44"/>
                  <a:gd name="T44" fmla="*/ 16 w 42"/>
                  <a:gd name="T45" fmla="*/ 38 h 44"/>
                  <a:gd name="T46" fmla="*/ 14 w 42"/>
                  <a:gd name="T47" fmla="*/ 40 h 44"/>
                  <a:gd name="T48" fmla="*/ 12 w 42"/>
                  <a:gd name="T49" fmla="*/ 42 h 44"/>
                  <a:gd name="T50" fmla="*/ 10 w 42"/>
                  <a:gd name="T51" fmla="*/ 42 h 44"/>
                  <a:gd name="T52" fmla="*/ 10 w 42"/>
                  <a:gd name="T53" fmla="*/ 42 h 44"/>
                  <a:gd name="T54" fmla="*/ 8 w 42"/>
                  <a:gd name="T55" fmla="*/ 44 h 44"/>
                  <a:gd name="T56" fmla="*/ 4 w 42"/>
                  <a:gd name="T57" fmla="*/ 44 h 44"/>
                  <a:gd name="T58" fmla="*/ 2 w 42"/>
                  <a:gd name="T59" fmla="*/ 44 h 44"/>
                  <a:gd name="T60" fmla="*/ 0 w 42"/>
                  <a:gd name="T61" fmla="*/ 44 h 44"/>
                  <a:gd name="T62" fmla="*/ 2 w 42"/>
                  <a:gd name="T63" fmla="*/ 36 h 44"/>
                  <a:gd name="T64" fmla="*/ 2 w 42"/>
                  <a:gd name="T65" fmla="*/ 20 h 44"/>
                  <a:gd name="T66" fmla="*/ 2 w 42"/>
                  <a:gd name="T67" fmla="*/ 20 h 44"/>
                  <a:gd name="T68" fmla="*/ 4 w 42"/>
                  <a:gd name="T69" fmla="*/ 16 h 44"/>
                  <a:gd name="T70" fmla="*/ 4 w 42"/>
                  <a:gd name="T71" fmla="*/ 12 h 44"/>
                  <a:gd name="T72" fmla="*/ 8 w 42"/>
                  <a:gd name="T73" fmla="*/ 8 h 44"/>
                  <a:gd name="T74" fmla="*/ 12 w 42"/>
                  <a:gd name="T75" fmla="*/ 4 h 44"/>
                  <a:gd name="T76" fmla="*/ 14 w 42"/>
                  <a:gd name="T77" fmla="*/ 4 h 44"/>
                  <a:gd name="T78" fmla="*/ 16 w 42"/>
                  <a:gd name="T79" fmla="*/ 2 h 44"/>
                  <a:gd name="T80" fmla="*/ 20 w 42"/>
                  <a:gd name="T81" fmla="*/ 0 h 44"/>
                  <a:gd name="T82" fmla="*/ 26 w 42"/>
                  <a:gd name="T83" fmla="*/ 0 h 44"/>
                  <a:gd name="T84" fmla="*/ 26 w 42"/>
                  <a:gd name="T85" fmla="*/ 0 h 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2"/>
                  <a:gd name="T130" fmla="*/ 0 h 44"/>
                  <a:gd name="T131" fmla="*/ 42 w 42"/>
                  <a:gd name="T132" fmla="*/ 44 h 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2" h="44">
                    <a:moveTo>
                      <a:pt x="26" y="0"/>
                    </a:moveTo>
                    <a:lnTo>
                      <a:pt x="26" y="2"/>
                    </a:lnTo>
                    <a:lnTo>
                      <a:pt x="26" y="4"/>
                    </a:lnTo>
                    <a:lnTo>
                      <a:pt x="28" y="6"/>
                    </a:lnTo>
                    <a:lnTo>
                      <a:pt x="32" y="10"/>
                    </a:lnTo>
                    <a:lnTo>
                      <a:pt x="36" y="14"/>
                    </a:lnTo>
                    <a:lnTo>
                      <a:pt x="42" y="22"/>
                    </a:lnTo>
                    <a:lnTo>
                      <a:pt x="40" y="22"/>
                    </a:lnTo>
                    <a:lnTo>
                      <a:pt x="40" y="24"/>
                    </a:lnTo>
                    <a:lnTo>
                      <a:pt x="38" y="28"/>
                    </a:lnTo>
                    <a:lnTo>
                      <a:pt x="36" y="30"/>
                    </a:lnTo>
                    <a:lnTo>
                      <a:pt x="34" y="30"/>
                    </a:lnTo>
                    <a:lnTo>
                      <a:pt x="30" y="30"/>
                    </a:lnTo>
                    <a:lnTo>
                      <a:pt x="28" y="32"/>
                    </a:lnTo>
                    <a:lnTo>
                      <a:pt x="24" y="32"/>
                    </a:lnTo>
                    <a:lnTo>
                      <a:pt x="22" y="32"/>
                    </a:lnTo>
                    <a:lnTo>
                      <a:pt x="20" y="34"/>
                    </a:lnTo>
                    <a:lnTo>
                      <a:pt x="18" y="36"/>
                    </a:lnTo>
                    <a:lnTo>
                      <a:pt x="16" y="38"/>
                    </a:lnTo>
                    <a:lnTo>
                      <a:pt x="14" y="40"/>
                    </a:lnTo>
                    <a:lnTo>
                      <a:pt x="12" y="42"/>
                    </a:lnTo>
                    <a:lnTo>
                      <a:pt x="10" y="42"/>
                    </a:lnTo>
                    <a:lnTo>
                      <a:pt x="8" y="44"/>
                    </a:lnTo>
                    <a:lnTo>
                      <a:pt x="4" y="44"/>
                    </a:lnTo>
                    <a:lnTo>
                      <a:pt x="2" y="44"/>
                    </a:lnTo>
                    <a:lnTo>
                      <a:pt x="0" y="44"/>
                    </a:lnTo>
                    <a:lnTo>
                      <a:pt x="2" y="36"/>
                    </a:lnTo>
                    <a:lnTo>
                      <a:pt x="2" y="20"/>
                    </a:lnTo>
                    <a:lnTo>
                      <a:pt x="4" y="16"/>
                    </a:lnTo>
                    <a:lnTo>
                      <a:pt x="4" y="12"/>
                    </a:lnTo>
                    <a:lnTo>
                      <a:pt x="8" y="8"/>
                    </a:lnTo>
                    <a:lnTo>
                      <a:pt x="12" y="4"/>
                    </a:lnTo>
                    <a:lnTo>
                      <a:pt x="14" y="4"/>
                    </a:lnTo>
                    <a:lnTo>
                      <a:pt x="16" y="2"/>
                    </a:lnTo>
                    <a:lnTo>
                      <a:pt x="20" y="0"/>
                    </a:lnTo>
                    <a:lnTo>
                      <a:pt x="26" y="0"/>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48" name="Freeform 128"/>
              <p:cNvSpPr>
                <a:spLocks noChangeArrowheads="1"/>
              </p:cNvSpPr>
              <p:nvPr/>
            </p:nvSpPr>
            <p:spPr bwMode="gray">
              <a:xfrm>
                <a:off x="2970" y="2067"/>
                <a:ext cx="202" cy="125"/>
              </a:xfrm>
              <a:custGeom>
                <a:avLst/>
                <a:gdLst>
                  <a:gd name="T0" fmla="*/ 10021 w 914518"/>
                  <a:gd name="T1" fmla="*/ 81004 h 561975"/>
                  <a:gd name="T2" fmla="*/ 0 w 914518"/>
                  <a:gd name="T3" fmla="*/ 64302 h 561975"/>
                  <a:gd name="T4" fmla="*/ 6681 w 914518"/>
                  <a:gd name="T5" fmla="*/ 59291 h 561975"/>
                  <a:gd name="T6" fmla="*/ 18372 w 914518"/>
                  <a:gd name="T7" fmla="*/ 60126 h 561975"/>
                  <a:gd name="T8" fmla="*/ 12526 w 914518"/>
                  <a:gd name="T9" fmla="*/ 55951 h 561975"/>
                  <a:gd name="T10" fmla="*/ 12526 w 914518"/>
                  <a:gd name="T11" fmla="*/ 45930 h 561975"/>
                  <a:gd name="T12" fmla="*/ 16702 w 914518"/>
                  <a:gd name="T13" fmla="*/ 36744 h 561975"/>
                  <a:gd name="T14" fmla="*/ 11691 w 914518"/>
                  <a:gd name="T15" fmla="*/ 35074 h 561975"/>
                  <a:gd name="T16" fmla="*/ 70148 w 914518"/>
                  <a:gd name="T17" fmla="*/ 15032 h 561975"/>
                  <a:gd name="T18" fmla="*/ 87684 w 914518"/>
                  <a:gd name="T19" fmla="*/ 0 h 561975"/>
                  <a:gd name="T20" fmla="*/ 116077 w 914518"/>
                  <a:gd name="T21" fmla="*/ 0 h 561975"/>
                  <a:gd name="T22" fmla="*/ 126098 w 914518"/>
                  <a:gd name="T23" fmla="*/ 10856 h 561975"/>
                  <a:gd name="T24" fmla="*/ 140295 w 914518"/>
                  <a:gd name="T25" fmla="*/ 7516 h 561975"/>
                  <a:gd name="T26" fmla="*/ 150316 w 914518"/>
                  <a:gd name="T27" fmla="*/ 16702 h 561975"/>
                  <a:gd name="T28" fmla="*/ 151151 w 914518"/>
                  <a:gd name="T29" fmla="*/ 31734 h 561975"/>
                  <a:gd name="T30" fmla="*/ 156997 w 914518"/>
                  <a:gd name="T31" fmla="*/ 34239 h 561975"/>
                  <a:gd name="T32" fmla="*/ 182049 w 914518"/>
                  <a:gd name="T33" fmla="*/ 26723 h 561975"/>
                  <a:gd name="T34" fmla="*/ 204597 w 914518"/>
                  <a:gd name="T35" fmla="*/ 38414 h 561975"/>
                  <a:gd name="T36" fmla="*/ 215453 w 914518"/>
                  <a:gd name="T37" fmla="*/ 40084 h 561975"/>
                  <a:gd name="T38" fmla="*/ 223804 w 914518"/>
                  <a:gd name="T39" fmla="*/ 45095 h 561975"/>
                  <a:gd name="T40" fmla="*/ 268899 w 914518"/>
                  <a:gd name="T41" fmla="*/ 49270 h 561975"/>
                  <a:gd name="T42" fmla="*/ 299797 w 914518"/>
                  <a:gd name="T43" fmla="*/ 36744 h 561975"/>
                  <a:gd name="T44" fmla="*/ 318169 w 914518"/>
                  <a:gd name="T45" fmla="*/ 46765 h 561975"/>
                  <a:gd name="T46" fmla="*/ 320675 w 914518"/>
                  <a:gd name="T47" fmla="*/ 64302 h 561975"/>
                  <a:gd name="T48" fmla="*/ 299797 w 914518"/>
                  <a:gd name="T49" fmla="*/ 65972 h 561975"/>
                  <a:gd name="T50" fmla="*/ 292281 w 914518"/>
                  <a:gd name="T51" fmla="*/ 73488 h 561975"/>
                  <a:gd name="T52" fmla="*/ 292281 w 914518"/>
                  <a:gd name="T53" fmla="*/ 80169 h 561975"/>
                  <a:gd name="T54" fmla="*/ 299797 w 914518"/>
                  <a:gd name="T55" fmla="*/ 86014 h 561975"/>
                  <a:gd name="T56" fmla="*/ 302302 w 914518"/>
                  <a:gd name="T57" fmla="*/ 113572 h 561975"/>
                  <a:gd name="T58" fmla="*/ 295622 w 914518"/>
                  <a:gd name="T59" fmla="*/ 124429 h 561975"/>
                  <a:gd name="T60" fmla="*/ 284766 w 914518"/>
                  <a:gd name="T61" fmla="*/ 124429 h 561975"/>
                  <a:gd name="T62" fmla="*/ 266394 w 914518"/>
                  <a:gd name="T63" fmla="*/ 147811 h 561975"/>
                  <a:gd name="T64" fmla="*/ 256372 w 914518"/>
                  <a:gd name="T65" fmla="*/ 149481 h 561975"/>
                  <a:gd name="T66" fmla="*/ 248857 w 914518"/>
                  <a:gd name="T67" fmla="*/ 167018 h 561975"/>
                  <a:gd name="T68" fmla="*/ 259713 w 914518"/>
                  <a:gd name="T69" fmla="*/ 177874 h 561975"/>
                  <a:gd name="T70" fmla="*/ 299797 w 914518"/>
                  <a:gd name="T71" fmla="*/ 190400 h 561975"/>
                  <a:gd name="T72" fmla="*/ 299797 w 914518"/>
                  <a:gd name="T73" fmla="*/ 193741 h 561975"/>
                  <a:gd name="T74" fmla="*/ 267229 w 914518"/>
                  <a:gd name="T75" fmla="*/ 197081 h 561975"/>
                  <a:gd name="T76" fmla="*/ 246351 w 914518"/>
                  <a:gd name="T77" fmla="*/ 192071 h 561975"/>
                  <a:gd name="T78" fmla="*/ 217958 w 914518"/>
                  <a:gd name="T79" fmla="*/ 174534 h 561975"/>
                  <a:gd name="T80" fmla="*/ 215453 w 914518"/>
                  <a:gd name="T81" fmla="*/ 173698 h 561975"/>
                  <a:gd name="T82" fmla="*/ 149481 w 914518"/>
                  <a:gd name="T83" fmla="*/ 183720 h 561975"/>
                  <a:gd name="T84" fmla="*/ 150316 w 914518"/>
                  <a:gd name="T85" fmla="*/ 169523 h 561975"/>
                  <a:gd name="T86" fmla="*/ 156162 w 914518"/>
                  <a:gd name="T87" fmla="*/ 166183 h 561975"/>
                  <a:gd name="T88" fmla="*/ 142800 w 914518"/>
                  <a:gd name="T89" fmla="*/ 156997 h 561975"/>
                  <a:gd name="T90" fmla="*/ 142800 w 914518"/>
                  <a:gd name="T91" fmla="*/ 141130 h 561975"/>
                  <a:gd name="T92" fmla="*/ 146976 w 914518"/>
                  <a:gd name="T93" fmla="*/ 127769 h 561975"/>
                  <a:gd name="T94" fmla="*/ 146976 w 914518"/>
                  <a:gd name="T95" fmla="*/ 116912 h 561975"/>
                  <a:gd name="T96" fmla="*/ 142800 w 914518"/>
                  <a:gd name="T97" fmla="*/ 112737 h 561975"/>
                  <a:gd name="T98" fmla="*/ 143636 w 914518"/>
                  <a:gd name="T99" fmla="*/ 103551 h 561975"/>
                  <a:gd name="T100" fmla="*/ 136955 w 914518"/>
                  <a:gd name="T101" fmla="*/ 91025 h 561975"/>
                  <a:gd name="T102" fmla="*/ 136955 w 914518"/>
                  <a:gd name="T103" fmla="*/ 86014 h 561975"/>
                  <a:gd name="T104" fmla="*/ 125263 w 914518"/>
                  <a:gd name="T105" fmla="*/ 73488 h 561975"/>
                  <a:gd name="T106" fmla="*/ 101881 w 914518"/>
                  <a:gd name="T107" fmla="*/ 65137 h 561975"/>
                  <a:gd name="T108" fmla="*/ 96870 w 914518"/>
                  <a:gd name="T109" fmla="*/ 71818 h 561975"/>
                  <a:gd name="T110" fmla="*/ 91860 w 914518"/>
                  <a:gd name="T111" fmla="*/ 70983 h 561975"/>
                  <a:gd name="T112" fmla="*/ 91025 w 914518"/>
                  <a:gd name="T113" fmla="*/ 75993 h 561975"/>
                  <a:gd name="T114" fmla="*/ 65972 w 914518"/>
                  <a:gd name="T115" fmla="*/ 75158 h 561975"/>
                  <a:gd name="T116" fmla="*/ 62632 w 914518"/>
                  <a:gd name="T117" fmla="*/ 70983 h 561975"/>
                  <a:gd name="T118" fmla="*/ 50940 w 914518"/>
                  <a:gd name="T119" fmla="*/ 68477 h 561975"/>
                  <a:gd name="T120" fmla="*/ 10021 w 914518"/>
                  <a:gd name="T121" fmla="*/ 81004 h 56197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914518"/>
                  <a:gd name="T184" fmla="*/ 0 h 561975"/>
                  <a:gd name="T185" fmla="*/ 914518 w 914518"/>
                  <a:gd name="T186" fmla="*/ 561975 h 56197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914518" h="561975">
                    <a:moveTo>
                      <a:pt x="28575" y="230982"/>
                    </a:moveTo>
                    <a:lnTo>
                      <a:pt x="0" y="183357"/>
                    </a:lnTo>
                    <a:lnTo>
                      <a:pt x="19050" y="169069"/>
                    </a:lnTo>
                    <a:lnTo>
                      <a:pt x="52387" y="171450"/>
                    </a:lnTo>
                    <a:lnTo>
                      <a:pt x="35718" y="159544"/>
                    </a:lnTo>
                    <a:lnTo>
                      <a:pt x="35718" y="130969"/>
                    </a:lnTo>
                    <a:lnTo>
                      <a:pt x="47625" y="104775"/>
                    </a:lnTo>
                    <a:lnTo>
                      <a:pt x="33337" y="100013"/>
                    </a:lnTo>
                    <a:lnTo>
                      <a:pt x="200025" y="42863"/>
                    </a:lnTo>
                    <a:lnTo>
                      <a:pt x="250031" y="0"/>
                    </a:lnTo>
                    <a:lnTo>
                      <a:pt x="330993" y="0"/>
                    </a:lnTo>
                    <a:lnTo>
                      <a:pt x="359568" y="30957"/>
                    </a:lnTo>
                    <a:lnTo>
                      <a:pt x="400050" y="21432"/>
                    </a:lnTo>
                    <a:lnTo>
                      <a:pt x="428625" y="47625"/>
                    </a:lnTo>
                    <a:lnTo>
                      <a:pt x="431006" y="90488"/>
                    </a:lnTo>
                    <a:lnTo>
                      <a:pt x="447675" y="97632"/>
                    </a:lnTo>
                    <a:lnTo>
                      <a:pt x="519112" y="76200"/>
                    </a:lnTo>
                    <a:lnTo>
                      <a:pt x="583406" y="109538"/>
                    </a:lnTo>
                    <a:cubicBezTo>
                      <a:pt x="617529" y="114412"/>
                      <a:pt x="627968" y="114300"/>
                      <a:pt x="614362" y="114300"/>
                    </a:cubicBezTo>
                    <a:lnTo>
                      <a:pt x="638175" y="128588"/>
                    </a:lnTo>
                    <a:lnTo>
                      <a:pt x="766762" y="140494"/>
                    </a:lnTo>
                    <a:lnTo>
                      <a:pt x="854868" y="104775"/>
                    </a:lnTo>
                    <a:lnTo>
                      <a:pt x="907256" y="133350"/>
                    </a:lnTo>
                    <a:cubicBezTo>
                      <a:pt x="914518" y="181760"/>
                      <a:pt x="914400" y="164922"/>
                      <a:pt x="914400" y="183357"/>
                    </a:cubicBezTo>
                    <a:cubicBezTo>
                      <a:pt x="856128" y="185785"/>
                      <a:pt x="870735" y="172259"/>
                      <a:pt x="854868" y="188119"/>
                    </a:cubicBezTo>
                    <a:lnTo>
                      <a:pt x="833437" y="209550"/>
                    </a:lnTo>
                    <a:lnTo>
                      <a:pt x="833437" y="228600"/>
                    </a:lnTo>
                    <a:cubicBezTo>
                      <a:pt x="857900" y="245724"/>
                      <a:pt x="866939" y="245269"/>
                      <a:pt x="854868" y="245269"/>
                    </a:cubicBezTo>
                    <a:lnTo>
                      <a:pt x="862012" y="323850"/>
                    </a:lnTo>
                    <a:cubicBezTo>
                      <a:pt x="840129" y="355460"/>
                      <a:pt x="828031" y="354807"/>
                      <a:pt x="842962" y="354807"/>
                    </a:cubicBezTo>
                    <a:lnTo>
                      <a:pt x="812006" y="354807"/>
                    </a:lnTo>
                    <a:lnTo>
                      <a:pt x="759618" y="421482"/>
                    </a:lnTo>
                    <a:cubicBezTo>
                      <a:pt x="730273" y="428817"/>
                      <a:pt x="731043" y="438443"/>
                      <a:pt x="731043" y="426244"/>
                    </a:cubicBezTo>
                    <a:lnTo>
                      <a:pt x="709612" y="476250"/>
                    </a:lnTo>
                    <a:lnTo>
                      <a:pt x="740568" y="507207"/>
                    </a:lnTo>
                    <a:lnTo>
                      <a:pt x="854868" y="542925"/>
                    </a:lnTo>
                    <a:lnTo>
                      <a:pt x="854868" y="552450"/>
                    </a:lnTo>
                    <a:lnTo>
                      <a:pt x="762000" y="561975"/>
                    </a:lnTo>
                    <a:lnTo>
                      <a:pt x="702468" y="547688"/>
                    </a:lnTo>
                    <a:cubicBezTo>
                      <a:pt x="675481" y="531019"/>
                      <a:pt x="648770" y="513893"/>
                      <a:pt x="621506" y="497682"/>
                    </a:cubicBezTo>
                    <a:cubicBezTo>
                      <a:pt x="619348" y="496399"/>
                      <a:pt x="646509" y="497285"/>
                      <a:pt x="614362" y="495300"/>
                    </a:cubicBezTo>
                    <a:lnTo>
                      <a:pt x="426243" y="523875"/>
                    </a:lnTo>
                    <a:lnTo>
                      <a:pt x="428625" y="483394"/>
                    </a:lnTo>
                    <a:lnTo>
                      <a:pt x="445293" y="473869"/>
                    </a:lnTo>
                    <a:lnTo>
                      <a:pt x="407193" y="447675"/>
                    </a:lnTo>
                    <a:lnTo>
                      <a:pt x="407193" y="402432"/>
                    </a:lnTo>
                    <a:cubicBezTo>
                      <a:pt x="419351" y="365960"/>
                      <a:pt x="419100" y="379263"/>
                      <a:pt x="419100" y="364332"/>
                    </a:cubicBezTo>
                    <a:lnTo>
                      <a:pt x="419100" y="333375"/>
                    </a:lnTo>
                    <a:lnTo>
                      <a:pt x="407193" y="321469"/>
                    </a:lnTo>
                    <a:cubicBezTo>
                      <a:pt x="409654" y="296867"/>
                      <a:pt x="409575" y="305634"/>
                      <a:pt x="409575" y="295275"/>
                    </a:cubicBezTo>
                    <a:lnTo>
                      <a:pt x="390525" y="259557"/>
                    </a:lnTo>
                    <a:lnTo>
                      <a:pt x="390525" y="245269"/>
                    </a:lnTo>
                    <a:lnTo>
                      <a:pt x="357187" y="209550"/>
                    </a:lnTo>
                    <a:lnTo>
                      <a:pt x="290512" y="185738"/>
                    </a:lnTo>
                    <a:lnTo>
                      <a:pt x="276225" y="204788"/>
                    </a:lnTo>
                    <a:lnTo>
                      <a:pt x="261937" y="202407"/>
                    </a:lnTo>
                    <a:lnTo>
                      <a:pt x="259556" y="216694"/>
                    </a:lnTo>
                    <a:lnTo>
                      <a:pt x="188118" y="214313"/>
                    </a:lnTo>
                    <a:lnTo>
                      <a:pt x="178593" y="202407"/>
                    </a:lnTo>
                    <a:lnTo>
                      <a:pt x="145256" y="195263"/>
                    </a:lnTo>
                    <a:lnTo>
                      <a:pt x="28575" y="230982"/>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49" name="Freeform 129"/>
              <p:cNvSpPr>
                <a:spLocks noChangeArrowheads="1"/>
              </p:cNvSpPr>
              <p:nvPr/>
            </p:nvSpPr>
            <p:spPr bwMode="gray">
              <a:xfrm>
                <a:off x="3030" y="2110"/>
                <a:ext cx="35" cy="49"/>
              </a:xfrm>
              <a:custGeom>
                <a:avLst/>
                <a:gdLst>
                  <a:gd name="T0" fmla="*/ 3461 w 156408"/>
                  <a:gd name="T1" fmla="*/ 29228 h 221456"/>
                  <a:gd name="T2" fmla="*/ 121 w 156408"/>
                  <a:gd name="T3" fmla="*/ 17537 h 221456"/>
                  <a:gd name="T4" fmla="*/ 3461 w 156408"/>
                  <a:gd name="T5" fmla="*/ 5846 h 221456"/>
                  <a:gd name="T6" fmla="*/ 6801 w 156408"/>
                  <a:gd name="T7" fmla="*/ 0 h 221456"/>
                  <a:gd name="T8" fmla="*/ 29349 w 156408"/>
                  <a:gd name="T9" fmla="*/ 7516 h 221456"/>
                  <a:gd name="T10" fmla="*/ 41875 w 156408"/>
                  <a:gd name="T11" fmla="*/ 20877 h 221456"/>
                  <a:gd name="T12" fmla="*/ 41875 w 156408"/>
                  <a:gd name="T13" fmla="*/ 27558 h 221456"/>
                  <a:gd name="T14" fmla="*/ 49391 w 156408"/>
                  <a:gd name="T15" fmla="*/ 39249 h 221456"/>
                  <a:gd name="T16" fmla="*/ 46885 w 156408"/>
                  <a:gd name="T17" fmla="*/ 48435 h 221456"/>
                  <a:gd name="T18" fmla="*/ 51896 w 156408"/>
                  <a:gd name="T19" fmla="*/ 50940 h 221456"/>
                  <a:gd name="T20" fmla="*/ 51061 w 156408"/>
                  <a:gd name="T21" fmla="*/ 67642 h 221456"/>
                  <a:gd name="T22" fmla="*/ 34359 w 156408"/>
                  <a:gd name="T23" fmla="*/ 77663 h 221456"/>
                  <a:gd name="T24" fmla="*/ 20998 w 156408"/>
                  <a:gd name="T25" fmla="*/ 75993 h 221456"/>
                  <a:gd name="T26" fmla="*/ 21833 w 156408"/>
                  <a:gd name="T27" fmla="*/ 51775 h 221456"/>
                  <a:gd name="T28" fmla="*/ 15987 w 156408"/>
                  <a:gd name="T29" fmla="*/ 47600 h 221456"/>
                  <a:gd name="T30" fmla="*/ 3461 w 156408"/>
                  <a:gd name="T31" fmla="*/ 29228 h 2214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6408"/>
                  <a:gd name="T49" fmla="*/ 0 h 221456"/>
                  <a:gd name="T50" fmla="*/ 156408 w 156408"/>
                  <a:gd name="T51" fmla="*/ 221456 h 22145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6408" h="221456">
                    <a:moveTo>
                      <a:pt x="9869" y="83344"/>
                    </a:moveTo>
                    <a:cubicBezTo>
                      <a:pt x="111" y="51628"/>
                      <a:pt x="344" y="63183"/>
                      <a:pt x="344" y="50006"/>
                    </a:cubicBezTo>
                    <a:cubicBezTo>
                      <a:pt x="7740" y="17956"/>
                      <a:pt x="0" y="26538"/>
                      <a:pt x="9869" y="16669"/>
                    </a:cubicBezTo>
                    <a:lnTo>
                      <a:pt x="19394" y="0"/>
                    </a:lnTo>
                    <a:lnTo>
                      <a:pt x="83688" y="21431"/>
                    </a:lnTo>
                    <a:lnTo>
                      <a:pt x="119407" y="59531"/>
                    </a:lnTo>
                    <a:lnTo>
                      <a:pt x="119407" y="78581"/>
                    </a:lnTo>
                    <a:lnTo>
                      <a:pt x="140838" y="111919"/>
                    </a:lnTo>
                    <a:lnTo>
                      <a:pt x="133694" y="138112"/>
                    </a:lnTo>
                    <a:cubicBezTo>
                      <a:pt x="151092" y="145569"/>
                      <a:pt x="156408" y="145256"/>
                      <a:pt x="147982" y="145256"/>
                    </a:cubicBezTo>
                    <a:lnTo>
                      <a:pt x="145600" y="192881"/>
                    </a:lnTo>
                    <a:lnTo>
                      <a:pt x="97975" y="221456"/>
                    </a:lnTo>
                    <a:lnTo>
                      <a:pt x="59875" y="216694"/>
                    </a:lnTo>
                    <a:cubicBezTo>
                      <a:pt x="60697" y="193676"/>
                      <a:pt x="62257" y="170670"/>
                      <a:pt x="62257" y="147637"/>
                    </a:cubicBezTo>
                    <a:cubicBezTo>
                      <a:pt x="47359" y="135223"/>
                      <a:pt x="54168" y="135731"/>
                      <a:pt x="45588" y="135731"/>
                    </a:cubicBezTo>
                    <a:lnTo>
                      <a:pt x="9869" y="83344"/>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50" name="Freeform 130"/>
              <p:cNvSpPr>
                <a:spLocks noChangeArrowheads="1"/>
              </p:cNvSpPr>
              <p:nvPr/>
            </p:nvSpPr>
            <p:spPr bwMode="gray">
              <a:xfrm>
                <a:off x="2882" y="2189"/>
                <a:ext cx="45" cy="39"/>
              </a:xfrm>
              <a:custGeom>
                <a:avLst/>
                <a:gdLst>
                  <a:gd name="T0" fmla="*/ 53446 w 203650"/>
                  <a:gd name="T1" fmla="*/ 0 h 175252"/>
                  <a:gd name="T2" fmla="*/ 58456 w 203650"/>
                  <a:gd name="T3" fmla="*/ 35909 h 175252"/>
                  <a:gd name="T4" fmla="*/ 54281 w 203650"/>
                  <a:gd name="T5" fmla="*/ 49271 h 175252"/>
                  <a:gd name="T6" fmla="*/ 39249 w 203650"/>
                  <a:gd name="T7" fmla="*/ 60962 h 175252"/>
                  <a:gd name="T8" fmla="*/ 36744 w 203650"/>
                  <a:gd name="T9" fmla="*/ 59292 h 175252"/>
                  <a:gd name="T10" fmla="*/ 25888 w 203650"/>
                  <a:gd name="T11" fmla="*/ 50106 h 175252"/>
                  <a:gd name="T12" fmla="*/ 15031 w 203650"/>
                  <a:gd name="T13" fmla="*/ 49271 h 175252"/>
                  <a:gd name="T14" fmla="*/ 15031 w 203650"/>
                  <a:gd name="T15" fmla="*/ 45095 h 175252"/>
                  <a:gd name="T16" fmla="*/ 17537 w 203650"/>
                  <a:gd name="T17" fmla="*/ 46765 h 175252"/>
                  <a:gd name="T18" fmla="*/ 0 w 203650"/>
                  <a:gd name="T19" fmla="*/ 10021 h 175252"/>
                  <a:gd name="T20" fmla="*/ 5010 w 203650"/>
                  <a:gd name="T21" fmla="*/ 6681 h 175252"/>
                  <a:gd name="T22" fmla="*/ 15867 w 203650"/>
                  <a:gd name="T23" fmla="*/ 16702 h 175252"/>
                  <a:gd name="T24" fmla="*/ 53446 w 203650"/>
                  <a:gd name="T25" fmla="*/ 0 h 1752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3650"/>
                  <a:gd name="T40" fmla="*/ 0 h 175252"/>
                  <a:gd name="T41" fmla="*/ 203650 w 203650"/>
                  <a:gd name="T42" fmla="*/ 175252 h 1752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3650" h="175252">
                    <a:moveTo>
                      <a:pt x="152400" y="0"/>
                    </a:moveTo>
                    <a:cubicBezTo>
                      <a:pt x="169197" y="103178"/>
                      <a:pt x="203650" y="102394"/>
                      <a:pt x="166687" y="102394"/>
                    </a:cubicBezTo>
                    <a:lnTo>
                      <a:pt x="154781" y="140494"/>
                    </a:lnTo>
                    <a:cubicBezTo>
                      <a:pt x="140494" y="151607"/>
                      <a:pt x="127634" y="164852"/>
                      <a:pt x="111919" y="173832"/>
                    </a:cubicBezTo>
                    <a:cubicBezTo>
                      <a:pt x="109434" y="175252"/>
                      <a:pt x="104775" y="169069"/>
                      <a:pt x="104775" y="169069"/>
                    </a:cubicBezTo>
                    <a:lnTo>
                      <a:pt x="73819" y="142875"/>
                    </a:lnTo>
                    <a:lnTo>
                      <a:pt x="42862" y="140494"/>
                    </a:lnTo>
                    <a:lnTo>
                      <a:pt x="42862" y="128588"/>
                    </a:lnTo>
                    <a:lnTo>
                      <a:pt x="50006" y="133350"/>
                    </a:lnTo>
                    <a:lnTo>
                      <a:pt x="0" y="28575"/>
                    </a:lnTo>
                    <a:cubicBezTo>
                      <a:pt x="12526" y="18554"/>
                      <a:pt x="6824" y="19050"/>
                      <a:pt x="14287" y="19050"/>
                    </a:cubicBezTo>
                    <a:cubicBezTo>
                      <a:pt x="45850" y="45757"/>
                      <a:pt x="45244" y="31727"/>
                      <a:pt x="45244" y="47625"/>
                    </a:cubicBezTo>
                    <a:lnTo>
                      <a:pt x="152400" y="0"/>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51" name="Freeform 131"/>
              <p:cNvSpPr>
                <a:spLocks noChangeArrowheads="1"/>
              </p:cNvSpPr>
              <p:nvPr/>
            </p:nvSpPr>
            <p:spPr bwMode="gray">
              <a:xfrm>
                <a:off x="3259" y="2274"/>
                <a:ext cx="44" cy="39"/>
              </a:xfrm>
              <a:custGeom>
                <a:avLst/>
                <a:gdLst>
                  <a:gd name="T0" fmla="*/ 0 w 200025"/>
                  <a:gd name="T1" fmla="*/ 16125 h 176949"/>
                  <a:gd name="T2" fmla="*/ 10021 w 200025"/>
                  <a:gd name="T3" fmla="*/ 33662 h 176949"/>
                  <a:gd name="T4" fmla="*/ 15032 w 200025"/>
                  <a:gd name="T5" fmla="*/ 51199 h 176949"/>
                  <a:gd name="T6" fmla="*/ 34239 w 200025"/>
                  <a:gd name="T7" fmla="*/ 46189 h 176949"/>
                  <a:gd name="T8" fmla="*/ 70148 w 200025"/>
                  <a:gd name="T9" fmla="*/ 62055 h 176949"/>
                  <a:gd name="T10" fmla="*/ 53446 w 200025"/>
                  <a:gd name="T11" fmla="*/ 31992 h 176949"/>
                  <a:gd name="T12" fmla="*/ 30898 w 200025"/>
                  <a:gd name="T13" fmla="*/ 8609 h 176949"/>
                  <a:gd name="T14" fmla="*/ 26723 w 200025"/>
                  <a:gd name="T15" fmla="*/ 258 h 176949"/>
                  <a:gd name="T16" fmla="*/ 0 w 200025"/>
                  <a:gd name="T17" fmla="*/ 16125 h 1769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0025"/>
                  <a:gd name="T28" fmla="*/ 0 h 176949"/>
                  <a:gd name="T29" fmla="*/ 200025 w 200025"/>
                  <a:gd name="T30" fmla="*/ 176949 h 17694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0025" h="176949">
                    <a:moveTo>
                      <a:pt x="0" y="45981"/>
                    </a:moveTo>
                    <a:lnTo>
                      <a:pt x="28575" y="95987"/>
                    </a:lnTo>
                    <a:lnTo>
                      <a:pt x="42862" y="145993"/>
                    </a:lnTo>
                    <a:cubicBezTo>
                      <a:pt x="96320" y="128984"/>
                      <a:pt x="82295" y="116363"/>
                      <a:pt x="97631" y="131706"/>
                    </a:cubicBezTo>
                    <a:lnTo>
                      <a:pt x="200025" y="176949"/>
                    </a:lnTo>
                    <a:cubicBezTo>
                      <a:pt x="154411" y="90522"/>
                      <a:pt x="187092" y="91224"/>
                      <a:pt x="152400" y="91224"/>
                    </a:cubicBezTo>
                    <a:lnTo>
                      <a:pt x="88106" y="24549"/>
                    </a:lnTo>
                    <a:cubicBezTo>
                      <a:pt x="78286" y="0"/>
                      <a:pt x="87130" y="737"/>
                      <a:pt x="76200" y="737"/>
                    </a:cubicBezTo>
                    <a:lnTo>
                      <a:pt x="0" y="45981"/>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52" name="Freeform 132"/>
              <p:cNvSpPr>
                <a:spLocks noChangeArrowheads="1"/>
              </p:cNvSpPr>
              <p:nvPr/>
            </p:nvSpPr>
            <p:spPr bwMode="gray">
              <a:xfrm>
                <a:off x="3276" y="2237"/>
                <a:ext cx="76" cy="75"/>
              </a:xfrm>
              <a:custGeom>
                <a:avLst/>
                <a:gdLst>
                  <a:gd name="T0" fmla="*/ 0 w 347313"/>
                  <a:gd name="T1" fmla="*/ 60962 h 340519"/>
                  <a:gd name="T2" fmla="*/ 25888 w 347313"/>
                  <a:gd name="T3" fmla="*/ 91860 h 340519"/>
                  <a:gd name="T4" fmla="*/ 34239 w 347313"/>
                  <a:gd name="T5" fmla="*/ 91860 h 340519"/>
                  <a:gd name="T6" fmla="*/ 35074 w 347313"/>
                  <a:gd name="T7" fmla="*/ 101046 h 340519"/>
                  <a:gd name="T8" fmla="*/ 43425 w 347313"/>
                  <a:gd name="T9" fmla="*/ 119418 h 340519"/>
                  <a:gd name="T10" fmla="*/ 64302 w 347313"/>
                  <a:gd name="T11" fmla="*/ 99376 h 340519"/>
                  <a:gd name="T12" fmla="*/ 84344 w 347313"/>
                  <a:gd name="T13" fmla="*/ 112737 h 340519"/>
                  <a:gd name="T14" fmla="*/ 88520 w 347313"/>
                  <a:gd name="T15" fmla="*/ 63467 h 340519"/>
                  <a:gd name="T16" fmla="*/ 114408 w 347313"/>
                  <a:gd name="T17" fmla="*/ 66807 h 340519"/>
                  <a:gd name="T18" fmla="*/ 116913 w 347313"/>
                  <a:gd name="T19" fmla="*/ 55116 h 340519"/>
                  <a:gd name="T20" fmla="*/ 87685 w 347313"/>
                  <a:gd name="T21" fmla="*/ 36744 h 340519"/>
                  <a:gd name="T22" fmla="*/ 95200 w 347313"/>
                  <a:gd name="T23" fmla="*/ 5011 h 340519"/>
                  <a:gd name="T24" fmla="*/ 74323 w 347313"/>
                  <a:gd name="T25" fmla="*/ 0 h 340519"/>
                  <a:gd name="T26" fmla="*/ 73488 w 347313"/>
                  <a:gd name="T27" fmla="*/ 20877 h 340519"/>
                  <a:gd name="T28" fmla="*/ 65972 w 347313"/>
                  <a:gd name="T29" fmla="*/ 25888 h 340519"/>
                  <a:gd name="T30" fmla="*/ 65137 w 347313"/>
                  <a:gd name="T31" fmla="*/ 36744 h 340519"/>
                  <a:gd name="T32" fmla="*/ 46765 w 347313"/>
                  <a:gd name="T33" fmla="*/ 24218 h 340519"/>
                  <a:gd name="T34" fmla="*/ 29228 w 347313"/>
                  <a:gd name="T35" fmla="*/ 24218 h 340519"/>
                  <a:gd name="T36" fmla="*/ 33404 w 347313"/>
                  <a:gd name="T37" fmla="*/ 46765 h 340519"/>
                  <a:gd name="T38" fmla="*/ 0 w 347313"/>
                  <a:gd name="T39" fmla="*/ 60962 h 34051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47313"/>
                  <a:gd name="T61" fmla="*/ 0 h 340519"/>
                  <a:gd name="T62" fmla="*/ 347313 w 347313"/>
                  <a:gd name="T63" fmla="*/ 340519 h 34051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47313" h="340519">
                    <a:moveTo>
                      <a:pt x="0" y="173831"/>
                    </a:moveTo>
                    <a:lnTo>
                      <a:pt x="73818" y="261938"/>
                    </a:lnTo>
                    <a:lnTo>
                      <a:pt x="97631" y="261938"/>
                    </a:lnTo>
                    <a:lnTo>
                      <a:pt x="100012" y="288131"/>
                    </a:lnTo>
                    <a:lnTo>
                      <a:pt x="123825" y="340519"/>
                    </a:lnTo>
                    <a:lnTo>
                      <a:pt x="183356" y="283369"/>
                    </a:lnTo>
                    <a:lnTo>
                      <a:pt x="240506" y="321469"/>
                    </a:lnTo>
                    <a:lnTo>
                      <a:pt x="252412" y="180975"/>
                    </a:lnTo>
                    <a:lnTo>
                      <a:pt x="326231" y="190500"/>
                    </a:lnTo>
                    <a:cubicBezTo>
                      <a:pt x="335974" y="156400"/>
                      <a:pt x="347313" y="157163"/>
                      <a:pt x="333375" y="157163"/>
                    </a:cubicBezTo>
                    <a:lnTo>
                      <a:pt x="250031" y="104775"/>
                    </a:lnTo>
                    <a:lnTo>
                      <a:pt x="271462" y="14288"/>
                    </a:lnTo>
                    <a:lnTo>
                      <a:pt x="211931" y="0"/>
                    </a:lnTo>
                    <a:cubicBezTo>
                      <a:pt x="211137" y="19844"/>
                      <a:pt x="210344" y="39687"/>
                      <a:pt x="209550" y="59531"/>
                    </a:cubicBezTo>
                    <a:lnTo>
                      <a:pt x="188118" y="73819"/>
                    </a:lnTo>
                    <a:lnTo>
                      <a:pt x="185737" y="104775"/>
                    </a:lnTo>
                    <a:lnTo>
                      <a:pt x="133350" y="69056"/>
                    </a:lnTo>
                    <a:lnTo>
                      <a:pt x="83343" y="69056"/>
                    </a:lnTo>
                    <a:lnTo>
                      <a:pt x="95250" y="133350"/>
                    </a:lnTo>
                    <a:lnTo>
                      <a:pt x="0" y="173831"/>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53" name="Freeform 133"/>
              <p:cNvSpPr>
                <a:spLocks noChangeArrowheads="1"/>
              </p:cNvSpPr>
              <p:nvPr/>
            </p:nvSpPr>
            <p:spPr bwMode="gray">
              <a:xfrm>
                <a:off x="3227" y="2230"/>
                <a:ext cx="71" cy="54"/>
              </a:xfrm>
              <a:custGeom>
                <a:avLst/>
                <a:gdLst>
                  <a:gd name="T0" fmla="*/ 51776 w 321469"/>
                  <a:gd name="T1" fmla="*/ 86014 h 245269"/>
                  <a:gd name="T2" fmla="*/ 39249 w 321469"/>
                  <a:gd name="T3" fmla="*/ 73488 h 245269"/>
                  <a:gd name="T4" fmla="*/ 20877 w 321469"/>
                  <a:gd name="T5" fmla="*/ 65972 h 245269"/>
                  <a:gd name="T6" fmla="*/ 20042 w 321469"/>
                  <a:gd name="T7" fmla="*/ 62632 h 245269"/>
                  <a:gd name="T8" fmla="*/ 17537 w 321469"/>
                  <a:gd name="T9" fmla="*/ 60961 h 245269"/>
                  <a:gd name="T10" fmla="*/ 10856 w 321469"/>
                  <a:gd name="T11" fmla="*/ 61796 h 245269"/>
                  <a:gd name="T12" fmla="*/ 9186 w 321469"/>
                  <a:gd name="T13" fmla="*/ 56786 h 245269"/>
                  <a:gd name="T14" fmla="*/ 0 w 321469"/>
                  <a:gd name="T15" fmla="*/ 56786 h 245269"/>
                  <a:gd name="T16" fmla="*/ 12526 w 321469"/>
                  <a:gd name="T17" fmla="*/ 45930 h 245269"/>
                  <a:gd name="T18" fmla="*/ 10856 w 321469"/>
                  <a:gd name="T19" fmla="*/ 23382 h 245269"/>
                  <a:gd name="T20" fmla="*/ 32569 w 321469"/>
                  <a:gd name="T21" fmla="*/ 22547 h 245269"/>
                  <a:gd name="T22" fmla="*/ 43425 w 321469"/>
                  <a:gd name="T23" fmla="*/ 31733 h 245269"/>
                  <a:gd name="T24" fmla="*/ 47600 w 321469"/>
                  <a:gd name="T25" fmla="*/ 28393 h 245269"/>
                  <a:gd name="T26" fmla="*/ 47600 w 321469"/>
                  <a:gd name="T27" fmla="*/ 23382 h 245269"/>
                  <a:gd name="T28" fmla="*/ 56786 w 321469"/>
                  <a:gd name="T29" fmla="*/ 21712 h 245269"/>
                  <a:gd name="T30" fmla="*/ 62632 w 321469"/>
                  <a:gd name="T31" fmla="*/ 12526 h 245269"/>
                  <a:gd name="T32" fmla="*/ 62632 w 321469"/>
                  <a:gd name="T33" fmla="*/ 0 h 245269"/>
                  <a:gd name="T34" fmla="*/ 87685 w 321469"/>
                  <a:gd name="T35" fmla="*/ 0 h 245269"/>
                  <a:gd name="T36" fmla="*/ 80168 w 321469"/>
                  <a:gd name="T37" fmla="*/ 22547 h 245269"/>
                  <a:gd name="T38" fmla="*/ 106891 w 321469"/>
                  <a:gd name="T39" fmla="*/ 35909 h 245269"/>
                  <a:gd name="T40" fmla="*/ 112737 w 321469"/>
                  <a:gd name="T41" fmla="*/ 57621 h 245269"/>
                  <a:gd name="T42" fmla="*/ 76828 w 321469"/>
                  <a:gd name="T43" fmla="*/ 72653 h 245269"/>
                  <a:gd name="T44" fmla="*/ 51776 w 321469"/>
                  <a:gd name="T45" fmla="*/ 86014 h 24526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21469"/>
                  <a:gd name="T70" fmla="*/ 0 h 245269"/>
                  <a:gd name="T71" fmla="*/ 321469 w 321469"/>
                  <a:gd name="T72" fmla="*/ 245269 h 24526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21469" h="245269">
                    <a:moveTo>
                      <a:pt x="147638" y="245269"/>
                    </a:moveTo>
                    <a:lnTo>
                      <a:pt x="111919" y="209550"/>
                    </a:lnTo>
                    <a:cubicBezTo>
                      <a:pt x="61184" y="187806"/>
                      <a:pt x="80048" y="188119"/>
                      <a:pt x="59532" y="188119"/>
                    </a:cubicBezTo>
                    <a:cubicBezTo>
                      <a:pt x="58738" y="184944"/>
                      <a:pt x="58965" y="181317"/>
                      <a:pt x="57150" y="178594"/>
                    </a:cubicBezTo>
                    <a:cubicBezTo>
                      <a:pt x="55563" y="176213"/>
                      <a:pt x="50007" y="173831"/>
                      <a:pt x="50007" y="173831"/>
                    </a:cubicBezTo>
                    <a:cubicBezTo>
                      <a:pt x="30187" y="178787"/>
                      <a:pt x="30957" y="185139"/>
                      <a:pt x="30957" y="176212"/>
                    </a:cubicBezTo>
                    <a:lnTo>
                      <a:pt x="26194" y="161925"/>
                    </a:lnTo>
                    <a:lnTo>
                      <a:pt x="0" y="161925"/>
                    </a:lnTo>
                    <a:lnTo>
                      <a:pt x="35719" y="130969"/>
                    </a:lnTo>
                    <a:lnTo>
                      <a:pt x="30957" y="66675"/>
                    </a:lnTo>
                    <a:lnTo>
                      <a:pt x="92869" y="64294"/>
                    </a:lnTo>
                    <a:lnTo>
                      <a:pt x="123825" y="90487"/>
                    </a:lnTo>
                    <a:cubicBezTo>
                      <a:pt x="133911" y="80401"/>
                      <a:pt x="128860" y="80962"/>
                      <a:pt x="135732" y="80962"/>
                    </a:cubicBezTo>
                    <a:lnTo>
                      <a:pt x="135732" y="66675"/>
                    </a:lnTo>
                    <a:lnTo>
                      <a:pt x="161925" y="61912"/>
                    </a:lnTo>
                    <a:lnTo>
                      <a:pt x="178594" y="35719"/>
                    </a:lnTo>
                    <a:lnTo>
                      <a:pt x="178594" y="0"/>
                    </a:lnTo>
                    <a:lnTo>
                      <a:pt x="250032" y="0"/>
                    </a:lnTo>
                    <a:lnTo>
                      <a:pt x="228600" y="64294"/>
                    </a:lnTo>
                    <a:lnTo>
                      <a:pt x="304800" y="102394"/>
                    </a:lnTo>
                    <a:lnTo>
                      <a:pt x="321469" y="164306"/>
                    </a:lnTo>
                    <a:lnTo>
                      <a:pt x="219075" y="207169"/>
                    </a:lnTo>
                    <a:lnTo>
                      <a:pt x="147638" y="245269"/>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54" name="Freeform 134"/>
              <p:cNvSpPr>
                <a:spLocks noChangeArrowheads="1"/>
              </p:cNvSpPr>
              <p:nvPr/>
            </p:nvSpPr>
            <p:spPr bwMode="gray">
              <a:xfrm>
                <a:off x="2848" y="2159"/>
                <a:ext cx="74" cy="61"/>
              </a:xfrm>
              <a:custGeom>
                <a:avLst/>
                <a:gdLst>
                  <a:gd name="T0" fmla="*/ 105304 w 335757"/>
                  <a:gd name="T1" fmla="*/ 52492 h 263668"/>
                  <a:gd name="T2" fmla="*/ 116913 w 335757"/>
                  <a:gd name="T3" fmla="*/ 15748 h 263668"/>
                  <a:gd name="T4" fmla="*/ 83746 w 335757"/>
                  <a:gd name="T5" fmla="*/ 15748 h 263668"/>
                  <a:gd name="T6" fmla="*/ 77942 w 335757"/>
                  <a:gd name="T7" fmla="*/ 6999 h 263668"/>
                  <a:gd name="T8" fmla="*/ 79600 w 335757"/>
                  <a:gd name="T9" fmla="*/ 0 h 263668"/>
                  <a:gd name="T10" fmla="*/ 58042 w 335757"/>
                  <a:gd name="T11" fmla="*/ 12248 h 263668"/>
                  <a:gd name="T12" fmla="*/ 58042 w 335757"/>
                  <a:gd name="T13" fmla="*/ 24496 h 263668"/>
                  <a:gd name="T14" fmla="*/ 51409 w 335757"/>
                  <a:gd name="T15" fmla="*/ 36745 h 263668"/>
                  <a:gd name="T16" fmla="*/ 7463 w 335757"/>
                  <a:gd name="T17" fmla="*/ 31495 h 263668"/>
                  <a:gd name="T18" fmla="*/ 0 w 335757"/>
                  <a:gd name="T19" fmla="*/ 35869 h 263668"/>
                  <a:gd name="T20" fmla="*/ 2488 w 335757"/>
                  <a:gd name="T21" fmla="*/ 43743 h 263668"/>
                  <a:gd name="T22" fmla="*/ 6633 w 335757"/>
                  <a:gd name="T23" fmla="*/ 50742 h 263668"/>
                  <a:gd name="T24" fmla="*/ 33167 w 335757"/>
                  <a:gd name="T25" fmla="*/ 76113 h 263668"/>
                  <a:gd name="T26" fmla="*/ 37313 w 335757"/>
                  <a:gd name="T27" fmla="*/ 69989 h 263668"/>
                  <a:gd name="T28" fmla="*/ 49750 w 335757"/>
                  <a:gd name="T29" fmla="*/ 76988 h 263668"/>
                  <a:gd name="T30" fmla="*/ 71398 w 335757"/>
                  <a:gd name="T31" fmla="*/ 90986 h 263668"/>
                  <a:gd name="T32" fmla="*/ 53896 w 335757"/>
                  <a:gd name="T33" fmla="*/ 57741 h 263668"/>
                  <a:gd name="T34" fmla="*/ 58871 w 335757"/>
                  <a:gd name="T35" fmla="*/ 54242 h 263668"/>
                  <a:gd name="T36" fmla="*/ 68821 w 335757"/>
                  <a:gd name="T37" fmla="*/ 63865 h 263668"/>
                  <a:gd name="T38" fmla="*/ 105304 w 335757"/>
                  <a:gd name="T39" fmla="*/ 52492 h 26366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35757"/>
                  <a:gd name="T61" fmla="*/ 0 h 263668"/>
                  <a:gd name="T62" fmla="*/ 335757 w 335757"/>
                  <a:gd name="T63" fmla="*/ 263668 h 26366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35757" h="263668">
                    <a:moveTo>
                      <a:pt x="302419" y="142875"/>
                    </a:moveTo>
                    <a:lnTo>
                      <a:pt x="335757" y="42863"/>
                    </a:lnTo>
                    <a:lnTo>
                      <a:pt x="240507" y="42863"/>
                    </a:lnTo>
                    <a:lnTo>
                      <a:pt x="223838" y="19050"/>
                    </a:lnTo>
                    <a:lnTo>
                      <a:pt x="228600" y="0"/>
                    </a:lnTo>
                    <a:lnTo>
                      <a:pt x="166688" y="33338"/>
                    </a:lnTo>
                    <a:lnTo>
                      <a:pt x="166688" y="66675"/>
                    </a:lnTo>
                    <a:lnTo>
                      <a:pt x="147638" y="100013"/>
                    </a:lnTo>
                    <a:lnTo>
                      <a:pt x="21432" y="85725"/>
                    </a:lnTo>
                    <a:lnTo>
                      <a:pt x="0" y="97631"/>
                    </a:lnTo>
                    <a:lnTo>
                      <a:pt x="7144" y="119063"/>
                    </a:lnTo>
                    <a:cubicBezTo>
                      <a:pt x="21908" y="138748"/>
                      <a:pt x="29370" y="138113"/>
                      <a:pt x="19050" y="138113"/>
                    </a:cubicBezTo>
                    <a:cubicBezTo>
                      <a:pt x="95847" y="205311"/>
                      <a:pt x="95250" y="171037"/>
                      <a:pt x="95250" y="207169"/>
                    </a:cubicBezTo>
                    <a:lnTo>
                      <a:pt x="107157" y="190500"/>
                    </a:lnTo>
                    <a:cubicBezTo>
                      <a:pt x="143594" y="207505"/>
                      <a:pt x="142875" y="194030"/>
                      <a:pt x="142875" y="209550"/>
                    </a:cubicBezTo>
                    <a:cubicBezTo>
                      <a:pt x="171412" y="204362"/>
                      <a:pt x="205044" y="263668"/>
                      <a:pt x="205044" y="247650"/>
                    </a:cubicBezTo>
                    <a:cubicBezTo>
                      <a:pt x="190478" y="208807"/>
                      <a:pt x="154782" y="173108"/>
                      <a:pt x="154782" y="157163"/>
                    </a:cubicBezTo>
                    <a:lnTo>
                      <a:pt x="169069" y="147638"/>
                    </a:lnTo>
                    <a:cubicBezTo>
                      <a:pt x="196094" y="172205"/>
                      <a:pt x="186919" y="163106"/>
                      <a:pt x="197644" y="173831"/>
                    </a:cubicBezTo>
                    <a:lnTo>
                      <a:pt x="302419" y="142875"/>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55" name="Freeform 135"/>
              <p:cNvSpPr>
                <a:spLocks noChangeArrowheads="1"/>
              </p:cNvSpPr>
              <p:nvPr/>
            </p:nvSpPr>
            <p:spPr bwMode="gray">
              <a:xfrm>
                <a:off x="2914" y="2162"/>
                <a:ext cx="66" cy="80"/>
              </a:xfrm>
              <a:custGeom>
                <a:avLst/>
                <a:gdLst>
                  <a:gd name="T0" fmla="*/ 0 w 297656"/>
                  <a:gd name="T1" fmla="*/ 49271 h 362363"/>
                  <a:gd name="T2" fmla="*/ 12526 w 297656"/>
                  <a:gd name="T3" fmla="*/ 10856 h 362363"/>
                  <a:gd name="T4" fmla="*/ 29228 w 297656"/>
                  <a:gd name="T5" fmla="*/ 3340 h 362363"/>
                  <a:gd name="T6" fmla="*/ 49270 w 297656"/>
                  <a:gd name="T7" fmla="*/ 0 h 362363"/>
                  <a:gd name="T8" fmla="*/ 55116 w 297656"/>
                  <a:gd name="T9" fmla="*/ 13361 h 362363"/>
                  <a:gd name="T10" fmla="*/ 54281 w 297656"/>
                  <a:gd name="T11" fmla="*/ 25888 h 362363"/>
                  <a:gd name="T12" fmla="*/ 70147 w 297656"/>
                  <a:gd name="T13" fmla="*/ 38414 h 362363"/>
                  <a:gd name="T14" fmla="*/ 79334 w 297656"/>
                  <a:gd name="T15" fmla="*/ 35074 h 362363"/>
                  <a:gd name="T16" fmla="*/ 79334 w 297656"/>
                  <a:gd name="T17" fmla="*/ 41755 h 362363"/>
                  <a:gd name="T18" fmla="*/ 86014 w 297656"/>
                  <a:gd name="T19" fmla="*/ 51776 h 362363"/>
                  <a:gd name="T20" fmla="*/ 86014 w 297656"/>
                  <a:gd name="T21" fmla="*/ 60962 h 362363"/>
                  <a:gd name="T22" fmla="*/ 97705 w 297656"/>
                  <a:gd name="T23" fmla="*/ 81839 h 362363"/>
                  <a:gd name="T24" fmla="*/ 104386 w 297656"/>
                  <a:gd name="T25" fmla="*/ 87685 h 362363"/>
                  <a:gd name="T26" fmla="*/ 104386 w 297656"/>
                  <a:gd name="T27" fmla="*/ 96871 h 362363"/>
                  <a:gd name="T28" fmla="*/ 89355 w 297656"/>
                  <a:gd name="T29" fmla="*/ 108562 h 362363"/>
                  <a:gd name="T30" fmla="*/ 91860 w 297656"/>
                  <a:gd name="T31" fmla="*/ 115243 h 362363"/>
                  <a:gd name="T32" fmla="*/ 86849 w 297656"/>
                  <a:gd name="T33" fmla="*/ 118583 h 362363"/>
                  <a:gd name="T34" fmla="*/ 86849 w 297656"/>
                  <a:gd name="T35" fmla="*/ 121924 h 362363"/>
                  <a:gd name="T36" fmla="*/ 68477 w 297656"/>
                  <a:gd name="T37" fmla="*/ 120253 h 362363"/>
                  <a:gd name="T38" fmla="*/ 64302 w 297656"/>
                  <a:gd name="T39" fmla="*/ 120253 h 362363"/>
                  <a:gd name="T40" fmla="*/ 57621 w 297656"/>
                  <a:gd name="T41" fmla="*/ 124429 h 362363"/>
                  <a:gd name="T42" fmla="*/ 42590 w 297656"/>
                  <a:gd name="T43" fmla="*/ 95201 h 362363"/>
                  <a:gd name="T44" fmla="*/ 25052 w 297656"/>
                  <a:gd name="T45" fmla="*/ 95201 h 362363"/>
                  <a:gd name="T46" fmla="*/ 15867 w 297656"/>
                  <a:gd name="T47" fmla="*/ 79334 h 362363"/>
                  <a:gd name="T48" fmla="*/ 0 w 297656"/>
                  <a:gd name="T49" fmla="*/ 49271 h 36236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97656"/>
                  <a:gd name="T76" fmla="*/ 0 h 362363"/>
                  <a:gd name="T77" fmla="*/ 297656 w 297656"/>
                  <a:gd name="T78" fmla="*/ 362363 h 36236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97656" h="362363">
                    <a:moveTo>
                      <a:pt x="0" y="140494"/>
                    </a:moveTo>
                    <a:lnTo>
                      <a:pt x="35719" y="30957"/>
                    </a:lnTo>
                    <a:lnTo>
                      <a:pt x="83344" y="9525"/>
                    </a:lnTo>
                    <a:lnTo>
                      <a:pt x="140494" y="0"/>
                    </a:lnTo>
                    <a:lnTo>
                      <a:pt x="157162" y="38100"/>
                    </a:lnTo>
                    <a:lnTo>
                      <a:pt x="154781" y="73819"/>
                    </a:lnTo>
                    <a:cubicBezTo>
                      <a:pt x="198254" y="110046"/>
                      <a:pt x="179046" y="109538"/>
                      <a:pt x="200025" y="109538"/>
                    </a:cubicBezTo>
                    <a:cubicBezTo>
                      <a:pt x="222907" y="99368"/>
                      <a:pt x="213639" y="100013"/>
                      <a:pt x="226219" y="100013"/>
                    </a:cubicBezTo>
                    <a:lnTo>
                      <a:pt x="226219" y="119063"/>
                    </a:lnTo>
                    <a:lnTo>
                      <a:pt x="245269" y="147638"/>
                    </a:lnTo>
                    <a:lnTo>
                      <a:pt x="245269" y="173832"/>
                    </a:lnTo>
                    <a:lnTo>
                      <a:pt x="278606" y="233363"/>
                    </a:lnTo>
                    <a:lnTo>
                      <a:pt x="297656" y="250032"/>
                    </a:lnTo>
                    <a:lnTo>
                      <a:pt x="297656" y="276225"/>
                    </a:lnTo>
                    <a:cubicBezTo>
                      <a:pt x="256562" y="310068"/>
                      <a:pt x="274656" y="309563"/>
                      <a:pt x="254794" y="309563"/>
                    </a:cubicBezTo>
                    <a:lnTo>
                      <a:pt x="261937" y="328613"/>
                    </a:lnTo>
                    <a:cubicBezTo>
                      <a:pt x="246940" y="336112"/>
                      <a:pt x="247650" y="330432"/>
                      <a:pt x="247650" y="338138"/>
                    </a:cubicBezTo>
                    <a:lnTo>
                      <a:pt x="247650" y="347663"/>
                    </a:lnTo>
                    <a:cubicBezTo>
                      <a:pt x="198252" y="345193"/>
                      <a:pt x="214241" y="352392"/>
                      <a:pt x="195262" y="342900"/>
                    </a:cubicBezTo>
                    <a:lnTo>
                      <a:pt x="183356" y="342900"/>
                    </a:lnTo>
                    <a:cubicBezTo>
                      <a:pt x="165835" y="357918"/>
                      <a:pt x="171862" y="362363"/>
                      <a:pt x="164306" y="354807"/>
                    </a:cubicBezTo>
                    <a:lnTo>
                      <a:pt x="121444" y="271463"/>
                    </a:lnTo>
                    <a:lnTo>
                      <a:pt x="71437" y="271463"/>
                    </a:lnTo>
                    <a:lnTo>
                      <a:pt x="45244" y="226219"/>
                    </a:lnTo>
                    <a:lnTo>
                      <a:pt x="0" y="140494"/>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56" name="Freeform 136"/>
              <p:cNvSpPr>
                <a:spLocks noChangeArrowheads="1"/>
              </p:cNvSpPr>
              <p:nvPr/>
            </p:nvSpPr>
            <p:spPr bwMode="gray">
              <a:xfrm>
                <a:off x="2828" y="2145"/>
                <a:ext cx="71" cy="38"/>
              </a:xfrm>
              <a:custGeom>
                <a:avLst/>
                <a:gdLst>
                  <a:gd name="T0" fmla="*/ 0 w 321469"/>
                  <a:gd name="T1" fmla="*/ 40084 h 169068"/>
                  <a:gd name="T2" fmla="*/ 21712 w 321469"/>
                  <a:gd name="T3" fmla="*/ 50105 h 169068"/>
                  <a:gd name="T4" fmla="*/ 32569 w 321469"/>
                  <a:gd name="T5" fmla="*/ 52610 h 169068"/>
                  <a:gd name="T6" fmla="*/ 34239 w 321469"/>
                  <a:gd name="T7" fmla="*/ 55951 h 169068"/>
                  <a:gd name="T8" fmla="*/ 40084 w 321469"/>
                  <a:gd name="T9" fmla="*/ 52610 h 169068"/>
                  <a:gd name="T10" fmla="*/ 83509 w 321469"/>
                  <a:gd name="T11" fmla="*/ 59291 h 169068"/>
                  <a:gd name="T12" fmla="*/ 91025 w 321469"/>
                  <a:gd name="T13" fmla="*/ 46765 h 169068"/>
                  <a:gd name="T14" fmla="*/ 91025 w 321469"/>
                  <a:gd name="T15" fmla="*/ 33404 h 169068"/>
                  <a:gd name="T16" fmla="*/ 112737 w 321469"/>
                  <a:gd name="T17" fmla="*/ 25887 h 169068"/>
                  <a:gd name="T18" fmla="*/ 112737 w 321469"/>
                  <a:gd name="T19" fmla="*/ 20877 h 169068"/>
                  <a:gd name="T20" fmla="*/ 101881 w 321469"/>
                  <a:gd name="T21" fmla="*/ 0 h 169068"/>
                  <a:gd name="T22" fmla="*/ 93530 w 321469"/>
                  <a:gd name="T23" fmla="*/ 7516 h 169068"/>
                  <a:gd name="T24" fmla="*/ 96870 w 321469"/>
                  <a:gd name="T25" fmla="*/ 14196 h 169068"/>
                  <a:gd name="T26" fmla="*/ 54281 w 321469"/>
                  <a:gd name="T27" fmla="*/ 17537 h 169068"/>
                  <a:gd name="T28" fmla="*/ 0 w 321469"/>
                  <a:gd name="T29" fmla="*/ 40084 h 16906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1469"/>
                  <a:gd name="T46" fmla="*/ 0 h 169068"/>
                  <a:gd name="T47" fmla="*/ 321469 w 321469"/>
                  <a:gd name="T48" fmla="*/ 169068 h 16906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1469" h="169068">
                    <a:moveTo>
                      <a:pt x="0" y="114300"/>
                    </a:moveTo>
                    <a:lnTo>
                      <a:pt x="61912" y="142875"/>
                    </a:lnTo>
                    <a:cubicBezTo>
                      <a:pt x="91594" y="147822"/>
                      <a:pt x="83657" y="140810"/>
                      <a:pt x="92869" y="150018"/>
                    </a:cubicBezTo>
                    <a:lnTo>
                      <a:pt x="97631" y="159543"/>
                    </a:lnTo>
                    <a:lnTo>
                      <a:pt x="114300" y="150018"/>
                    </a:lnTo>
                    <a:lnTo>
                      <a:pt x="238125" y="169068"/>
                    </a:lnTo>
                    <a:lnTo>
                      <a:pt x="259556" y="133350"/>
                    </a:lnTo>
                    <a:lnTo>
                      <a:pt x="259556" y="95250"/>
                    </a:lnTo>
                    <a:lnTo>
                      <a:pt x="321469" y="73818"/>
                    </a:lnTo>
                    <a:lnTo>
                      <a:pt x="321469" y="59531"/>
                    </a:lnTo>
                    <a:lnTo>
                      <a:pt x="290512" y="0"/>
                    </a:lnTo>
                    <a:lnTo>
                      <a:pt x="266700" y="21431"/>
                    </a:lnTo>
                    <a:lnTo>
                      <a:pt x="276225" y="40481"/>
                    </a:lnTo>
                    <a:lnTo>
                      <a:pt x="154781" y="50006"/>
                    </a:lnTo>
                    <a:lnTo>
                      <a:pt x="0" y="114300"/>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sp>
            <p:nvSpPr>
              <p:cNvPr id="57" name="Freeform 137"/>
              <p:cNvSpPr>
                <a:spLocks noChangeArrowheads="1"/>
              </p:cNvSpPr>
              <p:nvPr/>
            </p:nvSpPr>
            <p:spPr bwMode="gray">
              <a:xfrm>
                <a:off x="2896" y="2082"/>
                <a:ext cx="86" cy="53"/>
              </a:xfrm>
              <a:custGeom>
                <a:avLst/>
                <a:gdLst>
                  <a:gd name="T0" fmla="*/ 0 w 392906"/>
                  <a:gd name="T1" fmla="*/ 60962 h 240507"/>
                  <a:gd name="T2" fmla="*/ 25888 w 392906"/>
                  <a:gd name="T3" fmla="*/ 10856 h 240507"/>
                  <a:gd name="T4" fmla="*/ 33404 w 392906"/>
                  <a:gd name="T5" fmla="*/ 15032 h 240507"/>
                  <a:gd name="T6" fmla="*/ 41755 w 392906"/>
                  <a:gd name="T7" fmla="*/ 14197 h 240507"/>
                  <a:gd name="T8" fmla="*/ 41755 w 392906"/>
                  <a:gd name="T9" fmla="*/ 25053 h 240507"/>
                  <a:gd name="T10" fmla="*/ 67642 w 392906"/>
                  <a:gd name="T11" fmla="*/ 15032 h 240507"/>
                  <a:gd name="T12" fmla="*/ 77663 w 392906"/>
                  <a:gd name="T13" fmla="*/ 18372 h 240507"/>
                  <a:gd name="T14" fmla="*/ 75993 w 392906"/>
                  <a:gd name="T15" fmla="*/ 6681 h 240507"/>
                  <a:gd name="T16" fmla="*/ 77663 w 392906"/>
                  <a:gd name="T17" fmla="*/ 9186 h 240507"/>
                  <a:gd name="T18" fmla="*/ 81004 w 392906"/>
                  <a:gd name="T19" fmla="*/ 9186 h 240507"/>
                  <a:gd name="T20" fmla="*/ 86850 w 392906"/>
                  <a:gd name="T21" fmla="*/ 1670 h 240507"/>
                  <a:gd name="T22" fmla="*/ 93530 w 392906"/>
                  <a:gd name="T23" fmla="*/ 5011 h 240507"/>
                  <a:gd name="T24" fmla="*/ 99376 w 392906"/>
                  <a:gd name="T25" fmla="*/ 0 h 240507"/>
                  <a:gd name="T26" fmla="*/ 108562 w 392906"/>
                  <a:gd name="T27" fmla="*/ 0 h 240507"/>
                  <a:gd name="T28" fmla="*/ 112737 w 392906"/>
                  <a:gd name="T29" fmla="*/ 5846 h 240507"/>
                  <a:gd name="T30" fmla="*/ 118583 w 392906"/>
                  <a:gd name="T31" fmla="*/ 6681 h 240507"/>
                  <a:gd name="T32" fmla="*/ 135285 w 392906"/>
                  <a:gd name="T33" fmla="*/ 15867 h 240507"/>
                  <a:gd name="T34" fmla="*/ 131109 w 392906"/>
                  <a:gd name="T35" fmla="*/ 25053 h 240507"/>
                  <a:gd name="T36" fmla="*/ 131109 w 392906"/>
                  <a:gd name="T37" fmla="*/ 35909 h 240507"/>
                  <a:gd name="T38" fmla="*/ 137790 w 392906"/>
                  <a:gd name="T39" fmla="*/ 40920 h 240507"/>
                  <a:gd name="T40" fmla="*/ 125264 w 392906"/>
                  <a:gd name="T41" fmla="*/ 39249 h 240507"/>
                  <a:gd name="T42" fmla="*/ 116078 w 392906"/>
                  <a:gd name="T43" fmla="*/ 47600 h 240507"/>
                  <a:gd name="T44" fmla="*/ 107727 w 392906"/>
                  <a:gd name="T45" fmla="*/ 48435 h 240507"/>
                  <a:gd name="T46" fmla="*/ 100211 w 392906"/>
                  <a:gd name="T47" fmla="*/ 53446 h 240507"/>
                  <a:gd name="T48" fmla="*/ 91860 w 392906"/>
                  <a:gd name="T49" fmla="*/ 48435 h 240507"/>
                  <a:gd name="T50" fmla="*/ 81004 w 392906"/>
                  <a:gd name="T51" fmla="*/ 58456 h 240507"/>
                  <a:gd name="T52" fmla="*/ 75993 w 392906"/>
                  <a:gd name="T53" fmla="*/ 58456 h 240507"/>
                  <a:gd name="T54" fmla="*/ 75993 w 392906"/>
                  <a:gd name="T55" fmla="*/ 68477 h 240507"/>
                  <a:gd name="T56" fmla="*/ 74323 w 392906"/>
                  <a:gd name="T57" fmla="*/ 74323 h 240507"/>
                  <a:gd name="T58" fmla="*/ 60127 w 392906"/>
                  <a:gd name="T59" fmla="*/ 74323 h 240507"/>
                  <a:gd name="T60" fmla="*/ 40084 w 392906"/>
                  <a:gd name="T61" fmla="*/ 84344 h 240507"/>
                  <a:gd name="T62" fmla="*/ 23383 w 392906"/>
                  <a:gd name="T63" fmla="*/ 84344 h 240507"/>
                  <a:gd name="T64" fmla="*/ 20042 w 392906"/>
                  <a:gd name="T65" fmla="*/ 78498 h 240507"/>
                  <a:gd name="T66" fmla="*/ 11691 w 392906"/>
                  <a:gd name="T67" fmla="*/ 80168 h 240507"/>
                  <a:gd name="T68" fmla="*/ 0 w 392906"/>
                  <a:gd name="T69" fmla="*/ 60962 h 24050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92906"/>
                  <a:gd name="T106" fmla="*/ 0 h 240507"/>
                  <a:gd name="T107" fmla="*/ 392906 w 392906"/>
                  <a:gd name="T108" fmla="*/ 240507 h 24050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92906" h="240507">
                    <a:moveTo>
                      <a:pt x="0" y="173832"/>
                    </a:moveTo>
                    <a:lnTo>
                      <a:pt x="73819" y="30957"/>
                    </a:lnTo>
                    <a:lnTo>
                      <a:pt x="95250" y="42863"/>
                    </a:lnTo>
                    <a:lnTo>
                      <a:pt x="119063" y="40482"/>
                    </a:lnTo>
                    <a:lnTo>
                      <a:pt x="119063" y="71438"/>
                    </a:lnTo>
                    <a:cubicBezTo>
                      <a:pt x="191237" y="42568"/>
                      <a:pt x="164853" y="42863"/>
                      <a:pt x="192881" y="42863"/>
                    </a:cubicBezTo>
                    <a:cubicBezTo>
                      <a:pt x="222189" y="55074"/>
                      <a:pt x="221456" y="65088"/>
                      <a:pt x="221456" y="52388"/>
                    </a:cubicBezTo>
                    <a:cubicBezTo>
                      <a:pt x="219869" y="41275"/>
                      <a:pt x="216694" y="30275"/>
                      <a:pt x="216694" y="19050"/>
                    </a:cubicBezTo>
                    <a:cubicBezTo>
                      <a:pt x="216694" y="16188"/>
                      <a:pt x="221456" y="26194"/>
                      <a:pt x="221456" y="26194"/>
                    </a:cubicBezTo>
                    <a:lnTo>
                      <a:pt x="230981" y="26194"/>
                    </a:lnTo>
                    <a:cubicBezTo>
                      <a:pt x="245709" y="4103"/>
                      <a:pt x="236683" y="4763"/>
                      <a:pt x="247650" y="4763"/>
                    </a:cubicBezTo>
                    <a:lnTo>
                      <a:pt x="266700" y="14288"/>
                    </a:lnTo>
                    <a:lnTo>
                      <a:pt x="283369" y="0"/>
                    </a:lnTo>
                    <a:lnTo>
                      <a:pt x="309563" y="0"/>
                    </a:lnTo>
                    <a:lnTo>
                      <a:pt x="321469" y="16669"/>
                    </a:lnTo>
                    <a:lnTo>
                      <a:pt x="338138" y="19050"/>
                    </a:lnTo>
                    <a:lnTo>
                      <a:pt x="385763" y="45244"/>
                    </a:lnTo>
                    <a:lnTo>
                      <a:pt x="373856" y="71438"/>
                    </a:lnTo>
                    <a:lnTo>
                      <a:pt x="373856" y="102394"/>
                    </a:lnTo>
                    <a:lnTo>
                      <a:pt x="392906" y="116682"/>
                    </a:lnTo>
                    <a:lnTo>
                      <a:pt x="357188" y="111919"/>
                    </a:lnTo>
                    <a:lnTo>
                      <a:pt x="330994" y="135732"/>
                    </a:lnTo>
                    <a:lnTo>
                      <a:pt x="307181" y="138113"/>
                    </a:lnTo>
                    <a:lnTo>
                      <a:pt x="285750" y="152400"/>
                    </a:lnTo>
                    <a:lnTo>
                      <a:pt x="261938" y="138113"/>
                    </a:lnTo>
                    <a:lnTo>
                      <a:pt x="230981" y="166688"/>
                    </a:lnTo>
                    <a:lnTo>
                      <a:pt x="216694" y="166688"/>
                    </a:lnTo>
                    <a:lnTo>
                      <a:pt x="216694" y="195263"/>
                    </a:lnTo>
                    <a:cubicBezTo>
                      <a:pt x="214201" y="212718"/>
                      <a:pt x="219926" y="211932"/>
                      <a:pt x="211931" y="211932"/>
                    </a:cubicBezTo>
                    <a:lnTo>
                      <a:pt x="171450" y="211932"/>
                    </a:lnTo>
                    <a:lnTo>
                      <a:pt x="114300" y="240507"/>
                    </a:lnTo>
                    <a:lnTo>
                      <a:pt x="66675" y="240507"/>
                    </a:lnTo>
                    <a:lnTo>
                      <a:pt x="57150" y="223838"/>
                    </a:lnTo>
                    <a:cubicBezTo>
                      <a:pt x="36092" y="234367"/>
                      <a:pt x="43120" y="238384"/>
                      <a:pt x="33338" y="228600"/>
                    </a:cubicBezTo>
                    <a:lnTo>
                      <a:pt x="0" y="173832"/>
                    </a:lnTo>
                    <a:close/>
                  </a:path>
                </a:pathLst>
              </a:custGeom>
              <a:grpFill/>
              <a:ln w="9525" algn="ctr">
                <a:solidFill>
                  <a:srgbClr val="C0C0C0"/>
                </a:solidFill>
                <a:miter lim="800000"/>
                <a:headEnd/>
                <a:tailEnd/>
              </a:ln>
              <a:effectLst/>
            </p:spPr>
            <p:txBody>
              <a:bodyPr anchor="ctr"/>
              <a:lstStyle/>
              <a:p>
                <a:pPr>
                  <a:defRPr/>
                </a:pPr>
                <a:endParaRPr lang="en-US">
                  <a:solidFill>
                    <a:schemeClr val="bg2"/>
                  </a:solidFill>
                </a:endParaRPr>
              </a:p>
            </p:txBody>
          </p:sp>
        </p:grpSp>
        <p:grpSp>
          <p:nvGrpSpPr>
            <p:cNvPr id="67777" name="Group 95"/>
            <p:cNvGrpSpPr>
              <a:grpSpLocks/>
            </p:cNvGrpSpPr>
            <p:nvPr/>
          </p:nvGrpSpPr>
          <p:grpSpPr bwMode="auto">
            <a:xfrm>
              <a:off x="1502" y="2685"/>
              <a:ext cx="847" cy="1230"/>
              <a:chOff x="1421" y="2651"/>
              <a:chExt cx="847" cy="1230"/>
            </a:xfrm>
            <a:grpFill/>
          </p:grpSpPr>
          <p:sp>
            <p:nvSpPr>
              <p:cNvPr id="101" name="Freeform 323"/>
              <p:cNvSpPr>
                <a:spLocks/>
              </p:cNvSpPr>
              <p:nvPr/>
            </p:nvSpPr>
            <p:spPr bwMode="gray">
              <a:xfrm>
                <a:off x="1725" y="3029"/>
                <a:ext cx="195" cy="204"/>
              </a:xfrm>
              <a:custGeom>
                <a:avLst/>
                <a:gdLst>
                  <a:gd name="T0" fmla="*/ 2 w 176"/>
                  <a:gd name="T1" fmla="*/ 94 h 204"/>
                  <a:gd name="T2" fmla="*/ 8 w 176"/>
                  <a:gd name="T3" fmla="*/ 90 h 204"/>
                  <a:gd name="T4" fmla="*/ 22 w 176"/>
                  <a:gd name="T5" fmla="*/ 84 h 204"/>
                  <a:gd name="T6" fmla="*/ 28 w 176"/>
                  <a:gd name="T7" fmla="*/ 80 h 204"/>
                  <a:gd name="T8" fmla="*/ 26 w 176"/>
                  <a:gd name="T9" fmla="*/ 70 h 204"/>
                  <a:gd name="T10" fmla="*/ 24 w 176"/>
                  <a:gd name="T11" fmla="*/ 66 h 204"/>
                  <a:gd name="T12" fmla="*/ 24 w 176"/>
                  <a:gd name="T13" fmla="*/ 52 h 204"/>
                  <a:gd name="T14" fmla="*/ 28 w 176"/>
                  <a:gd name="T15" fmla="*/ 44 h 204"/>
                  <a:gd name="T16" fmla="*/ 26 w 176"/>
                  <a:gd name="T17" fmla="*/ 36 h 204"/>
                  <a:gd name="T18" fmla="*/ 34 w 176"/>
                  <a:gd name="T19" fmla="*/ 18 h 204"/>
                  <a:gd name="T20" fmla="*/ 42 w 176"/>
                  <a:gd name="T21" fmla="*/ 16 h 204"/>
                  <a:gd name="T22" fmla="*/ 48 w 176"/>
                  <a:gd name="T23" fmla="*/ 8 h 204"/>
                  <a:gd name="T24" fmla="*/ 58 w 176"/>
                  <a:gd name="T25" fmla="*/ 4 h 204"/>
                  <a:gd name="T26" fmla="*/ 64 w 176"/>
                  <a:gd name="T27" fmla="*/ 6 h 204"/>
                  <a:gd name="T28" fmla="*/ 68 w 176"/>
                  <a:gd name="T29" fmla="*/ 0 h 204"/>
                  <a:gd name="T30" fmla="*/ 74 w 176"/>
                  <a:gd name="T31" fmla="*/ 2 h 204"/>
                  <a:gd name="T32" fmla="*/ 72 w 176"/>
                  <a:gd name="T33" fmla="*/ 20 h 204"/>
                  <a:gd name="T34" fmla="*/ 98 w 176"/>
                  <a:gd name="T35" fmla="*/ 46 h 204"/>
                  <a:gd name="T36" fmla="*/ 110 w 176"/>
                  <a:gd name="T37" fmla="*/ 48 h 204"/>
                  <a:gd name="T38" fmla="*/ 118 w 176"/>
                  <a:gd name="T39" fmla="*/ 60 h 204"/>
                  <a:gd name="T40" fmla="*/ 128 w 176"/>
                  <a:gd name="T41" fmla="*/ 66 h 204"/>
                  <a:gd name="T42" fmla="*/ 140 w 176"/>
                  <a:gd name="T43" fmla="*/ 78 h 204"/>
                  <a:gd name="T44" fmla="*/ 166 w 176"/>
                  <a:gd name="T45" fmla="*/ 90 h 204"/>
                  <a:gd name="T46" fmla="*/ 166 w 176"/>
                  <a:gd name="T47" fmla="*/ 98 h 204"/>
                  <a:gd name="T48" fmla="*/ 168 w 176"/>
                  <a:gd name="T49" fmla="*/ 104 h 204"/>
                  <a:gd name="T50" fmla="*/ 174 w 176"/>
                  <a:gd name="T51" fmla="*/ 108 h 204"/>
                  <a:gd name="T52" fmla="*/ 176 w 176"/>
                  <a:gd name="T53" fmla="*/ 120 h 204"/>
                  <a:gd name="T54" fmla="*/ 174 w 176"/>
                  <a:gd name="T55" fmla="*/ 156 h 204"/>
                  <a:gd name="T56" fmla="*/ 162 w 176"/>
                  <a:gd name="T57" fmla="*/ 152 h 204"/>
                  <a:gd name="T58" fmla="*/ 132 w 176"/>
                  <a:gd name="T59" fmla="*/ 150 h 204"/>
                  <a:gd name="T60" fmla="*/ 112 w 176"/>
                  <a:gd name="T61" fmla="*/ 180 h 204"/>
                  <a:gd name="T62" fmla="*/ 106 w 176"/>
                  <a:gd name="T63" fmla="*/ 190 h 204"/>
                  <a:gd name="T64" fmla="*/ 98 w 176"/>
                  <a:gd name="T65" fmla="*/ 186 h 204"/>
                  <a:gd name="T66" fmla="*/ 84 w 176"/>
                  <a:gd name="T67" fmla="*/ 200 h 204"/>
                  <a:gd name="T68" fmla="*/ 82 w 176"/>
                  <a:gd name="T69" fmla="*/ 194 h 204"/>
                  <a:gd name="T70" fmla="*/ 76 w 176"/>
                  <a:gd name="T71" fmla="*/ 188 h 204"/>
                  <a:gd name="T72" fmla="*/ 56 w 176"/>
                  <a:gd name="T73" fmla="*/ 188 h 204"/>
                  <a:gd name="T74" fmla="*/ 50 w 176"/>
                  <a:gd name="T75" fmla="*/ 198 h 204"/>
                  <a:gd name="T76" fmla="*/ 46 w 176"/>
                  <a:gd name="T77" fmla="*/ 202 h 204"/>
                  <a:gd name="T78" fmla="*/ 40 w 176"/>
                  <a:gd name="T79" fmla="*/ 204 h 204"/>
                  <a:gd name="T80" fmla="*/ 30 w 176"/>
                  <a:gd name="T81" fmla="*/ 160 h 204"/>
                  <a:gd name="T82" fmla="*/ 30 w 176"/>
                  <a:gd name="T83" fmla="*/ 150 h 204"/>
                  <a:gd name="T84" fmla="*/ 24 w 176"/>
                  <a:gd name="T85" fmla="*/ 138 h 204"/>
                  <a:gd name="T86" fmla="*/ 10 w 176"/>
                  <a:gd name="T87" fmla="*/ 118 h 204"/>
                  <a:gd name="T88" fmla="*/ 2 w 176"/>
                  <a:gd name="T89" fmla="*/ 102 h 20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76"/>
                  <a:gd name="T136" fmla="*/ 0 h 204"/>
                  <a:gd name="T137" fmla="*/ 176 w 176"/>
                  <a:gd name="T138" fmla="*/ 204 h 20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76" h="204">
                    <a:moveTo>
                      <a:pt x="0" y="96"/>
                    </a:moveTo>
                    <a:lnTo>
                      <a:pt x="2" y="94"/>
                    </a:lnTo>
                    <a:lnTo>
                      <a:pt x="4" y="94"/>
                    </a:lnTo>
                    <a:lnTo>
                      <a:pt x="6" y="92"/>
                    </a:lnTo>
                    <a:lnTo>
                      <a:pt x="8" y="90"/>
                    </a:lnTo>
                    <a:lnTo>
                      <a:pt x="12" y="88"/>
                    </a:lnTo>
                    <a:lnTo>
                      <a:pt x="18" y="86"/>
                    </a:lnTo>
                    <a:lnTo>
                      <a:pt x="22" y="84"/>
                    </a:lnTo>
                    <a:lnTo>
                      <a:pt x="24" y="84"/>
                    </a:lnTo>
                    <a:lnTo>
                      <a:pt x="26" y="82"/>
                    </a:lnTo>
                    <a:lnTo>
                      <a:pt x="28" y="80"/>
                    </a:lnTo>
                    <a:lnTo>
                      <a:pt x="28" y="76"/>
                    </a:lnTo>
                    <a:lnTo>
                      <a:pt x="28" y="74"/>
                    </a:lnTo>
                    <a:lnTo>
                      <a:pt x="26" y="70"/>
                    </a:lnTo>
                    <a:lnTo>
                      <a:pt x="26" y="68"/>
                    </a:lnTo>
                    <a:lnTo>
                      <a:pt x="24" y="68"/>
                    </a:lnTo>
                    <a:lnTo>
                      <a:pt x="24" y="66"/>
                    </a:lnTo>
                    <a:lnTo>
                      <a:pt x="24" y="62"/>
                    </a:lnTo>
                    <a:lnTo>
                      <a:pt x="24" y="56"/>
                    </a:lnTo>
                    <a:lnTo>
                      <a:pt x="24" y="52"/>
                    </a:lnTo>
                    <a:lnTo>
                      <a:pt x="26" y="48"/>
                    </a:lnTo>
                    <a:lnTo>
                      <a:pt x="26" y="46"/>
                    </a:lnTo>
                    <a:lnTo>
                      <a:pt x="28" y="44"/>
                    </a:lnTo>
                    <a:lnTo>
                      <a:pt x="28" y="40"/>
                    </a:lnTo>
                    <a:lnTo>
                      <a:pt x="26" y="38"/>
                    </a:lnTo>
                    <a:lnTo>
                      <a:pt x="26" y="36"/>
                    </a:lnTo>
                    <a:lnTo>
                      <a:pt x="16" y="20"/>
                    </a:lnTo>
                    <a:lnTo>
                      <a:pt x="34" y="18"/>
                    </a:lnTo>
                    <a:lnTo>
                      <a:pt x="36" y="18"/>
                    </a:lnTo>
                    <a:lnTo>
                      <a:pt x="38" y="18"/>
                    </a:lnTo>
                    <a:lnTo>
                      <a:pt x="42" y="16"/>
                    </a:lnTo>
                    <a:lnTo>
                      <a:pt x="44" y="12"/>
                    </a:lnTo>
                    <a:lnTo>
                      <a:pt x="46" y="10"/>
                    </a:lnTo>
                    <a:lnTo>
                      <a:pt x="48" y="8"/>
                    </a:lnTo>
                    <a:lnTo>
                      <a:pt x="52" y="6"/>
                    </a:lnTo>
                    <a:lnTo>
                      <a:pt x="54" y="4"/>
                    </a:lnTo>
                    <a:lnTo>
                      <a:pt x="58" y="4"/>
                    </a:lnTo>
                    <a:lnTo>
                      <a:pt x="60" y="6"/>
                    </a:lnTo>
                    <a:lnTo>
                      <a:pt x="62" y="6"/>
                    </a:lnTo>
                    <a:lnTo>
                      <a:pt x="64" y="6"/>
                    </a:lnTo>
                    <a:lnTo>
                      <a:pt x="66" y="4"/>
                    </a:lnTo>
                    <a:lnTo>
                      <a:pt x="66" y="2"/>
                    </a:lnTo>
                    <a:lnTo>
                      <a:pt x="68" y="0"/>
                    </a:lnTo>
                    <a:lnTo>
                      <a:pt x="70" y="0"/>
                    </a:lnTo>
                    <a:lnTo>
                      <a:pt x="72" y="0"/>
                    </a:lnTo>
                    <a:lnTo>
                      <a:pt x="74" y="2"/>
                    </a:lnTo>
                    <a:lnTo>
                      <a:pt x="74" y="6"/>
                    </a:lnTo>
                    <a:lnTo>
                      <a:pt x="72" y="10"/>
                    </a:lnTo>
                    <a:lnTo>
                      <a:pt x="72" y="20"/>
                    </a:lnTo>
                    <a:lnTo>
                      <a:pt x="76" y="32"/>
                    </a:lnTo>
                    <a:lnTo>
                      <a:pt x="86" y="42"/>
                    </a:lnTo>
                    <a:lnTo>
                      <a:pt x="98" y="46"/>
                    </a:lnTo>
                    <a:lnTo>
                      <a:pt x="108" y="44"/>
                    </a:lnTo>
                    <a:lnTo>
                      <a:pt x="108" y="46"/>
                    </a:lnTo>
                    <a:lnTo>
                      <a:pt x="110" y="48"/>
                    </a:lnTo>
                    <a:lnTo>
                      <a:pt x="112" y="52"/>
                    </a:lnTo>
                    <a:lnTo>
                      <a:pt x="114" y="56"/>
                    </a:lnTo>
                    <a:lnTo>
                      <a:pt x="118" y="60"/>
                    </a:lnTo>
                    <a:lnTo>
                      <a:pt x="124" y="62"/>
                    </a:lnTo>
                    <a:lnTo>
                      <a:pt x="128" y="66"/>
                    </a:lnTo>
                    <a:lnTo>
                      <a:pt x="132" y="68"/>
                    </a:lnTo>
                    <a:lnTo>
                      <a:pt x="136" y="72"/>
                    </a:lnTo>
                    <a:lnTo>
                      <a:pt x="140" y="78"/>
                    </a:lnTo>
                    <a:lnTo>
                      <a:pt x="142" y="82"/>
                    </a:lnTo>
                    <a:lnTo>
                      <a:pt x="144" y="88"/>
                    </a:lnTo>
                    <a:lnTo>
                      <a:pt x="166" y="90"/>
                    </a:lnTo>
                    <a:lnTo>
                      <a:pt x="166" y="92"/>
                    </a:lnTo>
                    <a:lnTo>
                      <a:pt x="166" y="94"/>
                    </a:lnTo>
                    <a:lnTo>
                      <a:pt x="166" y="98"/>
                    </a:lnTo>
                    <a:lnTo>
                      <a:pt x="166" y="102"/>
                    </a:lnTo>
                    <a:lnTo>
                      <a:pt x="168" y="104"/>
                    </a:lnTo>
                    <a:lnTo>
                      <a:pt x="170" y="106"/>
                    </a:lnTo>
                    <a:lnTo>
                      <a:pt x="172" y="106"/>
                    </a:lnTo>
                    <a:lnTo>
                      <a:pt x="174" y="108"/>
                    </a:lnTo>
                    <a:lnTo>
                      <a:pt x="176" y="112"/>
                    </a:lnTo>
                    <a:lnTo>
                      <a:pt x="176" y="116"/>
                    </a:lnTo>
                    <a:lnTo>
                      <a:pt x="176" y="120"/>
                    </a:lnTo>
                    <a:lnTo>
                      <a:pt x="176" y="132"/>
                    </a:lnTo>
                    <a:lnTo>
                      <a:pt x="176" y="144"/>
                    </a:lnTo>
                    <a:lnTo>
                      <a:pt x="174" y="156"/>
                    </a:lnTo>
                    <a:lnTo>
                      <a:pt x="172" y="162"/>
                    </a:lnTo>
                    <a:lnTo>
                      <a:pt x="170" y="160"/>
                    </a:lnTo>
                    <a:lnTo>
                      <a:pt x="162" y="152"/>
                    </a:lnTo>
                    <a:lnTo>
                      <a:pt x="150" y="148"/>
                    </a:lnTo>
                    <a:lnTo>
                      <a:pt x="136" y="148"/>
                    </a:lnTo>
                    <a:lnTo>
                      <a:pt x="132" y="150"/>
                    </a:lnTo>
                    <a:lnTo>
                      <a:pt x="126" y="158"/>
                    </a:lnTo>
                    <a:lnTo>
                      <a:pt x="116" y="168"/>
                    </a:lnTo>
                    <a:lnTo>
                      <a:pt x="112" y="180"/>
                    </a:lnTo>
                    <a:lnTo>
                      <a:pt x="108" y="192"/>
                    </a:lnTo>
                    <a:lnTo>
                      <a:pt x="108" y="190"/>
                    </a:lnTo>
                    <a:lnTo>
                      <a:pt x="106" y="190"/>
                    </a:lnTo>
                    <a:lnTo>
                      <a:pt x="104" y="188"/>
                    </a:lnTo>
                    <a:lnTo>
                      <a:pt x="102" y="186"/>
                    </a:lnTo>
                    <a:lnTo>
                      <a:pt x="98" y="186"/>
                    </a:lnTo>
                    <a:lnTo>
                      <a:pt x="94" y="188"/>
                    </a:lnTo>
                    <a:lnTo>
                      <a:pt x="88" y="192"/>
                    </a:lnTo>
                    <a:lnTo>
                      <a:pt x="84" y="200"/>
                    </a:lnTo>
                    <a:lnTo>
                      <a:pt x="82" y="196"/>
                    </a:lnTo>
                    <a:lnTo>
                      <a:pt x="82" y="194"/>
                    </a:lnTo>
                    <a:lnTo>
                      <a:pt x="80" y="192"/>
                    </a:lnTo>
                    <a:lnTo>
                      <a:pt x="78" y="188"/>
                    </a:lnTo>
                    <a:lnTo>
                      <a:pt x="76" y="188"/>
                    </a:lnTo>
                    <a:lnTo>
                      <a:pt x="58" y="184"/>
                    </a:lnTo>
                    <a:lnTo>
                      <a:pt x="58" y="186"/>
                    </a:lnTo>
                    <a:lnTo>
                      <a:pt x="56" y="188"/>
                    </a:lnTo>
                    <a:lnTo>
                      <a:pt x="54" y="192"/>
                    </a:lnTo>
                    <a:lnTo>
                      <a:pt x="52" y="194"/>
                    </a:lnTo>
                    <a:lnTo>
                      <a:pt x="50" y="198"/>
                    </a:lnTo>
                    <a:lnTo>
                      <a:pt x="48" y="198"/>
                    </a:lnTo>
                    <a:lnTo>
                      <a:pt x="46" y="200"/>
                    </a:lnTo>
                    <a:lnTo>
                      <a:pt x="46" y="202"/>
                    </a:lnTo>
                    <a:lnTo>
                      <a:pt x="44" y="202"/>
                    </a:lnTo>
                    <a:lnTo>
                      <a:pt x="42" y="204"/>
                    </a:lnTo>
                    <a:lnTo>
                      <a:pt x="40" y="204"/>
                    </a:lnTo>
                    <a:lnTo>
                      <a:pt x="38" y="202"/>
                    </a:lnTo>
                    <a:lnTo>
                      <a:pt x="34" y="180"/>
                    </a:lnTo>
                    <a:lnTo>
                      <a:pt x="30" y="160"/>
                    </a:lnTo>
                    <a:lnTo>
                      <a:pt x="30" y="158"/>
                    </a:lnTo>
                    <a:lnTo>
                      <a:pt x="30" y="154"/>
                    </a:lnTo>
                    <a:lnTo>
                      <a:pt x="30" y="150"/>
                    </a:lnTo>
                    <a:lnTo>
                      <a:pt x="28" y="144"/>
                    </a:lnTo>
                    <a:lnTo>
                      <a:pt x="26" y="140"/>
                    </a:lnTo>
                    <a:lnTo>
                      <a:pt x="24" y="138"/>
                    </a:lnTo>
                    <a:lnTo>
                      <a:pt x="12" y="122"/>
                    </a:lnTo>
                    <a:lnTo>
                      <a:pt x="12" y="120"/>
                    </a:lnTo>
                    <a:lnTo>
                      <a:pt x="10" y="118"/>
                    </a:lnTo>
                    <a:lnTo>
                      <a:pt x="6" y="114"/>
                    </a:lnTo>
                    <a:lnTo>
                      <a:pt x="4" y="108"/>
                    </a:lnTo>
                    <a:lnTo>
                      <a:pt x="2" y="102"/>
                    </a:lnTo>
                    <a:lnTo>
                      <a:pt x="0" y="9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02" name="Freeform 324"/>
              <p:cNvSpPr>
                <a:spLocks/>
              </p:cNvSpPr>
              <p:nvPr/>
            </p:nvSpPr>
            <p:spPr bwMode="gray">
              <a:xfrm>
                <a:off x="1560" y="2889"/>
                <a:ext cx="196" cy="244"/>
              </a:xfrm>
              <a:custGeom>
                <a:avLst/>
                <a:gdLst>
                  <a:gd name="T0" fmla="*/ 72 w 178"/>
                  <a:gd name="T1" fmla="*/ 216 h 244"/>
                  <a:gd name="T2" fmla="*/ 68 w 178"/>
                  <a:gd name="T3" fmla="*/ 200 h 244"/>
                  <a:gd name="T4" fmla="*/ 58 w 178"/>
                  <a:gd name="T5" fmla="*/ 176 h 244"/>
                  <a:gd name="T6" fmla="*/ 46 w 178"/>
                  <a:gd name="T7" fmla="*/ 148 h 244"/>
                  <a:gd name="T8" fmla="*/ 18 w 178"/>
                  <a:gd name="T9" fmla="*/ 108 h 244"/>
                  <a:gd name="T10" fmla="*/ 4 w 178"/>
                  <a:gd name="T11" fmla="*/ 90 h 244"/>
                  <a:gd name="T12" fmla="*/ 6 w 178"/>
                  <a:gd name="T13" fmla="*/ 84 h 244"/>
                  <a:gd name="T14" fmla="*/ 4 w 178"/>
                  <a:gd name="T15" fmla="*/ 78 h 244"/>
                  <a:gd name="T16" fmla="*/ 0 w 178"/>
                  <a:gd name="T17" fmla="*/ 74 h 244"/>
                  <a:gd name="T18" fmla="*/ 6 w 178"/>
                  <a:gd name="T19" fmla="*/ 64 h 244"/>
                  <a:gd name="T20" fmla="*/ 14 w 178"/>
                  <a:gd name="T21" fmla="*/ 64 h 244"/>
                  <a:gd name="T22" fmla="*/ 28 w 178"/>
                  <a:gd name="T23" fmla="*/ 68 h 244"/>
                  <a:gd name="T24" fmla="*/ 36 w 178"/>
                  <a:gd name="T25" fmla="*/ 66 h 244"/>
                  <a:gd name="T26" fmla="*/ 38 w 178"/>
                  <a:gd name="T27" fmla="*/ 62 h 244"/>
                  <a:gd name="T28" fmla="*/ 42 w 178"/>
                  <a:gd name="T29" fmla="*/ 54 h 244"/>
                  <a:gd name="T30" fmla="*/ 46 w 178"/>
                  <a:gd name="T31" fmla="*/ 48 h 244"/>
                  <a:gd name="T32" fmla="*/ 60 w 178"/>
                  <a:gd name="T33" fmla="*/ 44 h 244"/>
                  <a:gd name="T34" fmla="*/ 82 w 178"/>
                  <a:gd name="T35" fmla="*/ 18 h 244"/>
                  <a:gd name="T36" fmla="*/ 82 w 178"/>
                  <a:gd name="T37" fmla="*/ 8 h 244"/>
                  <a:gd name="T38" fmla="*/ 88 w 178"/>
                  <a:gd name="T39" fmla="*/ 4 h 244"/>
                  <a:gd name="T40" fmla="*/ 100 w 178"/>
                  <a:gd name="T41" fmla="*/ 8 h 244"/>
                  <a:gd name="T42" fmla="*/ 116 w 178"/>
                  <a:gd name="T43" fmla="*/ 14 h 244"/>
                  <a:gd name="T44" fmla="*/ 124 w 178"/>
                  <a:gd name="T45" fmla="*/ 22 h 244"/>
                  <a:gd name="T46" fmla="*/ 126 w 178"/>
                  <a:gd name="T47" fmla="*/ 28 h 244"/>
                  <a:gd name="T48" fmla="*/ 134 w 178"/>
                  <a:gd name="T49" fmla="*/ 36 h 244"/>
                  <a:gd name="T50" fmla="*/ 146 w 178"/>
                  <a:gd name="T51" fmla="*/ 36 h 244"/>
                  <a:gd name="T52" fmla="*/ 158 w 178"/>
                  <a:gd name="T53" fmla="*/ 38 h 244"/>
                  <a:gd name="T54" fmla="*/ 162 w 178"/>
                  <a:gd name="T55" fmla="*/ 42 h 244"/>
                  <a:gd name="T56" fmla="*/ 162 w 178"/>
                  <a:gd name="T57" fmla="*/ 60 h 244"/>
                  <a:gd name="T58" fmla="*/ 156 w 178"/>
                  <a:gd name="T59" fmla="*/ 66 h 244"/>
                  <a:gd name="T60" fmla="*/ 148 w 178"/>
                  <a:gd name="T61" fmla="*/ 64 h 244"/>
                  <a:gd name="T62" fmla="*/ 142 w 178"/>
                  <a:gd name="T63" fmla="*/ 66 h 244"/>
                  <a:gd name="T64" fmla="*/ 128 w 178"/>
                  <a:gd name="T65" fmla="*/ 72 h 244"/>
                  <a:gd name="T66" fmla="*/ 122 w 178"/>
                  <a:gd name="T67" fmla="*/ 82 h 244"/>
                  <a:gd name="T68" fmla="*/ 118 w 178"/>
                  <a:gd name="T69" fmla="*/ 92 h 244"/>
                  <a:gd name="T70" fmla="*/ 114 w 178"/>
                  <a:gd name="T71" fmla="*/ 98 h 244"/>
                  <a:gd name="T72" fmla="*/ 110 w 178"/>
                  <a:gd name="T73" fmla="*/ 116 h 244"/>
                  <a:gd name="T74" fmla="*/ 114 w 178"/>
                  <a:gd name="T75" fmla="*/ 126 h 244"/>
                  <a:gd name="T76" fmla="*/ 116 w 178"/>
                  <a:gd name="T77" fmla="*/ 134 h 244"/>
                  <a:gd name="T78" fmla="*/ 118 w 178"/>
                  <a:gd name="T79" fmla="*/ 134 h 244"/>
                  <a:gd name="T80" fmla="*/ 126 w 178"/>
                  <a:gd name="T81" fmla="*/ 134 h 244"/>
                  <a:gd name="T82" fmla="*/ 126 w 178"/>
                  <a:gd name="T83" fmla="*/ 136 h 244"/>
                  <a:gd name="T84" fmla="*/ 138 w 178"/>
                  <a:gd name="T85" fmla="*/ 140 h 244"/>
                  <a:gd name="T86" fmla="*/ 142 w 178"/>
                  <a:gd name="T87" fmla="*/ 140 h 244"/>
                  <a:gd name="T88" fmla="*/ 150 w 178"/>
                  <a:gd name="T89" fmla="*/ 134 h 244"/>
                  <a:gd name="T90" fmla="*/ 152 w 178"/>
                  <a:gd name="T91" fmla="*/ 156 h 244"/>
                  <a:gd name="T92" fmla="*/ 156 w 178"/>
                  <a:gd name="T93" fmla="*/ 158 h 244"/>
                  <a:gd name="T94" fmla="*/ 164 w 178"/>
                  <a:gd name="T95" fmla="*/ 160 h 244"/>
                  <a:gd name="T96" fmla="*/ 176 w 178"/>
                  <a:gd name="T97" fmla="*/ 176 h 244"/>
                  <a:gd name="T98" fmla="*/ 178 w 178"/>
                  <a:gd name="T99" fmla="*/ 184 h 244"/>
                  <a:gd name="T100" fmla="*/ 174 w 178"/>
                  <a:gd name="T101" fmla="*/ 192 h 244"/>
                  <a:gd name="T102" fmla="*/ 174 w 178"/>
                  <a:gd name="T103" fmla="*/ 206 h 244"/>
                  <a:gd name="T104" fmla="*/ 176 w 178"/>
                  <a:gd name="T105" fmla="*/ 210 h 244"/>
                  <a:gd name="T106" fmla="*/ 178 w 178"/>
                  <a:gd name="T107" fmla="*/ 220 h 244"/>
                  <a:gd name="T108" fmla="*/ 170 w 178"/>
                  <a:gd name="T109" fmla="*/ 224 h 244"/>
                  <a:gd name="T110" fmla="*/ 156 w 178"/>
                  <a:gd name="T111" fmla="*/ 230 h 244"/>
                  <a:gd name="T112" fmla="*/ 148 w 178"/>
                  <a:gd name="T113" fmla="*/ 238 h 244"/>
                  <a:gd name="T114" fmla="*/ 132 w 178"/>
                  <a:gd name="T115" fmla="*/ 244 h 244"/>
                  <a:gd name="T116" fmla="*/ 120 w 178"/>
                  <a:gd name="T117" fmla="*/ 244 h 244"/>
                  <a:gd name="T118" fmla="*/ 112 w 178"/>
                  <a:gd name="T119" fmla="*/ 240 h 244"/>
                  <a:gd name="T120" fmla="*/ 98 w 178"/>
                  <a:gd name="T121" fmla="*/ 234 h 244"/>
                  <a:gd name="T122" fmla="*/ 82 w 178"/>
                  <a:gd name="T123" fmla="*/ 226 h 24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78"/>
                  <a:gd name="T187" fmla="*/ 0 h 244"/>
                  <a:gd name="T188" fmla="*/ 178 w 178"/>
                  <a:gd name="T189" fmla="*/ 244 h 24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78" h="244">
                    <a:moveTo>
                      <a:pt x="82" y="226"/>
                    </a:moveTo>
                    <a:lnTo>
                      <a:pt x="76" y="222"/>
                    </a:lnTo>
                    <a:lnTo>
                      <a:pt x="72" y="216"/>
                    </a:lnTo>
                    <a:lnTo>
                      <a:pt x="70" y="210"/>
                    </a:lnTo>
                    <a:lnTo>
                      <a:pt x="68" y="204"/>
                    </a:lnTo>
                    <a:lnTo>
                      <a:pt x="68" y="200"/>
                    </a:lnTo>
                    <a:lnTo>
                      <a:pt x="66" y="196"/>
                    </a:lnTo>
                    <a:lnTo>
                      <a:pt x="64" y="190"/>
                    </a:lnTo>
                    <a:lnTo>
                      <a:pt x="58" y="176"/>
                    </a:lnTo>
                    <a:lnTo>
                      <a:pt x="52" y="164"/>
                    </a:lnTo>
                    <a:lnTo>
                      <a:pt x="48" y="152"/>
                    </a:lnTo>
                    <a:lnTo>
                      <a:pt x="46" y="148"/>
                    </a:lnTo>
                    <a:lnTo>
                      <a:pt x="40" y="136"/>
                    </a:lnTo>
                    <a:lnTo>
                      <a:pt x="30" y="122"/>
                    </a:lnTo>
                    <a:lnTo>
                      <a:pt x="18" y="108"/>
                    </a:lnTo>
                    <a:lnTo>
                      <a:pt x="10" y="98"/>
                    </a:lnTo>
                    <a:lnTo>
                      <a:pt x="6" y="94"/>
                    </a:lnTo>
                    <a:lnTo>
                      <a:pt x="4" y="90"/>
                    </a:lnTo>
                    <a:lnTo>
                      <a:pt x="4" y="86"/>
                    </a:lnTo>
                    <a:lnTo>
                      <a:pt x="4" y="84"/>
                    </a:lnTo>
                    <a:lnTo>
                      <a:pt x="6" y="84"/>
                    </a:lnTo>
                    <a:lnTo>
                      <a:pt x="6" y="80"/>
                    </a:lnTo>
                    <a:lnTo>
                      <a:pt x="4" y="78"/>
                    </a:lnTo>
                    <a:lnTo>
                      <a:pt x="4" y="76"/>
                    </a:lnTo>
                    <a:lnTo>
                      <a:pt x="2" y="74"/>
                    </a:lnTo>
                    <a:lnTo>
                      <a:pt x="0" y="74"/>
                    </a:lnTo>
                    <a:lnTo>
                      <a:pt x="2" y="68"/>
                    </a:lnTo>
                    <a:lnTo>
                      <a:pt x="4" y="66"/>
                    </a:lnTo>
                    <a:lnTo>
                      <a:pt x="6" y="64"/>
                    </a:lnTo>
                    <a:lnTo>
                      <a:pt x="8" y="62"/>
                    </a:lnTo>
                    <a:lnTo>
                      <a:pt x="10" y="62"/>
                    </a:lnTo>
                    <a:lnTo>
                      <a:pt x="14" y="64"/>
                    </a:lnTo>
                    <a:lnTo>
                      <a:pt x="16" y="66"/>
                    </a:lnTo>
                    <a:lnTo>
                      <a:pt x="26" y="66"/>
                    </a:lnTo>
                    <a:lnTo>
                      <a:pt x="28" y="68"/>
                    </a:lnTo>
                    <a:lnTo>
                      <a:pt x="30" y="68"/>
                    </a:lnTo>
                    <a:lnTo>
                      <a:pt x="34" y="68"/>
                    </a:lnTo>
                    <a:lnTo>
                      <a:pt x="36" y="66"/>
                    </a:lnTo>
                    <a:lnTo>
                      <a:pt x="36" y="64"/>
                    </a:lnTo>
                    <a:lnTo>
                      <a:pt x="38" y="62"/>
                    </a:lnTo>
                    <a:lnTo>
                      <a:pt x="40" y="60"/>
                    </a:lnTo>
                    <a:lnTo>
                      <a:pt x="40" y="56"/>
                    </a:lnTo>
                    <a:lnTo>
                      <a:pt x="42" y="54"/>
                    </a:lnTo>
                    <a:lnTo>
                      <a:pt x="44" y="50"/>
                    </a:lnTo>
                    <a:lnTo>
                      <a:pt x="46" y="48"/>
                    </a:lnTo>
                    <a:lnTo>
                      <a:pt x="48" y="48"/>
                    </a:lnTo>
                    <a:lnTo>
                      <a:pt x="60" y="44"/>
                    </a:lnTo>
                    <a:lnTo>
                      <a:pt x="70" y="36"/>
                    </a:lnTo>
                    <a:lnTo>
                      <a:pt x="78" y="28"/>
                    </a:lnTo>
                    <a:lnTo>
                      <a:pt x="82" y="18"/>
                    </a:lnTo>
                    <a:lnTo>
                      <a:pt x="84" y="14"/>
                    </a:lnTo>
                    <a:lnTo>
                      <a:pt x="84" y="10"/>
                    </a:lnTo>
                    <a:lnTo>
                      <a:pt x="82" y="8"/>
                    </a:lnTo>
                    <a:lnTo>
                      <a:pt x="82" y="4"/>
                    </a:lnTo>
                    <a:lnTo>
                      <a:pt x="82" y="0"/>
                    </a:lnTo>
                    <a:lnTo>
                      <a:pt x="88" y="4"/>
                    </a:lnTo>
                    <a:lnTo>
                      <a:pt x="94" y="6"/>
                    </a:lnTo>
                    <a:lnTo>
                      <a:pt x="96" y="6"/>
                    </a:lnTo>
                    <a:lnTo>
                      <a:pt x="100" y="8"/>
                    </a:lnTo>
                    <a:lnTo>
                      <a:pt x="104" y="10"/>
                    </a:lnTo>
                    <a:lnTo>
                      <a:pt x="110" y="12"/>
                    </a:lnTo>
                    <a:lnTo>
                      <a:pt x="116" y="14"/>
                    </a:lnTo>
                    <a:lnTo>
                      <a:pt x="122" y="18"/>
                    </a:lnTo>
                    <a:lnTo>
                      <a:pt x="124" y="22"/>
                    </a:lnTo>
                    <a:lnTo>
                      <a:pt x="124" y="24"/>
                    </a:lnTo>
                    <a:lnTo>
                      <a:pt x="124" y="26"/>
                    </a:lnTo>
                    <a:lnTo>
                      <a:pt x="126" y="28"/>
                    </a:lnTo>
                    <a:lnTo>
                      <a:pt x="126" y="32"/>
                    </a:lnTo>
                    <a:lnTo>
                      <a:pt x="130" y="34"/>
                    </a:lnTo>
                    <a:lnTo>
                      <a:pt x="134" y="36"/>
                    </a:lnTo>
                    <a:lnTo>
                      <a:pt x="140" y="36"/>
                    </a:lnTo>
                    <a:lnTo>
                      <a:pt x="142" y="36"/>
                    </a:lnTo>
                    <a:lnTo>
                      <a:pt x="146" y="36"/>
                    </a:lnTo>
                    <a:lnTo>
                      <a:pt x="150" y="36"/>
                    </a:lnTo>
                    <a:lnTo>
                      <a:pt x="154" y="38"/>
                    </a:lnTo>
                    <a:lnTo>
                      <a:pt x="158" y="38"/>
                    </a:lnTo>
                    <a:lnTo>
                      <a:pt x="160" y="40"/>
                    </a:lnTo>
                    <a:lnTo>
                      <a:pt x="162" y="42"/>
                    </a:lnTo>
                    <a:lnTo>
                      <a:pt x="162" y="44"/>
                    </a:lnTo>
                    <a:lnTo>
                      <a:pt x="156" y="60"/>
                    </a:lnTo>
                    <a:lnTo>
                      <a:pt x="162" y="60"/>
                    </a:lnTo>
                    <a:lnTo>
                      <a:pt x="162" y="66"/>
                    </a:lnTo>
                    <a:lnTo>
                      <a:pt x="156" y="66"/>
                    </a:lnTo>
                    <a:lnTo>
                      <a:pt x="154" y="64"/>
                    </a:lnTo>
                    <a:lnTo>
                      <a:pt x="152" y="64"/>
                    </a:lnTo>
                    <a:lnTo>
                      <a:pt x="148" y="64"/>
                    </a:lnTo>
                    <a:lnTo>
                      <a:pt x="146" y="66"/>
                    </a:lnTo>
                    <a:lnTo>
                      <a:pt x="142" y="66"/>
                    </a:lnTo>
                    <a:lnTo>
                      <a:pt x="138" y="68"/>
                    </a:lnTo>
                    <a:lnTo>
                      <a:pt x="134" y="68"/>
                    </a:lnTo>
                    <a:lnTo>
                      <a:pt x="128" y="72"/>
                    </a:lnTo>
                    <a:lnTo>
                      <a:pt x="124" y="76"/>
                    </a:lnTo>
                    <a:lnTo>
                      <a:pt x="122" y="80"/>
                    </a:lnTo>
                    <a:lnTo>
                      <a:pt x="122" y="82"/>
                    </a:lnTo>
                    <a:lnTo>
                      <a:pt x="122" y="86"/>
                    </a:lnTo>
                    <a:lnTo>
                      <a:pt x="120" y="90"/>
                    </a:lnTo>
                    <a:lnTo>
                      <a:pt x="118" y="92"/>
                    </a:lnTo>
                    <a:lnTo>
                      <a:pt x="118" y="94"/>
                    </a:lnTo>
                    <a:lnTo>
                      <a:pt x="116" y="96"/>
                    </a:lnTo>
                    <a:lnTo>
                      <a:pt x="114" y="98"/>
                    </a:lnTo>
                    <a:lnTo>
                      <a:pt x="112" y="102"/>
                    </a:lnTo>
                    <a:lnTo>
                      <a:pt x="110" y="108"/>
                    </a:lnTo>
                    <a:lnTo>
                      <a:pt x="110" y="116"/>
                    </a:lnTo>
                    <a:lnTo>
                      <a:pt x="114" y="122"/>
                    </a:lnTo>
                    <a:lnTo>
                      <a:pt x="114" y="124"/>
                    </a:lnTo>
                    <a:lnTo>
                      <a:pt x="114" y="126"/>
                    </a:lnTo>
                    <a:lnTo>
                      <a:pt x="116" y="128"/>
                    </a:lnTo>
                    <a:lnTo>
                      <a:pt x="116" y="132"/>
                    </a:lnTo>
                    <a:lnTo>
                      <a:pt x="116" y="134"/>
                    </a:lnTo>
                    <a:lnTo>
                      <a:pt x="118" y="134"/>
                    </a:lnTo>
                    <a:lnTo>
                      <a:pt x="120" y="132"/>
                    </a:lnTo>
                    <a:lnTo>
                      <a:pt x="122" y="132"/>
                    </a:lnTo>
                    <a:lnTo>
                      <a:pt x="126" y="134"/>
                    </a:lnTo>
                    <a:lnTo>
                      <a:pt x="126" y="136"/>
                    </a:lnTo>
                    <a:lnTo>
                      <a:pt x="128" y="138"/>
                    </a:lnTo>
                    <a:lnTo>
                      <a:pt x="132" y="138"/>
                    </a:lnTo>
                    <a:lnTo>
                      <a:pt x="138" y="140"/>
                    </a:lnTo>
                    <a:lnTo>
                      <a:pt x="140" y="140"/>
                    </a:lnTo>
                    <a:lnTo>
                      <a:pt x="142" y="140"/>
                    </a:lnTo>
                    <a:lnTo>
                      <a:pt x="144" y="138"/>
                    </a:lnTo>
                    <a:lnTo>
                      <a:pt x="148" y="136"/>
                    </a:lnTo>
                    <a:lnTo>
                      <a:pt x="150" y="134"/>
                    </a:lnTo>
                    <a:lnTo>
                      <a:pt x="152" y="132"/>
                    </a:lnTo>
                    <a:lnTo>
                      <a:pt x="154" y="130"/>
                    </a:lnTo>
                    <a:lnTo>
                      <a:pt x="152" y="156"/>
                    </a:lnTo>
                    <a:lnTo>
                      <a:pt x="154" y="158"/>
                    </a:lnTo>
                    <a:lnTo>
                      <a:pt x="156" y="158"/>
                    </a:lnTo>
                    <a:lnTo>
                      <a:pt x="160" y="160"/>
                    </a:lnTo>
                    <a:lnTo>
                      <a:pt x="164" y="160"/>
                    </a:lnTo>
                    <a:lnTo>
                      <a:pt x="166" y="160"/>
                    </a:lnTo>
                    <a:lnTo>
                      <a:pt x="176" y="176"/>
                    </a:lnTo>
                    <a:lnTo>
                      <a:pt x="176" y="178"/>
                    </a:lnTo>
                    <a:lnTo>
                      <a:pt x="178" y="180"/>
                    </a:lnTo>
                    <a:lnTo>
                      <a:pt x="178" y="184"/>
                    </a:lnTo>
                    <a:lnTo>
                      <a:pt x="176" y="186"/>
                    </a:lnTo>
                    <a:lnTo>
                      <a:pt x="176" y="188"/>
                    </a:lnTo>
                    <a:lnTo>
                      <a:pt x="174" y="192"/>
                    </a:lnTo>
                    <a:lnTo>
                      <a:pt x="174" y="196"/>
                    </a:lnTo>
                    <a:lnTo>
                      <a:pt x="174" y="202"/>
                    </a:lnTo>
                    <a:lnTo>
                      <a:pt x="174" y="206"/>
                    </a:lnTo>
                    <a:lnTo>
                      <a:pt x="174" y="208"/>
                    </a:lnTo>
                    <a:lnTo>
                      <a:pt x="176" y="208"/>
                    </a:lnTo>
                    <a:lnTo>
                      <a:pt x="176" y="210"/>
                    </a:lnTo>
                    <a:lnTo>
                      <a:pt x="178" y="214"/>
                    </a:lnTo>
                    <a:lnTo>
                      <a:pt x="178" y="216"/>
                    </a:lnTo>
                    <a:lnTo>
                      <a:pt x="178" y="220"/>
                    </a:lnTo>
                    <a:lnTo>
                      <a:pt x="176" y="222"/>
                    </a:lnTo>
                    <a:lnTo>
                      <a:pt x="174" y="224"/>
                    </a:lnTo>
                    <a:lnTo>
                      <a:pt x="170" y="224"/>
                    </a:lnTo>
                    <a:lnTo>
                      <a:pt x="166" y="226"/>
                    </a:lnTo>
                    <a:lnTo>
                      <a:pt x="160" y="228"/>
                    </a:lnTo>
                    <a:lnTo>
                      <a:pt x="156" y="230"/>
                    </a:lnTo>
                    <a:lnTo>
                      <a:pt x="154" y="234"/>
                    </a:lnTo>
                    <a:lnTo>
                      <a:pt x="152" y="236"/>
                    </a:lnTo>
                    <a:lnTo>
                      <a:pt x="148" y="238"/>
                    </a:lnTo>
                    <a:lnTo>
                      <a:pt x="142" y="240"/>
                    </a:lnTo>
                    <a:lnTo>
                      <a:pt x="138" y="242"/>
                    </a:lnTo>
                    <a:lnTo>
                      <a:pt x="132" y="244"/>
                    </a:lnTo>
                    <a:lnTo>
                      <a:pt x="130" y="244"/>
                    </a:lnTo>
                    <a:lnTo>
                      <a:pt x="128" y="244"/>
                    </a:lnTo>
                    <a:lnTo>
                      <a:pt x="120" y="244"/>
                    </a:lnTo>
                    <a:lnTo>
                      <a:pt x="118" y="244"/>
                    </a:lnTo>
                    <a:lnTo>
                      <a:pt x="116" y="242"/>
                    </a:lnTo>
                    <a:lnTo>
                      <a:pt x="112" y="240"/>
                    </a:lnTo>
                    <a:lnTo>
                      <a:pt x="108" y="238"/>
                    </a:lnTo>
                    <a:lnTo>
                      <a:pt x="104" y="236"/>
                    </a:lnTo>
                    <a:lnTo>
                      <a:pt x="98" y="234"/>
                    </a:lnTo>
                    <a:lnTo>
                      <a:pt x="96" y="232"/>
                    </a:lnTo>
                    <a:lnTo>
                      <a:pt x="94" y="230"/>
                    </a:lnTo>
                    <a:lnTo>
                      <a:pt x="82" y="22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03" name="Freeform 325"/>
              <p:cNvSpPr>
                <a:spLocks/>
              </p:cNvSpPr>
              <p:nvPr/>
            </p:nvSpPr>
            <p:spPr bwMode="gray">
              <a:xfrm>
                <a:off x="1697" y="2709"/>
                <a:ext cx="194" cy="172"/>
              </a:xfrm>
              <a:custGeom>
                <a:avLst/>
                <a:gdLst>
                  <a:gd name="T0" fmla="*/ 166 w 176"/>
                  <a:gd name="T1" fmla="*/ 50 h 172"/>
                  <a:gd name="T2" fmla="*/ 162 w 176"/>
                  <a:gd name="T3" fmla="*/ 46 h 172"/>
                  <a:gd name="T4" fmla="*/ 152 w 176"/>
                  <a:gd name="T5" fmla="*/ 38 h 172"/>
                  <a:gd name="T6" fmla="*/ 142 w 176"/>
                  <a:gd name="T7" fmla="*/ 34 h 172"/>
                  <a:gd name="T8" fmla="*/ 134 w 176"/>
                  <a:gd name="T9" fmla="*/ 26 h 172"/>
                  <a:gd name="T10" fmla="*/ 126 w 176"/>
                  <a:gd name="T11" fmla="*/ 22 h 172"/>
                  <a:gd name="T12" fmla="*/ 110 w 176"/>
                  <a:gd name="T13" fmla="*/ 26 h 172"/>
                  <a:gd name="T14" fmla="*/ 100 w 176"/>
                  <a:gd name="T15" fmla="*/ 30 h 172"/>
                  <a:gd name="T16" fmla="*/ 84 w 176"/>
                  <a:gd name="T17" fmla="*/ 32 h 172"/>
                  <a:gd name="T18" fmla="*/ 72 w 176"/>
                  <a:gd name="T19" fmla="*/ 30 h 172"/>
                  <a:gd name="T20" fmla="*/ 62 w 176"/>
                  <a:gd name="T21" fmla="*/ 22 h 172"/>
                  <a:gd name="T22" fmla="*/ 54 w 176"/>
                  <a:gd name="T23" fmla="*/ 14 h 172"/>
                  <a:gd name="T24" fmla="*/ 48 w 176"/>
                  <a:gd name="T25" fmla="*/ 6 h 172"/>
                  <a:gd name="T26" fmla="*/ 42 w 176"/>
                  <a:gd name="T27" fmla="*/ 4 h 172"/>
                  <a:gd name="T28" fmla="*/ 42 w 176"/>
                  <a:gd name="T29" fmla="*/ 0 h 172"/>
                  <a:gd name="T30" fmla="*/ 40 w 176"/>
                  <a:gd name="T31" fmla="*/ 2 h 172"/>
                  <a:gd name="T32" fmla="*/ 40 w 176"/>
                  <a:gd name="T33" fmla="*/ 6 h 172"/>
                  <a:gd name="T34" fmla="*/ 38 w 176"/>
                  <a:gd name="T35" fmla="*/ 8 h 172"/>
                  <a:gd name="T36" fmla="*/ 36 w 176"/>
                  <a:gd name="T37" fmla="*/ 12 h 172"/>
                  <a:gd name="T38" fmla="*/ 36 w 176"/>
                  <a:gd name="T39" fmla="*/ 16 h 172"/>
                  <a:gd name="T40" fmla="*/ 36 w 176"/>
                  <a:gd name="T41" fmla="*/ 20 h 172"/>
                  <a:gd name="T42" fmla="*/ 32 w 176"/>
                  <a:gd name="T43" fmla="*/ 18 h 172"/>
                  <a:gd name="T44" fmla="*/ 32 w 176"/>
                  <a:gd name="T45" fmla="*/ 14 h 172"/>
                  <a:gd name="T46" fmla="*/ 34 w 176"/>
                  <a:gd name="T47" fmla="*/ 10 h 172"/>
                  <a:gd name="T48" fmla="*/ 32 w 176"/>
                  <a:gd name="T49" fmla="*/ 6 h 172"/>
                  <a:gd name="T50" fmla="*/ 24 w 176"/>
                  <a:gd name="T51" fmla="*/ 10 h 172"/>
                  <a:gd name="T52" fmla="*/ 18 w 176"/>
                  <a:gd name="T53" fmla="*/ 16 h 172"/>
                  <a:gd name="T54" fmla="*/ 10 w 176"/>
                  <a:gd name="T55" fmla="*/ 20 h 172"/>
                  <a:gd name="T56" fmla="*/ 0 w 176"/>
                  <a:gd name="T57" fmla="*/ 30 h 172"/>
                  <a:gd name="T58" fmla="*/ 0 w 176"/>
                  <a:gd name="T59" fmla="*/ 36 h 172"/>
                  <a:gd name="T60" fmla="*/ 2 w 176"/>
                  <a:gd name="T61" fmla="*/ 48 h 172"/>
                  <a:gd name="T62" fmla="*/ 4 w 176"/>
                  <a:gd name="T63" fmla="*/ 54 h 172"/>
                  <a:gd name="T64" fmla="*/ 2 w 176"/>
                  <a:gd name="T65" fmla="*/ 62 h 172"/>
                  <a:gd name="T66" fmla="*/ 0 w 176"/>
                  <a:gd name="T67" fmla="*/ 72 h 172"/>
                  <a:gd name="T68" fmla="*/ 6 w 176"/>
                  <a:gd name="T69" fmla="*/ 84 h 172"/>
                  <a:gd name="T70" fmla="*/ 48 w 176"/>
                  <a:gd name="T71" fmla="*/ 98 h 172"/>
                  <a:gd name="T72" fmla="*/ 56 w 176"/>
                  <a:gd name="T73" fmla="*/ 98 h 172"/>
                  <a:gd name="T74" fmla="*/ 62 w 176"/>
                  <a:gd name="T75" fmla="*/ 96 h 172"/>
                  <a:gd name="T76" fmla="*/ 66 w 176"/>
                  <a:gd name="T77" fmla="*/ 96 h 172"/>
                  <a:gd name="T78" fmla="*/ 66 w 176"/>
                  <a:gd name="T79" fmla="*/ 102 h 172"/>
                  <a:gd name="T80" fmla="*/ 60 w 176"/>
                  <a:gd name="T81" fmla="*/ 108 h 172"/>
                  <a:gd name="T82" fmla="*/ 60 w 176"/>
                  <a:gd name="T83" fmla="*/ 122 h 172"/>
                  <a:gd name="T84" fmla="*/ 60 w 176"/>
                  <a:gd name="T85" fmla="*/ 140 h 172"/>
                  <a:gd name="T86" fmla="*/ 64 w 176"/>
                  <a:gd name="T87" fmla="*/ 148 h 172"/>
                  <a:gd name="T88" fmla="*/ 68 w 176"/>
                  <a:gd name="T89" fmla="*/ 164 h 172"/>
                  <a:gd name="T90" fmla="*/ 116 w 176"/>
                  <a:gd name="T91" fmla="*/ 152 h 172"/>
                  <a:gd name="T92" fmla="*/ 122 w 176"/>
                  <a:gd name="T93" fmla="*/ 140 h 172"/>
                  <a:gd name="T94" fmla="*/ 116 w 176"/>
                  <a:gd name="T95" fmla="*/ 140 h 172"/>
                  <a:gd name="T96" fmla="*/ 112 w 176"/>
                  <a:gd name="T97" fmla="*/ 136 h 172"/>
                  <a:gd name="T98" fmla="*/ 108 w 176"/>
                  <a:gd name="T99" fmla="*/ 126 h 172"/>
                  <a:gd name="T100" fmla="*/ 104 w 176"/>
                  <a:gd name="T101" fmla="*/ 124 h 172"/>
                  <a:gd name="T102" fmla="*/ 106 w 176"/>
                  <a:gd name="T103" fmla="*/ 118 h 172"/>
                  <a:gd name="T104" fmla="*/ 126 w 176"/>
                  <a:gd name="T105" fmla="*/ 124 h 172"/>
                  <a:gd name="T106" fmla="*/ 144 w 176"/>
                  <a:gd name="T107" fmla="*/ 124 h 172"/>
                  <a:gd name="T108" fmla="*/ 156 w 176"/>
                  <a:gd name="T109" fmla="*/ 122 h 172"/>
                  <a:gd name="T110" fmla="*/ 162 w 176"/>
                  <a:gd name="T111" fmla="*/ 120 h 172"/>
                  <a:gd name="T112" fmla="*/ 156 w 176"/>
                  <a:gd name="T113" fmla="*/ 100 h 172"/>
                  <a:gd name="T114" fmla="*/ 154 w 176"/>
                  <a:gd name="T115" fmla="*/ 90 h 172"/>
                  <a:gd name="T116" fmla="*/ 166 w 176"/>
                  <a:gd name="T117" fmla="*/ 76 h 172"/>
                  <a:gd name="T118" fmla="*/ 168 w 176"/>
                  <a:gd name="T119" fmla="*/ 62 h 172"/>
                  <a:gd name="T120" fmla="*/ 176 w 176"/>
                  <a:gd name="T121" fmla="*/ 58 h 17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6"/>
                  <a:gd name="T184" fmla="*/ 0 h 172"/>
                  <a:gd name="T185" fmla="*/ 176 w 176"/>
                  <a:gd name="T186" fmla="*/ 172 h 17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6" h="172">
                    <a:moveTo>
                      <a:pt x="176" y="58"/>
                    </a:moveTo>
                    <a:lnTo>
                      <a:pt x="170" y="54"/>
                    </a:lnTo>
                    <a:lnTo>
                      <a:pt x="166" y="50"/>
                    </a:lnTo>
                    <a:lnTo>
                      <a:pt x="164" y="48"/>
                    </a:lnTo>
                    <a:lnTo>
                      <a:pt x="162" y="46"/>
                    </a:lnTo>
                    <a:lnTo>
                      <a:pt x="160" y="44"/>
                    </a:lnTo>
                    <a:lnTo>
                      <a:pt x="156" y="40"/>
                    </a:lnTo>
                    <a:lnTo>
                      <a:pt x="152" y="38"/>
                    </a:lnTo>
                    <a:lnTo>
                      <a:pt x="146" y="36"/>
                    </a:lnTo>
                    <a:lnTo>
                      <a:pt x="144" y="34"/>
                    </a:lnTo>
                    <a:lnTo>
                      <a:pt x="142" y="34"/>
                    </a:lnTo>
                    <a:lnTo>
                      <a:pt x="138" y="32"/>
                    </a:lnTo>
                    <a:lnTo>
                      <a:pt x="136" y="28"/>
                    </a:lnTo>
                    <a:lnTo>
                      <a:pt x="134" y="26"/>
                    </a:lnTo>
                    <a:lnTo>
                      <a:pt x="132" y="24"/>
                    </a:lnTo>
                    <a:lnTo>
                      <a:pt x="126" y="22"/>
                    </a:lnTo>
                    <a:lnTo>
                      <a:pt x="120" y="24"/>
                    </a:lnTo>
                    <a:lnTo>
                      <a:pt x="116" y="24"/>
                    </a:lnTo>
                    <a:lnTo>
                      <a:pt x="110" y="26"/>
                    </a:lnTo>
                    <a:lnTo>
                      <a:pt x="108" y="26"/>
                    </a:lnTo>
                    <a:lnTo>
                      <a:pt x="106" y="28"/>
                    </a:lnTo>
                    <a:lnTo>
                      <a:pt x="100" y="30"/>
                    </a:lnTo>
                    <a:lnTo>
                      <a:pt x="94" y="32"/>
                    </a:lnTo>
                    <a:lnTo>
                      <a:pt x="88" y="32"/>
                    </a:lnTo>
                    <a:lnTo>
                      <a:pt x="84" y="32"/>
                    </a:lnTo>
                    <a:lnTo>
                      <a:pt x="80" y="32"/>
                    </a:lnTo>
                    <a:lnTo>
                      <a:pt x="78" y="32"/>
                    </a:lnTo>
                    <a:lnTo>
                      <a:pt x="72" y="30"/>
                    </a:lnTo>
                    <a:lnTo>
                      <a:pt x="68" y="28"/>
                    </a:lnTo>
                    <a:lnTo>
                      <a:pt x="64" y="24"/>
                    </a:lnTo>
                    <a:lnTo>
                      <a:pt x="62" y="22"/>
                    </a:lnTo>
                    <a:lnTo>
                      <a:pt x="56" y="18"/>
                    </a:lnTo>
                    <a:lnTo>
                      <a:pt x="54" y="14"/>
                    </a:lnTo>
                    <a:lnTo>
                      <a:pt x="50" y="10"/>
                    </a:lnTo>
                    <a:lnTo>
                      <a:pt x="50" y="8"/>
                    </a:lnTo>
                    <a:lnTo>
                      <a:pt x="48" y="6"/>
                    </a:lnTo>
                    <a:lnTo>
                      <a:pt x="46" y="4"/>
                    </a:lnTo>
                    <a:lnTo>
                      <a:pt x="44" y="4"/>
                    </a:lnTo>
                    <a:lnTo>
                      <a:pt x="42" y="4"/>
                    </a:lnTo>
                    <a:lnTo>
                      <a:pt x="42" y="2"/>
                    </a:lnTo>
                    <a:lnTo>
                      <a:pt x="42" y="0"/>
                    </a:lnTo>
                    <a:lnTo>
                      <a:pt x="40" y="0"/>
                    </a:lnTo>
                    <a:lnTo>
                      <a:pt x="40" y="2"/>
                    </a:lnTo>
                    <a:lnTo>
                      <a:pt x="42" y="4"/>
                    </a:lnTo>
                    <a:lnTo>
                      <a:pt x="40" y="4"/>
                    </a:lnTo>
                    <a:lnTo>
                      <a:pt x="40" y="6"/>
                    </a:lnTo>
                    <a:lnTo>
                      <a:pt x="40" y="8"/>
                    </a:lnTo>
                    <a:lnTo>
                      <a:pt x="38" y="8"/>
                    </a:lnTo>
                    <a:lnTo>
                      <a:pt x="38" y="10"/>
                    </a:lnTo>
                    <a:lnTo>
                      <a:pt x="36" y="12"/>
                    </a:lnTo>
                    <a:lnTo>
                      <a:pt x="36" y="14"/>
                    </a:lnTo>
                    <a:lnTo>
                      <a:pt x="36" y="16"/>
                    </a:lnTo>
                    <a:lnTo>
                      <a:pt x="36" y="18"/>
                    </a:lnTo>
                    <a:lnTo>
                      <a:pt x="36" y="20"/>
                    </a:lnTo>
                    <a:lnTo>
                      <a:pt x="34" y="20"/>
                    </a:lnTo>
                    <a:lnTo>
                      <a:pt x="32" y="18"/>
                    </a:lnTo>
                    <a:lnTo>
                      <a:pt x="32" y="16"/>
                    </a:lnTo>
                    <a:lnTo>
                      <a:pt x="32" y="14"/>
                    </a:lnTo>
                    <a:lnTo>
                      <a:pt x="34" y="14"/>
                    </a:lnTo>
                    <a:lnTo>
                      <a:pt x="34" y="12"/>
                    </a:lnTo>
                    <a:lnTo>
                      <a:pt x="34" y="10"/>
                    </a:lnTo>
                    <a:lnTo>
                      <a:pt x="32" y="8"/>
                    </a:lnTo>
                    <a:lnTo>
                      <a:pt x="32" y="6"/>
                    </a:lnTo>
                    <a:lnTo>
                      <a:pt x="32" y="4"/>
                    </a:lnTo>
                    <a:lnTo>
                      <a:pt x="28" y="6"/>
                    </a:lnTo>
                    <a:lnTo>
                      <a:pt x="24" y="10"/>
                    </a:lnTo>
                    <a:lnTo>
                      <a:pt x="22" y="14"/>
                    </a:lnTo>
                    <a:lnTo>
                      <a:pt x="20" y="16"/>
                    </a:lnTo>
                    <a:lnTo>
                      <a:pt x="18" y="16"/>
                    </a:lnTo>
                    <a:lnTo>
                      <a:pt x="18" y="18"/>
                    </a:lnTo>
                    <a:lnTo>
                      <a:pt x="14" y="18"/>
                    </a:lnTo>
                    <a:lnTo>
                      <a:pt x="10" y="20"/>
                    </a:lnTo>
                    <a:lnTo>
                      <a:pt x="6" y="24"/>
                    </a:lnTo>
                    <a:lnTo>
                      <a:pt x="2" y="26"/>
                    </a:lnTo>
                    <a:lnTo>
                      <a:pt x="0" y="30"/>
                    </a:lnTo>
                    <a:lnTo>
                      <a:pt x="0" y="32"/>
                    </a:lnTo>
                    <a:lnTo>
                      <a:pt x="0" y="36"/>
                    </a:lnTo>
                    <a:lnTo>
                      <a:pt x="0" y="42"/>
                    </a:lnTo>
                    <a:lnTo>
                      <a:pt x="0" y="46"/>
                    </a:lnTo>
                    <a:lnTo>
                      <a:pt x="2" y="48"/>
                    </a:lnTo>
                    <a:lnTo>
                      <a:pt x="2" y="50"/>
                    </a:lnTo>
                    <a:lnTo>
                      <a:pt x="4" y="54"/>
                    </a:lnTo>
                    <a:lnTo>
                      <a:pt x="4" y="58"/>
                    </a:lnTo>
                    <a:lnTo>
                      <a:pt x="2" y="60"/>
                    </a:lnTo>
                    <a:lnTo>
                      <a:pt x="2" y="62"/>
                    </a:lnTo>
                    <a:lnTo>
                      <a:pt x="2" y="64"/>
                    </a:lnTo>
                    <a:lnTo>
                      <a:pt x="0" y="68"/>
                    </a:lnTo>
                    <a:lnTo>
                      <a:pt x="0" y="72"/>
                    </a:lnTo>
                    <a:lnTo>
                      <a:pt x="2" y="76"/>
                    </a:lnTo>
                    <a:lnTo>
                      <a:pt x="2" y="80"/>
                    </a:lnTo>
                    <a:lnTo>
                      <a:pt x="6" y="84"/>
                    </a:lnTo>
                    <a:lnTo>
                      <a:pt x="12" y="86"/>
                    </a:lnTo>
                    <a:lnTo>
                      <a:pt x="44" y="90"/>
                    </a:lnTo>
                    <a:lnTo>
                      <a:pt x="48" y="98"/>
                    </a:lnTo>
                    <a:lnTo>
                      <a:pt x="52" y="98"/>
                    </a:lnTo>
                    <a:lnTo>
                      <a:pt x="56" y="98"/>
                    </a:lnTo>
                    <a:lnTo>
                      <a:pt x="60" y="98"/>
                    </a:lnTo>
                    <a:lnTo>
                      <a:pt x="62" y="96"/>
                    </a:lnTo>
                    <a:lnTo>
                      <a:pt x="64" y="96"/>
                    </a:lnTo>
                    <a:lnTo>
                      <a:pt x="66" y="96"/>
                    </a:lnTo>
                    <a:lnTo>
                      <a:pt x="66" y="98"/>
                    </a:lnTo>
                    <a:lnTo>
                      <a:pt x="66" y="102"/>
                    </a:lnTo>
                    <a:lnTo>
                      <a:pt x="64" y="104"/>
                    </a:lnTo>
                    <a:lnTo>
                      <a:pt x="62" y="106"/>
                    </a:lnTo>
                    <a:lnTo>
                      <a:pt x="60" y="108"/>
                    </a:lnTo>
                    <a:lnTo>
                      <a:pt x="60" y="112"/>
                    </a:lnTo>
                    <a:lnTo>
                      <a:pt x="58" y="116"/>
                    </a:lnTo>
                    <a:lnTo>
                      <a:pt x="60" y="122"/>
                    </a:lnTo>
                    <a:lnTo>
                      <a:pt x="62" y="128"/>
                    </a:lnTo>
                    <a:lnTo>
                      <a:pt x="68" y="132"/>
                    </a:lnTo>
                    <a:lnTo>
                      <a:pt x="60" y="140"/>
                    </a:lnTo>
                    <a:lnTo>
                      <a:pt x="62" y="140"/>
                    </a:lnTo>
                    <a:lnTo>
                      <a:pt x="62" y="144"/>
                    </a:lnTo>
                    <a:lnTo>
                      <a:pt x="64" y="148"/>
                    </a:lnTo>
                    <a:lnTo>
                      <a:pt x="66" y="154"/>
                    </a:lnTo>
                    <a:lnTo>
                      <a:pt x="68" y="160"/>
                    </a:lnTo>
                    <a:lnTo>
                      <a:pt x="68" y="164"/>
                    </a:lnTo>
                    <a:lnTo>
                      <a:pt x="80" y="166"/>
                    </a:lnTo>
                    <a:lnTo>
                      <a:pt x="98" y="172"/>
                    </a:lnTo>
                    <a:lnTo>
                      <a:pt x="116" y="152"/>
                    </a:lnTo>
                    <a:lnTo>
                      <a:pt x="124" y="148"/>
                    </a:lnTo>
                    <a:lnTo>
                      <a:pt x="124" y="140"/>
                    </a:lnTo>
                    <a:lnTo>
                      <a:pt x="122" y="140"/>
                    </a:lnTo>
                    <a:lnTo>
                      <a:pt x="118" y="140"/>
                    </a:lnTo>
                    <a:lnTo>
                      <a:pt x="116" y="140"/>
                    </a:lnTo>
                    <a:lnTo>
                      <a:pt x="114" y="140"/>
                    </a:lnTo>
                    <a:lnTo>
                      <a:pt x="112" y="138"/>
                    </a:lnTo>
                    <a:lnTo>
                      <a:pt x="112" y="136"/>
                    </a:lnTo>
                    <a:lnTo>
                      <a:pt x="112" y="130"/>
                    </a:lnTo>
                    <a:lnTo>
                      <a:pt x="110" y="128"/>
                    </a:lnTo>
                    <a:lnTo>
                      <a:pt x="108" y="126"/>
                    </a:lnTo>
                    <a:lnTo>
                      <a:pt x="106" y="124"/>
                    </a:lnTo>
                    <a:lnTo>
                      <a:pt x="104" y="124"/>
                    </a:lnTo>
                    <a:lnTo>
                      <a:pt x="104" y="122"/>
                    </a:lnTo>
                    <a:lnTo>
                      <a:pt x="104" y="118"/>
                    </a:lnTo>
                    <a:lnTo>
                      <a:pt x="106" y="118"/>
                    </a:lnTo>
                    <a:lnTo>
                      <a:pt x="108" y="120"/>
                    </a:lnTo>
                    <a:lnTo>
                      <a:pt x="114" y="122"/>
                    </a:lnTo>
                    <a:lnTo>
                      <a:pt x="126" y="124"/>
                    </a:lnTo>
                    <a:lnTo>
                      <a:pt x="128" y="130"/>
                    </a:lnTo>
                    <a:lnTo>
                      <a:pt x="144" y="128"/>
                    </a:lnTo>
                    <a:lnTo>
                      <a:pt x="144" y="124"/>
                    </a:lnTo>
                    <a:lnTo>
                      <a:pt x="152" y="120"/>
                    </a:lnTo>
                    <a:lnTo>
                      <a:pt x="154" y="120"/>
                    </a:lnTo>
                    <a:lnTo>
                      <a:pt x="156" y="122"/>
                    </a:lnTo>
                    <a:lnTo>
                      <a:pt x="158" y="122"/>
                    </a:lnTo>
                    <a:lnTo>
                      <a:pt x="160" y="120"/>
                    </a:lnTo>
                    <a:lnTo>
                      <a:pt x="162" y="120"/>
                    </a:lnTo>
                    <a:lnTo>
                      <a:pt x="164" y="118"/>
                    </a:lnTo>
                    <a:lnTo>
                      <a:pt x="164" y="116"/>
                    </a:lnTo>
                    <a:lnTo>
                      <a:pt x="156" y="100"/>
                    </a:lnTo>
                    <a:lnTo>
                      <a:pt x="156" y="98"/>
                    </a:lnTo>
                    <a:lnTo>
                      <a:pt x="154" y="96"/>
                    </a:lnTo>
                    <a:lnTo>
                      <a:pt x="154" y="90"/>
                    </a:lnTo>
                    <a:lnTo>
                      <a:pt x="154" y="84"/>
                    </a:lnTo>
                    <a:lnTo>
                      <a:pt x="156" y="78"/>
                    </a:lnTo>
                    <a:lnTo>
                      <a:pt x="166" y="76"/>
                    </a:lnTo>
                    <a:lnTo>
                      <a:pt x="164" y="64"/>
                    </a:lnTo>
                    <a:lnTo>
                      <a:pt x="168" y="62"/>
                    </a:lnTo>
                    <a:lnTo>
                      <a:pt x="170" y="62"/>
                    </a:lnTo>
                    <a:lnTo>
                      <a:pt x="174" y="60"/>
                    </a:lnTo>
                    <a:lnTo>
                      <a:pt x="176" y="5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04" name="Freeform 326"/>
              <p:cNvSpPr>
                <a:spLocks/>
              </p:cNvSpPr>
              <p:nvPr/>
            </p:nvSpPr>
            <p:spPr bwMode="gray">
              <a:xfrm>
                <a:off x="1867" y="2767"/>
                <a:ext cx="57" cy="86"/>
              </a:xfrm>
              <a:custGeom>
                <a:avLst/>
                <a:gdLst>
                  <a:gd name="T0" fmla="*/ 52 w 52"/>
                  <a:gd name="T1" fmla="*/ 28 h 86"/>
                  <a:gd name="T2" fmla="*/ 52 w 52"/>
                  <a:gd name="T3" fmla="*/ 28 h 86"/>
                  <a:gd name="T4" fmla="*/ 48 w 52"/>
                  <a:gd name="T5" fmla="*/ 26 h 86"/>
                  <a:gd name="T6" fmla="*/ 46 w 52"/>
                  <a:gd name="T7" fmla="*/ 22 h 86"/>
                  <a:gd name="T8" fmla="*/ 40 w 52"/>
                  <a:gd name="T9" fmla="*/ 16 h 86"/>
                  <a:gd name="T10" fmla="*/ 34 w 52"/>
                  <a:gd name="T11" fmla="*/ 12 h 86"/>
                  <a:gd name="T12" fmla="*/ 28 w 52"/>
                  <a:gd name="T13" fmla="*/ 6 h 86"/>
                  <a:gd name="T14" fmla="*/ 22 w 52"/>
                  <a:gd name="T15" fmla="*/ 0 h 86"/>
                  <a:gd name="T16" fmla="*/ 22 w 52"/>
                  <a:gd name="T17" fmla="*/ 0 h 86"/>
                  <a:gd name="T18" fmla="*/ 20 w 52"/>
                  <a:gd name="T19" fmla="*/ 2 h 86"/>
                  <a:gd name="T20" fmla="*/ 16 w 52"/>
                  <a:gd name="T21" fmla="*/ 4 h 86"/>
                  <a:gd name="T22" fmla="*/ 14 w 52"/>
                  <a:gd name="T23" fmla="*/ 4 h 86"/>
                  <a:gd name="T24" fmla="*/ 10 w 52"/>
                  <a:gd name="T25" fmla="*/ 6 h 86"/>
                  <a:gd name="T26" fmla="*/ 10 w 52"/>
                  <a:gd name="T27" fmla="*/ 6 h 86"/>
                  <a:gd name="T28" fmla="*/ 12 w 52"/>
                  <a:gd name="T29" fmla="*/ 18 h 86"/>
                  <a:gd name="T30" fmla="*/ 2 w 52"/>
                  <a:gd name="T31" fmla="*/ 20 h 86"/>
                  <a:gd name="T32" fmla="*/ 0 w 52"/>
                  <a:gd name="T33" fmla="*/ 26 h 86"/>
                  <a:gd name="T34" fmla="*/ 0 w 52"/>
                  <a:gd name="T35" fmla="*/ 32 h 86"/>
                  <a:gd name="T36" fmla="*/ 0 w 52"/>
                  <a:gd name="T37" fmla="*/ 38 h 86"/>
                  <a:gd name="T38" fmla="*/ 2 w 52"/>
                  <a:gd name="T39" fmla="*/ 40 h 86"/>
                  <a:gd name="T40" fmla="*/ 2 w 52"/>
                  <a:gd name="T41" fmla="*/ 42 h 86"/>
                  <a:gd name="T42" fmla="*/ 10 w 52"/>
                  <a:gd name="T43" fmla="*/ 58 h 86"/>
                  <a:gd name="T44" fmla="*/ 14 w 52"/>
                  <a:gd name="T45" fmla="*/ 58 h 86"/>
                  <a:gd name="T46" fmla="*/ 16 w 52"/>
                  <a:gd name="T47" fmla="*/ 60 h 86"/>
                  <a:gd name="T48" fmla="*/ 16 w 52"/>
                  <a:gd name="T49" fmla="*/ 62 h 86"/>
                  <a:gd name="T50" fmla="*/ 18 w 52"/>
                  <a:gd name="T51" fmla="*/ 66 h 86"/>
                  <a:gd name="T52" fmla="*/ 18 w 52"/>
                  <a:gd name="T53" fmla="*/ 70 h 86"/>
                  <a:gd name="T54" fmla="*/ 18 w 52"/>
                  <a:gd name="T55" fmla="*/ 72 h 86"/>
                  <a:gd name="T56" fmla="*/ 16 w 52"/>
                  <a:gd name="T57" fmla="*/ 74 h 86"/>
                  <a:gd name="T58" fmla="*/ 16 w 52"/>
                  <a:gd name="T59" fmla="*/ 78 h 86"/>
                  <a:gd name="T60" fmla="*/ 16 w 52"/>
                  <a:gd name="T61" fmla="*/ 80 h 86"/>
                  <a:gd name="T62" fmla="*/ 16 w 52"/>
                  <a:gd name="T63" fmla="*/ 84 h 86"/>
                  <a:gd name="T64" fmla="*/ 18 w 52"/>
                  <a:gd name="T65" fmla="*/ 86 h 86"/>
                  <a:gd name="T66" fmla="*/ 24 w 52"/>
                  <a:gd name="T67" fmla="*/ 84 h 86"/>
                  <a:gd name="T68" fmla="*/ 26 w 52"/>
                  <a:gd name="T69" fmla="*/ 84 h 86"/>
                  <a:gd name="T70" fmla="*/ 36 w 52"/>
                  <a:gd name="T71" fmla="*/ 82 h 86"/>
                  <a:gd name="T72" fmla="*/ 40 w 52"/>
                  <a:gd name="T73" fmla="*/ 82 h 86"/>
                  <a:gd name="T74" fmla="*/ 46 w 52"/>
                  <a:gd name="T75" fmla="*/ 82 h 86"/>
                  <a:gd name="T76" fmla="*/ 46 w 52"/>
                  <a:gd name="T77" fmla="*/ 82 h 86"/>
                  <a:gd name="T78" fmla="*/ 44 w 52"/>
                  <a:gd name="T79" fmla="*/ 80 h 86"/>
                  <a:gd name="T80" fmla="*/ 42 w 52"/>
                  <a:gd name="T81" fmla="*/ 78 h 86"/>
                  <a:gd name="T82" fmla="*/ 42 w 52"/>
                  <a:gd name="T83" fmla="*/ 74 h 86"/>
                  <a:gd name="T84" fmla="*/ 40 w 52"/>
                  <a:gd name="T85" fmla="*/ 64 h 86"/>
                  <a:gd name="T86" fmla="*/ 36 w 52"/>
                  <a:gd name="T87" fmla="*/ 62 h 86"/>
                  <a:gd name="T88" fmla="*/ 36 w 52"/>
                  <a:gd name="T89" fmla="*/ 62 h 86"/>
                  <a:gd name="T90" fmla="*/ 34 w 52"/>
                  <a:gd name="T91" fmla="*/ 58 h 86"/>
                  <a:gd name="T92" fmla="*/ 32 w 52"/>
                  <a:gd name="T93" fmla="*/ 54 h 86"/>
                  <a:gd name="T94" fmla="*/ 32 w 52"/>
                  <a:gd name="T95" fmla="*/ 50 h 86"/>
                  <a:gd name="T96" fmla="*/ 32 w 52"/>
                  <a:gd name="T97" fmla="*/ 44 h 86"/>
                  <a:gd name="T98" fmla="*/ 34 w 52"/>
                  <a:gd name="T99" fmla="*/ 40 h 86"/>
                  <a:gd name="T100" fmla="*/ 38 w 52"/>
                  <a:gd name="T101" fmla="*/ 40 h 86"/>
                  <a:gd name="T102" fmla="*/ 40 w 52"/>
                  <a:gd name="T103" fmla="*/ 40 h 86"/>
                  <a:gd name="T104" fmla="*/ 42 w 52"/>
                  <a:gd name="T105" fmla="*/ 42 h 86"/>
                  <a:gd name="T106" fmla="*/ 44 w 52"/>
                  <a:gd name="T107" fmla="*/ 42 h 86"/>
                  <a:gd name="T108" fmla="*/ 44 w 52"/>
                  <a:gd name="T109" fmla="*/ 40 h 86"/>
                  <a:gd name="T110" fmla="*/ 46 w 52"/>
                  <a:gd name="T111" fmla="*/ 38 h 86"/>
                  <a:gd name="T112" fmla="*/ 46 w 52"/>
                  <a:gd name="T113" fmla="*/ 38 h 86"/>
                  <a:gd name="T114" fmla="*/ 46 w 52"/>
                  <a:gd name="T115" fmla="*/ 36 h 86"/>
                  <a:gd name="T116" fmla="*/ 48 w 52"/>
                  <a:gd name="T117" fmla="*/ 34 h 86"/>
                  <a:gd name="T118" fmla="*/ 48 w 52"/>
                  <a:gd name="T119" fmla="*/ 32 h 86"/>
                  <a:gd name="T120" fmla="*/ 52 w 52"/>
                  <a:gd name="T121" fmla="*/ 28 h 86"/>
                  <a:gd name="T122" fmla="*/ 52 w 52"/>
                  <a:gd name="T123" fmla="*/ 28 h 8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
                  <a:gd name="T187" fmla="*/ 0 h 86"/>
                  <a:gd name="T188" fmla="*/ 52 w 52"/>
                  <a:gd name="T189" fmla="*/ 86 h 8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 h="86">
                    <a:moveTo>
                      <a:pt x="52" y="28"/>
                    </a:moveTo>
                    <a:lnTo>
                      <a:pt x="52" y="28"/>
                    </a:lnTo>
                    <a:lnTo>
                      <a:pt x="48" y="26"/>
                    </a:lnTo>
                    <a:lnTo>
                      <a:pt x="46" y="22"/>
                    </a:lnTo>
                    <a:lnTo>
                      <a:pt x="40" y="16"/>
                    </a:lnTo>
                    <a:lnTo>
                      <a:pt x="34" y="12"/>
                    </a:lnTo>
                    <a:lnTo>
                      <a:pt x="28" y="6"/>
                    </a:lnTo>
                    <a:lnTo>
                      <a:pt x="22" y="0"/>
                    </a:lnTo>
                    <a:lnTo>
                      <a:pt x="20" y="2"/>
                    </a:lnTo>
                    <a:lnTo>
                      <a:pt x="16" y="4"/>
                    </a:lnTo>
                    <a:lnTo>
                      <a:pt x="14" y="4"/>
                    </a:lnTo>
                    <a:lnTo>
                      <a:pt x="10" y="6"/>
                    </a:lnTo>
                    <a:lnTo>
                      <a:pt x="12" y="18"/>
                    </a:lnTo>
                    <a:lnTo>
                      <a:pt x="2" y="20"/>
                    </a:lnTo>
                    <a:lnTo>
                      <a:pt x="0" y="26"/>
                    </a:lnTo>
                    <a:lnTo>
                      <a:pt x="0" y="32"/>
                    </a:lnTo>
                    <a:lnTo>
                      <a:pt x="0" y="38"/>
                    </a:lnTo>
                    <a:lnTo>
                      <a:pt x="2" y="40"/>
                    </a:lnTo>
                    <a:lnTo>
                      <a:pt x="2" y="42"/>
                    </a:lnTo>
                    <a:lnTo>
                      <a:pt x="10" y="58"/>
                    </a:lnTo>
                    <a:lnTo>
                      <a:pt x="14" y="58"/>
                    </a:lnTo>
                    <a:lnTo>
                      <a:pt x="16" y="60"/>
                    </a:lnTo>
                    <a:lnTo>
                      <a:pt x="16" y="62"/>
                    </a:lnTo>
                    <a:lnTo>
                      <a:pt x="18" y="66"/>
                    </a:lnTo>
                    <a:lnTo>
                      <a:pt x="18" y="70"/>
                    </a:lnTo>
                    <a:lnTo>
                      <a:pt x="18" y="72"/>
                    </a:lnTo>
                    <a:lnTo>
                      <a:pt x="16" y="74"/>
                    </a:lnTo>
                    <a:lnTo>
                      <a:pt x="16" y="78"/>
                    </a:lnTo>
                    <a:lnTo>
                      <a:pt x="16" y="80"/>
                    </a:lnTo>
                    <a:lnTo>
                      <a:pt x="16" y="84"/>
                    </a:lnTo>
                    <a:lnTo>
                      <a:pt x="18" y="86"/>
                    </a:lnTo>
                    <a:lnTo>
                      <a:pt x="24" y="84"/>
                    </a:lnTo>
                    <a:lnTo>
                      <a:pt x="26" y="84"/>
                    </a:lnTo>
                    <a:lnTo>
                      <a:pt x="36" y="82"/>
                    </a:lnTo>
                    <a:lnTo>
                      <a:pt x="40" y="82"/>
                    </a:lnTo>
                    <a:lnTo>
                      <a:pt x="46" y="82"/>
                    </a:lnTo>
                    <a:lnTo>
                      <a:pt x="44" y="80"/>
                    </a:lnTo>
                    <a:lnTo>
                      <a:pt x="42" y="78"/>
                    </a:lnTo>
                    <a:lnTo>
                      <a:pt x="42" y="74"/>
                    </a:lnTo>
                    <a:lnTo>
                      <a:pt x="40" y="64"/>
                    </a:lnTo>
                    <a:lnTo>
                      <a:pt x="36" y="62"/>
                    </a:lnTo>
                    <a:lnTo>
                      <a:pt x="34" y="58"/>
                    </a:lnTo>
                    <a:lnTo>
                      <a:pt x="32" y="54"/>
                    </a:lnTo>
                    <a:lnTo>
                      <a:pt x="32" y="50"/>
                    </a:lnTo>
                    <a:lnTo>
                      <a:pt x="32" y="44"/>
                    </a:lnTo>
                    <a:lnTo>
                      <a:pt x="34" y="40"/>
                    </a:lnTo>
                    <a:lnTo>
                      <a:pt x="38" y="40"/>
                    </a:lnTo>
                    <a:lnTo>
                      <a:pt x="40" y="40"/>
                    </a:lnTo>
                    <a:lnTo>
                      <a:pt x="42" y="42"/>
                    </a:lnTo>
                    <a:lnTo>
                      <a:pt x="44" y="42"/>
                    </a:lnTo>
                    <a:lnTo>
                      <a:pt x="44" y="40"/>
                    </a:lnTo>
                    <a:lnTo>
                      <a:pt x="46" y="38"/>
                    </a:lnTo>
                    <a:lnTo>
                      <a:pt x="46" y="36"/>
                    </a:lnTo>
                    <a:lnTo>
                      <a:pt x="48" y="34"/>
                    </a:lnTo>
                    <a:lnTo>
                      <a:pt x="48" y="32"/>
                    </a:lnTo>
                    <a:lnTo>
                      <a:pt x="52" y="2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05" name="Freeform 327"/>
              <p:cNvSpPr>
                <a:spLocks/>
              </p:cNvSpPr>
              <p:nvPr/>
            </p:nvSpPr>
            <p:spPr bwMode="gray">
              <a:xfrm>
                <a:off x="1902" y="2795"/>
                <a:ext cx="51" cy="56"/>
              </a:xfrm>
              <a:custGeom>
                <a:avLst/>
                <a:gdLst>
                  <a:gd name="T0" fmla="*/ 20 w 46"/>
                  <a:gd name="T1" fmla="*/ 0 h 56"/>
                  <a:gd name="T2" fmla="*/ 28 w 46"/>
                  <a:gd name="T3" fmla="*/ 4 h 56"/>
                  <a:gd name="T4" fmla="*/ 36 w 46"/>
                  <a:gd name="T5" fmla="*/ 8 h 56"/>
                  <a:gd name="T6" fmla="*/ 46 w 46"/>
                  <a:gd name="T7" fmla="*/ 10 h 56"/>
                  <a:gd name="T8" fmla="*/ 44 w 46"/>
                  <a:gd name="T9" fmla="*/ 16 h 56"/>
                  <a:gd name="T10" fmla="*/ 44 w 46"/>
                  <a:gd name="T11" fmla="*/ 16 h 56"/>
                  <a:gd name="T12" fmla="*/ 42 w 46"/>
                  <a:gd name="T13" fmla="*/ 18 h 56"/>
                  <a:gd name="T14" fmla="*/ 40 w 46"/>
                  <a:gd name="T15" fmla="*/ 20 h 56"/>
                  <a:gd name="T16" fmla="*/ 38 w 46"/>
                  <a:gd name="T17" fmla="*/ 22 h 56"/>
                  <a:gd name="T18" fmla="*/ 38 w 46"/>
                  <a:gd name="T19" fmla="*/ 24 h 56"/>
                  <a:gd name="T20" fmla="*/ 36 w 46"/>
                  <a:gd name="T21" fmla="*/ 26 h 56"/>
                  <a:gd name="T22" fmla="*/ 36 w 46"/>
                  <a:gd name="T23" fmla="*/ 28 h 56"/>
                  <a:gd name="T24" fmla="*/ 38 w 46"/>
                  <a:gd name="T25" fmla="*/ 30 h 56"/>
                  <a:gd name="T26" fmla="*/ 38 w 46"/>
                  <a:gd name="T27" fmla="*/ 30 h 56"/>
                  <a:gd name="T28" fmla="*/ 40 w 46"/>
                  <a:gd name="T29" fmla="*/ 32 h 56"/>
                  <a:gd name="T30" fmla="*/ 42 w 46"/>
                  <a:gd name="T31" fmla="*/ 36 h 56"/>
                  <a:gd name="T32" fmla="*/ 42 w 46"/>
                  <a:gd name="T33" fmla="*/ 38 h 56"/>
                  <a:gd name="T34" fmla="*/ 42 w 46"/>
                  <a:gd name="T35" fmla="*/ 38 h 56"/>
                  <a:gd name="T36" fmla="*/ 40 w 46"/>
                  <a:gd name="T37" fmla="*/ 42 h 56"/>
                  <a:gd name="T38" fmla="*/ 40 w 46"/>
                  <a:gd name="T39" fmla="*/ 44 h 56"/>
                  <a:gd name="T40" fmla="*/ 40 w 46"/>
                  <a:gd name="T41" fmla="*/ 46 h 56"/>
                  <a:gd name="T42" fmla="*/ 40 w 46"/>
                  <a:gd name="T43" fmla="*/ 48 h 56"/>
                  <a:gd name="T44" fmla="*/ 40 w 46"/>
                  <a:gd name="T45" fmla="*/ 50 h 56"/>
                  <a:gd name="T46" fmla="*/ 38 w 46"/>
                  <a:gd name="T47" fmla="*/ 52 h 56"/>
                  <a:gd name="T48" fmla="*/ 36 w 46"/>
                  <a:gd name="T49" fmla="*/ 52 h 56"/>
                  <a:gd name="T50" fmla="*/ 34 w 46"/>
                  <a:gd name="T51" fmla="*/ 52 h 56"/>
                  <a:gd name="T52" fmla="*/ 34 w 46"/>
                  <a:gd name="T53" fmla="*/ 52 h 56"/>
                  <a:gd name="T54" fmla="*/ 32 w 46"/>
                  <a:gd name="T55" fmla="*/ 50 h 56"/>
                  <a:gd name="T56" fmla="*/ 28 w 46"/>
                  <a:gd name="T57" fmla="*/ 50 h 56"/>
                  <a:gd name="T58" fmla="*/ 26 w 46"/>
                  <a:gd name="T59" fmla="*/ 52 h 56"/>
                  <a:gd name="T60" fmla="*/ 24 w 46"/>
                  <a:gd name="T61" fmla="*/ 52 h 56"/>
                  <a:gd name="T62" fmla="*/ 20 w 46"/>
                  <a:gd name="T63" fmla="*/ 50 h 56"/>
                  <a:gd name="T64" fmla="*/ 20 w 46"/>
                  <a:gd name="T65" fmla="*/ 50 h 56"/>
                  <a:gd name="T66" fmla="*/ 18 w 46"/>
                  <a:gd name="T67" fmla="*/ 54 h 56"/>
                  <a:gd name="T68" fmla="*/ 20 w 46"/>
                  <a:gd name="T69" fmla="*/ 56 h 56"/>
                  <a:gd name="T70" fmla="*/ 14 w 46"/>
                  <a:gd name="T71" fmla="*/ 54 h 56"/>
                  <a:gd name="T72" fmla="*/ 14 w 46"/>
                  <a:gd name="T73" fmla="*/ 54 h 56"/>
                  <a:gd name="T74" fmla="*/ 12 w 46"/>
                  <a:gd name="T75" fmla="*/ 52 h 56"/>
                  <a:gd name="T76" fmla="*/ 10 w 46"/>
                  <a:gd name="T77" fmla="*/ 50 h 56"/>
                  <a:gd name="T78" fmla="*/ 10 w 46"/>
                  <a:gd name="T79" fmla="*/ 46 h 56"/>
                  <a:gd name="T80" fmla="*/ 8 w 46"/>
                  <a:gd name="T81" fmla="*/ 36 h 56"/>
                  <a:gd name="T82" fmla="*/ 4 w 46"/>
                  <a:gd name="T83" fmla="*/ 34 h 56"/>
                  <a:gd name="T84" fmla="*/ 4 w 46"/>
                  <a:gd name="T85" fmla="*/ 34 h 56"/>
                  <a:gd name="T86" fmla="*/ 2 w 46"/>
                  <a:gd name="T87" fmla="*/ 30 h 56"/>
                  <a:gd name="T88" fmla="*/ 0 w 46"/>
                  <a:gd name="T89" fmla="*/ 26 h 56"/>
                  <a:gd name="T90" fmla="*/ 0 w 46"/>
                  <a:gd name="T91" fmla="*/ 22 h 56"/>
                  <a:gd name="T92" fmla="*/ 0 w 46"/>
                  <a:gd name="T93" fmla="*/ 16 h 56"/>
                  <a:gd name="T94" fmla="*/ 2 w 46"/>
                  <a:gd name="T95" fmla="*/ 12 h 56"/>
                  <a:gd name="T96" fmla="*/ 6 w 46"/>
                  <a:gd name="T97" fmla="*/ 12 h 56"/>
                  <a:gd name="T98" fmla="*/ 8 w 46"/>
                  <a:gd name="T99" fmla="*/ 12 h 56"/>
                  <a:gd name="T100" fmla="*/ 10 w 46"/>
                  <a:gd name="T101" fmla="*/ 14 h 56"/>
                  <a:gd name="T102" fmla="*/ 12 w 46"/>
                  <a:gd name="T103" fmla="*/ 14 h 56"/>
                  <a:gd name="T104" fmla="*/ 12 w 46"/>
                  <a:gd name="T105" fmla="*/ 12 h 56"/>
                  <a:gd name="T106" fmla="*/ 14 w 46"/>
                  <a:gd name="T107" fmla="*/ 10 h 56"/>
                  <a:gd name="T108" fmla="*/ 14 w 46"/>
                  <a:gd name="T109" fmla="*/ 10 h 56"/>
                  <a:gd name="T110" fmla="*/ 14 w 46"/>
                  <a:gd name="T111" fmla="*/ 8 h 56"/>
                  <a:gd name="T112" fmla="*/ 16 w 46"/>
                  <a:gd name="T113" fmla="*/ 6 h 56"/>
                  <a:gd name="T114" fmla="*/ 16 w 46"/>
                  <a:gd name="T115" fmla="*/ 4 h 56"/>
                  <a:gd name="T116" fmla="*/ 20 w 46"/>
                  <a:gd name="T117" fmla="*/ 0 h 56"/>
                  <a:gd name="T118" fmla="*/ 20 w 46"/>
                  <a:gd name="T119" fmla="*/ 0 h 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6"/>
                  <a:gd name="T181" fmla="*/ 0 h 56"/>
                  <a:gd name="T182" fmla="*/ 46 w 46"/>
                  <a:gd name="T183" fmla="*/ 56 h 5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6" h="56">
                    <a:moveTo>
                      <a:pt x="20" y="0"/>
                    </a:moveTo>
                    <a:lnTo>
                      <a:pt x="28" y="4"/>
                    </a:lnTo>
                    <a:lnTo>
                      <a:pt x="36" y="8"/>
                    </a:lnTo>
                    <a:lnTo>
                      <a:pt x="46" y="10"/>
                    </a:lnTo>
                    <a:lnTo>
                      <a:pt x="44" y="16"/>
                    </a:lnTo>
                    <a:lnTo>
                      <a:pt x="42" y="18"/>
                    </a:lnTo>
                    <a:lnTo>
                      <a:pt x="40" y="20"/>
                    </a:lnTo>
                    <a:lnTo>
                      <a:pt x="38" y="22"/>
                    </a:lnTo>
                    <a:lnTo>
                      <a:pt x="38" y="24"/>
                    </a:lnTo>
                    <a:lnTo>
                      <a:pt x="36" y="26"/>
                    </a:lnTo>
                    <a:lnTo>
                      <a:pt x="36" y="28"/>
                    </a:lnTo>
                    <a:lnTo>
                      <a:pt x="38" y="30"/>
                    </a:lnTo>
                    <a:lnTo>
                      <a:pt x="40" y="32"/>
                    </a:lnTo>
                    <a:lnTo>
                      <a:pt x="42" y="36"/>
                    </a:lnTo>
                    <a:lnTo>
                      <a:pt x="42" y="38"/>
                    </a:lnTo>
                    <a:lnTo>
                      <a:pt x="40" y="42"/>
                    </a:lnTo>
                    <a:lnTo>
                      <a:pt x="40" y="44"/>
                    </a:lnTo>
                    <a:lnTo>
                      <a:pt x="40" y="46"/>
                    </a:lnTo>
                    <a:lnTo>
                      <a:pt x="40" y="48"/>
                    </a:lnTo>
                    <a:lnTo>
                      <a:pt x="40" y="50"/>
                    </a:lnTo>
                    <a:lnTo>
                      <a:pt x="38" y="52"/>
                    </a:lnTo>
                    <a:lnTo>
                      <a:pt x="36" y="52"/>
                    </a:lnTo>
                    <a:lnTo>
                      <a:pt x="34" y="52"/>
                    </a:lnTo>
                    <a:lnTo>
                      <a:pt x="32" y="50"/>
                    </a:lnTo>
                    <a:lnTo>
                      <a:pt x="28" y="50"/>
                    </a:lnTo>
                    <a:lnTo>
                      <a:pt x="26" y="52"/>
                    </a:lnTo>
                    <a:lnTo>
                      <a:pt x="24" y="52"/>
                    </a:lnTo>
                    <a:lnTo>
                      <a:pt x="20" y="50"/>
                    </a:lnTo>
                    <a:lnTo>
                      <a:pt x="18" y="54"/>
                    </a:lnTo>
                    <a:lnTo>
                      <a:pt x="20" y="56"/>
                    </a:lnTo>
                    <a:lnTo>
                      <a:pt x="14" y="54"/>
                    </a:lnTo>
                    <a:lnTo>
                      <a:pt x="12" y="52"/>
                    </a:lnTo>
                    <a:lnTo>
                      <a:pt x="10" y="50"/>
                    </a:lnTo>
                    <a:lnTo>
                      <a:pt x="10" y="46"/>
                    </a:lnTo>
                    <a:lnTo>
                      <a:pt x="8" y="36"/>
                    </a:lnTo>
                    <a:lnTo>
                      <a:pt x="4" y="34"/>
                    </a:lnTo>
                    <a:lnTo>
                      <a:pt x="2" y="30"/>
                    </a:lnTo>
                    <a:lnTo>
                      <a:pt x="0" y="26"/>
                    </a:lnTo>
                    <a:lnTo>
                      <a:pt x="0" y="22"/>
                    </a:lnTo>
                    <a:lnTo>
                      <a:pt x="0" y="16"/>
                    </a:lnTo>
                    <a:lnTo>
                      <a:pt x="2" y="12"/>
                    </a:lnTo>
                    <a:lnTo>
                      <a:pt x="6" y="12"/>
                    </a:lnTo>
                    <a:lnTo>
                      <a:pt x="8" y="12"/>
                    </a:lnTo>
                    <a:lnTo>
                      <a:pt x="10" y="14"/>
                    </a:lnTo>
                    <a:lnTo>
                      <a:pt x="12" y="14"/>
                    </a:lnTo>
                    <a:lnTo>
                      <a:pt x="12" y="12"/>
                    </a:lnTo>
                    <a:lnTo>
                      <a:pt x="14" y="10"/>
                    </a:lnTo>
                    <a:lnTo>
                      <a:pt x="14" y="8"/>
                    </a:lnTo>
                    <a:lnTo>
                      <a:pt x="16" y="6"/>
                    </a:lnTo>
                    <a:lnTo>
                      <a:pt x="16" y="4"/>
                    </a:lnTo>
                    <a:lnTo>
                      <a:pt x="2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06" name="Freeform 328"/>
              <p:cNvSpPr>
                <a:spLocks/>
              </p:cNvSpPr>
              <p:nvPr/>
            </p:nvSpPr>
            <p:spPr bwMode="gray">
              <a:xfrm>
                <a:off x="1942" y="2805"/>
                <a:ext cx="50" cy="42"/>
              </a:xfrm>
              <a:custGeom>
                <a:avLst/>
                <a:gdLst>
                  <a:gd name="T0" fmla="*/ 46 w 46"/>
                  <a:gd name="T1" fmla="*/ 18 h 42"/>
                  <a:gd name="T2" fmla="*/ 38 w 46"/>
                  <a:gd name="T3" fmla="*/ 12 h 42"/>
                  <a:gd name="T4" fmla="*/ 32 w 46"/>
                  <a:gd name="T5" fmla="*/ 8 h 42"/>
                  <a:gd name="T6" fmla="*/ 20 w 46"/>
                  <a:gd name="T7" fmla="*/ 4 h 42"/>
                  <a:gd name="T8" fmla="*/ 10 w 46"/>
                  <a:gd name="T9" fmla="*/ 0 h 42"/>
                  <a:gd name="T10" fmla="*/ 8 w 46"/>
                  <a:gd name="T11" fmla="*/ 2 h 42"/>
                  <a:gd name="T12" fmla="*/ 8 w 46"/>
                  <a:gd name="T13" fmla="*/ 6 h 42"/>
                  <a:gd name="T14" fmla="*/ 8 w 46"/>
                  <a:gd name="T15" fmla="*/ 6 h 42"/>
                  <a:gd name="T16" fmla="*/ 6 w 46"/>
                  <a:gd name="T17" fmla="*/ 8 h 42"/>
                  <a:gd name="T18" fmla="*/ 4 w 46"/>
                  <a:gd name="T19" fmla="*/ 10 h 42"/>
                  <a:gd name="T20" fmla="*/ 2 w 46"/>
                  <a:gd name="T21" fmla="*/ 12 h 42"/>
                  <a:gd name="T22" fmla="*/ 2 w 46"/>
                  <a:gd name="T23" fmla="*/ 14 h 42"/>
                  <a:gd name="T24" fmla="*/ 0 w 46"/>
                  <a:gd name="T25" fmla="*/ 16 h 42"/>
                  <a:gd name="T26" fmla="*/ 0 w 46"/>
                  <a:gd name="T27" fmla="*/ 18 h 42"/>
                  <a:gd name="T28" fmla="*/ 2 w 46"/>
                  <a:gd name="T29" fmla="*/ 20 h 42"/>
                  <a:gd name="T30" fmla="*/ 2 w 46"/>
                  <a:gd name="T31" fmla="*/ 20 h 42"/>
                  <a:gd name="T32" fmla="*/ 4 w 46"/>
                  <a:gd name="T33" fmla="*/ 22 h 42"/>
                  <a:gd name="T34" fmla="*/ 6 w 46"/>
                  <a:gd name="T35" fmla="*/ 26 h 42"/>
                  <a:gd name="T36" fmla="*/ 6 w 46"/>
                  <a:gd name="T37" fmla="*/ 28 h 42"/>
                  <a:gd name="T38" fmla="*/ 6 w 46"/>
                  <a:gd name="T39" fmla="*/ 28 h 42"/>
                  <a:gd name="T40" fmla="*/ 4 w 46"/>
                  <a:gd name="T41" fmla="*/ 32 h 42"/>
                  <a:gd name="T42" fmla="*/ 4 w 46"/>
                  <a:gd name="T43" fmla="*/ 34 h 42"/>
                  <a:gd name="T44" fmla="*/ 4 w 46"/>
                  <a:gd name="T45" fmla="*/ 36 h 42"/>
                  <a:gd name="T46" fmla="*/ 4 w 46"/>
                  <a:gd name="T47" fmla="*/ 38 h 42"/>
                  <a:gd name="T48" fmla="*/ 4 w 46"/>
                  <a:gd name="T49" fmla="*/ 40 h 42"/>
                  <a:gd name="T50" fmla="*/ 2 w 46"/>
                  <a:gd name="T51" fmla="*/ 40 h 42"/>
                  <a:gd name="T52" fmla="*/ 2 w 46"/>
                  <a:gd name="T53" fmla="*/ 42 h 42"/>
                  <a:gd name="T54" fmla="*/ 4 w 46"/>
                  <a:gd name="T55" fmla="*/ 42 h 42"/>
                  <a:gd name="T56" fmla="*/ 8 w 46"/>
                  <a:gd name="T57" fmla="*/ 42 h 42"/>
                  <a:gd name="T58" fmla="*/ 8 w 46"/>
                  <a:gd name="T59" fmla="*/ 42 h 42"/>
                  <a:gd name="T60" fmla="*/ 10 w 46"/>
                  <a:gd name="T61" fmla="*/ 40 h 42"/>
                  <a:gd name="T62" fmla="*/ 10 w 46"/>
                  <a:gd name="T63" fmla="*/ 40 h 42"/>
                  <a:gd name="T64" fmla="*/ 12 w 46"/>
                  <a:gd name="T65" fmla="*/ 40 h 42"/>
                  <a:gd name="T66" fmla="*/ 14 w 46"/>
                  <a:gd name="T67" fmla="*/ 40 h 42"/>
                  <a:gd name="T68" fmla="*/ 16 w 46"/>
                  <a:gd name="T69" fmla="*/ 40 h 42"/>
                  <a:gd name="T70" fmla="*/ 16 w 46"/>
                  <a:gd name="T71" fmla="*/ 40 h 42"/>
                  <a:gd name="T72" fmla="*/ 18 w 46"/>
                  <a:gd name="T73" fmla="*/ 40 h 42"/>
                  <a:gd name="T74" fmla="*/ 20 w 46"/>
                  <a:gd name="T75" fmla="*/ 40 h 42"/>
                  <a:gd name="T76" fmla="*/ 22 w 46"/>
                  <a:gd name="T77" fmla="*/ 42 h 42"/>
                  <a:gd name="T78" fmla="*/ 24 w 46"/>
                  <a:gd name="T79" fmla="*/ 42 h 42"/>
                  <a:gd name="T80" fmla="*/ 26 w 46"/>
                  <a:gd name="T81" fmla="*/ 42 h 42"/>
                  <a:gd name="T82" fmla="*/ 26 w 46"/>
                  <a:gd name="T83" fmla="*/ 42 h 42"/>
                  <a:gd name="T84" fmla="*/ 28 w 46"/>
                  <a:gd name="T85" fmla="*/ 42 h 42"/>
                  <a:gd name="T86" fmla="*/ 28 w 46"/>
                  <a:gd name="T87" fmla="*/ 40 h 42"/>
                  <a:gd name="T88" fmla="*/ 30 w 46"/>
                  <a:gd name="T89" fmla="*/ 38 h 42"/>
                  <a:gd name="T90" fmla="*/ 30 w 46"/>
                  <a:gd name="T91" fmla="*/ 36 h 42"/>
                  <a:gd name="T92" fmla="*/ 32 w 46"/>
                  <a:gd name="T93" fmla="*/ 32 h 42"/>
                  <a:gd name="T94" fmla="*/ 34 w 46"/>
                  <a:gd name="T95" fmla="*/ 28 h 42"/>
                  <a:gd name="T96" fmla="*/ 36 w 46"/>
                  <a:gd name="T97" fmla="*/ 26 h 42"/>
                  <a:gd name="T98" fmla="*/ 40 w 46"/>
                  <a:gd name="T99" fmla="*/ 26 h 42"/>
                  <a:gd name="T100" fmla="*/ 42 w 46"/>
                  <a:gd name="T101" fmla="*/ 22 h 42"/>
                  <a:gd name="T102" fmla="*/ 46 w 46"/>
                  <a:gd name="T103" fmla="*/ 18 h 42"/>
                  <a:gd name="T104" fmla="*/ 46 w 46"/>
                  <a:gd name="T105" fmla="*/ 18 h 4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
                  <a:gd name="T160" fmla="*/ 0 h 42"/>
                  <a:gd name="T161" fmla="*/ 46 w 46"/>
                  <a:gd name="T162" fmla="*/ 42 h 4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 h="42">
                    <a:moveTo>
                      <a:pt x="46" y="18"/>
                    </a:moveTo>
                    <a:lnTo>
                      <a:pt x="38" y="12"/>
                    </a:lnTo>
                    <a:lnTo>
                      <a:pt x="32" y="8"/>
                    </a:lnTo>
                    <a:lnTo>
                      <a:pt x="20" y="4"/>
                    </a:lnTo>
                    <a:lnTo>
                      <a:pt x="10" y="0"/>
                    </a:lnTo>
                    <a:lnTo>
                      <a:pt x="8" y="2"/>
                    </a:lnTo>
                    <a:lnTo>
                      <a:pt x="8" y="6"/>
                    </a:lnTo>
                    <a:lnTo>
                      <a:pt x="6" y="8"/>
                    </a:lnTo>
                    <a:lnTo>
                      <a:pt x="4" y="10"/>
                    </a:lnTo>
                    <a:lnTo>
                      <a:pt x="2" y="12"/>
                    </a:lnTo>
                    <a:lnTo>
                      <a:pt x="2" y="14"/>
                    </a:lnTo>
                    <a:lnTo>
                      <a:pt x="0" y="16"/>
                    </a:lnTo>
                    <a:lnTo>
                      <a:pt x="0" y="18"/>
                    </a:lnTo>
                    <a:lnTo>
                      <a:pt x="2" y="20"/>
                    </a:lnTo>
                    <a:lnTo>
                      <a:pt x="4" y="22"/>
                    </a:lnTo>
                    <a:lnTo>
                      <a:pt x="6" y="26"/>
                    </a:lnTo>
                    <a:lnTo>
                      <a:pt x="6" y="28"/>
                    </a:lnTo>
                    <a:lnTo>
                      <a:pt x="4" y="32"/>
                    </a:lnTo>
                    <a:lnTo>
                      <a:pt x="4" y="34"/>
                    </a:lnTo>
                    <a:lnTo>
                      <a:pt x="4" y="36"/>
                    </a:lnTo>
                    <a:lnTo>
                      <a:pt x="4" y="38"/>
                    </a:lnTo>
                    <a:lnTo>
                      <a:pt x="4" y="40"/>
                    </a:lnTo>
                    <a:lnTo>
                      <a:pt x="2" y="40"/>
                    </a:lnTo>
                    <a:lnTo>
                      <a:pt x="2" y="42"/>
                    </a:lnTo>
                    <a:lnTo>
                      <a:pt x="4" y="42"/>
                    </a:lnTo>
                    <a:lnTo>
                      <a:pt x="8" y="42"/>
                    </a:lnTo>
                    <a:lnTo>
                      <a:pt x="10" y="40"/>
                    </a:lnTo>
                    <a:lnTo>
                      <a:pt x="12" y="40"/>
                    </a:lnTo>
                    <a:lnTo>
                      <a:pt x="14" y="40"/>
                    </a:lnTo>
                    <a:lnTo>
                      <a:pt x="16" y="40"/>
                    </a:lnTo>
                    <a:lnTo>
                      <a:pt x="18" y="40"/>
                    </a:lnTo>
                    <a:lnTo>
                      <a:pt x="20" y="40"/>
                    </a:lnTo>
                    <a:lnTo>
                      <a:pt x="22" y="42"/>
                    </a:lnTo>
                    <a:lnTo>
                      <a:pt x="24" y="42"/>
                    </a:lnTo>
                    <a:lnTo>
                      <a:pt x="26" y="42"/>
                    </a:lnTo>
                    <a:lnTo>
                      <a:pt x="28" y="42"/>
                    </a:lnTo>
                    <a:lnTo>
                      <a:pt x="28" y="40"/>
                    </a:lnTo>
                    <a:lnTo>
                      <a:pt x="30" y="38"/>
                    </a:lnTo>
                    <a:lnTo>
                      <a:pt x="30" y="36"/>
                    </a:lnTo>
                    <a:lnTo>
                      <a:pt x="32" y="32"/>
                    </a:lnTo>
                    <a:lnTo>
                      <a:pt x="34" y="28"/>
                    </a:lnTo>
                    <a:lnTo>
                      <a:pt x="36" y="26"/>
                    </a:lnTo>
                    <a:lnTo>
                      <a:pt x="40" y="26"/>
                    </a:lnTo>
                    <a:lnTo>
                      <a:pt x="42" y="22"/>
                    </a:lnTo>
                    <a:lnTo>
                      <a:pt x="46" y="1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07" name="Freeform 329"/>
              <p:cNvSpPr>
                <a:spLocks/>
              </p:cNvSpPr>
              <p:nvPr/>
            </p:nvSpPr>
            <p:spPr bwMode="gray">
              <a:xfrm>
                <a:off x="1608" y="2707"/>
                <a:ext cx="164" cy="242"/>
              </a:xfrm>
              <a:custGeom>
                <a:avLst/>
                <a:gdLst>
                  <a:gd name="T0" fmla="*/ 128 w 148"/>
                  <a:gd name="T1" fmla="*/ 204 h 242"/>
                  <a:gd name="T2" fmla="*/ 126 w 148"/>
                  <a:gd name="T3" fmla="*/ 212 h 242"/>
                  <a:gd name="T4" fmla="*/ 114 w 148"/>
                  <a:gd name="T5" fmla="*/ 240 h 242"/>
                  <a:gd name="T6" fmla="*/ 118 w 148"/>
                  <a:gd name="T7" fmla="*/ 226 h 242"/>
                  <a:gd name="T8" fmla="*/ 114 w 148"/>
                  <a:gd name="T9" fmla="*/ 220 h 242"/>
                  <a:gd name="T10" fmla="*/ 106 w 148"/>
                  <a:gd name="T11" fmla="*/ 218 h 242"/>
                  <a:gd name="T12" fmla="*/ 96 w 148"/>
                  <a:gd name="T13" fmla="*/ 218 h 242"/>
                  <a:gd name="T14" fmla="*/ 82 w 148"/>
                  <a:gd name="T15" fmla="*/ 214 h 242"/>
                  <a:gd name="T16" fmla="*/ 80 w 148"/>
                  <a:gd name="T17" fmla="*/ 206 h 242"/>
                  <a:gd name="T18" fmla="*/ 78 w 148"/>
                  <a:gd name="T19" fmla="*/ 200 h 242"/>
                  <a:gd name="T20" fmla="*/ 60 w 148"/>
                  <a:gd name="T21" fmla="*/ 192 h 242"/>
                  <a:gd name="T22" fmla="*/ 50 w 148"/>
                  <a:gd name="T23" fmla="*/ 188 h 242"/>
                  <a:gd name="T24" fmla="*/ 36 w 148"/>
                  <a:gd name="T25" fmla="*/ 180 h 242"/>
                  <a:gd name="T26" fmla="*/ 26 w 148"/>
                  <a:gd name="T27" fmla="*/ 172 h 242"/>
                  <a:gd name="T28" fmla="*/ 26 w 148"/>
                  <a:gd name="T29" fmla="*/ 172 h 242"/>
                  <a:gd name="T30" fmla="*/ 14 w 148"/>
                  <a:gd name="T31" fmla="*/ 168 h 242"/>
                  <a:gd name="T32" fmla="*/ 2 w 148"/>
                  <a:gd name="T33" fmla="*/ 166 h 242"/>
                  <a:gd name="T34" fmla="*/ 4 w 148"/>
                  <a:gd name="T35" fmla="*/ 160 h 242"/>
                  <a:gd name="T36" fmla="*/ 14 w 148"/>
                  <a:gd name="T37" fmla="*/ 142 h 242"/>
                  <a:gd name="T38" fmla="*/ 18 w 148"/>
                  <a:gd name="T39" fmla="*/ 122 h 242"/>
                  <a:gd name="T40" fmla="*/ 18 w 148"/>
                  <a:gd name="T41" fmla="*/ 92 h 242"/>
                  <a:gd name="T42" fmla="*/ 20 w 148"/>
                  <a:gd name="T43" fmla="*/ 72 h 242"/>
                  <a:gd name="T44" fmla="*/ 18 w 148"/>
                  <a:gd name="T45" fmla="*/ 66 h 242"/>
                  <a:gd name="T46" fmla="*/ 18 w 148"/>
                  <a:gd name="T47" fmla="*/ 56 h 242"/>
                  <a:gd name="T48" fmla="*/ 34 w 148"/>
                  <a:gd name="T49" fmla="*/ 50 h 242"/>
                  <a:gd name="T50" fmla="*/ 68 w 148"/>
                  <a:gd name="T51" fmla="*/ 22 h 242"/>
                  <a:gd name="T52" fmla="*/ 78 w 148"/>
                  <a:gd name="T53" fmla="*/ 12 h 242"/>
                  <a:gd name="T54" fmla="*/ 86 w 148"/>
                  <a:gd name="T55" fmla="*/ 8 h 242"/>
                  <a:gd name="T56" fmla="*/ 94 w 148"/>
                  <a:gd name="T57" fmla="*/ 6 h 242"/>
                  <a:gd name="T58" fmla="*/ 102 w 148"/>
                  <a:gd name="T59" fmla="*/ 2 h 242"/>
                  <a:gd name="T60" fmla="*/ 112 w 148"/>
                  <a:gd name="T61" fmla="*/ 0 h 242"/>
                  <a:gd name="T62" fmla="*/ 116 w 148"/>
                  <a:gd name="T63" fmla="*/ 2 h 242"/>
                  <a:gd name="T64" fmla="*/ 114 w 148"/>
                  <a:gd name="T65" fmla="*/ 6 h 242"/>
                  <a:gd name="T66" fmla="*/ 106 w 148"/>
                  <a:gd name="T67" fmla="*/ 10 h 242"/>
                  <a:gd name="T68" fmla="*/ 98 w 148"/>
                  <a:gd name="T69" fmla="*/ 20 h 242"/>
                  <a:gd name="T70" fmla="*/ 86 w 148"/>
                  <a:gd name="T71" fmla="*/ 26 h 242"/>
                  <a:gd name="T72" fmla="*/ 80 w 148"/>
                  <a:gd name="T73" fmla="*/ 32 h 242"/>
                  <a:gd name="T74" fmla="*/ 80 w 148"/>
                  <a:gd name="T75" fmla="*/ 44 h 242"/>
                  <a:gd name="T76" fmla="*/ 82 w 148"/>
                  <a:gd name="T77" fmla="*/ 50 h 242"/>
                  <a:gd name="T78" fmla="*/ 84 w 148"/>
                  <a:gd name="T79" fmla="*/ 60 h 242"/>
                  <a:gd name="T80" fmla="*/ 82 w 148"/>
                  <a:gd name="T81" fmla="*/ 66 h 242"/>
                  <a:gd name="T82" fmla="*/ 82 w 148"/>
                  <a:gd name="T83" fmla="*/ 78 h 242"/>
                  <a:gd name="T84" fmla="*/ 92 w 148"/>
                  <a:gd name="T85" fmla="*/ 88 h 242"/>
                  <a:gd name="T86" fmla="*/ 128 w 148"/>
                  <a:gd name="T87" fmla="*/ 100 h 242"/>
                  <a:gd name="T88" fmla="*/ 140 w 148"/>
                  <a:gd name="T89" fmla="*/ 100 h 242"/>
                  <a:gd name="T90" fmla="*/ 142 w 148"/>
                  <a:gd name="T91" fmla="*/ 98 h 242"/>
                  <a:gd name="T92" fmla="*/ 146 w 148"/>
                  <a:gd name="T93" fmla="*/ 100 h 242"/>
                  <a:gd name="T94" fmla="*/ 144 w 148"/>
                  <a:gd name="T95" fmla="*/ 106 h 242"/>
                  <a:gd name="T96" fmla="*/ 140 w 148"/>
                  <a:gd name="T97" fmla="*/ 114 h 242"/>
                  <a:gd name="T98" fmla="*/ 142 w 148"/>
                  <a:gd name="T99" fmla="*/ 130 h 242"/>
                  <a:gd name="T100" fmla="*/ 142 w 148"/>
                  <a:gd name="T101" fmla="*/ 142 h 242"/>
                  <a:gd name="T102" fmla="*/ 146 w 148"/>
                  <a:gd name="T103" fmla="*/ 156 h 242"/>
                  <a:gd name="T104" fmla="*/ 146 w 148"/>
                  <a:gd name="T105" fmla="*/ 166 h 242"/>
                  <a:gd name="T106" fmla="*/ 144 w 148"/>
                  <a:gd name="T107" fmla="*/ 160 h 242"/>
                  <a:gd name="T108" fmla="*/ 120 w 148"/>
                  <a:gd name="T109" fmla="*/ 168 h 242"/>
                  <a:gd name="T110" fmla="*/ 128 w 148"/>
                  <a:gd name="T111" fmla="*/ 178 h 242"/>
                  <a:gd name="T112" fmla="*/ 122 w 148"/>
                  <a:gd name="T113" fmla="*/ 174 h 242"/>
                  <a:gd name="T114" fmla="*/ 120 w 148"/>
                  <a:gd name="T115" fmla="*/ 186 h 242"/>
                  <a:gd name="T116" fmla="*/ 124 w 148"/>
                  <a:gd name="T117" fmla="*/ 194 h 2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8"/>
                  <a:gd name="T178" fmla="*/ 0 h 242"/>
                  <a:gd name="T179" fmla="*/ 148 w 148"/>
                  <a:gd name="T180" fmla="*/ 242 h 2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8" h="242">
                    <a:moveTo>
                      <a:pt x="124" y="194"/>
                    </a:moveTo>
                    <a:lnTo>
                      <a:pt x="126" y="200"/>
                    </a:lnTo>
                    <a:lnTo>
                      <a:pt x="128" y="204"/>
                    </a:lnTo>
                    <a:lnTo>
                      <a:pt x="128" y="208"/>
                    </a:lnTo>
                    <a:lnTo>
                      <a:pt x="126" y="212"/>
                    </a:lnTo>
                    <a:lnTo>
                      <a:pt x="118" y="242"/>
                    </a:lnTo>
                    <a:lnTo>
                      <a:pt x="116" y="240"/>
                    </a:lnTo>
                    <a:lnTo>
                      <a:pt x="114" y="240"/>
                    </a:lnTo>
                    <a:lnTo>
                      <a:pt x="112" y="242"/>
                    </a:lnTo>
                    <a:lnTo>
                      <a:pt x="118" y="226"/>
                    </a:lnTo>
                    <a:lnTo>
                      <a:pt x="118" y="224"/>
                    </a:lnTo>
                    <a:lnTo>
                      <a:pt x="116" y="222"/>
                    </a:lnTo>
                    <a:lnTo>
                      <a:pt x="114" y="220"/>
                    </a:lnTo>
                    <a:lnTo>
                      <a:pt x="110" y="220"/>
                    </a:lnTo>
                    <a:lnTo>
                      <a:pt x="106" y="218"/>
                    </a:lnTo>
                    <a:lnTo>
                      <a:pt x="102" y="218"/>
                    </a:lnTo>
                    <a:lnTo>
                      <a:pt x="98" y="218"/>
                    </a:lnTo>
                    <a:lnTo>
                      <a:pt x="96" y="218"/>
                    </a:lnTo>
                    <a:lnTo>
                      <a:pt x="90" y="218"/>
                    </a:lnTo>
                    <a:lnTo>
                      <a:pt x="86" y="216"/>
                    </a:lnTo>
                    <a:lnTo>
                      <a:pt x="82" y="214"/>
                    </a:lnTo>
                    <a:lnTo>
                      <a:pt x="82" y="210"/>
                    </a:lnTo>
                    <a:lnTo>
                      <a:pt x="80" y="208"/>
                    </a:lnTo>
                    <a:lnTo>
                      <a:pt x="80" y="206"/>
                    </a:lnTo>
                    <a:lnTo>
                      <a:pt x="80" y="204"/>
                    </a:lnTo>
                    <a:lnTo>
                      <a:pt x="78" y="200"/>
                    </a:lnTo>
                    <a:lnTo>
                      <a:pt x="72" y="196"/>
                    </a:lnTo>
                    <a:lnTo>
                      <a:pt x="66" y="194"/>
                    </a:lnTo>
                    <a:lnTo>
                      <a:pt x="60" y="192"/>
                    </a:lnTo>
                    <a:lnTo>
                      <a:pt x="56" y="190"/>
                    </a:lnTo>
                    <a:lnTo>
                      <a:pt x="52" y="188"/>
                    </a:lnTo>
                    <a:lnTo>
                      <a:pt x="50" y="188"/>
                    </a:lnTo>
                    <a:lnTo>
                      <a:pt x="46" y="186"/>
                    </a:lnTo>
                    <a:lnTo>
                      <a:pt x="40" y="184"/>
                    </a:lnTo>
                    <a:lnTo>
                      <a:pt x="36" y="180"/>
                    </a:lnTo>
                    <a:lnTo>
                      <a:pt x="32" y="178"/>
                    </a:lnTo>
                    <a:lnTo>
                      <a:pt x="28" y="174"/>
                    </a:lnTo>
                    <a:lnTo>
                      <a:pt x="26" y="172"/>
                    </a:lnTo>
                    <a:lnTo>
                      <a:pt x="20" y="170"/>
                    </a:lnTo>
                    <a:lnTo>
                      <a:pt x="14" y="168"/>
                    </a:lnTo>
                    <a:lnTo>
                      <a:pt x="10" y="168"/>
                    </a:lnTo>
                    <a:lnTo>
                      <a:pt x="4" y="166"/>
                    </a:lnTo>
                    <a:lnTo>
                      <a:pt x="2" y="166"/>
                    </a:lnTo>
                    <a:lnTo>
                      <a:pt x="0" y="166"/>
                    </a:lnTo>
                    <a:lnTo>
                      <a:pt x="2" y="162"/>
                    </a:lnTo>
                    <a:lnTo>
                      <a:pt x="4" y="160"/>
                    </a:lnTo>
                    <a:lnTo>
                      <a:pt x="10" y="154"/>
                    </a:lnTo>
                    <a:lnTo>
                      <a:pt x="14" y="142"/>
                    </a:lnTo>
                    <a:lnTo>
                      <a:pt x="16" y="136"/>
                    </a:lnTo>
                    <a:lnTo>
                      <a:pt x="18" y="130"/>
                    </a:lnTo>
                    <a:lnTo>
                      <a:pt x="18" y="122"/>
                    </a:lnTo>
                    <a:lnTo>
                      <a:pt x="18" y="114"/>
                    </a:lnTo>
                    <a:lnTo>
                      <a:pt x="18" y="104"/>
                    </a:lnTo>
                    <a:lnTo>
                      <a:pt x="18" y="92"/>
                    </a:lnTo>
                    <a:lnTo>
                      <a:pt x="18" y="80"/>
                    </a:lnTo>
                    <a:lnTo>
                      <a:pt x="20" y="74"/>
                    </a:lnTo>
                    <a:lnTo>
                      <a:pt x="20" y="72"/>
                    </a:lnTo>
                    <a:lnTo>
                      <a:pt x="20" y="70"/>
                    </a:lnTo>
                    <a:lnTo>
                      <a:pt x="18" y="68"/>
                    </a:lnTo>
                    <a:lnTo>
                      <a:pt x="18" y="66"/>
                    </a:lnTo>
                    <a:lnTo>
                      <a:pt x="20" y="62"/>
                    </a:lnTo>
                    <a:lnTo>
                      <a:pt x="18" y="58"/>
                    </a:lnTo>
                    <a:lnTo>
                      <a:pt x="18" y="56"/>
                    </a:lnTo>
                    <a:lnTo>
                      <a:pt x="20" y="56"/>
                    </a:lnTo>
                    <a:lnTo>
                      <a:pt x="20" y="54"/>
                    </a:lnTo>
                    <a:lnTo>
                      <a:pt x="34" y="50"/>
                    </a:lnTo>
                    <a:lnTo>
                      <a:pt x="44" y="34"/>
                    </a:lnTo>
                    <a:lnTo>
                      <a:pt x="50" y="24"/>
                    </a:lnTo>
                    <a:lnTo>
                      <a:pt x="68" y="22"/>
                    </a:lnTo>
                    <a:lnTo>
                      <a:pt x="76" y="14"/>
                    </a:lnTo>
                    <a:lnTo>
                      <a:pt x="78" y="12"/>
                    </a:lnTo>
                    <a:lnTo>
                      <a:pt x="80" y="10"/>
                    </a:lnTo>
                    <a:lnTo>
                      <a:pt x="84" y="8"/>
                    </a:lnTo>
                    <a:lnTo>
                      <a:pt x="86" y="8"/>
                    </a:lnTo>
                    <a:lnTo>
                      <a:pt x="88" y="8"/>
                    </a:lnTo>
                    <a:lnTo>
                      <a:pt x="92" y="8"/>
                    </a:lnTo>
                    <a:lnTo>
                      <a:pt x="94" y="6"/>
                    </a:lnTo>
                    <a:lnTo>
                      <a:pt x="96" y="6"/>
                    </a:lnTo>
                    <a:lnTo>
                      <a:pt x="98" y="4"/>
                    </a:lnTo>
                    <a:lnTo>
                      <a:pt x="102" y="2"/>
                    </a:lnTo>
                    <a:lnTo>
                      <a:pt x="106" y="2"/>
                    </a:lnTo>
                    <a:lnTo>
                      <a:pt x="110" y="0"/>
                    </a:lnTo>
                    <a:lnTo>
                      <a:pt x="112" y="0"/>
                    </a:lnTo>
                    <a:lnTo>
                      <a:pt x="114" y="0"/>
                    </a:lnTo>
                    <a:lnTo>
                      <a:pt x="114" y="2"/>
                    </a:lnTo>
                    <a:lnTo>
                      <a:pt x="116" y="2"/>
                    </a:lnTo>
                    <a:lnTo>
                      <a:pt x="116" y="4"/>
                    </a:lnTo>
                    <a:lnTo>
                      <a:pt x="114" y="4"/>
                    </a:lnTo>
                    <a:lnTo>
                      <a:pt x="114" y="6"/>
                    </a:lnTo>
                    <a:lnTo>
                      <a:pt x="112" y="6"/>
                    </a:lnTo>
                    <a:lnTo>
                      <a:pt x="110" y="8"/>
                    </a:lnTo>
                    <a:lnTo>
                      <a:pt x="106" y="10"/>
                    </a:lnTo>
                    <a:lnTo>
                      <a:pt x="102" y="14"/>
                    </a:lnTo>
                    <a:lnTo>
                      <a:pt x="98" y="18"/>
                    </a:lnTo>
                    <a:lnTo>
                      <a:pt x="98" y="20"/>
                    </a:lnTo>
                    <a:lnTo>
                      <a:pt x="94" y="20"/>
                    </a:lnTo>
                    <a:lnTo>
                      <a:pt x="90" y="22"/>
                    </a:lnTo>
                    <a:lnTo>
                      <a:pt x="86" y="26"/>
                    </a:lnTo>
                    <a:lnTo>
                      <a:pt x="82" y="28"/>
                    </a:lnTo>
                    <a:lnTo>
                      <a:pt x="80" y="32"/>
                    </a:lnTo>
                    <a:lnTo>
                      <a:pt x="80" y="34"/>
                    </a:lnTo>
                    <a:lnTo>
                      <a:pt x="80" y="38"/>
                    </a:lnTo>
                    <a:lnTo>
                      <a:pt x="80" y="44"/>
                    </a:lnTo>
                    <a:lnTo>
                      <a:pt x="80" y="48"/>
                    </a:lnTo>
                    <a:lnTo>
                      <a:pt x="82" y="50"/>
                    </a:lnTo>
                    <a:lnTo>
                      <a:pt x="82" y="52"/>
                    </a:lnTo>
                    <a:lnTo>
                      <a:pt x="84" y="56"/>
                    </a:lnTo>
                    <a:lnTo>
                      <a:pt x="84" y="60"/>
                    </a:lnTo>
                    <a:lnTo>
                      <a:pt x="82" y="62"/>
                    </a:lnTo>
                    <a:lnTo>
                      <a:pt x="82" y="64"/>
                    </a:lnTo>
                    <a:lnTo>
                      <a:pt x="82" y="66"/>
                    </a:lnTo>
                    <a:lnTo>
                      <a:pt x="80" y="70"/>
                    </a:lnTo>
                    <a:lnTo>
                      <a:pt x="80" y="74"/>
                    </a:lnTo>
                    <a:lnTo>
                      <a:pt x="82" y="78"/>
                    </a:lnTo>
                    <a:lnTo>
                      <a:pt x="82" y="82"/>
                    </a:lnTo>
                    <a:lnTo>
                      <a:pt x="86" y="86"/>
                    </a:lnTo>
                    <a:lnTo>
                      <a:pt x="92" y="88"/>
                    </a:lnTo>
                    <a:lnTo>
                      <a:pt x="124" y="92"/>
                    </a:lnTo>
                    <a:lnTo>
                      <a:pt x="128" y="100"/>
                    </a:lnTo>
                    <a:lnTo>
                      <a:pt x="132" y="100"/>
                    </a:lnTo>
                    <a:lnTo>
                      <a:pt x="136" y="100"/>
                    </a:lnTo>
                    <a:lnTo>
                      <a:pt x="140" y="100"/>
                    </a:lnTo>
                    <a:lnTo>
                      <a:pt x="142" y="98"/>
                    </a:lnTo>
                    <a:lnTo>
                      <a:pt x="144" y="98"/>
                    </a:lnTo>
                    <a:lnTo>
                      <a:pt x="146" y="98"/>
                    </a:lnTo>
                    <a:lnTo>
                      <a:pt x="146" y="100"/>
                    </a:lnTo>
                    <a:lnTo>
                      <a:pt x="146" y="104"/>
                    </a:lnTo>
                    <a:lnTo>
                      <a:pt x="144" y="106"/>
                    </a:lnTo>
                    <a:lnTo>
                      <a:pt x="142" y="108"/>
                    </a:lnTo>
                    <a:lnTo>
                      <a:pt x="140" y="110"/>
                    </a:lnTo>
                    <a:lnTo>
                      <a:pt x="140" y="114"/>
                    </a:lnTo>
                    <a:lnTo>
                      <a:pt x="138" y="118"/>
                    </a:lnTo>
                    <a:lnTo>
                      <a:pt x="140" y="124"/>
                    </a:lnTo>
                    <a:lnTo>
                      <a:pt x="142" y="130"/>
                    </a:lnTo>
                    <a:lnTo>
                      <a:pt x="148" y="134"/>
                    </a:lnTo>
                    <a:lnTo>
                      <a:pt x="140" y="142"/>
                    </a:lnTo>
                    <a:lnTo>
                      <a:pt x="142" y="142"/>
                    </a:lnTo>
                    <a:lnTo>
                      <a:pt x="142" y="146"/>
                    </a:lnTo>
                    <a:lnTo>
                      <a:pt x="144" y="150"/>
                    </a:lnTo>
                    <a:lnTo>
                      <a:pt x="146" y="156"/>
                    </a:lnTo>
                    <a:lnTo>
                      <a:pt x="148" y="162"/>
                    </a:lnTo>
                    <a:lnTo>
                      <a:pt x="148" y="166"/>
                    </a:lnTo>
                    <a:lnTo>
                      <a:pt x="146" y="166"/>
                    </a:lnTo>
                    <a:lnTo>
                      <a:pt x="146" y="164"/>
                    </a:lnTo>
                    <a:lnTo>
                      <a:pt x="144" y="160"/>
                    </a:lnTo>
                    <a:lnTo>
                      <a:pt x="142" y="156"/>
                    </a:lnTo>
                    <a:lnTo>
                      <a:pt x="118" y="160"/>
                    </a:lnTo>
                    <a:lnTo>
                      <a:pt x="120" y="168"/>
                    </a:lnTo>
                    <a:lnTo>
                      <a:pt x="126" y="168"/>
                    </a:lnTo>
                    <a:lnTo>
                      <a:pt x="130" y="178"/>
                    </a:lnTo>
                    <a:lnTo>
                      <a:pt x="128" y="178"/>
                    </a:lnTo>
                    <a:lnTo>
                      <a:pt x="126" y="176"/>
                    </a:lnTo>
                    <a:lnTo>
                      <a:pt x="124" y="176"/>
                    </a:lnTo>
                    <a:lnTo>
                      <a:pt x="122" y="174"/>
                    </a:lnTo>
                    <a:lnTo>
                      <a:pt x="120" y="174"/>
                    </a:lnTo>
                    <a:lnTo>
                      <a:pt x="120" y="176"/>
                    </a:lnTo>
                    <a:lnTo>
                      <a:pt x="120" y="186"/>
                    </a:lnTo>
                    <a:lnTo>
                      <a:pt x="122" y="188"/>
                    </a:lnTo>
                    <a:lnTo>
                      <a:pt x="124" y="19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08" name="Freeform 330"/>
              <p:cNvSpPr>
                <a:spLocks/>
              </p:cNvSpPr>
              <p:nvPr/>
            </p:nvSpPr>
            <p:spPr bwMode="gray">
              <a:xfrm>
                <a:off x="1564" y="2873"/>
                <a:ext cx="89" cy="84"/>
              </a:xfrm>
              <a:custGeom>
                <a:avLst/>
                <a:gdLst>
                  <a:gd name="T0" fmla="*/ 10 w 80"/>
                  <a:gd name="T1" fmla="*/ 80 h 84"/>
                  <a:gd name="T2" fmla="*/ 10 w 80"/>
                  <a:gd name="T3" fmla="*/ 74 h 84"/>
                  <a:gd name="T4" fmla="*/ 6 w 80"/>
                  <a:gd name="T5" fmla="*/ 74 h 84"/>
                  <a:gd name="T6" fmla="*/ 4 w 80"/>
                  <a:gd name="T7" fmla="*/ 72 h 84"/>
                  <a:gd name="T8" fmla="*/ 2 w 80"/>
                  <a:gd name="T9" fmla="*/ 70 h 84"/>
                  <a:gd name="T10" fmla="*/ 0 w 80"/>
                  <a:gd name="T11" fmla="*/ 68 h 84"/>
                  <a:gd name="T12" fmla="*/ 0 w 80"/>
                  <a:gd name="T13" fmla="*/ 66 h 84"/>
                  <a:gd name="T14" fmla="*/ 6 w 80"/>
                  <a:gd name="T15" fmla="*/ 54 h 84"/>
                  <a:gd name="T16" fmla="*/ 14 w 80"/>
                  <a:gd name="T17" fmla="*/ 44 h 84"/>
                  <a:gd name="T18" fmla="*/ 24 w 80"/>
                  <a:gd name="T19" fmla="*/ 36 h 84"/>
                  <a:gd name="T20" fmla="*/ 28 w 80"/>
                  <a:gd name="T21" fmla="*/ 34 h 84"/>
                  <a:gd name="T22" fmla="*/ 30 w 80"/>
                  <a:gd name="T23" fmla="*/ 22 h 84"/>
                  <a:gd name="T24" fmla="*/ 32 w 80"/>
                  <a:gd name="T25" fmla="*/ 20 h 84"/>
                  <a:gd name="T26" fmla="*/ 34 w 80"/>
                  <a:gd name="T27" fmla="*/ 18 h 84"/>
                  <a:gd name="T28" fmla="*/ 36 w 80"/>
                  <a:gd name="T29" fmla="*/ 18 h 84"/>
                  <a:gd name="T30" fmla="*/ 38 w 80"/>
                  <a:gd name="T31" fmla="*/ 16 h 84"/>
                  <a:gd name="T32" fmla="*/ 38 w 80"/>
                  <a:gd name="T33" fmla="*/ 12 h 84"/>
                  <a:gd name="T34" fmla="*/ 38 w 80"/>
                  <a:gd name="T35" fmla="*/ 8 h 84"/>
                  <a:gd name="T36" fmla="*/ 38 w 80"/>
                  <a:gd name="T37" fmla="*/ 6 h 84"/>
                  <a:gd name="T38" fmla="*/ 40 w 80"/>
                  <a:gd name="T39" fmla="*/ 2 h 84"/>
                  <a:gd name="T40" fmla="*/ 40 w 80"/>
                  <a:gd name="T41" fmla="*/ 0 h 84"/>
                  <a:gd name="T42" fmla="*/ 42 w 80"/>
                  <a:gd name="T43" fmla="*/ 0 h 84"/>
                  <a:gd name="T44" fmla="*/ 44 w 80"/>
                  <a:gd name="T45" fmla="*/ 0 h 84"/>
                  <a:gd name="T46" fmla="*/ 50 w 80"/>
                  <a:gd name="T47" fmla="*/ 2 h 84"/>
                  <a:gd name="T48" fmla="*/ 54 w 80"/>
                  <a:gd name="T49" fmla="*/ 2 h 84"/>
                  <a:gd name="T50" fmla="*/ 60 w 80"/>
                  <a:gd name="T51" fmla="*/ 4 h 84"/>
                  <a:gd name="T52" fmla="*/ 66 w 80"/>
                  <a:gd name="T53" fmla="*/ 6 h 84"/>
                  <a:gd name="T54" fmla="*/ 66 w 80"/>
                  <a:gd name="T55" fmla="*/ 6 h 84"/>
                  <a:gd name="T56" fmla="*/ 66 w 80"/>
                  <a:gd name="T57" fmla="*/ 6 h 84"/>
                  <a:gd name="T58" fmla="*/ 66 w 80"/>
                  <a:gd name="T59" fmla="*/ 6 h 84"/>
                  <a:gd name="T60" fmla="*/ 68 w 80"/>
                  <a:gd name="T61" fmla="*/ 6 h 84"/>
                  <a:gd name="T62" fmla="*/ 70 w 80"/>
                  <a:gd name="T63" fmla="*/ 10 h 84"/>
                  <a:gd name="T64" fmla="*/ 74 w 80"/>
                  <a:gd name="T65" fmla="*/ 12 h 84"/>
                  <a:gd name="T66" fmla="*/ 78 w 80"/>
                  <a:gd name="T67" fmla="*/ 16 h 84"/>
                  <a:gd name="T68" fmla="*/ 78 w 80"/>
                  <a:gd name="T69" fmla="*/ 18 h 84"/>
                  <a:gd name="T70" fmla="*/ 78 w 80"/>
                  <a:gd name="T71" fmla="*/ 20 h 84"/>
                  <a:gd name="T72" fmla="*/ 78 w 80"/>
                  <a:gd name="T73" fmla="*/ 24 h 84"/>
                  <a:gd name="T74" fmla="*/ 80 w 80"/>
                  <a:gd name="T75" fmla="*/ 26 h 84"/>
                  <a:gd name="T76" fmla="*/ 80 w 80"/>
                  <a:gd name="T77" fmla="*/ 30 h 84"/>
                  <a:gd name="T78" fmla="*/ 78 w 80"/>
                  <a:gd name="T79" fmla="*/ 34 h 84"/>
                  <a:gd name="T80" fmla="*/ 74 w 80"/>
                  <a:gd name="T81" fmla="*/ 44 h 84"/>
                  <a:gd name="T82" fmla="*/ 66 w 80"/>
                  <a:gd name="T83" fmla="*/ 52 h 84"/>
                  <a:gd name="T84" fmla="*/ 56 w 80"/>
                  <a:gd name="T85" fmla="*/ 60 h 84"/>
                  <a:gd name="T86" fmla="*/ 44 w 80"/>
                  <a:gd name="T87" fmla="*/ 64 h 84"/>
                  <a:gd name="T88" fmla="*/ 42 w 80"/>
                  <a:gd name="T89" fmla="*/ 64 h 84"/>
                  <a:gd name="T90" fmla="*/ 42 w 80"/>
                  <a:gd name="T91" fmla="*/ 64 h 84"/>
                  <a:gd name="T92" fmla="*/ 40 w 80"/>
                  <a:gd name="T93" fmla="*/ 66 h 84"/>
                  <a:gd name="T94" fmla="*/ 38 w 80"/>
                  <a:gd name="T95" fmla="*/ 70 h 84"/>
                  <a:gd name="T96" fmla="*/ 38 w 80"/>
                  <a:gd name="T97" fmla="*/ 70 h 84"/>
                  <a:gd name="T98" fmla="*/ 36 w 80"/>
                  <a:gd name="T99" fmla="*/ 72 h 84"/>
                  <a:gd name="T100" fmla="*/ 36 w 80"/>
                  <a:gd name="T101" fmla="*/ 76 h 84"/>
                  <a:gd name="T102" fmla="*/ 34 w 80"/>
                  <a:gd name="T103" fmla="*/ 78 h 84"/>
                  <a:gd name="T104" fmla="*/ 32 w 80"/>
                  <a:gd name="T105" fmla="*/ 80 h 84"/>
                  <a:gd name="T106" fmla="*/ 32 w 80"/>
                  <a:gd name="T107" fmla="*/ 80 h 84"/>
                  <a:gd name="T108" fmla="*/ 32 w 80"/>
                  <a:gd name="T109" fmla="*/ 82 h 84"/>
                  <a:gd name="T110" fmla="*/ 30 w 80"/>
                  <a:gd name="T111" fmla="*/ 84 h 84"/>
                  <a:gd name="T112" fmla="*/ 26 w 80"/>
                  <a:gd name="T113" fmla="*/ 84 h 84"/>
                  <a:gd name="T114" fmla="*/ 24 w 80"/>
                  <a:gd name="T115" fmla="*/ 84 h 84"/>
                  <a:gd name="T116" fmla="*/ 22 w 80"/>
                  <a:gd name="T117" fmla="*/ 82 h 84"/>
                  <a:gd name="T118" fmla="*/ 12 w 80"/>
                  <a:gd name="T119" fmla="*/ 82 h 84"/>
                  <a:gd name="T120" fmla="*/ 10 w 80"/>
                  <a:gd name="T121" fmla="*/ 80 h 84"/>
                  <a:gd name="T122" fmla="*/ 10 w 80"/>
                  <a:gd name="T123" fmla="*/ 80 h 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
                  <a:gd name="T187" fmla="*/ 0 h 84"/>
                  <a:gd name="T188" fmla="*/ 80 w 80"/>
                  <a:gd name="T189" fmla="*/ 84 h 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 h="84">
                    <a:moveTo>
                      <a:pt x="10" y="80"/>
                    </a:moveTo>
                    <a:lnTo>
                      <a:pt x="10" y="74"/>
                    </a:lnTo>
                    <a:lnTo>
                      <a:pt x="6" y="74"/>
                    </a:lnTo>
                    <a:lnTo>
                      <a:pt x="4" y="72"/>
                    </a:lnTo>
                    <a:lnTo>
                      <a:pt x="2" y="70"/>
                    </a:lnTo>
                    <a:lnTo>
                      <a:pt x="0" y="68"/>
                    </a:lnTo>
                    <a:lnTo>
                      <a:pt x="0" y="66"/>
                    </a:lnTo>
                    <a:lnTo>
                      <a:pt x="6" y="54"/>
                    </a:lnTo>
                    <a:lnTo>
                      <a:pt x="14" y="44"/>
                    </a:lnTo>
                    <a:lnTo>
                      <a:pt x="24" y="36"/>
                    </a:lnTo>
                    <a:lnTo>
                      <a:pt x="28" y="34"/>
                    </a:lnTo>
                    <a:lnTo>
                      <a:pt x="30" y="22"/>
                    </a:lnTo>
                    <a:lnTo>
                      <a:pt x="32" y="20"/>
                    </a:lnTo>
                    <a:lnTo>
                      <a:pt x="34" y="18"/>
                    </a:lnTo>
                    <a:lnTo>
                      <a:pt x="36" y="18"/>
                    </a:lnTo>
                    <a:lnTo>
                      <a:pt x="38" y="16"/>
                    </a:lnTo>
                    <a:lnTo>
                      <a:pt x="38" y="12"/>
                    </a:lnTo>
                    <a:lnTo>
                      <a:pt x="38" y="8"/>
                    </a:lnTo>
                    <a:lnTo>
                      <a:pt x="38" y="6"/>
                    </a:lnTo>
                    <a:lnTo>
                      <a:pt x="40" y="2"/>
                    </a:lnTo>
                    <a:lnTo>
                      <a:pt x="40" y="0"/>
                    </a:lnTo>
                    <a:lnTo>
                      <a:pt x="42" y="0"/>
                    </a:lnTo>
                    <a:lnTo>
                      <a:pt x="44" y="0"/>
                    </a:lnTo>
                    <a:lnTo>
                      <a:pt x="50" y="2"/>
                    </a:lnTo>
                    <a:lnTo>
                      <a:pt x="54" y="2"/>
                    </a:lnTo>
                    <a:lnTo>
                      <a:pt x="60" y="4"/>
                    </a:lnTo>
                    <a:lnTo>
                      <a:pt x="66" y="6"/>
                    </a:lnTo>
                    <a:lnTo>
                      <a:pt x="68" y="6"/>
                    </a:lnTo>
                    <a:lnTo>
                      <a:pt x="70" y="10"/>
                    </a:lnTo>
                    <a:lnTo>
                      <a:pt x="74" y="12"/>
                    </a:lnTo>
                    <a:lnTo>
                      <a:pt x="78" y="16"/>
                    </a:lnTo>
                    <a:lnTo>
                      <a:pt x="78" y="18"/>
                    </a:lnTo>
                    <a:lnTo>
                      <a:pt x="78" y="20"/>
                    </a:lnTo>
                    <a:lnTo>
                      <a:pt x="78" y="24"/>
                    </a:lnTo>
                    <a:lnTo>
                      <a:pt x="80" y="26"/>
                    </a:lnTo>
                    <a:lnTo>
                      <a:pt x="80" y="30"/>
                    </a:lnTo>
                    <a:lnTo>
                      <a:pt x="78" y="34"/>
                    </a:lnTo>
                    <a:lnTo>
                      <a:pt x="74" y="44"/>
                    </a:lnTo>
                    <a:lnTo>
                      <a:pt x="66" y="52"/>
                    </a:lnTo>
                    <a:lnTo>
                      <a:pt x="56" y="60"/>
                    </a:lnTo>
                    <a:lnTo>
                      <a:pt x="44" y="64"/>
                    </a:lnTo>
                    <a:lnTo>
                      <a:pt x="42" y="64"/>
                    </a:lnTo>
                    <a:lnTo>
                      <a:pt x="40" y="66"/>
                    </a:lnTo>
                    <a:lnTo>
                      <a:pt x="38" y="70"/>
                    </a:lnTo>
                    <a:lnTo>
                      <a:pt x="36" y="72"/>
                    </a:lnTo>
                    <a:lnTo>
                      <a:pt x="36" y="76"/>
                    </a:lnTo>
                    <a:lnTo>
                      <a:pt x="34" y="78"/>
                    </a:lnTo>
                    <a:lnTo>
                      <a:pt x="32" y="80"/>
                    </a:lnTo>
                    <a:lnTo>
                      <a:pt x="32" y="82"/>
                    </a:lnTo>
                    <a:lnTo>
                      <a:pt x="30" y="84"/>
                    </a:lnTo>
                    <a:lnTo>
                      <a:pt x="26" y="84"/>
                    </a:lnTo>
                    <a:lnTo>
                      <a:pt x="24" y="84"/>
                    </a:lnTo>
                    <a:lnTo>
                      <a:pt x="22" y="82"/>
                    </a:lnTo>
                    <a:lnTo>
                      <a:pt x="12" y="82"/>
                    </a:lnTo>
                    <a:lnTo>
                      <a:pt x="10" y="8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09" name="Freeform 331"/>
              <p:cNvSpPr>
                <a:spLocks/>
              </p:cNvSpPr>
              <p:nvPr/>
            </p:nvSpPr>
            <p:spPr bwMode="gray">
              <a:xfrm>
                <a:off x="1686" y="3213"/>
                <a:ext cx="295" cy="660"/>
              </a:xfrm>
              <a:custGeom>
                <a:avLst/>
                <a:gdLst>
                  <a:gd name="T0" fmla="*/ 82 w 268"/>
                  <a:gd name="T1" fmla="*/ 28 h 660"/>
                  <a:gd name="T2" fmla="*/ 78 w 268"/>
                  <a:gd name="T3" fmla="*/ 38 h 660"/>
                  <a:gd name="T4" fmla="*/ 68 w 268"/>
                  <a:gd name="T5" fmla="*/ 58 h 660"/>
                  <a:gd name="T6" fmla="*/ 52 w 268"/>
                  <a:gd name="T7" fmla="*/ 90 h 660"/>
                  <a:gd name="T8" fmla="*/ 46 w 268"/>
                  <a:gd name="T9" fmla="*/ 126 h 660"/>
                  <a:gd name="T10" fmla="*/ 44 w 268"/>
                  <a:gd name="T11" fmla="*/ 238 h 660"/>
                  <a:gd name="T12" fmla="*/ 32 w 268"/>
                  <a:gd name="T13" fmla="*/ 256 h 660"/>
                  <a:gd name="T14" fmla="*/ 22 w 268"/>
                  <a:gd name="T15" fmla="*/ 282 h 660"/>
                  <a:gd name="T16" fmla="*/ 24 w 268"/>
                  <a:gd name="T17" fmla="*/ 310 h 660"/>
                  <a:gd name="T18" fmla="*/ 20 w 268"/>
                  <a:gd name="T19" fmla="*/ 332 h 660"/>
                  <a:gd name="T20" fmla="*/ 20 w 268"/>
                  <a:gd name="T21" fmla="*/ 370 h 660"/>
                  <a:gd name="T22" fmla="*/ 18 w 268"/>
                  <a:gd name="T23" fmla="*/ 382 h 660"/>
                  <a:gd name="T24" fmla="*/ 22 w 268"/>
                  <a:gd name="T25" fmla="*/ 390 h 660"/>
                  <a:gd name="T26" fmla="*/ 20 w 268"/>
                  <a:gd name="T27" fmla="*/ 428 h 660"/>
                  <a:gd name="T28" fmla="*/ 10 w 268"/>
                  <a:gd name="T29" fmla="*/ 438 h 660"/>
                  <a:gd name="T30" fmla="*/ 2 w 268"/>
                  <a:gd name="T31" fmla="*/ 466 h 660"/>
                  <a:gd name="T32" fmla="*/ 2 w 268"/>
                  <a:gd name="T33" fmla="*/ 530 h 660"/>
                  <a:gd name="T34" fmla="*/ 2 w 268"/>
                  <a:gd name="T35" fmla="*/ 554 h 660"/>
                  <a:gd name="T36" fmla="*/ 54 w 268"/>
                  <a:gd name="T37" fmla="*/ 570 h 660"/>
                  <a:gd name="T38" fmla="*/ 56 w 268"/>
                  <a:gd name="T39" fmla="*/ 588 h 660"/>
                  <a:gd name="T40" fmla="*/ 114 w 268"/>
                  <a:gd name="T41" fmla="*/ 660 h 660"/>
                  <a:gd name="T42" fmla="*/ 106 w 268"/>
                  <a:gd name="T43" fmla="*/ 624 h 660"/>
                  <a:gd name="T44" fmla="*/ 82 w 268"/>
                  <a:gd name="T45" fmla="*/ 616 h 660"/>
                  <a:gd name="T46" fmla="*/ 56 w 268"/>
                  <a:gd name="T47" fmla="*/ 568 h 660"/>
                  <a:gd name="T48" fmla="*/ 54 w 268"/>
                  <a:gd name="T49" fmla="*/ 534 h 660"/>
                  <a:gd name="T50" fmla="*/ 78 w 268"/>
                  <a:gd name="T51" fmla="*/ 506 h 660"/>
                  <a:gd name="T52" fmla="*/ 92 w 268"/>
                  <a:gd name="T53" fmla="*/ 492 h 660"/>
                  <a:gd name="T54" fmla="*/ 96 w 268"/>
                  <a:gd name="T55" fmla="*/ 482 h 660"/>
                  <a:gd name="T56" fmla="*/ 96 w 268"/>
                  <a:gd name="T57" fmla="*/ 466 h 660"/>
                  <a:gd name="T58" fmla="*/ 82 w 268"/>
                  <a:gd name="T59" fmla="*/ 456 h 660"/>
                  <a:gd name="T60" fmla="*/ 74 w 268"/>
                  <a:gd name="T61" fmla="*/ 436 h 660"/>
                  <a:gd name="T62" fmla="*/ 82 w 268"/>
                  <a:gd name="T63" fmla="*/ 424 h 660"/>
                  <a:gd name="T64" fmla="*/ 88 w 268"/>
                  <a:gd name="T65" fmla="*/ 424 h 660"/>
                  <a:gd name="T66" fmla="*/ 124 w 268"/>
                  <a:gd name="T67" fmla="*/ 368 h 660"/>
                  <a:gd name="T68" fmla="*/ 112 w 268"/>
                  <a:gd name="T69" fmla="*/ 346 h 660"/>
                  <a:gd name="T70" fmla="*/ 112 w 268"/>
                  <a:gd name="T71" fmla="*/ 334 h 660"/>
                  <a:gd name="T72" fmla="*/ 142 w 268"/>
                  <a:gd name="T73" fmla="*/ 314 h 660"/>
                  <a:gd name="T74" fmla="*/ 148 w 268"/>
                  <a:gd name="T75" fmla="*/ 300 h 660"/>
                  <a:gd name="T76" fmla="*/ 164 w 268"/>
                  <a:gd name="T77" fmla="*/ 294 h 660"/>
                  <a:gd name="T78" fmla="*/ 210 w 268"/>
                  <a:gd name="T79" fmla="*/ 282 h 660"/>
                  <a:gd name="T80" fmla="*/ 218 w 268"/>
                  <a:gd name="T81" fmla="*/ 250 h 660"/>
                  <a:gd name="T82" fmla="*/ 206 w 268"/>
                  <a:gd name="T83" fmla="*/ 216 h 660"/>
                  <a:gd name="T84" fmla="*/ 200 w 268"/>
                  <a:gd name="T85" fmla="*/ 202 h 660"/>
                  <a:gd name="T86" fmla="*/ 200 w 268"/>
                  <a:gd name="T87" fmla="*/ 180 h 660"/>
                  <a:gd name="T88" fmla="*/ 214 w 268"/>
                  <a:gd name="T89" fmla="*/ 134 h 660"/>
                  <a:gd name="T90" fmla="*/ 220 w 268"/>
                  <a:gd name="T91" fmla="*/ 120 h 660"/>
                  <a:gd name="T92" fmla="*/ 230 w 268"/>
                  <a:gd name="T93" fmla="*/ 110 h 660"/>
                  <a:gd name="T94" fmla="*/ 262 w 268"/>
                  <a:gd name="T95" fmla="*/ 84 h 660"/>
                  <a:gd name="T96" fmla="*/ 268 w 268"/>
                  <a:gd name="T97" fmla="*/ 68 h 660"/>
                  <a:gd name="T98" fmla="*/ 262 w 268"/>
                  <a:gd name="T99" fmla="*/ 62 h 660"/>
                  <a:gd name="T100" fmla="*/ 258 w 268"/>
                  <a:gd name="T101" fmla="*/ 58 h 660"/>
                  <a:gd name="T102" fmla="*/ 252 w 268"/>
                  <a:gd name="T103" fmla="*/ 58 h 660"/>
                  <a:gd name="T104" fmla="*/ 250 w 268"/>
                  <a:gd name="T105" fmla="*/ 72 h 660"/>
                  <a:gd name="T106" fmla="*/ 246 w 268"/>
                  <a:gd name="T107" fmla="*/ 86 h 660"/>
                  <a:gd name="T108" fmla="*/ 176 w 268"/>
                  <a:gd name="T109" fmla="*/ 34 h 660"/>
                  <a:gd name="T110" fmla="*/ 146 w 268"/>
                  <a:gd name="T111" fmla="*/ 18 h 660"/>
                  <a:gd name="T112" fmla="*/ 144 w 268"/>
                  <a:gd name="T113" fmla="*/ 6 h 660"/>
                  <a:gd name="T114" fmla="*/ 138 w 268"/>
                  <a:gd name="T115" fmla="*/ 2 h 660"/>
                  <a:gd name="T116" fmla="*/ 120 w 268"/>
                  <a:gd name="T117" fmla="*/ 16 h 660"/>
                  <a:gd name="T118" fmla="*/ 118 w 268"/>
                  <a:gd name="T119" fmla="*/ 8 h 660"/>
                  <a:gd name="T120" fmla="*/ 94 w 268"/>
                  <a:gd name="T121" fmla="*/ 0 h 660"/>
                  <a:gd name="T122" fmla="*/ 86 w 268"/>
                  <a:gd name="T123" fmla="*/ 14 h 66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68"/>
                  <a:gd name="T187" fmla="*/ 0 h 660"/>
                  <a:gd name="T188" fmla="*/ 268 w 268"/>
                  <a:gd name="T189" fmla="*/ 660 h 66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68" h="660">
                    <a:moveTo>
                      <a:pt x="82" y="18"/>
                    </a:moveTo>
                    <a:lnTo>
                      <a:pt x="82" y="20"/>
                    </a:lnTo>
                    <a:lnTo>
                      <a:pt x="82" y="22"/>
                    </a:lnTo>
                    <a:lnTo>
                      <a:pt x="82" y="28"/>
                    </a:lnTo>
                    <a:lnTo>
                      <a:pt x="82" y="32"/>
                    </a:lnTo>
                    <a:lnTo>
                      <a:pt x="82" y="36"/>
                    </a:lnTo>
                    <a:lnTo>
                      <a:pt x="80" y="36"/>
                    </a:lnTo>
                    <a:lnTo>
                      <a:pt x="78" y="38"/>
                    </a:lnTo>
                    <a:lnTo>
                      <a:pt x="76" y="40"/>
                    </a:lnTo>
                    <a:lnTo>
                      <a:pt x="72" y="44"/>
                    </a:lnTo>
                    <a:lnTo>
                      <a:pt x="70" y="50"/>
                    </a:lnTo>
                    <a:lnTo>
                      <a:pt x="68" y="58"/>
                    </a:lnTo>
                    <a:lnTo>
                      <a:pt x="66" y="62"/>
                    </a:lnTo>
                    <a:lnTo>
                      <a:pt x="62" y="70"/>
                    </a:lnTo>
                    <a:lnTo>
                      <a:pt x="56" y="80"/>
                    </a:lnTo>
                    <a:lnTo>
                      <a:pt x="52" y="90"/>
                    </a:lnTo>
                    <a:lnTo>
                      <a:pt x="50" y="98"/>
                    </a:lnTo>
                    <a:lnTo>
                      <a:pt x="48" y="104"/>
                    </a:lnTo>
                    <a:lnTo>
                      <a:pt x="48" y="112"/>
                    </a:lnTo>
                    <a:lnTo>
                      <a:pt x="46" y="126"/>
                    </a:lnTo>
                    <a:lnTo>
                      <a:pt x="48" y="144"/>
                    </a:lnTo>
                    <a:lnTo>
                      <a:pt x="46" y="234"/>
                    </a:lnTo>
                    <a:lnTo>
                      <a:pt x="46" y="236"/>
                    </a:lnTo>
                    <a:lnTo>
                      <a:pt x="44" y="238"/>
                    </a:lnTo>
                    <a:lnTo>
                      <a:pt x="40" y="242"/>
                    </a:lnTo>
                    <a:lnTo>
                      <a:pt x="38" y="246"/>
                    </a:lnTo>
                    <a:lnTo>
                      <a:pt x="34" y="250"/>
                    </a:lnTo>
                    <a:lnTo>
                      <a:pt x="32" y="256"/>
                    </a:lnTo>
                    <a:lnTo>
                      <a:pt x="30" y="260"/>
                    </a:lnTo>
                    <a:lnTo>
                      <a:pt x="28" y="262"/>
                    </a:lnTo>
                    <a:lnTo>
                      <a:pt x="24" y="280"/>
                    </a:lnTo>
                    <a:lnTo>
                      <a:pt x="22" y="282"/>
                    </a:lnTo>
                    <a:lnTo>
                      <a:pt x="22" y="284"/>
                    </a:lnTo>
                    <a:lnTo>
                      <a:pt x="24" y="292"/>
                    </a:lnTo>
                    <a:lnTo>
                      <a:pt x="22" y="302"/>
                    </a:lnTo>
                    <a:lnTo>
                      <a:pt x="24" y="310"/>
                    </a:lnTo>
                    <a:lnTo>
                      <a:pt x="22" y="322"/>
                    </a:lnTo>
                    <a:lnTo>
                      <a:pt x="18" y="324"/>
                    </a:lnTo>
                    <a:lnTo>
                      <a:pt x="18" y="332"/>
                    </a:lnTo>
                    <a:lnTo>
                      <a:pt x="20" y="332"/>
                    </a:lnTo>
                    <a:lnTo>
                      <a:pt x="20" y="336"/>
                    </a:lnTo>
                    <a:lnTo>
                      <a:pt x="20" y="348"/>
                    </a:lnTo>
                    <a:lnTo>
                      <a:pt x="20" y="360"/>
                    </a:lnTo>
                    <a:lnTo>
                      <a:pt x="20" y="370"/>
                    </a:lnTo>
                    <a:lnTo>
                      <a:pt x="20" y="374"/>
                    </a:lnTo>
                    <a:lnTo>
                      <a:pt x="18" y="378"/>
                    </a:lnTo>
                    <a:lnTo>
                      <a:pt x="18" y="380"/>
                    </a:lnTo>
                    <a:lnTo>
                      <a:pt x="18" y="382"/>
                    </a:lnTo>
                    <a:lnTo>
                      <a:pt x="18" y="384"/>
                    </a:lnTo>
                    <a:lnTo>
                      <a:pt x="20" y="386"/>
                    </a:lnTo>
                    <a:lnTo>
                      <a:pt x="20" y="388"/>
                    </a:lnTo>
                    <a:lnTo>
                      <a:pt x="22" y="390"/>
                    </a:lnTo>
                    <a:lnTo>
                      <a:pt x="22" y="396"/>
                    </a:lnTo>
                    <a:lnTo>
                      <a:pt x="22" y="408"/>
                    </a:lnTo>
                    <a:lnTo>
                      <a:pt x="22" y="420"/>
                    </a:lnTo>
                    <a:lnTo>
                      <a:pt x="20" y="428"/>
                    </a:lnTo>
                    <a:lnTo>
                      <a:pt x="20" y="430"/>
                    </a:lnTo>
                    <a:lnTo>
                      <a:pt x="16" y="432"/>
                    </a:lnTo>
                    <a:lnTo>
                      <a:pt x="14" y="434"/>
                    </a:lnTo>
                    <a:lnTo>
                      <a:pt x="10" y="438"/>
                    </a:lnTo>
                    <a:lnTo>
                      <a:pt x="6" y="442"/>
                    </a:lnTo>
                    <a:lnTo>
                      <a:pt x="4" y="446"/>
                    </a:lnTo>
                    <a:lnTo>
                      <a:pt x="2" y="452"/>
                    </a:lnTo>
                    <a:lnTo>
                      <a:pt x="2" y="466"/>
                    </a:lnTo>
                    <a:lnTo>
                      <a:pt x="2" y="486"/>
                    </a:lnTo>
                    <a:lnTo>
                      <a:pt x="2" y="506"/>
                    </a:lnTo>
                    <a:lnTo>
                      <a:pt x="2" y="524"/>
                    </a:lnTo>
                    <a:lnTo>
                      <a:pt x="2" y="530"/>
                    </a:lnTo>
                    <a:lnTo>
                      <a:pt x="0" y="532"/>
                    </a:lnTo>
                    <a:lnTo>
                      <a:pt x="0" y="536"/>
                    </a:lnTo>
                    <a:lnTo>
                      <a:pt x="2" y="542"/>
                    </a:lnTo>
                    <a:lnTo>
                      <a:pt x="2" y="554"/>
                    </a:lnTo>
                    <a:lnTo>
                      <a:pt x="14" y="568"/>
                    </a:lnTo>
                    <a:lnTo>
                      <a:pt x="52" y="568"/>
                    </a:lnTo>
                    <a:lnTo>
                      <a:pt x="54" y="568"/>
                    </a:lnTo>
                    <a:lnTo>
                      <a:pt x="54" y="570"/>
                    </a:lnTo>
                    <a:lnTo>
                      <a:pt x="54" y="572"/>
                    </a:lnTo>
                    <a:lnTo>
                      <a:pt x="54" y="574"/>
                    </a:lnTo>
                    <a:lnTo>
                      <a:pt x="54" y="580"/>
                    </a:lnTo>
                    <a:lnTo>
                      <a:pt x="56" y="588"/>
                    </a:lnTo>
                    <a:lnTo>
                      <a:pt x="56" y="612"/>
                    </a:lnTo>
                    <a:lnTo>
                      <a:pt x="60" y="638"/>
                    </a:lnTo>
                    <a:lnTo>
                      <a:pt x="100" y="640"/>
                    </a:lnTo>
                    <a:lnTo>
                      <a:pt x="114" y="660"/>
                    </a:lnTo>
                    <a:lnTo>
                      <a:pt x="116" y="654"/>
                    </a:lnTo>
                    <a:lnTo>
                      <a:pt x="118" y="648"/>
                    </a:lnTo>
                    <a:lnTo>
                      <a:pt x="118" y="638"/>
                    </a:lnTo>
                    <a:lnTo>
                      <a:pt x="106" y="624"/>
                    </a:lnTo>
                    <a:lnTo>
                      <a:pt x="94" y="614"/>
                    </a:lnTo>
                    <a:lnTo>
                      <a:pt x="92" y="616"/>
                    </a:lnTo>
                    <a:lnTo>
                      <a:pt x="88" y="616"/>
                    </a:lnTo>
                    <a:lnTo>
                      <a:pt x="82" y="616"/>
                    </a:lnTo>
                    <a:lnTo>
                      <a:pt x="74" y="612"/>
                    </a:lnTo>
                    <a:lnTo>
                      <a:pt x="66" y="604"/>
                    </a:lnTo>
                    <a:lnTo>
                      <a:pt x="60" y="590"/>
                    </a:lnTo>
                    <a:lnTo>
                      <a:pt x="56" y="568"/>
                    </a:lnTo>
                    <a:lnTo>
                      <a:pt x="56" y="564"/>
                    </a:lnTo>
                    <a:lnTo>
                      <a:pt x="54" y="554"/>
                    </a:lnTo>
                    <a:lnTo>
                      <a:pt x="52" y="544"/>
                    </a:lnTo>
                    <a:lnTo>
                      <a:pt x="54" y="534"/>
                    </a:lnTo>
                    <a:lnTo>
                      <a:pt x="62" y="526"/>
                    </a:lnTo>
                    <a:lnTo>
                      <a:pt x="74" y="508"/>
                    </a:lnTo>
                    <a:lnTo>
                      <a:pt x="78" y="506"/>
                    </a:lnTo>
                    <a:lnTo>
                      <a:pt x="80" y="502"/>
                    </a:lnTo>
                    <a:lnTo>
                      <a:pt x="84" y="500"/>
                    </a:lnTo>
                    <a:lnTo>
                      <a:pt x="88" y="496"/>
                    </a:lnTo>
                    <a:lnTo>
                      <a:pt x="92" y="492"/>
                    </a:lnTo>
                    <a:lnTo>
                      <a:pt x="94" y="490"/>
                    </a:lnTo>
                    <a:lnTo>
                      <a:pt x="94" y="486"/>
                    </a:lnTo>
                    <a:lnTo>
                      <a:pt x="94" y="484"/>
                    </a:lnTo>
                    <a:lnTo>
                      <a:pt x="96" y="482"/>
                    </a:lnTo>
                    <a:lnTo>
                      <a:pt x="96" y="478"/>
                    </a:lnTo>
                    <a:lnTo>
                      <a:pt x="96" y="474"/>
                    </a:lnTo>
                    <a:lnTo>
                      <a:pt x="96" y="470"/>
                    </a:lnTo>
                    <a:lnTo>
                      <a:pt x="96" y="466"/>
                    </a:lnTo>
                    <a:lnTo>
                      <a:pt x="94" y="462"/>
                    </a:lnTo>
                    <a:lnTo>
                      <a:pt x="90" y="460"/>
                    </a:lnTo>
                    <a:lnTo>
                      <a:pt x="86" y="458"/>
                    </a:lnTo>
                    <a:lnTo>
                      <a:pt x="82" y="456"/>
                    </a:lnTo>
                    <a:lnTo>
                      <a:pt x="78" y="452"/>
                    </a:lnTo>
                    <a:lnTo>
                      <a:pt x="76" y="448"/>
                    </a:lnTo>
                    <a:lnTo>
                      <a:pt x="74" y="444"/>
                    </a:lnTo>
                    <a:lnTo>
                      <a:pt x="74" y="436"/>
                    </a:lnTo>
                    <a:lnTo>
                      <a:pt x="74" y="432"/>
                    </a:lnTo>
                    <a:lnTo>
                      <a:pt x="76" y="428"/>
                    </a:lnTo>
                    <a:lnTo>
                      <a:pt x="78" y="426"/>
                    </a:lnTo>
                    <a:lnTo>
                      <a:pt x="82" y="424"/>
                    </a:lnTo>
                    <a:lnTo>
                      <a:pt x="84" y="424"/>
                    </a:lnTo>
                    <a:lnTo>
                      <a:pt x="86" y="424"/>
                    </a:lnTo>
                    <a:lnTo>
                      <a:pt x="88" y="424"/>
                    </a:lnTo>
                    <a:lnTo>
                      <a:pt x="104" y="402"/>
                    </a:lnTo>
                    <a:lnTo>
                      <a:pt x="112" y="382"/>
                    </a:lnTo>
                    <a:lnTo>
                      <a:pt x="112" y="370"/>
                    </a:lnTo>
                    <a:lnTo>
                      <a:pt x="124" y="368"/>
                    </a:lnTo>
                    <a:lnTo>
                      <a:pt x="124" y="354"/>
                    </a:lnTo>
                    <a:lnTo>
                      <a:pt x="112" y="348"/>
                    </a:lnTo>
                    <a:lnTo>
                      <a:pt x="112" y="346"/>
                    </a:lnTo>
                    <a:lnTo>
                      <a:pt x="110" y="344"/>
                    </a:lnTo>
                    <a:lnTo>
                      <a:pt x="110" y="340"/>
                    </a:lnTo>
                    <a:lnTo>
                      <a:pt x="110" y="336"/>
                    </a:lnTo>
                    <a:lnTo>
                      <a:pt x="112" y="334"/>
                    </a:lnTo>
                    <a:lnTo>
                      <a:pt x="114" y="332"/>
                    </a:lnTo>
                    <a:lnTo>
                      <a:pt x="118" y="332"/>
                    </a:lnTo>
                    <a:lnTo>
                      <a:pt x="138" y="334"/>
                    </a:lnTo>
                    <a:lnTo>
                      <a:pt x="142" y="314"/>
                    </a:lnTo>
                    <a:lnTo>
                      <a:pt x="142" y="312"/>
                    </a:lnTo>
                    <a:lnTo>
                      <a:pt x="144" y="310"/>
                    </a:lnTo>
                    <a:lnTo>
                      <a:pt x="144" y="306"/>
                    </a:lnTo>
                    <a:lnTo>
                      <a:pt x="148" y="300"/>
                    </a:lnTo>
                    <a:lnTo>
                      <a:pt x="150" y="296"/>
                    </a:lnTo>
                    <a:lnTo>
                      <a:pt x="154" y="294"/>
                    </a:lnTo>
                    <a:lnTo>
                      <a:pt x="160" y="292"/>
                    </a:lnTo>
                    <a:lnTo>
                      <a:pt x="164" y="294"/>
                    </a:lnTo>
                    <a:lnTo>
                      <a:pt x="172" y="294"/>
                    </a:lnTo>
                    <a:lnTo>
                      <a:pt x="184" y="294"/>
                    </a:lnTo>
                    <a:lnTo>
                      <a:pt x="198" y="290"/>
                    </a:lnTo>
                    <a:lnTo>
                      <a:pt x="210" y="282"/>
                    </a:lnTo>
                    <a:lnTo>
                      <a:pt x="218" y="266"/>
                    </a:lnTo>
                    <a:lnTo>
                      <a:pt x="220" y="262"/>
                    </a:lnTo>
                    <a:lnTo>
                      <a:pt x="220" y="256"/>
                    </a:lnTo>
                    <a:lnTo>
                      <a:pt x="218" y="250"/>
                    </a:lnTo>
                    <a:lnTo>
                      <a:pt x="216" y="242"/>
                    </a:lnTo>
                    <a:lnTo>
                      <a:pt x="214" y="234"/>
                    </a:lnTo>
                    <a:lnTo>
                      <a:pt x="208" y="218"/>
                    </a:lnTo>
                    <a:lnTo>
                      <a:pt x="206" y="216"/>
                    </a:lnTo>
                    <a:lnTo>
                      <a:pt x="206" y="214"/>
                    </a:lnTo>
                    <a:lnTo>
                      <a:pt x="204" y="210"/>
                    </a:lnTo>
                    <a:lnTo>
                      <a:pt x="202" y="206"/>
                    </a:lnTo>
                    <a:lnTo>
                      <a:pt x="200" y="202"/>
                    </a:lnTo>
                    <a:lnTo>
                      <a:pt x="200" y="196"/>
                    </a:lnTo>
                    <a:lnTo>
                      <a:pt x="202" y="194"/>
                    </a:lnTo>
                    <a:lnTo>
                      <a:pt x="202" y="190"/>
                    </a:lnTo>
                    <a:lnTo>
                      <a:pt x="200" y="180"/>
                    </a:lnTo>
                    <a:lnTo>
                      <a:pt x="200" y="168"/>
                    </a:lnTo>
                    <a:lnTo>
                      <a:pt x="200" y="158"/>
                    </a:lnTo>
                    <a:lnTo>
                      <a:pt x="202" y="152"/>
                    </a:lnTo>
                    <a:lnTo>
                      <a:pt x="214" y="134"/>
                    </a:lnTo>
                    <a:lnTo>
                      <a:pt x="214" y="132"/>
                    </a:lnTo>
                    <a:lnTo>
                      <a:pt x="214" y="128"/>
                    </a:lnTo>
                    <a:lnTo>
                      <a:pt x="218" y="124"/>
                    </a:lnTo>
                    <a:lnTo>
                      <a:pt x="220" y="120"/>
                    </a:lnTo>
                    <a:lnTo>
                      <a:pt x="224" y="116"/>
                    </a:lnTo>
                    <a:lnTo>
                      <a:pt x="228" y="112"/>
                    </a:lnTo>
                    <a:lnTo>
                      <a:pt x="230" y="110"/>
                    </a:lnTo>
                    <a:lnTo>
                      <a:pt x="238" y="104"/>
                    </a:lnTo>
                    <a:lnTo>
                      <a:pt x="246" y="98"/>
                    </a:lnTo>
                    <a:lnTo>
                      <a:pt x="254" y="90"/>
                    </a:lnTo>
                    <a:lnTo>
                      <a:pt x="262" y="84"/>
                    </a:lnTo>
                    <a:lnTo>
                      <a:pt x="264" y="82"/>
                    </a:lnTo>
                    <a:lnTo>
                      <a:pt x="266" y="76"/>
                    </a:lnTo>
                    <a:lnTo>
                      <a:pt x="268" y="72"/>
                    </a:lnTo>
                    <a:lnTo>
                      <a:pt x="268" y="68"/>
                    </a:lnTo>
                    <a:lnTo>
                      <a:pt x="268" y="64"/>
                    </a:lnTo>
                    <a:lnTo>
                      <a:pt x="266" y="62"/>
                    </a:lnTo>
                    <a:lnTo>
                      <a:pt x="264" y="62"/>
                    </a:lnTo>
                    <a:lnTo>
                      <a:pt x="262" y="62"/>
                    </a:lnTo>
                    <a:lnTo>
                      <a:pt x="262" y="60"/>
                    </a:lnTo>
                    <a:lnTo>
                      <a:pt x="260" y="60"/>
                    </a:lnTo>
                    <a:lnTo>
                      <a:pt x="258" y="60"/>
                    </a:lnTo>
                    <a:lnTo>
                      <a:pt x="258" y="58"/>
                    </a:lnTo>
                    <a:lnTo>
                      <a:pt x="258" y="56"/>
                    </a:lnTo>
                    <a:lnTo>
                      <a:pt x="260" y="56"/>
                    </a:lnTo>
                    <a:lnTo>
                      <a:pt x="252" y="58"/>
                    </a:lnTo>
                    <a:lnTo>
                      <a:pt x="252" y="60"/>
                    </a:lnTo>
                    <a:lnTo>
                      <a:pt x="250" y="66"/>
                    </a:lnTo>
                    <a:lnTo>
                      <a:pt x="250" y="70"/>
                    </a:lnTo>
                    <a:lnTo>
                      <a:pt x="250" y="72"/>
                    </a:lnTo>
                    <a:lnTo>
                      <a:pt x="250" y="74"/>
                    </a:lnTo>
                    <a:lnTo>
                      <a:pt x="248" y="78"/>
                    </a:lnTo>
                    <a:lnTo>
                      <a:pt x="246" y="82"/>
                    </a:lnTo>
                    <a:lnTo>
                      <a:pt x="246" y="86"/>
                    </a:lnTo>
                    <a:lnTo>
                      <a:pt x="246" y="88"/>
                    </a:lnTo>
                    <a:lnTo>
                      <a:pt x="194" y="88"/>
                    </a:lnTo>
                    <a:lnTo>
                      <a:pt x="210" y="52"/>
                    </a:lnTo>
                    <a:lnTo>
                      <a:pt x="176" y="34"/>
                    </a:lnTo>
                    <a:lnTo>
                      <a:pt x="170" y="28"/>
                    </a:lnTo>
                    <a:lnTo>
                      <a:pt x="154" y="22"/>
                    </a:lnTo>
                    <a:lnTo>
                      <a:pt x="150" y="20"/>
                    </a:lnTo>
                    <a:lnTo>
                      <a:pt x="146" y="18"/>
                    </a:lnTo>
                    <a:lnTo>
                      <a:pt x="144" y="16"/>
                    </a:lnTo>
                    <a:lnTo>
                      <a:pt x="144" y="14"/>
                    </a:lnTo>
                    <a:lnTo>
                      <a:pt x="144" y="10"/>
                    </a:lnTo>
                    <a:lnTo>
                      <a:pt x="144" y="6"/>
                    </a:lnTo>
                    <a:lnTo>
                      <a:pt x="142" y="4"/>
                    </a:lnTo>
                    <a:lnTo>
                      <a:pt x="140" y="2"/>
                    </a:lnTo>
                    <a:lnTo>
                      <a:pt x="138" y="2"/>
                    </a:lnTo>
                    <a:lnTo>
                      <a:pt x="134" y="0"/>
                    </a:lnTo>
                    <a:lnTo>
                      <a:pt x="132" y="2"/>
                    </a:lnTo>
                    <a:lnTo>
                      <a:pt x="130" y="4"/>
                    </a:lnTo>
                    <a:lnTo>
                      <a:pt x="120" y="16"/>
                    </a:lnTo>
                    <a:lnTo>
                      <a:pt x="120" y="14"/>
                    </a:lnTo>
                    <a:lnTo>
                      <a:pt x="120" y="12"/>
                    </a:lnTo>
                    <a:lnTo>
                      <a:pt x="118" y="8"/>
                    </a:lnTo>
                    <a:lnTo>
                      <a:pt x="116" y="6"/>
                    </a:lnTo>
                    <a:lnTo>
                      <a:pt x="114" y="4"/>
                    </a:lnTo>
                    <a:lnTo>
                      <a:pt x="108" y="4"/>
                    </a:lnTo>
                    <a:lnTo>
                      <a:pt x="94" y="0"/>
                    </a:lnTo>
                    <a:lnTo>
                      <a:pt x="94" y="2"/>
                    </a:lnTo>
                    <a:lnTo>
                      <a:pt x="92" y="6"/>
                    </a:lnTo>
                    <a:lnTo>
                      <a:pt x="90" y="10"/>
                    </a:lnTo>
                    <a:lnTo>
                      <a:pt x="86" y="14"/>
                    </a:lnTo>
                    <a:lnTo>
                      <a:pt x="82" y="1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0" name="Freeform 332"/>
              <p:cNvSpPr>
                <a:spLocks/>
              </p:cNvSpPr>
              <p:nvPr/>
            </p:nvSpPr>
            <p:spPr bwMode="gray">
              <a:xfrm>
                <a:off x="1681" y="2823"/>
                <a:ext cx="587" cy="572"/>
              </a:xfrm>
              <a:custGeom>
                <a:avLst/>
                <a:gdLst>
                  <a:gd name="T0" fmla="*/ 324 w 532"/>
                  <a:gd name="T1" fmla="*/ 492 h 572"/>
                  <a:gd name="T2" fmla="*/ 418 w 532"/>
                  <a:gd name="T3" fmla="*/ 404 h 572"/>
                  <a:gd name="T4" fmla="*/ 474 w 532"/>
                  <a:gd name="T5" fmla="*/ 284 h 572"/>
                  <a:gd name="T6" fmla="*/ 532 w 532"/>
                  <a:gd name="T7" fmla="*/ 162 h 572"/>
                  <a:gd name="T8" fmla="*/ 478 w 532"/>
                  <a:gd name="T9" fmla="*/ 116 h 572"/>
                  <a:gd name="T10" fmla="*/ 382 w 532"/>
                  <a:gd name="T11" fmla="*/ 96 h 572"/>
                  <a:gd name="T12" fmla="*/ 384 w 532"/>
                  <a:gd name="T13" fmla="*/ 80 h 572"/>
                  <a:gd name="T14" fmla="*/ 366 w 532"/>
                  <a:gd name="T15" fmla="*/ 76 h 572"/>
                  <a:gd name="T16" fmla="*/ 336 w 532"/>
                  <a:gd name="T17" fmla="*/ 72 h 572"/>
                  <a:gd name="T18" fmla="*/ 306 w 532"/>
                  <a:gd name="T19" fmla="*/ 84 h 572"/>
                  <a:gd name="T20" fmla="*/ 282 w 532"/>
                  <a:gd name="T21" fmla="*/ 96 h 572"/>
                  <a:gd name="T22" fmla="*/ 300 w 532"/>
                  <a:gd name="T23" fmla="*/ 76 h 572"/>
                  <a:gd name="T24" fmla="*/ 322 w 532"/>
                  <a:gd name="T25" fmla="*/ 50 h 572"/>
                  <a:gd name="T26" fmla="*/ 282 w 532"/>
                  <a:gd name="T27" fmla="*/ 0 h 572"/>
                  <a:gd name="T28" fmla="*/ 264 w 532"/>
                  <a:gd name="T29" fmla="*/ 20 h 572"/>
                  <a:gd name="T30" fmla="*/ 254 w 532"/>
                  <a:gd name="T31" fmla="*/ 22 h 572"/>
                  <a:gd name="T32" fmla="*/ 244 w 532"/>
                  <a:gd name="T33" fmla="*/ 22 h 572"/>
                  <a:gd name="T34" fmla="*/ 234 w 532"/>
                  <a:gd name="T35" fmla="*/ 24 h 572"/>
                  <a:gd name="T36" fmla="*/ 218 w 532"/>
                  <a:gd name="T37" fmla="*/ 22 h 572"/>
                  <a:gd name="T38" fmla="*/ 202 w 532"/>
                  <a:gd name="T39" fmla="*/ 26 h 572"/>
                  <a:gd name="T40" fmla="*/ 184 w 532"/>
                  <a:gd name="T41" fmla="*/ 24 h 572"/>
                  <a:gd name="T42" fmla="*/ 176 w 532"/>
                  <a:gd name="T43" fmla="*/ 2 h 572"/>
                  <a:gd name="T44" fmla="*/ 156 w 532"/>
                  <a:gd name="T45" fmla="*/ 14 h 572"/>
                  <a:gd name="T46" fmla="*/ 120 w 532"/>
                  <a:gd name="T47" fmla="*/ 6 h 572"/>
                  <a:gd name="T48" fmla="*/ 120 w 532"/>
                  <a:gd name="T49" fmla="*/ 10 h 572"/>
                  <a:gd name="T50" fmla="*/ 130 w 532"/>
                  <a:gd name="T51" fmla="*/ 26 h 572"/>
                  <a:gd name="T52" fmla="*/ 90 w 532"/>
                  <a:gd name="T53" fmla="*/ 52 h 572"/>
                  <a:gd name="T54" fmla="*/ 76 w 532"/>
                  <a:gd name="T55" fmla="*/ 44 h 572"/>
                  <a:gd name="T56" fmla="*/ 62 w 532"/>
                  <a:gd name="T57" fmla="*/ 62 h 572"/>
                  <a:gd name="T58" fmla="*/ 52 w 532"/>
                  <a:gd name="T59" fmla="*/ 70 h 572"/>
                  <a:gd name="T60" fmla="*/ 60 w 532"/>
                  <a:gd name="T61" fmla="*/ 96 h 572"/>
                  <a:gd name="T62" fmla="*/ 36 w 532"/>
                  <a:gd name="T63" fmla="*/ 132 h 572"/>
                  <a:gd name="T64" fmla="*/ 10 w 532"/>
                  <a:gd name="T65" fmla="*/ 146 h 572"/>
                  <a:gd name="T66" fmla="*/ 2 w 532"/>
                  <a:gd name="T67" fmla="*/ 164 h 572"/>
                  <a:gd name="T68" fmla="*/ 4 w 532"/>
                  <a:gd name="T69" fmla="*/ 194 h 572"/>
                  <a:gd name="T70" fmla="*/ 12 w 532"/>
                  <a:gd name="T71" fmla="*/ 198 h 572"/>
                  <a:gd name="T72" fmla="*/ 26 w 532"/>
                  <a:gd name="T73" fmla="*/ 206 h 572"/>
                  <a:gd name="T74" fmla="*/ 42 w 532"/>
                  <a:gd name="T75" fmla="*/ 198 h 572"/>
                  <a:gd name="T76" fmla="*/ 50 w 532"/>
                  <a:gd name="T77" fmla="*/ 226 h 572"/>
                  <a:gd name="T78" fmla="*/ 78 w 532"/>
                  <a:gd name="T79" fmla="*/ 224 h 572"/>
                  <a:gd name="T80" fmla="*/ 96 w 532"/>
                  <a:gd name="T81" fmla="*/ 210 h 572"/>
                  <a:gd name="T82" fmla="*/ 110 w 532"/>
                  <a:gd name="T83" fmla="*/ 206 h 572"/>
                  <a:gd name="T84" fmla="*/ 124 w 532"/>
                  <a:gd name="T85" fmla="*/ 248 h 572"/>
                  <a:gd name="T86" fmla="*/ 156 w 532"/>
                  <a:gd name="T87" fmla="*/ 266 h 572"/>
                  <a:gd name="T88" fmla="*/ 182 w 532"/>
                  <a:gd name="T89" fmla="*/ 288 h 572"/>
                  <a:gd name="T90" fmla="*/ 206 w 532"/>
                  <a:gd name="T91" fmla="*/ 310 h 572"/>
                  <a:gd name="T92" fmla="*/ 214 w 532"/>
                  <a:gd name="T93" fmla="*/ 326 h 572"/>
                  <a:gd name="T94" fmla="*/ 214 w 532"/>
                  <a:gd name="T95" fmla="*/ 372 h 572"/>
                  <a:gd name="T96" fmla="*/ 220 w 532"/>
                  <a:gd name="T97" fmla="*/ 416 h 572"/>
                  <a:gd name="T98" fmla="*/ 242 w 532"/>
                  <a:gd name="T99" fmla="*/ 422 h 572"/>
                  <a:gd name="T100" fmla="*/ 254 w 532"/>
                  <a:gd name="T101" fmla="*/ 436 h 572"/>
                  <a:gd name="T102" fmla="*/ 264 w 532"/>
                  <a:gd name="T103" fmla="*/ 450 h 572"/>
                  <a:gd name="T104" fmla="*/ 270 w 532"/>
                  <a:gd name="T105" fmla="*/ 466 h 572"/>
                  <a:gd name="T106" fmla="*/ 232 w 532"/>
                  <a:gd name="T107" fmla="*/ 500 h 572"/>
                  <a:gd name="T108" fmla="*/ 216 w 532"/>
                  <a:gd name="T109" fmla="*/ 524 h 572"/>
                  <a:gd name="T110" fmla="*/ 240 w 532"/>
                  <a:gd name="T111" fmla="*/ 538 h 572"/>
                  <a:gd name="T112" fmla="*/ 264 w 532"/>
                  <a:gd name="T113" fmla="*/ 552 h 5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532"/>
                  <a:gd name="T172" fmla="*/ 0 h 572"/>
                  <a:gd name="T173" fmla="*/ 532 w 532"/>
                  <a:gd name="T174" fmla="*/ 572 h 5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532" h="572">
                    <a:moveTo>
                      <a:pt x="290" y="562"/>
                    </a:moveTo>
                    <a:lnTo>
                      <a:pt x="292" y="556"/>
                    </a:lnTo>
                    <a:lnTo>
                      <a:pt x="294" y="552"/>
                    </a:lnTo>
                    <a:lnTo>
                      <a:pt x="296" y="548"/>
                    </a:lnTo>
                    <a:lnTo>
                      <a:pt x="304" y="536"/>
                    </a:lnTo>
                    <a:lnTo>
                      <a:pt x="314" y="518"/>
                    </a:lnTo>
                    <a:lnTo>
                      <a:pt x="324" y="492"/>
                    </a:lnTo>
                    <a:lnTo>
                      <a:pt x="336" y="458"/>
                    </a:lnTo>
                    <a:lnTo>
                      <a:pt x="342" y="452"/>
                    </a:lnTo>
                    <a:lnTo>
                      <a:pt x="354" y="440"/>
                    </a:lnTo>
                    <a:lnTo>
                      <a:pt x="370" y="426"/>
                    </a:lnTo>
                    <a:lnTo>
                      <a:pt x="392" y="414"/>
                    </a:lnTo>
                    <a:lnTo>
                      <a:pt x="416" y="406"/>
                    </a:lnTo>
                    <a:lnTo>
                      <a:pt x="418" y="404"/>
                    </a:lnTo>
                    <a:lnTo>
                      <a:pt x="426" y="400"/>
                    </a:lnTo>
                    <a:lnTo>
                      <a:pt x="434" y="394"/>
                    </a:lnTo>
                    <a:lnTo>
                      <a:pt x="446" y="382"/>
                    </a:lnTo>
                    <a:lnTo>
                      <a:pt x="456" y="366"/>
                    </a:lnTo>
                    <a:lnTo>
                      <a:pt x="466" y="344"/>
                    </a:lnTo>
                    <a:lnTo>
                      <a:pt x="472" y="318"/>
                    </a:lnTo>
                    <a:lnTo>
                      <a:pt x="474" y="284"/>
                    </a:lnTo>
                    <a:lnTo>
                      <a:pt x="514" y="216"/>
                    </a:lnTo>
                    <a:lnTo>
                      <a:pt x="516" y="214"/>
                    </a:lnTo>
                    <a:lnTo>
                      <a:pt x="524" y="204"/>
                    </a:lnTo>
                    <a:lnTo>
                      <a:pt x="530" y="190"/>
                    </a:lnTo>
                    <a:lnTo>
                      <a:pt x="532" y="170"/>
                    </a:lnTo>
                    <a:lnTo>
                      <a:pt x="532" y="168"/>
                    </a:lnTo>
                    <a:lnTo>
                      <a:pt x="532" y="162"/>
                    </a:lnTo>
                    <a:lnTo>
                      <a:pt x="532" y="154"/>
                    </a:lnTo>
                    <a:lnTo>
                      <a:pt x="528" y="146"/>
                    </a:lnTo>
                    <a:lnTo>
                      <a:pt x="518" y="138"/>
                    </a:lnTo>
                    <a:lnTo>
                      <a:pt x="502" y="132"/>
                    </a:lnTo>
                    <a:lnTo>
                      <a:pt x="498" y="130"/>
                    </a:lnTo>
                    <a:lnTo>
                      <a:pt x="490" y="124"/>
                    </a:lnTo>
                    <a:lnTo>
                      <a:pt x="478" y="116"/>
                    </a:lnTo>
                    <a:lnTo>
                      <a:pt x="464" y="110"/>
                    </a:lnTo>
                    <a:lnTo>
                      <a:pt x="448" y="110"/>
                    </a:lnTo>
                    <a:lnTo>
                      <a:pt x="398" y="94"/>
                    </a:lnTo>
                    <a:lnTo>
                      <a:pt x="394" y="92"/>
                    </a:lnTo>
                    <a:lnTo>
                      <a:pt x="390" y="94"/>
                    </a:lnTo>
                    <a:lnTo>
                      <a:pt x="386" y="94"/>
                    </a:lnTo>
                    <a:lnTo>
                      <a:pt x="382" y="96"/>
                    </a:lnTo>
                    <a:lnTo>
                      <a:pt x="380" y="98"/>
                    </a:lnTo>
                    <a:lnTo>
                      <a:pt x="378" y="98"/>
                    </a:lnTo>
                    <a:lnTo>
                      <a:pt x="380" y="94"/>
                    </a:lnTo>
                    <a:lnTo>
                      <a:pt x="382" y="90"/>
                    </a:lnTo>
                    <a:lnTo>
                      <a:pt x="382" y="86"/>
                    </a:lnTo>
                    <a:lnTo>
                      <a:pt x="384" y="82"/>
                    </a:lnTo>
                    <a:lnTo>
                      <a:pt x="384" y="80"/>
                    </a:lnTo>
                    <a:lnTo>
                      <a:pt x="382" y="78"/>
                    </a:lnTo>
                    <a:lnTo>
                      <a:pt x="380" y="76"/>
                    </a:lnTo>
                    <a:lnTo>
                      <a:pt x="376" y="76"/>
                    </a:lnTo>
                    <a:lnTo>
                      <a:pt x="374" y="76"/>
                    </a:lnTo>
                    <a:lnTo>
                      <a:pt x="370" y="76"/>
                    </a:lnTo>
                    <a:lnTo>
                      <a:pt x="368" y="76"/>
                    </a:lnTo>
                    <a:lnTo>
                      <a:pt x="366" y="76"/>
                    </a:lnTo>
                    <a:lnTo>
                      <a:pt x="362" y="76"/>
                    </a:lnTo>
                    <a:lnTo>
                      <a:pt x="358" y="74"/>
                    </a:lnTo>
                    <a:lnTo>
                      <a:pt x="352" y="74"/>
                    </a:lnTo>
                    <a:lnTo>
                      <a:pt x="346" y="72"/>
                    </a:lnTo>
                    <a:lnTo>
                      <a:pt x="340" y="72"/>
                    </a:lnTo>
                    <a:lnTo>
                      <a:pt x="338" y="72"/>
                    </a:lnTo>
                    <a:lnTo>
                      <a:pt x="336" y="72"/>
                    </a:lnTo>
                    <a:lnTo>
                      <a:pt x="330" y="72"/>
                    </a:lnTo>
                    <a:lnTo>
                      <a:pt x="324" y="76"/>
                    </a:lnTo>
                    <a:lnTo>
                      <a:pt x="318" y="78"/>
                    </a:lnTo>
                    <a:lnTo>
                      <a:pt x="314" y="80"/>
                    </a:lnTo>
                    <a:lnTo>
                      <a:pt x="310" y="82"/>
                    </a:lnTo>
                    <a:lnTo>
                      <a:pt x="306" y="84"/>
                    </a:lnTo>
                    <a:lnTo>
                      <a:pt x="298" y="90"/>
                    </a:lnTo>
                    <a:lnTo>
                      <a:pt x="292" y="94"/>
                    </a:lnTo>
                    <a:lnTo>
                      <a:pt x="286" y="98"/>
                    </a:lnTo>
                    <a:lnTo>
                      <a:pt x="282" y="98"/>
                    </a:lnTo>
                    <a:lnTo>
                      <a:pt x="278" y="98"/>
                    </a:lnTo>
                    <a:lnTo>
                      <a:pt x="282" y="96"/>
                    </a:lnTo>
                    <a:lnTo>
                      <a:pt x="286" y="94"/>
                    </a:lnTo>
                    <a:lnTo>
                      <a:pt x="290" y="90"/>
                    </a:lnTo>
                    <a:lnTo>
                      <a:pt x="292" y="86"/>
                    </a:lnTo>
                    <a:lnTo>
                      <a:pt x="294" y="84"/>
                    </a:lnTo>
                    <a:lnTo>
                      <a:pt x="298" y="80"/>
                    </a:lnTo>
                    <a:lnTo>
                      <a:pt x="300" y="76"/>
                    </a:lnTo>
                    <a:lnTo>
                      <a:pt x="304" y="72"/>
                    </a:lnTo>
                    <a:lnTo>
                      <a:pt x="308" y="68"/>
                    </a:lnTo>
                    <a:lnTo>
                      <a:pt x="312" y="66"/>
                    </a:lnTo>
                    <a:lnTo>
                      <a:pt x="314" y="64"/>
                    </a:lnTo>
                    <a:lnTo>
                      <a:pt x="316" y="62"/>
                    </a:lnTo>
                    <a:lnTo>
                      <a:pt x="320" y="56"/>
                    </a:lnTo>
                    <a:lnTo>
                      <a:pt x="322" y="50"/>
                    </a:lnTo>
                    <a:lnTo>
                      <a:pt x="322" y="46"/>
                    </a:lnTo>
                    <a:lnTo>
                      <a:pt x="312" y="26"/>
                    </a:lnTo>
                    <a:lnTo>
                      <a:pt x="296" y="8"/>
                    </a:lnTo>
                    <a:lnTo>
                      <a:pt x="290" y="4"/>
                    </a:lnTo>
                    <a:lnTo>
                      <a:pt x="282" y="0"/>
                    </a:lnTo>
                    <a:lnTo>
                      <a:pt x="276" y="4"/>
                    </a:lnTo>
                    <a:lnTo>
                      <a:pt x="274" y="8"/>
                    </a:lnTo>
                    <a:lnTo>
                      <a:pt x="270" y="8"/>
                    </a:lnTo>
                    <a:lnTo>
                      <a:pt x="270" y="10"/>
                    </a:lnTo>
                    <a:lnTo>
                      <a:pt x="268" y="14"/>
                    </a:lnTo>
                    <a:lnTo>
                      <a:pt x="266" y="18"/>
                    </a:lnTo>
                    <a:lnTo>
                      <a:pt x="264" y="20"/>
                    </a:lnTo>
                    <a:lnTo>
                      <a:pt x="264" y="22"/>
                    </a:lnTo>
                    <a:lnTo>
                      <a:pt x="262" y="24"/>
                    </a:lnTo>
                    <a:lnTo>
                      <a:pt x="260" y="24"/>
                    </a:lnTo>
                    <a:lnTo>
                      <a:pt x="258" y="24"/>
                    </a:lnTo>
                    <a:lnTo>
                      <a:pt x="256" y="24"/>
                    </a:lnTo>
                    <a:lnTo>
                      <a:pt x="254" y="22"/>
                    </a:lnTo>
                    <a:lnTo>
                      <a:pt x="252" y="22"/>
                    </a:lnTo>
                    <a:lnTo>
                      <a:pt x="250" y="22"/>
                    </a:lnTo>
                    <a:lnTo>
                      <a:pt x="248" y="22"/>
                    </a:lnTo>
                    <a:lnTo>
                      <a:pt x="246" y="22"/>
                    </a:lnTo>
                    <a:lnTo>
                      <a:pt x="244" y="22"/>
                    </a:lnTo>
                    <a:lnTo>
                      <a:pt x="242" y="24"/>
                    </a:lnTo>
                    <a:lnTo>
                      <a:pt x="240" y="24"/>
                    </a:lnTo>
                    <a:lnTo>
                      <a:pt x="238" y="24"/>
                    </a:lnTo>
                    <a:lnTo>
                      <a:pt x="236" y="24"/>
                    </a:lnTo>
                    <a:lnTo>
                      <a:pt x="234" y="24"/>
                    </a:lnTo>
                    <a:lnTo>
                      <a:pt x="232" y="22"/>
                    </a:lnTo>
                    <a:lnTo>
                      <a:pt x="230" y="22"/>
                    </a:lnTo>
                    <a:lnTo>
                      <a:pt x="228" y="22"/>
                    </a:lnTo>
                    <a:lnTo>
                      <a:pt x="226" y="24"/>
                    </a:lnTo>
                    <a:lnTo>
                      <a:pt x="224" y="24"/>
                    </a:lnTo>
                    <a:lnTo>
                      <a:pt x="218" y="22"/>
                    </a:lnTo>
                    <a:lnTo>
                      <a:pt x="218" y="26"/>
                    </a:lnTo>
                    <a:lnTo>
                      <a:pt x="218" y="28"/>
                    </a:lnTo>
                    <a:lnTo>
                      <a:pt x="214" y="28"/>
                    </a:lnTo>
                    <a:lnTo>
                      <a:pt x="212" y="26"/>
                    </a:lnTo>
                    <a:lnTo>
                      <a:pt x="206" y="26"/>
                    </a:lnTo>
                    <a:lnTo>
                      <a:pt x="202" y="26"/>
                    </a:lnTo>
                    <a:lnTo>
                      <a:pt x="194" y="28"/>
                    </a:lnTo>
                    <a:lnTo>
                      <a:pt x="192" y="28"/>
                    </a:lnTo>
                    <a:lnTo>
                      <a:pt x="184" y="30"/>
                    </a:lnTo>
                    <a:lnTo>
                      <a:pt x="184" y="28"/>
                    </a:lnTo>
                    <a:lnTo>
                      <a:pt x="184" y="24"/>
                    </a:lnTo>
                    <a:lnTo>
                      <a:pt x="184" y="20"/>
                    </a:lnTo>
                    <a:lnTo>
                      <a:pt x="184" y="18"/>
                    </a:lnTo>
                    <a:lnTo>
                      <a:pt x="184" y="14"/>
                    </a:lnTo>
                    <a:lnTo>
                      <a:pt x="184" y="10"/>
                    </a:lnTo>
                    <a:lnTo>
                      <a:pt x="184" y="6"/>
                    </a:lnTo>
                    <a:lnTo>
                      <a:pt x="182" y="2"/>
                    </a:lnTo>
                    <a:lnTo>
                      <a:pt x="176" y="2"/>
                    </a:lnTo>
                    <a:lnTo>
                      <a:pt x="176" y="4"/>
                    </a:lnTo>
                    <a:lnTo>
                      <a:pt x="174" y="6"/>
                    </a:lnTo>
                    <a:lnTo>
                      <a:pt x="172" y="8"/>
                    </a:lnTo>
                    <a:lnTo>
                      <a:pt x="166" y="6"/>
                    </a:lnTo>
                    <a:lnTo>
                      <a:pt x="156" y="10"/>
                    </a:lnTo>
                    <a:lnTo>
                      <a:pt x="156" y="14"/>
                    </a:lnTo>
                    <a:lnTo>
                      <a:pt x="142" y="16"/>
                    </a:lnTo>
                    <a:lnTo>
                      <a:pt x="138" y="10"/>
                    </a:lnTo>
                    <a:lnTo>
                      <a:pt x="136" y="10"/>
                    </a:lnTo>
                    <a:lnTo>
                      <a:pt x="134" y="10"/>
                    </a:lnTo>
                    <a:lnTo>
                      <a:pt x="128" y="8"/>
                    </a:lnTo>
                    <a:lnTo>
                      <a:pt x="124" y="8"/>
                    </a:lnTo>
                    <a:lnTo>
                      <a:pt x="120" y="6"/>
                    </a:lnTo>
                    <a:lnTo>
                      <a:pt x="116" y="4"/>
                    </a:lnTo>
                    <a:lnTo>
                      <a:pt x="116" y="6"/>
                    </a:lnTo>
                    <a:lnTo>
                      <a:pt x="116" y="8"/>
                    </a:lnTo>
                    <a:lnTo>
                      <a:pt x="116" y="10"/>
                    </a:lnTo>
                    <a:lnTo>
                      <a:pt x="118" y="10"/>
                    </a:lnTo>
                    <a:lnTo>
                      <a:pt x="120" y="10"/>
                    </a:lnTo>
                    <a:lnTo>
                      <a:pt x="122" y="12"/>
                    </a:lnTo>
                    <a:lnTo>
                      <a:pt x="124" y="14"/>
                    </a:lnTo>
                    <a:lnTo>
                      <a:pt x="124" y="18"/>
                    </a:lnTo>
                    <a:lnTo>
                      <a:pt x="124" y="22"/>
                    </a:lnTo>
                    <a:lnTo>
                      <a:pt x="126" y="24"/>
                    </a:lnTo>
                    <a:lnTo>
                      <a:pt x="128" y="26"/>
                    </a:lnTo>
                    <a:lnTo>
                      <a:pt x="130" y="26"/>
                    </a:lnTo>
                    <a:lnTo>
                      <a:pt x="134" y="26"/>
                    </a:lnTo>
                    <a:lnTo>
                      <a:pt x="136" y="26"/>
                    </a:lnTo>
                    <a:lnTo>
                      <a:pt x="136" y="34"/>
                    </a:lnTo>
                    <a:lnTo>
                      <a:pt x="128" y="38"/>
                    </a:lnTo>
                    <a:lnTo>
                      <a:pt x="110" y="58"/>
                    </a:lnTo>
                    <a:lnTo>
                      <a:pt x="92" y="52"/>
                    </a:lnTo>
                    <a:lnTo>
                      <a:pt x="90" y="52"/>
                    </a:lnTo>
                    <a:lnTo>
                      <a:pt x="88" y="52"/>
                    </a:lnTo>
                    <a:lnTo>
                      <a:pt x="84" y="50"/>
                    </a:lnTo>
                    <a:lnTo>
                      <a:pt x="80" y="50"/>
                    </a:lnTo>
                    <a:lnTo>
                      <a:pt x="78" y="50"/>
                    </a:lnTo>
                    <a:lnTo>
                      <a:pt x="78" y="46"/>
                    </a:lnTo>
                    <a:lnTo>
                      <a:pt x="76" y="44"/>
                    </a:lnTo>
                    <a:lnTo>
                      <a:pt x="76" y="42"/>
                    </a:lnTo>
                    <a:lnTo>
                      <a:pt x="74" y="40"/>
                    </a:lnTo>
                    <a:lnTo>
                      <a:pt x="52" y="44"/>
                    </a:lnTo>
                    <a:lnTo>
                      <a:pt x="52" y="52"/>
                    </a:lnTo>
                    <a:lnTo>
                      <a:pt x="60" y="52"/>
                    </a:lnTo>
                    <a:lnTo>
                      <a:pt x="62" y="62"/>
                    </a:lnTo>
                    <a:lnTo>
                      <a:pt x="60" y="60"/>
                    </a:lnTo>
                    <a:lnTo>
                      <a:pt x="58" y="60"/>
                    </a:lnTo>
                    <a:lnTo>
                      <a:pt x="56" y="58"/>
                    </a:lnTo>
                    <a:lnTo>
                      <a:pt x="54" y="58"/>
                    </a:lnTo>
                    <a:lnTo>
                      <a:pt x="52" y="60"/>
                    </a:lnTo>
                    <a:lnTo>
                      <a:pt x="52" y="70"/>
                    </a:lnTo>
                    <a:lnTo>
                      <a:pt x="54" y="70"/>
                    </a:lnTo>
                    <a:lnTo>
                      <a:pt x="54" y="72"/>
                    </a:lnTo>
                    <a:lnTo>
                      <a:pt x="56" y="76"/>
                    </a:lnTo>
                    <a:lnTo>
                      <a:pt x="58" y="80"/>
                    </a:lnTo>
                    <a:lnTo>
                      <a:pt x="60" y="86"/>
                    </a:lnTo>
                    <a:lnTo>
                      <a:pt x="60" y="92"/>
                    </a:lnTo>
                    <a:lnTo>
                      <a:pt x="60" y="96"/>
                    </a:lnTo>
                    <a:lnTo>
                      <a:pt x="52" y="126"/>
                    </a:lnTo>
                    <a:lnTo>
                      <a:pt x="50" y="132"/>
                    </a:lnTo>
                    <a:lnTo>
                      <a:pt x="44" y="132"/>
                    </a:lnTo>
                    <a:lnTo>
                      <a:pt x="42" y="130"/>
                    </a:lnTo>
                    <a:lnTo>
                      <a:pt x="38" y="130"/>
                    </a:lnTo>
                    <a:lnTo>
                      <a:pt x="36" y="132"/>
                    </a:lnTo>
                    <a:lnTo>
                      <a:pt x="34" y="132"/>
                    </a:lnTo>
                    <a:lnTo>
                      <a:pt x="32" y="132"/>
                    </a:lnTo>
                    <a:lnTo>
                      <a:pt x="28" y="134"/>
                    </a:lnTo>
                    <a:lnTo>
                      <a:pt x="22" y="134"/>
                    </a:lnTo>
                    <a:lnTo>
                      <a:pt x="18" y="138"/>
                    </a:lnTo>
                    <a:lnTo>
                      <a:pt x="14" y="142"/>
                    </a:lnTo>
                    <a:lnTo>
                      <a:pt x="10" y="146"/>
                    </a:lnTo>
                    <a:lnTo>
                      <a:pt x="10" y="148"/>
                    </a:lnTo>
                    <a:lnTo>
                      <a:pt x="10" y="152"/>
                    </a:lnTo>
                    <a:lnTo>
                      <a:pt x="8" y="156"/>
                    </a:lnTo>
                    <a:lnTo>
                      <a:pt x="6" y="158"/>
                    </a:lnTo>
                    <a:lnTo>
                      <a:pt x="6" y="160"/>
                    </a:lnTo>
                    <a:lnTo>
                      <a:pt x="4" y="162"/>
                    </a:lnTo>
                    <a:lnTo>
                      <a:pt x="2" y="164"/>
                    </a:lnTo>
                    <a:lnTo>
                      <a:pt x="0" y="168"/>
                    </a:lnTo>
                    <a:lnTo>
                      <a:pt x="0" y="174"/>
                    </a:lnTo>
                    <a:lnTo>
                      <a:pt x="0" y="182"/>
                    </a:lnTo>
                    <a:lnTo>
                      <a:pt x="2" y="188"/>
                    </a:lnTo>
                    <a:lnTo>
                      <a:pt x="2" y="190"/>
                    </a:lnTo>
                    <a:lnTo>
                      <a:pt x="4" y="192"/>
                    </a:lnTo>
                    <a:lnTo>
                      <a:pt x="4" y="194"/>
                    </a:lnTo>
                    <a:lnTo>
                      <a:pt x="6" y="198"/>
                    </a:lnTo>
                    <a:lnTo>
                      <a:pt x="6" y="200"/>
                    </a:lnTo>
                    <a:lnTo>
                      <a:pt x="4" y="200"/>
                    </a:lnTo>
                    <a:lnTo>
                      <a:pt x="6" y="200"/>
                    </a:lnTo>
                    <a:lnTo>
                      <a:pt x="10" y="198"/>
                    </a:lnTo>
                    <a:lnTo>
                      <a:pt x="12" y="198"/>
                    </a:lnTo>
                    <a:lnTo>
                      <a:pt x="14" y="200"/>
                    </a:lnTo>
                    <a:lnTo>
                      <a:pt x="16" y="202"/>
                    </a:lnTo>
                    <a:lnTo>
                      <a:pt x="18" y="204"/>
                    </a:lnTo>
                    <a:lnTo>
                      <a:pt x="22" y="204"/>
                    </a:lnTo>
                    <a:lnTo>
                      <a:pt x="26" y="206"/>
                    </a:lnTo>
                    <a:lnTo>
                      <a:pt x="30" y="206"/>
                    </a:lnTo>
                    <a:lnTo>
                      <a:pt x="34" y="204"/>
                    </a:lnTo>
                    <a:lnTo>
                      <a:pt x="36" y="202"/>
                    </a:lnTo>
                    <a:lnTo>
                      <a:pt x="38" y="200"/>
                    </a:lnTo>
                    <a:lnTo>
                      <a:pt x="42" y="198"/>
                    </a:lnTo>
                    <a:lnTo>
                      <a:pt x="42" y="196"/>
                    </a:lnTo>
                    <a:lnTo>
                      <a:pt x="42" y="222"/>
                    </a:lnTo>
                    <a:lnTo>
                      <a:pt x="42" y="224"/>
                    </a:lnTo>
                    <a:lnTo>
                      <a:pt x="44" y="224"/>
                    </a:lnTo>
                    <a:lnTo>
                      <a:pt x="48" y="226"/>
                    </a:lnTo>
                    <a:lnTo>
                      <a:pt x="50" y="226"/>
                    </a:lnTo>
                    <a:lnTo>
                      <a:pt x="54" y="226"/>
                    </a:lnTo>
                    <a:lnTo>
                      <a:pt x="58" y="226"/>
                    </a:lnTo>
                    <a:lnTo>
                      <a:pt x="64" y="226"/>
                    </a:lnTo>
                    <a:lnTo>
                      <a:pt x="70" y="226"/>
                    </a:lnTo>
                    <a:lnTo>
                      <a:pt x="74" y="224"/>
                    </a:lnTo>
                    <a:lnTo>
                      <a:pt x="78" y="224"/>
                    </a:lnTo>
                    <a:lnTo>
                      <a:pt x="80" y="222"/>
                    </a:lnTo>
                    <a:lnTo>
                      <a:pt x="84" y="218"/>
                    </a:lnTo>
                    <a:lnTo>
                      <a:pt x="86" y="216"/>
                    </a:lnTo>
                    <a:lnTo>
                      <a:pt x="86" y="214"/>
                    </a:lnTo>
                    <a:lnTo>
                      <a:pt x="90" y="212"/>
                    </a:lnTo>
                    <a:lnTo>
                      <a:pt x="94" y="210"/>
                    </a:lnTo>
                    <a:lnTo>
                      <a:pt x="96" y="210"/>
                    </a:lnTo>
                    <a:lnTo>
                      <a:pt x="100" y="212"/>
                    </a:lnTo>
                    <a:lnTo>
                      <a:pt x="102" y="212"/>
                    </a:lnTo>
                    <a:lnTo>
                      <a:pt x="104" y="210"/>
                    </a:lnTo>
                    <a:lnTo>
                      <a:pt x="106" y="208"/>
                    </a:lnTo>
                    <a:lnTo>
                      <a:pt x="108" y="206"/>
                    </a:lnTo>
                    <a:lnTo>
                      <a:pt x="110" y="206"/>
                    </a:lnTo>
                    <a:lnTo>
                      <a:pt x="112" y="206"/>
                    </a:lnTo>
                    <a:lnTo>
                      <a:pt x="112" y="208"/>
                    </a:lnTo>
                    <a:lnTo>
                      <a:pt x="112" y="212"/>
                    </a:lnTo>
                    <a:lnTo>
                      <a:pt x="112" y="216"/>
                    </a:lnTo>
                    <a:lnTo>
                      <a:pt x="112" y="226"/>
                    </a:lnTo>
                    <a:lnTo>
                      <a:pt x="114" y="238"/>
                    </a:lnTo>
                    <a:lnTo>
                      <a:pt x="124" y="248"/>
                    </a:lnTo>
                    <a:lnTo>
                      <a:pt x="136" y="252"/>
                    </a:lnTo>
                    <a:lnTo>
                      <a:pt x="146" y="250"/>
                    </a:lnTo>
                    <a:lnTo>
                      <a:pt x="148" y="252"/>
                    </a:lnTo>
                    <a:lnTo>
                      <a:pt x="148" y="254"/>
                    </a:lnTo>
                    <a:lnTo>
                      <a:pt x="150" y="258"/>
                    </a:lnTo>
                    <a:lnTo>
                      <a:pt x="152" y="262"/>
                    </a:lnTo>
                    <a:lnTo>
                      <a:pt x="156" y="266"/>
                    </a:lnTo>
                    <a:lnTo>
                      <a:pt x="162" y="268"/>
                    </a:lnTo>
                    <a:lnTo>
                      <a:pt x="164" y="268"/>
                    </a:lnTo>
                    <a:lnTo>
                      <a:pt x="166" y="272"/>
                    </a:lnTo>
                    <a:lnTo>
                      <a:pt x="170" y="274"/>
                    </a:lnTo>
                    <a:lnTo>
                      <a:pt x="174" y="278"/>
                    </a:lnTo>
                    <a:lnTo>
                      <a:pt x="178" y="284"/>
                    </a:lnTo>
                    <a:lnTo>
                      <a:pt x="182" y="288"/>
                    </a:lnTo>
                    <a:lnTo>
                      <a:pt x="182" y="294"/>
                    </a:lnTo>
                    <a:lnTo>
                      <a:pt x="206" y="296"/>
                    </a:lnTo>
                    <a:lnTo>
                      <a:pt x="206" y="298"/>
                    </a:lnTo>
                    <a:lnTo>
                      <a:pt x="204" y="300"/>
                    </a:lnTo>
                    <a:lnTo>
                      <a:pt x="204" y="304"/>
                    </a:lnTo>
                    <a:lnTo>
                      <a:pt x="204" y="308"/>
                    </a:lnTo>
                    <a:lnTo>
                      <a:pt x="206" y="310"/>
                    </a:lnTo>
                    <a:lnTo>
                      <a:pt x="208" y="312"/>
                    </a:lnTo>
                    <a:lnTo>
                      <a:pt x="210" y="312"/>
                    </a:lnTo>
                    <a:lnTo>
                      <a:pt x="212" y="314"/>
                    </a:lnTo>
                    <a:lnTo>
                      <a:pt x="214" y="318"/>
                    </a:lnTo>
                    <a:lnTo>
                      <a:pt x="214" y="322"/>
                    </a:lnTo>
                    <a:lnTo>
                      <a:pt x="214" y="326"/>
                    </a:lnTo>
                    <a:lnTo>
                      <a:pt x="214" y="338"/>
                    </a:lnTo>
                    <a:lnTo>
                      <a:pt x="214" y="350"/>
                    </a:lnTo>
                    <a:lnTo>
                      <a:pt x="214" y="362"/>
                    </a:lnTo>
                    <a:lnTo>
                      <a:pt x="210" y="368"/>
                    </a:lnTo>
                    <a:lnTo>
                      <a:pt x="212" y="368"/>
                    </a:lnTo>
                    <a:lnTo>
                      <a:pt x="212" y="370"/>
                    </a:lnTo>
                    <a:lnTo>
                      <a:pt x="214" y="372"/>
                    </a:lnTo>
                    <a:lnTo>
                      <a:pt x="214" y="374"/>
                    </a:lnTo>
                    <a:lnTo>
                      <a:pt x="214" y="380"/>
                    </a:lnTo>
                    <a:lnTo>
                      <a:pt x="216" y="384"/>
                    </a:lnTo>
                    <a:lnTo>
                      <a:pt x="216" y="396"/>
                    </a:lnTo>
                    <a:lnTo>
                      <a:pt x="218" y="408"/>
                    </a:lnTo>
                    <a:lnTo>
                      <a:pt x="218" y="416"/>
                    </a:lnTo>
                    <a:lnTo>
                      <a:pt x="220" y="416"/>
                    </a:lnTo>
                    <a:lnTo>
                      <a:pt x="220" y="418"/>
                    </a:lnTo>
                    <a:lnTo>
                      <a:pt x="222" y="420"/>
                    </a:lnTo>
                    <a:lnTo>
                      <a:pt x="226" y="420"/>
                    </a:lnTo>
                    <a:lnTo>
                      <a:pt x="236" y="424"/>
                    </a:lnTo>
                    <a:lnTo>
                      <a:pt x="238" y="422"/>
                    </a:lnTo>
                    <a:lnTo>
                      <a:pt x="240" y="422"/>
                    </a:lnTo>
                    <a:lnTo>
                      <a:pt x="242" y="422"/>
                    </a:lnTo>
                    <a:lnTo>
                      <a:pt x="244" y="422"/>
                    </a:lnTo>
                    <a:lnTo>
                      <a:pt x="246" y="422"/>
                    </a:lnTo>
                    <a:lnTo>
                      <a:pt x="248" y="424"/>
                    </a:lnTo>
                    <a:lnTo>
                      <a:pt x="250" y="428"/>
                    </a:lnTo>
                    <a:lnTo>
                      <a:pt x="252" y="432"/>
                    </a:lnTo>
                    <a:lnTo>
                      <a:pt x="254" y="436"/>
                    </a:lnTo>
                    <a:lnTo>
                      <a:pt x="256" y="442"/>
                    </a:lnTo>
                    <a:lnTo>
                      <a:pt x="256" y="446"/>
                    </a:lnTo>
                    <a:lnTo>
                      <a:pt x="256" y="448"/>
                    </a:lnTo>
                    <a:lnTo>
                      <a:pt x="260" y="450"/>
                    </a:lnTo>
                    <a:lnTo>
                      <a:pt x="264" y="450"/>
                    </a:lnTo>
                    <a:lnTo>
                      <a:pt x="266" y="452"/>
                    </a:lnTo>
                    <a:lnTo>
                      <a:pt x="268" y="452"/>
                    </a:lnTo>
                    <a:lnTo>
                      <a:pt x="270" y="454"/>
                    </a:lnTo>
                    <a:lnTo>
                      <a:pt x="270" y="458"/>
                    </a:lnTo>
                    <a:lnTo>
                      <a:pt x="270" y="462"/>
                    </a:lnTo>
                    <a:lnTo>
                      <a:pt x="270" y="466"/>
                    </a:lnTo>
                    <a:lnTo>
                      <a:pt x="266" y="472"/>
                    </a:lnTo>
                    <a:lnTo>
                      <a:pt x="264" y="474"/>
                    </a:lnTo>
                    <a:lnTo>
                      <a:pt x="258" y="480"/>
                    </a:lnTo>
                    <a:lnTo>
                      <a:pt x="248" y="488"/>
                    </a:lnTo>
                    <a:lnTo>
                      <a:pt x="240" y="494"/>
                    </a:lnTo>
                    <a:lnTo>
                      <a:pt x="234" y="500"/>
                    </a:lnTo>
                    <a:lnTo>
                      <a:pt x="232" y="500"/>
                    </a:lnTo>
                    <a:lnTo>
                      <a:pt x="230" y="502"/>
                    </a:lnTo>
                    <a:lnTo>
                      <a:pt x="228" y="506"/>
                    </a:lnTo>
                    <a:lnTo>
                      <a:pt x="224" y="510"/>
                    </a:lnTo>
                    <a:lnTo>
                      <a:pt x="220" y="514"/>
                    </a:lnTo>
                    <a:lnTo>
                      <a:pt x="218" y="518"/>
                    </a:lnTo>
                    <a:lnTo>
                      <a:pt x="216" y="522"/>
                    </a:lnTo>
                    <a:lnTo>
                      <a:pt x="216" y="524"/>
                    </a:lnTo>
                    <a:lnTo>
                      <a:pt x="218" y="524"/>
                    </a:lnTo>
                    <a:lnTo>
                      <a:pt x="220" y="522"/>
                    </a:lnTo>
                    <a:lnTo>
                      <a:pt x="224" y="524"/>
                    </a:lnTo>
                    <a:lnTo>
                      <a:pt x="226" y="526"/>
                    </a:lnTo>
                    <a:lnTo>
                      <a:pt x="230" y="530"/>
                    </a:lnTo>
                    <a:lnTo>
                      <a:pt x="240" y="538"/>
                    </a:lnTo>
                    <a:lnTo>
                      <a:pt x="240" y="540"/>
                    </a:lnTo>
                    <a:lnTo>
                      <a:pt x="244" y="540"/>
                    </a:lnTo>
                    <a:lnTo>
                      <a:pt x="248" y="542"/>
                    </a:lnTo>
                    <a:lnTo>
                      <a:pt x="254" y="544"/>
                    </a:lnTo>
                    <a:lnTo>
                      <a:pt x="258" y="546"/>
                    </a:lnTo>
                    <a:lnTo>
                      <a:pt x="262" y="548"/>
                    </a:lnTo>
                    <a:lnTo>
                      <a:pt x="264" y="552"/>
                    </a:lnTo>
                    <a:lnTo>
                      <a:pt x="278" y="568"/>
                    </a:lnTo>
                    <a:lnTo>
                      <a:pt x="282" y="572"/>
                    </a:lnTo>
                    <a:lnTo>
                      <a:pt x="290" y="56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1" name="Freeform 333"/>
              <p:cNvSpPr>
                <a:spLocks/>
              </p:cNvSpPr>
              <p:nvPr/>
            </p:nvSpPr>
            <p:spPr bwMode="gray">
              <a:xfrm>
                <a:off x="1646" y="3125"/>
                <a:ext cx="165" cy="756"/>
              </a:xfrm>
              <a:custGeom>
                <a:avLst/>
                <a:gdLst>
                  <a:gd name="T0" fmla="*/ 130 w 150"/>
                  <a:gd name="T1" fmla="*/ 742 h 756"/>
                  <a:gd name="T2" fmla="*/ 102 w 150"/>
                  <a:gd name="T3" fmla="*/ 748 h 756"/>
                  <a:gd name="T4" fmla="*/ 92 w 150"/>
                  <a:gd name="T5" fmla="*/ 748 h 756"/>
                  <a:gd name="T6" fmla="*/ 54 w 150"/>
                  <a:gd name="T7" fmla="*/ 716 h 756"/>
                  <a:gd name="T8" fmla="*/ 70 w 150"/>
                  <a:gd name="T9" fmla="*/ 688 h 756"/>
                  <a:gd name="T10" fmla="*/ 58 w 150"/>
                  <a:gd name="T11" fmla="*/ 678 h 756"/>
                  <a:gd name="T12" fmla="*/ 42 w 150"/>
                  <a:gd name="T13" fmla="*/ 678 h 756"/>
                  <a:gd name="T14" fmla="*/ 34 w 150"/>
                  <a:gd name="T15" fmla="*/ 686 h 756"/>
                  <a:gd name="T16" fmla="*/ 0 w 150"/>
                  <a:gd name="T17" fmla="*/ 622 h 756"/>
                  <a:gd name="T18" fmla="*/ 8 w 150"/>
                  <a:gd name="T19" fmla="*/ 540 h 756"/>
                  <a:gd name="T20" fmla="*/ 30 w 150"/>
                  <a:gd name="T21" fmla="*/ 452 h 756"/>
                  <a:gd name="T22" fmla="*/ 28 w 150"/>
                  <a:gd name="T23" fmla="*/ 398 h 756"/>
                  <a:gd name="T24" fmla="*/ 48 w 150"/>
                  <a:gd name="T25" fmla="*/ 368 h 756"/>
                  <a:gd name="T26" fmla="*/ 46 w 150"/>
                  <a:gd name="T27" fmla="*/ 336 h 756"/>
                  <a:gd name="T28" fmla="*/ 38 w 150"/>
                  <a:gd name="T29" fmla="*/ 352 h 756"/>
                  <a:gd name="T30" fmla="*/ 36 w 150"/>
                  <a:gd name="T31" fmla="*/ 372 h 756"/>
                  <a:gd name="T32" fmla="*/ 30 w 150"/>
                  <a:gd name="T33" fmla="*/ 380 h 756"/>
                  <a:gd name="T34" fmla="*/ 50 w 150"/>
                  <a:gd name="T35" fmla="*/ 260 h 756"/>
                  <a:gd name="T36" fmla="*/ 56 w 150"/>
                  <a:gd name="T37" fmla="*/ 214 h 756"/>
                  <a:gd name="T38" fmla="*/ 66 w 150"/>
                  <a:gd name="T39" fmla="*/ 184 h 756"/>
                  <a:gd name="T40" fmla="*/ 66 w 150"/>
                  <a:gd name="T41" fmla="*/ 166 h 756"/>
                  <a:gd name="T42" fmla="*/ 68 w 150"/>
                  <a:gd name="T43" fmla="*/ 150 h 756"/>
                  <a:gd name="T44" fmla="*/ 70 w 150"/>
                  <a:gd name="T45" fmla="*/ 134 h 756"/>
                  <a:gd name="T46" fmla="*/ 68 w 150"/>
                  <a:gd name="T47" fmla="*/ 110 h 756"/>
                  <a:gd name="T48" fmla="*/ 72 w 150"/>
                  <a:gd name="T49" fmla="*/ 88 h 756"/>
                  <a:gd name="T50" fmla="*/ 64 w 150"/>
                  <a:gd name="T51" fmla="*/ 30 h 756"/>
                  <a:gd name="T52" fmla="*/ 46 w 150"/>
                  <a:gd name="T53" fmla="*/ 10 h 756"/>
                  <a:gd name="T54" fmla="*/ 60 w 150"/>
                  <a:gd name="T55" fmla="*/ 6 h 756"/>
                  <a:gd name="T56" fmla="*/ 74 w 150"/>
                  <a:gd name="T57" fmla="*/ 8 h 756"/>
                  <a:gd name="T58" fmla="*/ 100 w 150"/>
                  <a:gd name="T59" fmla="*/ 46 h 756"/>
                  <a:gd name="T60" fmla="*/ 110 w 150"/>
                  <a:gd name="T61" fmla="*/ 106 h 756"/>
                  <a:gd name="T62" fmla="*/ 116 w 150"/>
                  <a:gd name="T63" fmla="*/ 108 h 756"/>
                  <a:gd name="T64" fmla="*/ 118 w 150"/>
                  <a:gd name="T65" fmla="*/ 116 h 756"/>
                  <a:gd name="T66" fmla="*/ 114 w 150"/>
                  <a:gd name="T67" fmla="*/ 126 h 756"/>
                  <a:gd name="T68" fmla="*/ 104 w 150"/>
                  <a:gd name="T69" fmla="*/ 146 h 756"/>
                  <a:gd name="T70" fmla="*/ 88 w 150"/>
                  <a:gd name="T71" fmla="*/ 178 h 756"/>
                  <a:gd name="T72" fmla="*/ 82 w 150"/>
                  <a:gd name="T73" fmla="*/ 214 h 756"/>
                  <a:gd name="T74" fmla="*/ 80 w 150"/>
                  <a:gd name="T75" fmla="*/ 326 h 756"/>
                  <a:gd name="T76" fmla="*/ 68 w 150"/>
                  <a:gd name="T77" fmla="*/ 344 h 756"/>
                  <a:gd name="T78" fmla="*/ 58 w 150"/>
                  <a:gd name="T79" fmla="*/ 370 h 756"/>
                  <a:gd name="T80" fmla="*/ 60 w 150"/>
                  <a:gd name="T81" fmla="*/ 398 h 756"/>
                  <a:gd name="T82" fmla="*/ 56 w 150"/>
                  <a:gd name="T83" fmla="*/ 420 h 756"/>
                  <a:gd name="T84" fmla="*/ 56 w 150"/>
                  <a:gd name="T85" fmla="*/ 458 h 756"/>
                  <a:gd name="T86" fmla="*/ 54 w 150"/>
                  <a:gd name="T87" fmla="*/ 470 h 756"/>
                  <a:gd name="T88" fmla="*/ 58 w 150"/>
                  <a:gd name="T89" fmla="*/ 478 h 756"/>
                  <a:gd name="T90" fmla="*/ 56 w 150"/>
                  <a:gd name="T91" fmla="*/ 516 h 756"/>
                  <a:gd name="T92" fmla="*/ 46 w 150"/>
                  <a:gd name="T93" fmla="*/ 526 h 756"/>
                  <a:gd name="T94" fmla="*/ 38 w 150"/>
                  <a:gd name="T95" fmla="*/ 554 h 756"/>
                  <a:gd name="T96" fmla="*/ 38 w 150"/>
                  <a:gd name="T97" fmla="*/ 618 h 756"/>
                  <a:gd name="T98" fmla="*/ 38 w 150"/>
                  <a:gd name="T99" fmla="*/ 642 h 756"/>
                  <a:gd name="T100" fmla="*/ 90 w 150"/>
                  <a:gd name="T101" fmla="*/ 658 h 756"/>
                  <a:gd name="T102" fmla="*/ 92 w 150"/>
                  <a:gd name="T103" fmla="*/ 676 h 756"/>
                  <a:gd name="T104" fmla="*/ 150 w 150"/>
                  <a:gd name="T105" fmla="*/ 748 h 7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50"/>
                  <a:gd name="T160" fmla="*/ 0 h 756"/>
                  <a:gd name="T161" fmla="*/ 150 w 150"/>
                  <a:gd name="T162" fmla="*/ 756 h 75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50" h="756">
                    <a:moveTo>
                      <a:pt x="150" y="748"/>
                    </a:moveTo>
                    <a:lnTo>
                      <a:pt x="144" y="752"/>
                    </a:lnTo>
                    <a:lnTo>
                      <a:pt x="136" y="748"/>
                    </a:lnTo>
                    <a:lnTo>
                      <a:pt x="130" y="742"/>
                    </a:lnTo>
                    <a:lnTo>
                      <a:pt x="122" y="744"/>
                    </a:lnTo>
                    <a:lnTo>
                      <a:pt x="112" y="750"/>
                    </a:lnTo>
                    <a:lnTo>
                      <a:pt x="106" y="756"/>
                    </a:lnTo>
                    <a:lnTo>
                      <a:pt x="102" y="748"/>
                    </a:lnTo>
                    <a:lnTo>
                      <a:pt x="104" y="738"/>
                    </a:lnTo>
                    <a:lnTo>
                      <a:pt x="102" y="732"/>
                    </a:lnTo>
                    <a:lnTo>
                      <a:pt x="92" y="736"/>
                    </a:lnTo>
                    <a:lnTo>
                      <a:pt x="92" y="748"/>
                    </a:lnTo>
                    <a:lnTo>
                      <a:pt x="76" y="748"/>
                    </a:lnTo>
                    <a:lnTo>
                      <a:pt x="70" y="728"/>
                    </a:lnTo>
                    <a:lnTo>
                      <a:pt x="54" y="730"/>
                    </a:lnTo>
                    <a:lnTo>
                      <a:pt x="54" y="716"/>
                    </a:lnTo>
                    <a:lnTo>
                      <a:pt x="66" y="712"/>
                    </a:lnTo>
                    <a:lnTo>
                      <a:pt x="72" y="694"/>
                    </a:lnTo>
                    <a:lnTo>
                      <a:pt x="72" y="690"/>
                    </a:lnTo>
                    <a:lnTo>
                      <a:pt x="70" y="688"/>
                    </a:lnTo>
                    <a:lnTo>
                      <a:pt x="66" y="684"/>
                    </a:lnTo>
                    <a:lnTo>
                      <a:pt x="62" y="682"/>
                    </a:lnTo>
                    <a:lnTo>
                      <a:pt x="60" y="680"/>
                    </a:lnTo>
                    <a:lnTo>
                      <a:pt x="58" y="678"/>
                    </a:lnTo>
                    <a:lnTo>
                      <a:pt x="56" y="676"/>
                    </a:lnTo>
                    <a:lnTo>
                      <a:pt x="50" y="676"/>
                    </a:lnTo>
                    <a:lnTo>
                      <a:pt x="46" y="676"/>
                    </a:lnTo>
                    <a:lnTo>
                      <a:pt x="42" y="678"/>
                    </a:lnTo>
                    <a:lnTo>
                      <a:pt x="38" y="680"/>
                    </a:lnTo>
                    <a:lnTo>
                      <a:pt x="36" y="682"/>
                    </a:lnTo>
                    <a:lnTo>
                      <a:pt x="34" y="684"/>
                    </a:lnTo>
                    <a:lnTo>
                      <a:pt x="34" y="686"/>
                    </a:lnTo>
                    <a:lnTo>
                      <a:pt x="2" y="654"/>
                    </a:lnTo>
                    <a:lnTo>
                      <a:pt x="0" y="642"/>
                    </a:lnTo>
                    <a:lnTo>
                      <a:pt x="0" y="622"/>
                    </a:lnTo>
                    <a:lnTo>
                      <a:pt x="0" y="600"/>
                    </a:lnTo>
                    <a:lnTo>
                      <a:pt x="4" y="576"/>
                    </a:lnTo>
                    <a:lnTo>
                      <a:pt x="6" y="554"/>
                    </a:lnTo>
                    <a:lnTo>
                      <a:pt x="8" y="540"/>
                    </a:lnTo>
                    <a:lnTo>
                      <a:pt x="8" y="534"/>
                    </a:lnTo>
                    <a:lnTo>
                      <a:pt x="26" y="510"/>
                    </a:lnTo>
                    <a:lnTo>
                      <a:pt x="30" y="484"/>
                    </a:lnTo>
                    <a:lnTo>
                      <a:pt x="30" y="452"/>
                    </a:lnTo>
                    <a:lnTo>
                      <a:pt x="16" y="432"/>
                    </a:lnTo>
                    <a:lnTo>
                      <a:pt x="34" y="414"/>
                    </a:lnTo>
                    <a:lnTo>
                      <a:pt x="36" y="398"/>
                    </a:lnTo>
                    <a:lnTo>
                      <a:pt x="28" y="398"/>
                    </a:lnTo>
                    <a:lnTo>
                      <a:pt x="32" y="388"/>
                    </a:lnTo>
                    <a:lnTo>
                      <a:pt x="38" y="388"/>
                    </a:lnTo>
                    <a:lnTo>
                      <a:pt x="46" y="384"/>
                    </a:lnTo>
                    <a:lnTo>
                      <a:pt x="48" y="368"/>
                    </a:lnTo>
                    <a:lnTo>
                      <a:pt x="48" y="358"/>
                    </a:lnTo>
                    <a:lnTo>
                      <a:pt x="50" y="348"/>
                    </a:lnTo>
                    <a:lnTo>
                      <a:pt x="54" y="332"/>
                    </a:lnTo>
                    <a:lnTo>
                      <a:pt x="46" y="336"/>
                    </a:lnTo>
                    <a:lnTo>
                      <a:pt x="42" y="344"/>
                    </a:lnTo>
                    <a:lnTo>
                      <a:pt x="40" y="346"/>
                    </a:lnTo>
                    <a:lnTo>
                      <a:pt x="40" y="348"/>
                    </a:lnTo>
                    <a:lnTo>
                      <a:pt x="38" y="352"/>
                    </a:lnTo>
                    <a:lnTo>
                      <a:pt x="38" y="356"/>
                    </a:lnTo>
                    <a:lnTo>
                      <a:pt x="38" y="362"/>
                    </a:lnTo>
                    <a:lnTo>
                      <a:pt x="38" y="368"/>
                    </a:lnTo>
                    <a:lnTo>
                      <a:pt x="36" y="372"/>
                    </a:lnTo>
                    <a:lnTo>
                      <a:pt x="34" y="376"/>
                    </a:lnTo>
                    <a:lnTo>
                      <a:pt x="32" y="378"/>
                    </a:lnTo>
                    <a:lnTo>
                      <a:pt x="30" y="378"/>
                    </a:lnTo>
                    <a:lnTo>
                      <a:pt x="30" y="380"/>
                    </a:lnTo>
                    <a:lnTo>
                      <a:pt x="28" y="352"/>
                    </a:lnTo>
                    <a:lnTo>
                      <a:pt x="40" y="314"/>
                    </a:lnTo>
                    <a:lnTo>
                      <a:pt x="46" y="282"/>
                    </a:lnTo>
                    <a:lnTo>
                      <a:pt x="50" y="260"/>
                    </a:lnTo>
                    <a:lnTo>
                      <a:pt x="50" y="244"/>
                    </a:lnTo>
                    <a:lnTo>
                      <a:pt x="50" y="240"/>
                    </a:lnTo>
                    <a:lnTo>
                      <a:pt x="50" y="228"/>
                    </a:lnTo>
                    <a:lnTo>
                      <a:pt x="56" y="214"/>
                    </a:lnTo>
                    <a:lnTo>
                      <a:pt x="60" y="200"/>
                    </a:lnTo>
                    <a:lnTo>
                      <a:pt x="64" y="190"/>
                    </a:lnTo>
                    <a:lnTo>
                      <a:pt x="66" y="186"/>
                    </a:lnTo>
                    <a:lnTo>
                      <a:pt x="66" y="184"/>
                    </a:lnTo>
                    <a:lnTo>
                      <a:pt x="66" y="182"/>
                    </a:lnTo>
                    <a:lnTo>
                      <a:pt x="66" y="176"/>
                    </a:lnTo>
                    <a:lnTo>
                      <a:pt x="66" y="172"/>
                    </a:lnTo>
                    <a:lnTo>
                      <a:pt x="66" y="166"/>
                    </a:lnTo>
                    <a:lnTo>
                      <a:pt x="66" y="164"/>
                    </a:lnTo>
                    <a:lnTo>
                      <a:pt x="68" y="160"/>
                    </a:lnTo>
                    <a:lnTo>
                      <a:pt x="68" y="154"/>
                    </a:lnTo>
                    <a:lnTo>
                      <a:pt x="68" y="150"/>
                    </a:lnTo>
                    <a:lnTo>
                      <a:pt x="70" y="146"/>
                    </a:lnTo>
                    <a:lnTo>
                      <a:pt x="70" y="142"/>
                    </a:lnTo>
                    <a:lnTo>
                      <a:pt x="70" y="140"/>
                    </a:lnTo>
                    <a:lnTo>
                      <a:pt x="70" y="134"/>
                    </a:lnTo>
                    <a:lnTo>
                      <a:pt x="70" y="128"/>
                    </a:lnTo>
                    <a:lnTo>
                      <a:pt x="70" y="122"/>
                    </a:lnTo>
                    <a:lnTo>
                      <a:pt x="70" y="116"/>
                    </a:lnTo>
                    <a:lnTo>
                      <a:pt x="68" y="110"/>
                    </a:lnTo>
                    <a:lnTo>
                      <a:pt x="70" y="106"/>
                    </a:lnTo>
                    <a:lnTo>
                      <a:pt x="70" y="100"/>
                    </a:lnTo>
                    <a:lnTo>
                      <a:pt x="72" y="96"/>
                    </a:lnTo>
                    <a:lnTo>
                      <a:pt x="72" y="88"/>
                    </a:lnTo>
                    <a:lnTo>
                      <a:pt x="74" y="74"/>
                    </a:lnTo>
                    <a:lnTo>
                      <a:pt x="72" y="56"/>
                    </a:lnTo>
                    <a:lnTo>
                      <a:pt x="68" y="36"/>
                    </a:lnTo>
                    <a:lnTo>
                      <a:pt x="64" y="30"/>
                    </a:lnTo>
                    <a:lnTo>
                      <a:pt x="60" y="22"/>
                    </a:lnTo>
                    <a:lnTo>
                      <a:pt x="54" y="16"/>
                    </a:lnTo>
                    <a:lnTo>
                      <a:pt x="48" y="12"/>
                    </a:lnTo>
                    <a:lnTo>
                      <a:pt x="46" y="10"/>
                    </a:lnTo>
                    <a:lnTo>
                      <a:pt x="50" y="8"/>
                    </a:lnTo>
                    <a:lnTo>
                      <a:pt x="54" y="8"/>
                    </a:lnTo>
                    <a:lnTo>
                      <a:pt x="60" y="6"/>
                    </a:lnTo>
                    <a:lnTo>
                      <a:pt x="66" y="2"/>
                    </a:lnTo>
                    <a:lnTo>
                      <a:pt x="72" y="0"/>
                    </a:lnTo>
                    <a:lnTo>
                      <a:pt x="72" y="2"/>
                    </a:lnTo>
                    <a:lnTo>
                      <a:pt x="74" y="8"/>
                    </a:lnTo>
                    <a:lnTo>
                      <a:pt x="80" y="18"/>
                    </a:lnTo>
                    <a:lnTo>
                      <a:pt x="90" y="34"/>
                    </a:lnTo>
                    <a:lnTo>
                      <a:pt x="98" y="46"/>
                    </a:lnTo>
                    <a:lnTo>
                      <a:pt x="100" y="46"/>
                    </a:lnTo>
                    <a:lnTo>
                      <a:pt x="100" y="48"/>
                    </a:lnTo>
                    <a:lnTo>
                      <a:pt x="102" y="52"/>
                    </a:lnTo>
                    <a:lnTo>
                      <a:pt x="102" y="60"/>
                    </a:lnTo>
                    <a:lnTo>
                      <a:pt x="110" y="106"/>
                    </a:lnTo>
                    <a:lnTo>
                      <a:pt x="112" y="106"/>
                    </a:lnTo>
                    <a:lnTo>
                      <a:pt x="114" y="108"/>
                    </a:lnTo>
                    <a:lnTo>
                      <a:pt x="116" y="108"/>
                    </a:lnTo>
                    <a:lnTo>
                      <a:pt x="118" y="106"/>
                    </a:lnTo>
                    <a:lnTo>
                      <a:pt x="118" y="108"/>
                    </a:lnTo>
                    <a:lnTo>
                      <a:pt x="118" y="110"/>
                    </a:lnTo>
                    <a:lnTo>
                      <a:pt x="118" y="116"/>
                    </a:lnTo>
                    <a:lnTo>
                      <a:pt x="118" y="120"/>
                    </a:lnTo>
                    <a:lnTo>
                      <a:pt x="118" y="124"/>
                    </a:lnTo>
                    <a:lnTo>
                      <a:pt x="116" y="124"/>
                    </a:lnTo>
                    <a:lnTo>
                      <a:pt x="114" y="126"/>
                    </a:lnTo>
                    <a:lnTo>
                      <a:pt x="112" y="128"/>
                    </a:lnTo>
                    <a:lnTo>
                      <a:pt x="108" y="132"/>
                    </a:lnTo>
                    <a:lnTo>
                      <a:pt x="106" y="138"/>
                    </a:lnTo>
                    <a:lnTo>
                      <a:pt x="104" y="146"/>
                    </a:lnTo>
                    <a:lnTo>
                      <a:pt x="102" y="150"/>
                    </a:lnTo>
                    <a:lnTo>
                      <a:pt x="98" y="158"/>
                    </a:lnTo>
                    <a:lnTo>
                      <a:pt x="92" y="168"/>
                    </a:lnTo>
                    <a:lnTo>
                      <a:pt x="88" y="178"/>
                    </a:lnTo>
                    <a:lnTo>
                      <a:pt x="86" y="186"/>
                    </a:lnTo>
                    <a:lnTo>
                      <a:pt x="84" y="192"/>
                    </a:lnTo>
                    <a:lnTo>
                      <a:pt x="84" y="200"/>
                    </a:lnTo>
                    <a:lnTo>
                      <a:pt x="82" y="214"/>
                    </a:lnTo>
                    <a:lnTo>
                      <a:pt x="84" y="232"/>
                    </a:lnTo>
                    <a:lnTo>
                      <a:pt x="82" y="322"/>
                    </a:lnTo>
                    <a:lnTo>
                      <a:pt x="82" y="324"/>
                    </a:lnTo>
                    <a:lnTo>
                      <a:pt x="80" y="326"/>
                    </a:lnTo>
                    <a:lnTo>
                      <a:pt x="76" y="330"/>
                    </a:lnTo>
                    <a:lnTo>
                      <a:pt x="74" y="334"/>
                    </a:lnTo>
                    <a:lnTo>
                      <a:pt x="70" y="338"/>
                    </a:lnTo>
                    <a:lnTo>
                      <a:pt x="68" y="344"/>
                    </a:lnTo>
                    <a:lnTo>
                      <a:pt x="66" y="348"/>
                    </a:lnTo>
                    <a:lnTo>
                      <a:pt x="64" y="350"/>
                    </a:lnTo>
                    <a:lnTo>
                      <a:pt x="60" y="368"/>
                    </a:lnTo>
                    <a:lnTo>
                      <a:pt x="58" y="370"/>
                    </a:lnTo>
                    <a:lnTo>
                      <a:pt x="58" y="372"/>
                    </a:lnTo>
                    <a:lnTo>
                      <a:pt x="60" y="380"/>
                    </a:lnTo>
                    <a:lnTo>
                      <a:pt x="58" y="390"/>
                    </a:lnTo>
                    <a:lnTo>
                      <a:pt x="60" y="398"/>
                    </a:lnTo>
                    <a:lnTo>
                      <a:pt x="58" y="410"/>
                    </a:lnTo>
                    <a:lnTo>
                      <a:pt x="54" y="412"/>
                    </a:lnTo>
                    <a:lnTo>
                      <a:pt x="54" y="420"/>
                    </a:lnTo>
                    <a:lnTo>
                      <a:pt x="56" y="420"/>
                    </a:lnTo>
                    <a:lnTo>
                      <a:pt x="56" y="424"/>
                    </a:lnTo>
                    <a:lnTo>
                      <a:pt x="56" y="436"/>
                    </a:lnTo>
                    <a:lnTo>
                      <a:pt x="56" y="448"/>
                    </a:lnTo>
                    <a:lnTo>
                      <a:pt x="56" y="458"/>
                    </a:lnTo>
                    <a:lnTo>
                      <a:pt x="56" y="462"/>
                    </a:lnTo>
                    <a:lnTo>
                      <a:pt x="54" y="466"/>
                    </a:lnTo>
                    <a:lnTo>
                      <a:pt x="54" y="468"/>
                    </a:lnTo>
                    <a:lnTo>
                      <a:pt x="54" y="470"/>
                    </a:lnTo>
                    <a:lnTo>
                      <a:pt x="54" y="472"/>
                    </a:lnTo>
                    <a:lnTo>
                      <a:pt x="56" y="474"/>
                    </a:lnTo>
                    <a:lnTo>
                      <a:pt x="56" y="476"/>
                    </a:lnTo>
                    <a:lnTo>
                      <a:pt x="58" y="478"/>
                    </a:lnTo>
                    <a:lnTo>
                      <a:pt x="58" y="484"/>
                    </a:lnTo>
                    <a:lnTo>
                      <a:pt x="58" y="496"/>
                    </a:lnTo>
                    <a:lnTo>
                      <a:pt x="58" y="508"/>
                    </a:lnTo>
                    <a:lnTo>
                      <a:pt x="56" y="516"/>
                    </a:lnTo>
                    <a:lnTo>
                      <a:pt x="56" y="518"/>
                    </a:lnTo>
                    <a:lnTo>
                      <a:pt x="52" y="520"/>
                    </a:lnTo>
                    <a:lnTo>
                      <a:pt x="50" y="522"/>
                    </a:lnTo>
                    <a:lnTo>
                      <a:pt x="46" y="526"/>
                    </a:lnTo>
                    <a:lnTo>
                      <a:pt x="42" y="530"/>
                    </a:lnTo>
                    <a:lnTo>
                      <a:pt x="40" y="534"/>
                    </a:lnTo>
                    <a:lnTo>
                      <a:pt x="38" y="540"/>
                    </a:lnTo>
                    <a:lnTo>
                      <a:pt x="38" y="554"/>
                    </a:lnTo>
                    <a:lnTo>
                      <a:pt x="38" y="574"/>
                    </a:lnTo>
                    <a:lnTo>
                      <a:pt x="38" y="594"/>
                    </a:lnTo>
                    <a:lnTo>
                      <a:pt x="38" y="612"/>
                    </a:lnTo>
                    <a:lnTo>
                      <a:pt x="38" y="618"/>
                    </a:lnTo>
                    <a:lnTo>
                      <a:pt x="36" y="620"/>
                    </a:lnTo>
                    <a:lnTo>
                      <a:pt x="36" y="624"/>
                    </a:lnTo>
                    <a:lnTo>
                      <a:pt x="38" y="630"/>
                    </a:lnTo>
                    <a:lnTo>
                      <a:pt x="38" y="642"/>
                    </a:lnTo>
                    <a:lnTo>
                      <a:pt x="50" y="656"/>
                    </a:lnTo>
                    <a:lnTo>
                      <a:pt x="88" y="656"/>
                    </a:lnTo>
                    <a:lnTo>
                      <a:pt x="90" y="656"/>
                    </a:lnTo>
                    <a:lnTo>
                      <a:pt x="90" y="658"/>
                    </a:lnTo>
                    <a:lnTo>
                      <a:pt x="90" y="660"/>
                    </a:lnTo>
                    <a:lnTo>
                      <a:pt x="90" y="662"/>
                    </a:lnTo>
                    <a:lnTo>
                      <a:pt x="90" y="668"/>
                    </a:lnTo>
                    <a:lnTo>
                      <a:pt x="92" y="676"/>
                    </a:lnTo>
                    <a:lnTo>
                      <a:pt x="92" y="700"/>
                    </a:lnTo>
                    <a:lnTo>
                      <a:pt x="96" y="726"/>
                    </a:lnTo>
                    <a:lnTo>
                      <a:pt x="136" y="728"/>
                    </a:lnTo>
                    <a:lnTo>
                      <a:pt x="150" y="74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2" name="Freeform 334"/>
              <p:cNvSpPr>
                <a:spLocks/>
              </p:cNvSpPr>
              <p:nvPr/>
            </p:nvSpPr>
            <p:spPr bwMode="gray">
              <a:xfrm>
                <a:off x="1845" y="3175"/>
                <a:ext cx="121" cy="126"/>
              </a:xfrm>
              <a:custGeom>
                <a:avLst/>
                <a:gdLst>
                  <a:gd name="T0" fmla="*/ 110 w 110"/>
                  <a:gd name="T1" fmla="*/ 94 h 126"/>
                  <a:gd name="T2" fmla="*/ 108 w 110"/>
                  <a:gd name="T3" fmla="*/ 84 h 126"/>
                  <a:gd name="T4" fmla="*/ 104 w 110"/>
                  <a:gd name="T5" fmla="*/ 76 h 126"/>
                  <a:gd name="T6" fmla="*/ 102 w 110"/>
                  <a:gd name="T7" fmla="*/ 72 h 126"/>
                  <a:gd name="T8" fmla="*/ 98 w 110"/>
                  <a:gd name="T9" fmla="*/ 70 h 126"/>
                  <a:gd name="T10" fmla="*/ 92 w 110"/>
                  <a:gd name="T11" fmla="*/ 70 h 126"/>
                  <a:gd name="T12" fmla="*/ 90 w 110"/>
                  <a:gd name="T13" fmla="*/ 72 h 126"/>
                  <a:gd name="T14" fmla="*/ 76 w 110"/>
                  <a:gd name="T15" fmla="*/ 68 h 126"/>
                  <a:gd name="T16" fmla="*/ 72 w 110"/>
                  <a:gd name="T17" fmla="*/ 64 h 126"/>
                  <a:gd name="T18" fmla="*/ 72 w 110"/>
                  <a:gd name="T19" fmla="*/ 54 h 126"/>
                  <a:gd name="T20" fmla="*/ 68 w 110"/>
                  <a:gd name="T21" fmla="*/ 32 h 126"/>
                  <a:gd name="T22" fmla="*/ 68 w 110"/>
                  <a:gd name="T23" fmla="*/ 24 h 126"/>
                  <a:gd name="T24" fmla="*/ 68 w 110"/>
                  <a:gd name="T25" fmla="*/ 18 h 126"/>
                  <a:gd name="T26" fmla="*/ 68 w 110"/>
                  <a:gd name="T27" fmla="*/ 18 h 126"/>
                  <a:gd name="T28" fmla="*/ 64 w 110"/>
                  <a:gd name="T29" fmla="*/ 16 h 126"/>
                  <a:gd name="T30" fmla="*/ 56 w 110"/>
                  <a:gd name="T31" fmla="*/ 8 h 126"/>
                  <a:gd name="T32" fmla="*/ 46 w 110"/>
                  <a:gd name="T33" fmla="*/ 2 h 126"/>
                  <a:gd name="T34" fmla="*/ 36 w 110"/>
                  <a:gd name="T35" fmla="*/ 0 h 126"/>
                  <a:gd name="T36" fmla="*/ 30 w 110"/>
                  <a:gd name="T37" fmla="*/ 4 h 126"/>
                  <a:gd name="T38" fmla="*/ 18 w 110"/>
                  <a:gd name="T39" fmla="*/ 10 h 126"/>
                  <a:gd name="T40" fmla="*/ 8 w 110"/>
                  <a:gd name="T41" fmla="*/ 24 h 126"/>
                  <a:gd name="T42" fmla="*/ 6 w 110"/>
                  <a:gd name="T43" fmla="*/ 28 h 126"/>
                  <a:gd name="T44" fmla="*/ 2 w 110"/>
                  <a:gd name="T45" fmla="*/ 38 h 126"/>
                  <a:gd name="T46" fmla="*/ 0 w 110"/>
                  <a:gd name="T47" fmla="*/ 52 h 126"/>
                  <a:gd name="T48" fmla="*/ 2 w 110"/>
                  <a:gd name="T49" fmla="*/ 56 h 126"/>
                  <a:gd name="T50" fmla="*/ 10 w 110"/>
                  <a:gd name="T51" fmla="*/ 60 h 126"/>
                  <a:gd name="T52" fmla="*/ 32 w 110"/>
                  <a:gd name="T53" fmla="*/ 72 h 126"/>
                  <a:gd name="T54" fmla="*/ 50 w 110"/>
                  <a:gd name="T55" fmla="*/ 126 h 126"/>
                  <a:gd name="T56" fmla="*/ 102 w 110"/>
                  <a:gd name="T57" fmla="*/ 124 h 126"/>
                  <a:gd name="T58" fmla="*/ 104 w 110"/>
                  <a:gd name="T59" fmla="*/ 116 h 126"/>
                  <a:gd name="T60" fmla="*/ 106 w 110"/>
                  <a:gd name="T61" fmla="*/ 110 h 126"/>
                  <a:gd name="T62" fmla="*/ 106 w 110"/>
                  <a:gd name="T63" fmla="*/ 104 h 126"/>
                  <a:gd name="T64" fmla="*/ 108 w 110"/>
                  <a:gd name="T65" fmla="*/ 96 h 12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0"/>
                  <a:gd name="T100" fmla="*/ 0 h 126"/>
                  <a:gd name="T101" fmla="*/ 110 w 110"/>
                  <a:gd name="T102" fmla="*/ 126 h 12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0" h="126">
                    <a:moveTo>
                      <a:pt x="108" y="96"/>
                    </a:moveTo>
                    <a:lnTo>
                      <a:pt x="110" y="94"/>
                    </a:lnTo>
                    <a:lnTo>
                      <a:pt x="108" y="90"/>
                    </a:lnTo>
                    <a:lnTo>
                      <a:pt x="108" y="84"/>
                    </a:lnTo>
                    <a:lnTo>
                      <a:pt x="106" y="80"/>
                    </a:lnTo>
                    <a:lnTo>
                      <a:pt x="104" y="76"/>
                    </a:lnTo>
                    <a:lnTo>
                      <a:pt x="102" y="72"/>
                    </a:lnTo>
                    <a:lnTo>
                      <a:pt x="100" y="70"/>
                    </a:lnTo>
                    <a:lnTo>
                      <a:pt x="98" y="70"/>
                    </a:lnTo>
                    <a:lnTo>
                      <a:pt x="94" y="70"/>
                    </a:lnTo>
                    <a:lnTo>
                      <a:pt x="92" y="70"/>
                    </a:lnTo>
                    <a:lnTo>
                      <a:pt x="90" y="70"/>
                    </a:lnTo>
                    <a:lnTo>
                      <a:pt x="90" y="72"/>
                    </a:lnTo>
                    <a:lnTo>
                      <a:pt x="78" y="68"/>
                    </a:lnTo>
                    <a:lnTo>
                      <a:pt x="76" y="68"/>
                    </a:lnTo>
                    <a:lnTo>
                      <a:pt x="74" y="66"/>
                    </a:lnTo>
                    <a:lnTo>
                      <a:pt x="72" y="64"/>
                    </a:lnTo>
                    <a:lnTo>
                      <a:pt x="72" y="54"/>
                    </a:lnTo>
                    <a:lnTo>
                      <a:pt x="70" y="42"/>
                    </a:lnTo>
                    <a:lnTo>
                      <a:pt x="68" y="32"/>
                    </a:lnTo>
                    <a:lnTo>
                      <a:pt x="68" y="28"/>
                    </a:lnTo>
                    <a:lnTo>
                      <a:pt x="68" y="24"/>
                    </a:lnTo>
                    <a:lnTo>
                      <a:pt x="68" y="20"/>
                    </a:lnTo>
                    <a:lnTo>
                      <a:pt x="68" y="18"/>
                    </a:lnTo>
                    <a:lnTo>
                      <a:pt x="66" y="18"/>
                    </a:lnTo>
                    <a:lnTo>
                      <a:pt x="64" y="16"/>
                    </a:lnTo>
                    <a:lnTo>
                      <a:pt x="60" y="12"/>
                    </a:lnTo>
                    <a:lnTo>
                      <a:pt x="56" y="8"/>
                    </a:lnTo>
                    <a:lnTo>
                      <a:pt x="52" y="6"/>
                    </a:lnTo>
                    <a:lnTo>
                      <a:pt x="46" y="2"/>
                    </a:lnTo>
                    <a:lnTo>
                      <a:pt x="42" y="2"/>
                    </a:lnTo>
                    <a:lnTo>
                      <a:pt x="36" y="0"/>
                    </a:lnTo>
                    <a:lnTo>
                      <a:pt x="34" y="2"/>
                    </a:lnTo>
                    <a:lnTo>
                      <a:pt x="30" y="4"/>
                    </a:lnTo>
                    <a:lnTo>
                      <a:pt x="24" y="6"/>
                    </a:lnTo>
                    <a:lnTo>
                      <a:pt x="18" y="10"/>
                    </a:lnTo>
                    <a:lnTo>
                      <a:pt x="12" y="16"/>
                    </a:lnTo>
                    <a:lnTo>
                      <a:pt x="8" y="24"/>
                    </a:lnTo>
                    <a:lnTo>
                      <a:pt x="6" y="24"/>
                    </a:lnTo>
                    <a:lnTo>
                      <a:pt x="6" y="28"/>
                    </a:lnTo>
                    <a:lnTo>
                      <a:pt x="4" y="32"/>
                    </a:lnTo>
                    <a:lnTo>
                      <a:pt x="2" y="38"/>
                    </a:lnTo>
                    <a:lnTo>
                      <a:pt x="0" y="46"/>
                    </a:lnTo>
                    <a:lnTo>
                      <a:pt x="0" y="52"/>
                    </a:lnTo>
                    <a:lnTo>
                      <a:pt x="0" y="54"/>
                    </a:lnTo>
                    <a:lnTo>
                      <a:pt x="2" y="56"/>
                    </a:lnTo>
                    <a:lnTo>
                      <a:pt x="6" y="58"/>
                    </a:lnTo>
                    <a:lnTo>
                      <a:pt x="10" y="60"/>
                    </a:lnTo>
                    <a:lnTo>
                      <a:pt x="26" y="66"/>
                    </a:lnTo>
                    <a:lnTo>
                      <a:pt x="32" y="72"/>
                    </a:lnTo>
                    <a:lnTo>
                      <a:pt x="66" y="90"/>
                    </a:lnTo>
                    <a:lnTo>
                      <a:pt x="50" y="126"/>
                    </a:lnTo>
                    <a:lnTo>
                      <a:pt x="102" y="126"/>
                    </a:lnTo>
                    <a:lnTo>
                      <a:pt x="102" y="124"/>
                    </a:lnTo>
                    <a:lnTo>
                      <a:pt x="102" y="120"/>
                    </a:lnTo>
                    <a:lnTo>
                      <a:pt x="104" y="116"/>
                    </a:lnTo>
                    <a:lnTo>
                      <a:pt x="106" y="112"/>
                    </a:lnTo>
                    <a:lnTo>
                      <a:pt x="106" y="110"/>
                    </a:lnTo>
                    <a:lnTo>
                      <a:pt x="106" y="108"/>
                    </a:lnTo>
                    <a:lnTo>
                      <a:pt x="106" y="104"/>
                    </a:lnTo>
                    <a:lnTo>
                      <a:pt x="108" y="98"/>
                    </a:lnTo>
                    <a:lnTo>
                      <a:pt x="108" y="9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3" name="Freeform 335"/>
              <p:cNvSpPr>
                <a:spLocks/>
              </p:cNvSpPr>
              <p:nvPr/>
            </p:nvSpPr>
            <p:spPr bwMode="gray">
              <a:xfrm>
                <a:off x="1487" y="2699"/>
                <a:ext cx="57" cy="70"/>
              </a:xfrm>
              <a:custGeom>
                <a:avLst/>
                <a:gdLst>
                  <a:gd name="T0" fmla="*/ 50 w 52"/>
                  <a:gd name="T1" fmla="*/ 64 h 70"/>
                  <a:gd name="T2" fmla="*/ 46 w 52"/>
                  <a:gd name="T3" fmla="*/ 60 h 70"/>
                  <a:gd name="T4" fmla="*/ 44 w 52"/>
                  <a:gd name="T5" fmla="*/ 54 h 70"/>
                  <a:gd name="T6" fmla="*/ 46 w 52"/>
                  <a:gd name="T7" fmla="*/ 46 h 70"/>
                  <a:gd name="T8" fmla="*/ 48 w 52"/>
                  <a:gd name="T9" fmla="*/ 42 h 70"/>
                  <a:gd name="T10" fmla="*/ 48 w 52"/>
                  <a:gd name="T11" fmla="*/ 36 h 70"/>
                  <a:gd name="T12" fmla="*/ 48 w 52"/>
                  <a:gd name="T13" fmla="*/ 32 h 70"/>
                  <a:gd name="T14" fmla="*/ 50 w 52"/>
                  <a:gd name="T15" fmla="*/ 20 h 70"/>
                  <a:gd name="T16" fmla="*/ 52 w 52"/>
                  <a:gd name="T17" fmla="*/ 10 h 70"/>
                  <a:gd name="T18" fmla="*/ 52 w 52"/>
                  <a:gd name="T19" fmla="*/ 6 h 70"/>
                  <a:gd name="T20" fmla="*/ 52 w 52"/>
                  <a:gd name="T21" fmla="*/ 0 h 70"/>
                  <a:gd name="T22" fmla="*/ 48 w 52"/>
                  <a:gd name="T23" fmla="*/ 0 h 70"/>
                  <a:gd name="T24" fmla="*/ 44 w 52"/>
                  <a:gd name="T25" fmla="*/ 0 h 70"/>
                  <a:gd name="T26" fmla="*/ 40 w 52"/>
                  <a:gd name="T27" fmla="*/ 2 h 70"/>
                  <a:gd name="T28" fmla="*/ 36 w 52"/>
                  <a:gd name="T29" fmla="*/ 0 h 70"/>
                  <a:gd name="T30" fmla="*/ 34 w 52"/>
                  <a:gd name="T31" fmla="*/ 2 h 70"/>
                  <a:gd name="T32" fmla="*/ 30 w 52"/>
                  <a:gd name="T33" fmla="*/ 10 h 70"/>
                  <a:gd name="T34" fmla="*/ 28 w 52"/>
                  <a:gd name="T35" fmla="*/ 14 h 70"/>
                  <a:gd name="T36" fmla="*/ 24 w 52"/>
                  <a:gd name="T37" fmla="*/ 20 h 70"/>
                  <a:gd name="T38" fmla="*/ 20 w 52"/>
                  <a:gd name="T39" fmla="*/ 22 h 70"/>
                  <a:gd name="T40" fmla="*/ 16 w 52"/>
                  <a:gd name="T41" fmla="*/ 24 h 70"/>
                  <a:gd name="T42" fmla="*/ 14 w 52"/>
                  <a:gd name="T43" fmla="*/ 28 h 70"/>
                  <a:gd name="T44" fmla="*/ 14 w 52"/>
                  <a:gd name="T45" fmla="*/ 32 h 70"/>
                  <a:gd name="T46" fmla="*/ 10 w 52"/>
                  <a:gd name="T47" fmla="*/ 36 h 70"/>
                  <a:gd name="T48" fmla="*/ 8 w 52"/>
                  <a:gd name="T49" fmla="*/ 38 h 70"/>
                  <a:gd name="T50" fmla="*/ 6 w 52"/>
                  <a:gd name="T51" fmla="*/ 40 h 70"/>
                  <a:gd name="T52" fmla="*/ 6 w 52"/>
                  <a:gd name="T53" fmla="*/ 42 h 70"/>
                  <a:gd name="T54" fmla="*/ 4 w 52"/>
                  <a:gd name="T55" fmla="*/ 44 h 70"/>
                  <a:gd name="T56" fmla="*/ 2 w 52"/>
                  <a:gd name="T57" fmla="*/ 44 h 70"/>
                  <a:gd name="T58" fmla="*/ 0 w 52"/>
                  <a:gd name="T59" fmla="*/ 42 h 70"/>
                  <a:gd name="T60" fmla="*/ 0 w 52"/>
                  <a:gd name="T61" fmla="*/ 44 h 70"/>
                  <a:gd name="T62" fmla="*/ 8 w 52"/>
                  <a:gd name="T63" fmla="*/ 52 h 70"/>
                  <a:gd name="T64" fmla="*/ 12 w 52"/>
                  <a:gd name="T65" fmla="*/ 60 h 70"/>
                  <a:gd name="T66" fmla="*/ 16 w 52"/>
                  <a:gd name="T67" fmla="*/ 64 h 70"/>
                  <a:gd name="T68" fmla="*/ 20 w 52"/>
                  <a:gd name="T69" fmla="*/ 62 h 70"/>
                  <a:gd name="T70" fmla="*/ 26 w 52"/>
                  <a:gd name="T71" fmla="*/ 66 h 70"/>
                  <a:gd name="T72" fmla="*/ 30 w 52"/>
                  <a:gd name="T73" fmla="*/ 66 h 70"/>
                  <a:gd name="T74" fmla="*/ 36 w 52"/>
                  <a:gd name="T75" fmla="*/ 66 h 70"/>
                  <a:gd name="T76" fmla="*/ 40 w 52"/>
                  <a:gd name="T77" fmla="*/ 66 h 70"/>
                  <a:gd name="T78" fmla="*/ 44 w 52"/>
                  <a:gd name="T79" fmla="*/ 68 h 70"/>
                  <a:gd name="T80" fmla="*/ 48 w 52"/>
                  <a:gd name="T81" fmla="*/ 70 h 70"/>
                  <a:gd name="T82" fmla="*/ 50 w 52"/>
                  <a:gd name="T83" fmla="*/ 70 h 70"/>
                  <a:gd name="T84" fmla="*/ 52 w 52"/>
                  <a:gd name="T85" fmla="*/ 70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2"/>
                  <a:gd name="T130" fmla="*/ 0 h 70"/>
                  <a:gd name="T131" fmla="*/ 52 w 5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2" h="70">
                    <a:moveTo>
                      <a:pt x="52" y="70"/>
                    </a:moveTo>
                    <a:lnTo>
                      <a:pt x="50" y="64"/>
                    </a:lnTo>
                    <a:lnTo>
                      <a:pt x="46" y="60"/>
                    </a:lnTo>
                    <a:lnTo>
                      <a:pt x="44" y="58"/>
                    </a:lnTo>
                    <a:lnTo>
                      <a:pt x="44" y="54"/>
                    </a:lnTo>
                    <a:lnTo>
                      <a:pt x="44" y="50"/>
                    </a:lnTo>
                    <a:lnTo>
                      <a:pt x="46" y="46"/>
                    </a:lnTo>
                    <a:lnTo>
                      <a:pt x="48" y="42"/>
                    </a:lnTo>
                    <a:lnTo>
                      <a:pt x="48" y="40"/>
                    </a:lnTo>
                    <a:lnTo>
                      <a:pt x="48" y="36"/>
                    </a:lnTo>
                    <a:lnTo>
                      <a:pt x="48" y="34"/>
                    </a:lnTo>
                    <a:lnTo>
                      <a:pt x="48" y="32"/>
                    </a:lnTo>
                    <a:lnTo>
                      <a:pt x="48" y="26"/>
                    </a:lnTo>
                    <a:lnTo>
                      <a:pt x="50" y="20"/>
                    </a:lnTo>
                    <a:lnTo>
                      <a:pt x="50" y="14"/>
                    </a:lnTo>
                    <a:lnTo>
                      <a:pt x="52" y="10"/>
                    </a:lnTo>
                    <a:lnTo>
                      <a:pt x="52" y="8"/>
                    </a:lnTo>
                    <a:lnTo>
                      <a:pt x="52" y="6"/>
                    </a:lnTo>
                    <a:lnTo>
                      <a:pt x="52" y="2"/>
                    </a:lnTo>
                    <a:lnTo>
                      <a:pt x="52" y="0"/>
                    </a:lnTo>
                    <a:lnTo>
                      <a:pt x="50" y="0"/>
                    </a:lnTo>
                    <a:lnTo>
                      <a:pt x="48" y="0"/>
                    </a:lnTo>
                    <a:lnTo>
                      <a:pt x="46" y="0"/>
                    </a:lnTo>
                    <a:lnTo>
                      <a:pt x="44" y="0"/>
                    </a:lnTo>
                    <a:lnTo>
                      <a:pt x="42" y="0"/>
                    </a:lnTo>
                    <a:lnTo>
                      <a:pt x="40" y="2"/>
                    </a:lnTo>
                    <a:lnTo>
                      <a:pt x="38" y="0"/>
                    </a:lnTo>
                    <a:lnTo>
                      <a:pt x="36" y="0"/>
                    </a:lnTo>
                    <a:lnTo>
                      <a:pt x="34" y="2"/>
                    </a:lnTo>
                    <a:lnTo>
                      <a:pt x="32" y="4"/>
                    </a:lnTo>
                    <a:lnTo>
                      <a:pt x="30" y="10"/>
                    </a:lnTo>
                    <a:lnTo>
                      <a:pt x="28" y="14"/>
                    </a:lnTo>
                    <a:lnTo>
                      <a:pt x="26" y="16"/>
                    </a:lnTo>
                    <a:lnTo>
                      <a:pt x="24" y="20"/>
                    </a:lnTo>
                    <a:lnTo>
                      <a:pt x="20" y="22"/>
                    </a:lnTo>
                    <a:lnTo>
                      <a:pt x="18" y="22"/>
                    </a:lnTo>
                    <a:lnTo>
                      <a:pt x="16" y="24"/>
                    </a:lnTo>
                    <a:lnTo>
                      <a:pt x="14" y="26"/>
                    </a:lnTo>
                    <a:lnTo>
                      <a:pt x="14" y="28"/>
                    </a:lnTo>
                    <a:lnTo>
                      <a:pt x="14" y="30"/>
                    </a:lnTo>
                    <a:lnTo>
                      <a:pt x="14" y="32"/>
                    </a:lnTo>
                    <a:lnTo>
                      <a:pt x="12" y="34"/>
                    </a:lnTo>
                    <a:lnTo>
                      <a:pt x="10" y="36"/>
                    </a:lnTo>
                    <a:lnTo>
                      <a:pt x="8" y="36"/>
                    </a:lnTo>
                    <a:lnTo>
                      <a:pt x="8" y="38"/>
                    </a:lnTo>
                    <a:lnTo>
                      <a:pt x="6" y="40"/>
                    </a:lnTo>
                    <a:lnTo>
                      <a:pt x="6" y="42"/>
                    </a:lnTo>
                    <a:lnTo>
                      <a:pt x="4" y="44"/>
                    </a:lnTo>
                    <a:lnTo>
                      <a:pt x="2" y="44"/>
                    </a:lnTo>
                    <a:lnTo>
                      <a:pt x="0" y="42"/>
                    </a:lnTo>
                    <a:lnTo>
                      <a:pt x="0" y="44"/>
                    </a:lnTo>
                    <a:lnTo>
                      <a:pt x="8" y="52"/>
                    </a:lnTo>
                    <a:lnTo>
                      <a:pt x="10" y="56"/>
                    </a:lnTo>
                    <a:lnTo>
                      <a:pt x="12" y="60"/>
                    </a:lnTo>
                    <a:lnTo>
                      <a:pt x="14" y="64"/>
                    </a:lnTo>
                    <a:lnTo>
                      <a:pt x="16" y="64"/>
                    </a:lnTo>
                    <a:lnTo>
                      <a:pt x="18" y="62"/>
                    </a:lnTo>
                    <a:lnTo>
                      <a:pt x="20" y="62"/>
                    </a:lnTo>
                    <a:lnTo>
                      <a:pt x="24" y="64"/>
                    </a:lnTo>
                    <a:lnTo>
                      <a:pt x="26" y="66"/>
                    </a:lnTo>
                    <a:lnTo>
                      <a:pt x="28" y="66"/>
                    </a:lnTo>
                    <a:lnTo>
                      <a:pt x="30" y="66"/>
                    </a:lnTo>
                    <a:lnTo>
                      <a:pt x="34" y="66"/>
                    </a:lnTo>
                    <a:lnTo>
                      <a:pt x="36" y="66"/>
                    </a:lnTo>
                    <a:lnTo>
                      <a:pt x="40" y="66"/>
                    </a:lnTo>
                    <a:lnTo>
                      <a:pt x="42" y="66"/>
                    </a:lnTo>
                    <a:lnTo>
                      <a:pt x="44" y="68"/>
                    </a:lnTo>
                    <a:lnTo>
                      <a:pt x="48" y="68"/>
                    </a:lnTo>
                    <a:lnTo>
                      <a:pt x="48" y="70"/>
                    </a:lnTo>
                    <a:lnTo>
                      <a:pt x="50" y="70"/>
                    </a:lnTo>
                    <a:lnTo>
                      <a:pt x="52" y="7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4" name="Freeform 336"/>
              <p:cNvSpPr>
                <a:spLocks/>
              </p:cNvSpPr>
              <p:nvPr/>
            </p:nvSpPr>
            <p:spPr bwMode="gray">
              <a:xfrm>
                <a:off x="1421" y="2651"/>
                <a:ext cx="66" cy="74"/>
              </a:xfrm>
              <a:custGeom>
                <a:avLst/>
                <a:gdLst>
                  <a:gd name="T0" fmla="*/ 60 w 60"/>
                  <a:gd name="T1" fmla="*/ 40 h 74"/>
                  <a:gd name="T2" fmla="*/ 60 w 60"/>
                  <a:gd name="T3" fmla="*/ 40 h 74"/>
                  <a:gd name="T4" fmla="*/ 58 w 60"/>
                  <a:gd name="T5" fmla="*/ 42 h 74"/>
                  <a:gd name="T6" fmla="*/ 56 w 60"/>
                  <a:gd name="T7" fmla="*/ 46 h 74"/>
                  <a:gd name="T8" fmla="*/ 54 w 60"/>
                  <a:gd name="T9" fmla="*/ 48 h 74"/>
                  <a:gd name="T10" fmla="*/ 50 w 60"/>
                  <a:gd name="T11" fmla="*/ 50 h 74"/>
                  <a:gd name="T12" fmla="*/ 46 w 60"/>
                  <a:gd name="T13" fmla="*/ 52 h 74"/>
                  <a:gd name="T14" fmla="*/ 46 w 60"/>
                  <a:gd name="T15" fmla="*/ 52 h 74"/>
                  <a:gd name="T16" fmla="*/ 44 w 60"/>
                  <a:gd name="T17" fmla="*/ 52 h 74"/>
                  <a:gd name="T18" fmla="*/ 42 w 60"/>
                  <a:gd name="T19" fmla="*/ 54 h 74"/>
                  <a:gd name="T20" fmla="*/ 40 w 60"/>
                  <a:gd name="T21" fmla="*/ 58 h 74"/>
                  <a:gd name="T22" fmla="*/ 40 w 60"/>
                  <a:gd name="T23" fmla="*/ 58 h 74"/>
                  <a:gd name="T24" fmla="*/ 38 w 60"/>
                  <a:gd name="T25" fmla="*/ 60 h 74"/>
                  <a:gd name="T26" fmla="*/ 36 w 60"/>
                  <a:gd name="T27" fmla="*/ 62 h 74"/>
                  <a:gd name="T28" fmla="*/ 32 w 60"/>
                  <a:gd name="T29" fmla="*/ 62 h 74"/>
                  <a:gd name="T30" fmla="*/ 32 w 60"/>
                  <a:gd name="T31" fmla="*/ 62 h 74"/>
                  <a:gd name="T32" fmla="*/ 30 w 60"/>
                  <a:gd name="T33" fmla="*/ 64 h 74"/>
                  <a:gd name="T34" fmla="*/ 26 w 60"/>
                  <a:gd name="T35" fmla="*/ 66 h 74"/>
                  <a:gd name="T36" fmla="*/ 24 w 60"/>
                  <a:gd name="T37" fmla="*/ 68 h 74"/>
                  <a:gd name="T38" fmla="*/ 16 w 60"/>
                  <a:gd name="T39" fmla="*/ 74 h 74"/>
                  <a:gd name="T40" fmla="*/ 10 w 60"/>
                  <a:gd name="T41" fmla="*/ 70 h 74"/>
                  <a:gd name="T42" fmla="*/ 6 w 60"/>
                  <a:gd name="T43" fmla="*/ 66 h 74"/>
                  <a:gd name="T44" fmla="*/ 4 w 60"/>
                  <a:gd name="T45" fmla="*/ 62 h 74"/>
                  <a:gd name="T46" fmla="*/ 0 w 60"/>
                  <a:gd name="T47" fmla="*/ 54 h 74"/>
                  <a:gd name="T48" fmla="*/ 2 w 60"/>
                  <a:gd name="T49" fmla="*/ 54 h 74"/>
                  <a:gd name="T50" fmla="*/ 2 w 60"/>
                  <a:gd name="T51" fmla="*/ 50 h 74"/>
                  <a:gd name="T52" fmla="*/ 4 w 60"/>
                  <a:gd name="T53" fmla="*/ 48 h 74"/>
                  <a:gd name="T54" fmla="*/ 6 w 60"/>
                  <a:gd name="T55" fmla="*/ 44 h 74"/>
                  <a:gd name="T56" fmla="*/ 8 w 60"/>
                  <a:gd name="T57" fmla="*/ 42 h 74"/>
                  <a:gd name="T58" fmla="*/ 8 w 60"/>
                  <a:gd name="T59" fmla="*/ 40 h 74"/>
                  <a:gd name="T60" fmla="*/ 8 w 60"/>
                  <a:gd name="T61" fmla="*/ 38 h 74"/>
                  <a:gd name="T62" fmla="*/ 8 w 60"/>
                  <a:gd name="T63" fmla="*/ 36 h 74"/>
                  <a:gd name="T64" fmla="*/ 6 w 60"/>
                  <a:gd name="T65" fmla="*/ 34 h 74"/>
                  <a:gd name="T66" fmla="*/ 6 w 60"/>
                  <a:gd name="T67" fmla="*/ 32 h 74"/>
                  <a:gd name="T68" fmla="*/ 6 w 60"/>
                  <a:gd name="T69" fmla="*/ 32 h 74"/>
                  <a:gd name="T70" fmla="*/ 6 w 60"/>
                  <a:gd name="T71" fmla="*/ 30 h 74"/>
                  <a:gd name="T72" fmla="*/ 6 w 60"/>
                  <a:gd name="T73" fmla="*/ 28 h 74"/>
                  <a:gd name="T74" fmla="*/ 8 w 60"/>
                  <a:gd name="T75" fmla="*/ 28 h 74"/>
                  <a:gd name="T76" fmla="*/ 32 w 60"/>
                  <a:gd name="T77" fmla="*/ 28 h 74"/>
                  <a:gd name="T78" fmla="*/ 32 w 60"/>
                  <a:gd name="T79" fmla="*/ 18 h 74"/>
                  <a:gd name="T80" fmla="*/ 22 w 60"/>
                  <a:gd name="T81" fmla="*/ 8 h 74"/>
                  <a:gd name="T82" fmla="*/ 26 w 60"/>
                  <a:gd name="T83" fmla="*/ 8 h 74"/>
                  <a:gd name="T84" fmla="*/ 26 w 60"/>
                  <a:gd name="T85" fmla="*/ 0 h 74"/>
                  <a:gd name="T86" fmla="*/ 46 w 60"/>
                  <a:gd name="T87" fmla="*/ 0 h 74"/>
                  <a:gd name="T88" fmla="*/ 46 w 60"/>
                  <a:gd name="T89" fmla="*/ 2 h 74"/>
                  <a:gd name="T90" fmla="*/ 46 w 60"/>
                  <a:gd name="T91" fmla="*/ 32 h 74"/>
                  <a:gd name="T92" fmla="*/ 54 w 60"/>
                  <a:gd name="T93" fmla="*/ 32 h 74"/>
                  <a:gd name="T94" fmla="*/ 54 w 60"/>
                  <a:gd name="T95" fmla="*/ 34 h 74"/>
                  <a:gd name="T96" fmla="*/ 54 w 60"/>
                  <a:gd name="T97" fmla="*/ 34 h 74"/>
                  <a:gd name="T98" fmla="*/ 54 w 60"/>
                  <a:gd name="T99" fmla="*/ 36 h 74"/>
                  <a:gd name="T100" fmla="*/ 56 w 60"/>
                  <a:gd name="T101" fmla="*/ 38 h 74"/>
                  <a:gd name="T102" fmla="*/ 60 w 60"/>
                  <a:gd name="T103" fmla="*/ 40 h 74"/>
                  <a:gd name="T104" fmla="*/ 60 w 60"/>
                  <a:gd name="T105" fmla="*/ 40 h 7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
                  <a:gd name="T160" fmla="*/ 0 h 74"/>
                  <a:gd name="T161" fmla="*/ 60 w 60"/>
                  <a:gd name="T162" fmla="*/ 74 h 7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 h="74">
                    <a:moveTo>
                      <a:pt x="60" y="40"/>
                    </a:moveTo>
                    <a:lnTo>
                      <a:pt x="60" y="40"/>
                    </a:lnTo>
                    <a:lnTo>
                      <a:pt x="58" y="42"/>
                    </a:lnTo>
                    <a:lnTo>
                      <a:pt x="56" y="46"/>
                    </a:lnTo>
                    <a:lnTo>
                      <a:pt x="54" y="48"/>
                    </a:lnTo>
                    <a:lnTo>
                      <a:pt x="50" y="50"/>
                    </a:lnTo>
                    <a:lnTo>
                      <a:pt x="46" y="52"/>
                    </a:lnTo>
                    <a:lnTo>
                      <a:pt x="44" y="52"/>
                    </a:lnTo>
                    <a:lnTo>
                      <a:pt x="42" y="54"/>
                    </a:lnTo>
                    <a:lnTo>
                      <a:pt x="40" y="58"/>
                    </a:lnTo>
                    <a:lnTo>
                      <a:pt x="38" y="60"/>
                    </a:lnTo>
                    <a:lnTo>
                      <a:pt x="36" y="62"/>
                    </a:lnTo>
                    <a:lnTo>
                      <a:pt x="32" y="62"/>
                    </a:lnTo>
                    <a:lnTo>
                      <a:pt x="30" y="64"/>
                    </a:lnTo>
                    <a:lnTo>
                      <a:pt x="26" y="66"/>
                    </a:lnTo>
                    <a:lnTo>
                      <a:pt x="24" y="68"/>
                    </a:lnTo>
                    <a:lnTo>
                      <a:pt x="16" y="74"/>
                    </a:lnTo>
                    <a:lnTo>
                      <a:pt x="10" y="70"/>
                    </a:lnTo>
                    <a:lnTo>
                      <a:pt x="6" y="66"/>
                    </a:lnTo>
                    <a:lnTo>
                      <a:pt x="4" y="62"/>
                    </a:lnTo>
                    <a:lnTo>
                      <a:pt x="0" y="54"/>
                    </a:lnTo>
                    <a:lnTo>
                      <a:pt x="2" y="54"/>
                    </a:lnTo>
                    <a:lnTo>
                      <a:pt x="2" y="50"/>
                    </a:lnTo>
                    <a:lnTo>
                      <a:pt x="4" y="48"/>
                    </a:lnTo>
                    <a:lnTo>
                      <a:pt x="6" y="44"/>
                    </a:lnTo>
                    <a:lnTo>
                      <a:pt x="8" y="42"/>
                    </a:lnTo>
                    <a:lnTo>
                      <a:pt x="8" y="40"/>
                    </a:lnTo>
                    <a:lnTo>
                      <a:pt x="8" y="38"/>
                    </a:lnTo>
                    <a:lnTo>
                      <a:pt x="8" y="36"/>
                    </a:lnTo>
                    <a:lnTo>
                      <a:pt x="6" y="34"/>
                    </a:lnTo>
                    <a:lnTo>
                      <a:pt x="6" y="32"/>
                    </a:lnTo>
                    <a:lnTo>
                      <a:pt x="6" y="30"/>
                    </a:lnTo>
                    <a:lnTo>
                      <a:pt x="6" y="28"/>
                    </a:lnTo>
                    <a:lnTo>
                      <a:pt x="8" y="28"/>
                    </a:lnTo>
                    <a:lnTo>
                      <a:pt x="32" y="28"/>
                    </a:lnTo>
                    <a:lnTo>
                      <a:pt x="32" y="18"/>
                    </a:lnTo>
                    <a:lnTo>
                      <a:pt x="22" y="8"/>
                    </a:lnTo>
                    <a:lnTo>
                      <a:pt x="26" y="8"/>
                    </a:lnTo>
                    <a:lnTo>
                      <a:pt x="26" y="0"/>
                    </a:lnTo>
                    <a:lnTo>
                      <a:pt x="46" y="0"/>
                    </a:lnTo>
                    <a:lnTo>
                      <a:pt x="46" y="2"/>
                    </a:lnTo>
                    <a:lnTo>
                      <a:pt x="46" y="32"/>
                    </a:lnTo>
                    <a:lnTo>
                      <a:pt x="54" y="32"/>
                    </a:lnTo>
                    <a:lnTo>
                      <a:pt x="54" y="34"/>
                    </a:lnTo>
                    <a:lnTo>
                      <a:pt x="54" y="36"/>
                    </a:lnTo>
                    <a:lnTo>
                      <a:pt x="56" y="38"/>
                    </a:lnTo>
                    <a:lnTo>
                      <a:pt x="60" y="4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5" name="Freeform 338"/>
              <p:cNvSpPr>
                <a:spLocks/>
              </p:cNvSpPr>
              <p:nvPr/>
            </p:nvSpPr>
            <p:spPr bwMode="gray">
              <a:xfrm>
                <a:off x="1502" y="2763"/>
                <a:ext cx="53" cy="40"/>
              </a:xfrm>
              <a:custGeom>
                <a:avLst/>
                <a:gdLst>
                  <a:gd name="T0" fmla="*/ 48 w 48"/>
                  <a:gd name="T1" fmla="*/ 16 h 40"/>
                  <a:gd name="T2" fmla="*/ 46 w 48"/>
                  <a:gd name="T3" fmla="*/ 14 h 40"/>
                  <a:gd name="T4" fmla="*/ 42 w 48"/>
                  <a:gd name="T5" fmla="*/ 12 h 40"/>
                  <a:gd name="T6" fmla="*/ 40 w 48"/>
                  <a:gd name="T7" fmla="*/ 8 h 40"/>
                  <a:gd name="T8" fmla="*/ 38 w 48"/>
                  <a:gd name="T9" fmla="*/ 6 h 40"/>
                  <a:gd name="T10" fmla="*/ 36 w 48"/>
                  <a:gd name="T11" fmla="*/ 6 h 40"/>
                  <a:gd name="T12" fmla="*/ 34 w 48"/>
                  <a:gd name="T13" fmla="*/ 6 h 40"/>
                  <a:gd name="T14" fmla="*/ 30 w 48"/>
                  <a:gd name="T15" fmla="*/ 4 h 40"/>
                  <a:gd name="T16" fmla="*/ 26 w 48"/>
                  <a:gd name="T17" fmla="*/ 2 h 40"/>
                  <a:gd name="T18" fmla="*/ 22 w 48"/>
                  <a:gd name="T19" fmla="*/ 2 h 40"/>
                  <a:gd name="T20" fmla="*/ 16 w 48"/>
                  <a:gd name="T21" fmla="*/ 2 h 40"/>
                  <a:gd name="T22" fmla="*/ 12 w 48"/>
                  <a:gd name="T23" fmla="*/ 2 h 40"/>
                  <a:gd name="T24" fmla="*/ 6 w 48"/>
                  <a:gd name="T25" fmla="*/ 0 h 40"/>
                  <a:gd name="T26" fmla="*/ 2 w 48"/>
                  <a:gd name="T27" fmla="*/ 0 h 40"/>
                  <a:gd name="T28" fmla="*/ 2 w 48"/>
                  <a:gd name="T29" fmla="*/ 2 h 40"/>
                  <a:gd name="T30" fmla="*/ 2 w 48"/>
                  <a:gd name="T31" fmla="*/ 6 h 40"/>
                  <a:gd name="T32" fmla="*/ 2 w 48"/>
                  <a:gd name="T33" fmla="*/ 10 h 40"/>
                  <a:gd name="T34" fmla="*/ 2 w 48"/>
                  <a:gd name="T35" fmla="*/ 16 h 40"/>
                  <a:gd name="T36" fmla="*/ 8 w 48"/>
                  <a:gd name="T37" fmla="*/ 24 h 40"/>
                  <a:gd name="T38" fmla="*/ 8 w 48"/>
                  <a:gd name="T39" fmla="*/ 20 h 40"/>
                  <a:gd name="T40" fmla="*/ 6 w 48"/>
                  <a:gd name="T41" fmla="*/ 18 h 40"/>
                  <a:gd name="T42" fmla="*/ 8 w 48"/>
                  <a:gd name="T43" fmla="*/ 16 h 40"/>
                  <a:gd name="T44" fmla="*/ 14 w 48"/>
                  <a:gd name="T45" fmla="*/ 20 h 40"/>
                  <a:gd name="T46" fmla="*/ 24 w 48"/>
                  <a:gd name="T47" fmla="*/ 30 h 40"/>
                  <a:gd name="T48" fmla="*/ 22 w 48"/>
                  <a:gd name="T49" fmla="*/ 32 h 40"/>
                  <a:gd name="T50" fmla="*/ 24 w 48"/>
                  <a:gd name="T51" fmla="*/ 36 h 40"/>
                  <a:gd name="T52" fmla="*/ 24 w 48"/>
                  <a:gd name="T53" fmla="*/ 36 h 40"/>
                  <a:gd name="T54" fmla="*/ 26 w 48"/>
                  <a:gd name="T55" fmla="*/ 34 h 40"/>
                  <a:gd name="T56" fmla="*/ 26 w 48"/>
                  <a:gd name="T57" fmla="*/ 34 h 40"/>
                  <a:gd name="T58" fmla="*/ 28 w 48"/>
                  <a:gd name="T59" fmla="*/ 34 h 40"/>
                  <a:gd name="T60" fmla="*/ 28 w 48"/>
                  <a:gd name="T61" fmla="*/ 36 h 40"/>
                  <a:gd name="T62" fmla="*/ 32 w 48"/>
                  <a:gd name="T63" fmla="*/ 40 h 40"/>
                  <a:gd name="T64" fmla="*/ 36 w 48"/>
                  <a:gd name="T65" fmla="*/ 38 h 40"/>
                  <a:gd name="T66" fmla="*/ 40 w 48"/>
                  <a:gd name="T67" fmla="*/ 32 h 40"/>
                  <a:gd name="T68" fmla="*/ 40 w 48"/>
                  <a:gd name="T69" fmla="*/ 28 h 40"/>
                  <a:gd name="T70" fmla="*/ 44 w 48"/>
                  <a:gd name="T71" fmla="*/ 22 h 40"/>
                  <a:gd name="T72" fmla="*/ 48 w 48"/>
                  <a:gd name="T73" fmla="*/ 16 h 4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8"/>
                  <a:gd name="T112" fmla="*/ 0 h 40"/>
                  <a:gd name="T113" fmla="*/ 48 w 48"/>
                  <a:gd name="T114" fmla="*/ 40 h 4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8" h="40">
                    <a:moveTo>
                      <a:pt x="48" y="16"/>
                    </a:moveTo>
                    <a:lnTo>
                      <a:pt x="48" y="16"/>
                    </a:lnTo>
                    <a:lnTo>
                      <a:pt x="46" y="14"/>
                    </a:lnTo>
                    <a:lnTo>
                      <a:pt x="44" y="14"/>
                    </a:lnTo>
                    <a:lnTo>
                      <a:pt x="42" y="12"/>
                    </a:lnTo>
                    <a:lnTo>
                      <a:pt x="40" y="10"/>
                    </a:lnTo>
                    <a:lnTo>
                      <a:pt x="40" y="8"/>
                    </a:lnTo>
                    <a:lnTo>
                      <a:pt x="38" y="6"/>
                    </a:lnTo>
                    <a:lnTo>
                      <a:pt x="36" y="6"/>
                    </a:lnTo>
                    <a:lnTo>
                      <a:pt x="34" y="6"/>
                    </a:lnTo>
                    <a:lnTo>
                      <a:pt x="30" y="4"/>
                    </a:lnTo>
                    <a:lnTo>
                      <a:pt x="28" y="4"/>
                    </a:lnTo>
                    <a:lnTo>
                      <a:pt x="26" y="2"/>
                    </a:lnTo>
                    <a:lnTo>
                      <a:pt x="22" y="2"/>
                    </a:lnTo>
                    <a:lnTo>
                      <a:pt x="20" y="2"/>
                    </a:lnTo>
                    <a:lnTo>
                      <a:pt x="16" y="2"/>
                    </a:lnTo>
                    <a:lnTo>
                      <a:pt x="14" y="2"/>
                    </a:lnTo>
                    <a:lnTo>
                      <a:pt x="12" y="2"/>
                    </a:lnTo>
                    <a:lnTo>
                      <a:pt x="10" y="0"/>
                    </a:lnTo>
                    <a:lnTo>
                      <a:pt x="6" y="0"/>
                    </a:lnTo>
                    <a:lnTo>
                      <a:pt x="4" y="0"/>
                    </a:lnTo>
                    <a:lnTo>
                      <a:pt x="2" y="0"/>
                    </a:lnTo>
                    <a:lnTo>
                      <a:pt x="0" y="0"/>
                    </a:lnTo>
                    <a:lnTo>
                      <a:pt x="2" y="2"/>
                    </a:lnTo>
                    <a:lnTo>
                      <a:pt x="2" y="4"/>
                    </a:lnTo>
                    <a:lnTo>
                      <a:pt x="2" y="6"/>
                    </a:lnTo>
                    <a:lnTo>
                      <a:pt x="2" y="8"/>
                    </a:lnTo>
                    <a:lnTo>
                      <a:pt x="2" y="10"/>
                    </a:lnTo>
                    <a:lnTo>
                      <a:pt x="2" y="12"/>
                    </a:lnTo>
                    <a:lnTo>
                      <a:pt x="2" y="16"/>
                    </a:lnTo>
                    <a:lnTo>
                      <a:pt x="4" y="20"/>
                    </a:lnTo>
                    <a:lnTo>
                      <a:pt x="8" y="24"/>
                    </a:lnTo>
                    <a:lnTo>
                      <a:pt x="10" y="22"/>
                    </a:lnTo>
                    <a:lnTo>
                      <a:pt x="8" y="20"/>
                    </a:lnTo>
                    <a:lnTo>
                      <a:pt x="8" y="18"/>
                    </a:lnTo>
                    <a:lnTo>
                      <a:pt x="6" y="18"/>
                    </a:lnTo>
                    <a:lnTo>
                      <a:pt x="8" y="16"/>
                    </a:lnTo>
                    <a:lnTo>
                      <a:pt x="10" y="18"/>
                    </a:lnTo>
                    <a:lnTo>
                      <a:pt x="14" y="20"/>
                    </a:lnTo>
                    <a:lnTo>
                      <a:pt x="18" y="24"/>
                    </a:lnTo>
                    <a:lnTo>
                      <a:pt x="24" y="30"/>
                    </a:lnTo>
                    <a:lnTo>
                      <a:pt x="22" y="30"/>
                    </a:lnTo>
                    <a:lnTo>
                      <a:pt x="22" y="32"/>
                    </a:lnTo>
                    <a:lnTo>
                      <a:pt x="22" y="34"/>
                    </a:lnTo>
                    <a:lnTo>
                      <a:pt x="24" y="36"/>
                    </a:lnTo>
                    <a:lnTo>
                      <a:pt x="26" y="36"/>
                    </a:lnTo>
                    <a:lnTo>
                      <a:pt x="26" y="34"/>
                    </a:lnTo>
                    <a:lnTo>
                      <a:pt x="28" y="34"/>
                    </a:lnTo>
                    <a:lnTo>
                      <a:pt x="28" y="36"/>
                    </a:lnTo>
                    <a:lnTo>
                      <a:pt x="30" y="38"/>
                    </a:lnTo>
                    <a:lnTo>
                      <a:pt x="32" y="40"/>
                    </a:lnTo>
                    <a:lnTo>
                      <a:pt x="34" y="38"/>
                    </a:lnTo>
                    <a:lnTo>
                      <a:pt x="36" y="38"/>
                    </a:lnTo>
                    <a:lnTo>
                      <a:pt x="38" y="36"/>
                    </a:lnTo>
                    <a:lnTo>
                      <a:pt x="40" y="32"/>
                    </a:lnTo>
                    <a:lnTo>
                      <a:pt x="40" y="30"/>
                    </a:lnTo>
                    <a:lnTo>
                      <a:pt x="40" y="28"/>
                    </a:lnTo>
                    <a:lnTo>
                      <a:pt x="42" y="24"/>
                    </a:lnTo>
                    <a:lnTo>
                      <a:pt x="44" y="22"/>
                    </a:lnTo>
                    <a:lnTo>
                      <a:pt x="48" y="1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6" name="Freeform 339"/>
              <p:cNvSpPr>
                <a:spLocks/>
              </p:cNvSpPr>
              <p:nvPr/>
            </p:nvSpPr>
            <p:spPr bwMode="gray">
              <a:xfrm>
                <a:off x="1540" y="2781"/>
                <a:ext cx="90" cy="30"/>
              </a:xfrm>
              <a:custGeom>
                <a:avLst/>
                <a:gdLst>
                  <a:gd name="T0" fmla="*/ 12 w 82"/>
                  <a:gd name="T1" fmla="*/ 6 h 30"/>
                  <a:gd name="T2" fmla="*/ 8 w 82"/>
                  <a:gd name="T3" fmla="*/ 10 h 30"/>
                  <a:gd name="T4" fmla="*/ 6 w 82"/>
                  <a:gd name="T5" fmla="*/ 14 h 30"/>
                  <a:gd name="T6" fmla="*/ 2 w 82"/>
                  <a:gd name="T7" fmla="*/ 20 h 30"/>
                  <a:gd name="T8" fmla="*/ 0 w 82"/>
                  <a:gd name="T9" fmla="*/ 20 h 30"/>
                  <a:gd name="T10" fmla="*/ 6 w 82"/>
                  <a:gd name="T11" fmla="*/ 22 h 30"/>
                  <a:gd name="T12" fmla="*/ 10 w 82"/>
                  <a:gd name="T13" fmla="*/ 20 h 30"/>
                  <a:gd name="T14" fmla="*/ 16 w 82"/>
                  <a:gd name="T15" fmla="*/ 20 h 30"/>
                  <a:gd name="T16" fmla="*/ 28 w 82"/>
                  <a:gd name="T17" fmla="*/ 18 h 30"/>
                  <a:gd name="T18" fmla="*/ 32 w 82"/>
                  <a:gd name="T19" fmla="*/ 18 h 30"/>
                  <a:gd name="T20" fmla="*/ 40 w 82"/>
                  <a:gd name="T21" fmla="*/ 20 h 30"/>
                  <a:gd name="T22" fmla="*/ 42 w 82"/>
                  <a:gd name="T23" fmla="*/ 22 h 30"/>
                  <a:gd name="T24" fmla="*/ 46 w 82"/>
                  <a:gd name="T25" fmla="*/ 26 h 30"/>
                  <a:gd name="T26" fmla="*/ 50 w 82"/>
                  <a:gd name="T27" fmla="*/ 28 h 30"/>
                  <a:gd name="T28" fmla="*/ 56 w 82"/>
                  <a:gd name="T29" fmla="*/ 28 h 30"/>
                  <a:gd name="T30" fmla="*/ 56 w 82"/>
                  <a:gd name="T31" fmla="*/ 26 h 30"/>
                  <a:gd name="T32" fmla="*/ 56 w 82"/>
                  <a:gd name="T33" fmla="*/ 26 h 30"/>
                  <a:gd name="T34" fmla="*/ 54 w 82"/>
                  <a:gd name="T35" fmla="*/ 24 h 30"/>
                  <a:gd name="T36" fmla="*/ 52 w 82"/>
                  <a:gd name="T37" fmla="*/ 22 h 30"/>
                  <a:gd name="T38" fmla="*/ 54 w 82"/>
                  <a:gd name="T39" fmla="*/ 20 h 30"/>
                  <a:gd name="T40" fmla="*/ 60 w 82"/>
                  <a:gd name="T41" fmla="*/ 18 h 30"/>
                  <a:gd name="T42" fmla="*/ 62 w 82"/>
                  <a:gd name="T43" fmla="*/ 14 h 30"/>
                  <a:gd name="T44" fmla="*/ 64 w 82"/>
                  <a:gd name="T45" fmla="*/ 12 h 30"/>
                  <a:gd name="T46" fmla="*/ 68 w 82"/>
                  <a:gd name="T47" fmla="*/ 12 h 30"/>
                  <a:gd name="T48" fmla="*/ 72 w 82"/>
                  <a:gd name="T49" fmla="*/ 12 h 30"/>
                  <a:gd name="T50" fmla="*/ 76 w 82"/>
                  <a:gd name="T51" fmla="*/ 14 h 30"/>
                  <a:gd name="T52" fmla="*/ 80 w 82"/>
                  <a:gd name="T53" fmla="*/ 18 h 30"/>
                  <a:gd name="T54" fmla="*/ 82 w 82"/>
                  <a:gd name="T55" fmla="*/ 14 h 30"/>
                  <a:gd name="T56" fmla="*/ 80 w 82"/>
                  <a:gd name="T57" fmla="*/ 10 h 30"/>
                  <a:gd name="T58" fmla="*/ 78 w 82"/>
                  <a:gd name="T59" fmla="*/ 6 h 30"/>
                  <a:gd name="T60" fmla="*/ 70 w 82"/>
                  <a:gd name="T61" fmla="*/ 4 h 30"/>
                  <a:gd name="T62" fmla="*/ 66 w 82"/>
                  <a:gd name="T63" fmla="*/ 4 h 30"/>
                  <a:gd name="T64" fmla="*/ 62 w 82"/>
                  <a:gd name="T65" fmla="*/ 4 h 30"/>
                  <a:gd name="T66" fmla="*/ 50 w 82"/>
                  <a:gd name="T67" fmla="*/ 8 h 30"/>
                  <a:gd name="T68" fmla="*/ 44 w 82"/>
                  <a:gd name="T69" fmla="*/ 10 h 30"/>
                  <a:gd name="T70" fmla="*/ 40 w 82"/>
                  <a:gd name="T71" fmla="*/ 10 h 30"/>
                  <a:gd name="T72" fmla="*/ 34 w 82"/>
                  <a:gd name="T73" fmla="*/ 8 h 30"/>
                  <a:gd name="T74" fmla="*/ 32 w 82"/>
                  <a:gd name="T75" fmla="*/ 8 h 30"/>
                  <a:gd name="T76" fmla="*/ 30 w 82"/>
                  <a:gd name="T77" fmla="*/ 6 h 30"/>
                  <a:gd name="T78" fmla="*/ 16 w 82"/>
                  <a:gd name="T79" fmla="*/ 0 h 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82"/>
                  <a:gd name="T121" fmla="*/ 0 h 30"/>
                  <a:gd name="T122" fmla="*/ 82 w 82"/>
                  <a:gd name="T123" fmla="*/ 30 h 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82" h="30">
                    <a:moveTo>
                      <a:pt x="16" y="0"/>
                    </a:moveTo>
                    <a:lnTo>
                      <a:pt x="12" y="6"/>
                    </a:lnTo>
                    <a:lnTo>
                      <a:pt x="10" y="8"/>
                    </a:lnTo>
                    <a:lnTo>
                      <a:pt x="8" y="10"/>
                    </a:lnTo>
                    <a:lnTo>
                      <a:pt x="6" y="14"/>
                    </a:lnTo>
                    <a:lnTo>
                      <a:pt x="4" y="18"/>
                    </a:lnTo>
                    <a:lnTo>
                      <a:pt x="2" y="20"/>
                    </a:lnTo>
                    <a:lnTo>
                      <a:pt x="0" y="20"/>
                    </a:lnTo>
                    <a:lnTo>
                      <a:pt x="6" y="22"/>
                    </a:lnTo>
                    <a:lnTo>
                      <a:pt x="8" y="22"/>
                    </a:lnTo>
                    <a:lnTo>
                      <a:pt x="10" y="20"/>
                    </a:lnTo>
                    <a:lnTo>
                      <a:pt x="12" y="20"/>
                    </a:lnTo>
                    <a:lnTo>
                      <a:pt x="16" y="20"/>
                    </a:lnTo>
                    <a:lnTo>
                      <a:pt x="22" y="18"/>
                    </a:lnTo>
                    <a:lnTo>
                      <a:pt x="28" y="18"/>
                    </a:lnTo>
                    <a:lnTo>
                      <a:pt x="30" y="18"/>
                    </a:lnTo>
                    <a:lnTo>
                      <a:pt x="32" y="18"/>
                    </a:lnTo>
                    <a:lnTo>
                      <a:pt x="36" y="18"/>
                    </a:lnTo>
                    <a:lnTo>
                      <a:pt x="40" y="20"/>
                    </a:lnTo>
                    <a:lnTo>
                      <a:pt x="42" y="22"/>
                    </a:lnTo>
                    <a:lnTo>
                      <a:pt x="44" y="24"/>
                    </a:lnTo>
                    <a:lnTo>
                      <a:pt x="46" y="26"/>
                    </a:lnTo>
                    <a:lnTo>
                      <a:pt x="50" y="30"/>
                    </a:lnTo>
                    <a:lnTo>
                      <a:pt x="50" y="28"/>
                    </a:lnTo>
                    <a:lnTo>
                      <a:pt x="54" y="28"/>
                    </a:lnTo>
                    <a:lnTo>
                      <a:pt x="56" y="28"/>
                    </a:lnTo>
                    <a:lnTo>
                      <a:pt x="56" y="26"/>
                    </a:lnTo>
                    <a:lnTo>
                      <a:pt x="54" y="24"/>
                    </a:lnTo>
                    <a:lnTo>
                      <a:pt x="52" y="22"/>
                    </a:lnTo>
                    <a:lnTo>
                      <a:pt x="54" y="20"/>
                    </a:lnTo>
                    <a:lnTo>
                      <a:pt x="58" y="18"/>
                    </a:lnTo>
                    <a:lnTo>
                      <a:pt x="60" y="18"/>
                    </a:lnTo>
                    <a:lnTo>
                      <a:pt x="62" y="16"/>
                    </a:lnTo>
                    <a:lnTo>
                      <a:pt x="62" y="14"/>
                    </a:lnTo>
                    <a:lnTo>
                      <a:pt x="64" y="14"/>
                    </a:lnTo>
                    <a:lnTo>
                      <a:pt x="64" y="12"/>
                    </a:lnTo>
                    <a:lnTo>
                      <a:pt x="66" y="12"/>
                    </a:lnTo>
                    <a:lnTo>
                      <a:pt x="68" y="12"/>
                    </a:lnTo>
                    <a:lnTo>
                      <a:pt x="70" y="10"/>
                    </a:lnTo>
                    <a:lnTo>
                      <a:pt x="72" y="12"/>
                    </a:lnTo>
                    <a:lnTo>
                      <a:pt x="76" y="14"/>
                    </a:lnTo>
                    <a:lnTo>
                      <a:pt x="78" y="16"/>
                    </a:lnTo>
                    <a:lnTo>
                      <a:pt x="80" y="18"/>
                    </a:lnTo>
                    <a:lnTo>
                      <a:pt x="82" y="14"/>
                    </a:lnTo>
                    <a:lnTo>
                      <a:pt x="80" y="12"/>
                    </a:lnTo>
                    <a:lnTo>
                      <a:pt x="80" y="10"/>
                    </a:lnTo>
                    <a:lnTo>
                      <a:pt x="82" y="8"/>
                    </a:lnTo>
                    <a:lnTo>
                      <a:pt x="78" y="6"/>
                    </a:lnTo>
                    <a:lnTo>
                      <a:pt x="74" y="4"/>
                    </a:lnTo>
                    <a:lnTo>
                      <a:pt x="70" y="4"/>
                    </a:lnTo>
                    <a:lnTo>
                      <a:pt x="68" y="4"/>
                    </a:lnTo>
                    <a:lnTo>
                      <a:pt x="66" y="4"/>
                    </a:lnTo>
                    <a:lnTo>
                      <a:pt x="64" y="4"/>
                    </a:lnTo>
                    <a:lnTo>
                      <a:pt x="62" y="4"/>
                    </a:lnTo>
                    <a:lnTo>
                      <a:pt x="56" y="6"/>
                    </a:lnTo>
                    <a:lnTo>
                      <a:pt x="50" y="8"/>
                    </a:lnTo>
                    <a:lnTo>
                      <a:pt x="46" y="8"/>
                    </a:lnTo>
                    <a:lnTo>
                      <a:pt x="44" y="10"/>
                    </a:lnTo>
                    <a:lnTo>
                      <a:pt x="42" y="10"/>
                    </a:lnTo>
                    <a:lnTo>
                      <a:pt x="40" y="10"/>
                    </a:lnTo>
                    <a:lnTo>
                      <a:pt x="36" y="8"/>
                    </a:lnTo>
                    <a:lnTo>
                      <a:pt x="34" y="8"/>
                    </a:lnTo>
                    <a:lnTo>
                      <a:pt x="32" y="8"/>
                    </a:lnTo>
                    <a:lnTo>
                      <a:pt x="32" y="6"/>
                    </a:lnTo>
                    <a:lnTo>
                      <a:pt x="30" y="6"/>
                    </a:lnTo>
                    <a:lnTo>
                      <a:pt x="26" y="4"/>
                    </a:lnTo>
                    <a:lnTo>
                      <a:pt x="16"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7" name="Freeform 341"/>
              <p:cNvSpPr>
                <a:spLocks/>
              </p:cNvSpPr>
              <p:nvPr/>
            </p:nvSpPr>
            <p:spPr bwMode="gray">
              <a:xfrm>
                <a:off x="1454" y="2691"/>
                <a:ext cx="90" cy="46"/>
              </a:xfrm>
              <a:custGeom>
                <a:avLst/>
                <a:gdLst>
                  <a:gd name="T0" fmla="*/ 80 w 82"/>
                  <a:gd name="T1" fmla="*/ 8 h 46"/>
                  <a:gd name="T2" fmla="*/ 76 w 82"/>
                  <a:gd name="T3" fmla="*/ 8 h 46"/>
                  <a:gd name="T4" fmla="*/ 72 w 82"/>
                  <a:gd name="T5" fmla="*/ 8 h 46"/>
                  <a:gd name="T6" fmla="*/ 68 w 82"/>
                  <a:gd name="T7" fmla="*/ 8 h 46"/>
                  <a:gd name="T8" fmla="*/ 66 w 82"/>
                  <a:gd name="T9" fmla="*/ 8 h 46"/>
                  <a:gd name="T10" fmla="*/ 62 w 82"/>
                  <a:gd name="T11" fmla="*/ 12 h 46"/>
                  <a:gd name="T12" fmla="*/ 60 w 82"/>
                  <a:gd name="T13" fmla="*/ 18 h 46"/>
                  <a:gd name="T14" fmla="*/ 56 w 82"/>
                  <a:gd name="T15" fmla="*/ 24 h 46"/>
                  <a:gd name="T16" fmla="*/ 50 w 82"/>
                  <a:gd name="T17" fmla="*/ 30 h 46"/>
                  <a:gd name="T18" fmla="*/ 48 w 82"/>
                  <a:gd name="T19" fmla="*/ 30 h 46"/>
                  <a:gd name="T20" fmla="*/ 44 w 82"/>
                  <a:gd name="T21" fmla="*/ 34 h 46"/>
                  <a:gd name="T22" fmla="*/ 44 w 82"/>
                  <a:gd name="T23" fmla="*/ 38 h 46"/>
                  <a:gd name="T24" fmla="*/ 42 w 82"/>
                  <a:gd name="T25" fmla="*/ 42 h 46"/>
                  <a:gd name="T26" fmla="*/ 38 w 82"/>
                  <a:gd name="T27" fmla="*/ 44 h 46"/>
                  <a:gd name="T28" fmla="*/ 36 w 82"/>
                  <a:gd name="T29" fmla="*/ 46 h 46"/>
                  <a:gd name="T30" fmla="*/ 34 w 82"/>
                  <a:gd name="T31" fmla="*/ 42 h 46"/>
                  <a:gd name="T32" fmla="*/ 32 w 82"/>
                  <a:gd name="T33" fmla="*/ 42 h 46"/>
                  <a:gd name="T34" fmla="*/ 30 w 82"/>
                  <a:gd name="T35" fmla="*/ 44 h 46"/>
                  <a:gd name="T36" fmla="*/ 30 w 82"/>
                  <a:gd name="T37" fmla="*/ 42 h 46"/>
                  <a:gd name="T38" fmla="*/ 30 w 82"/>
                  <a:gd name="T39" fmla="*/ 36 h 46"/>
                  <a:gd name="T40" fmla="*/ 30 w 82"/>
                  <a:gd name="T41" fmla="*/ 34 h 46"/>
                  <a:gd name="T42" fmla="*/ 26 w 82"/>
                  <a:gd name="T43" fmla="*/ 32 h 46"/>
                  <a:gd name="T44" fmla="*/ 22 w 82"/>
                  <a:gd name="T45" fmla="*/ 30 h 46"/>
                  <a:gd name="T46" fmla="*/ 18 w 82"/>
                  <a:gd name="T47" fmla="*/ 30 h 46"/>
                  <a:gd name="T48" fmla="*/ 16 w 82"/>
                  <a:gd name="T49" fmla="*/ 32 h 46"/>
                  <a:gd name="T50" fmla="*/ 12 w 82"/>
                  <a:gd name="T51" fmla="*/ 30 h 46"/>
                  <a:gd name="T52" fmla="*/ 10 w 82"/>
                  <a:gd name="T53" fmla="*/ 28 h 46"/>
                  <a:gd name="T54" fmla="*/ 2 w 82"/>
                  <a:gd name="T55" fmla="*/ 24 h 46"/>
                  <a:gd name="T56" fmla="*/ 2 w 82"/>
                  <a:gd name="T57" fmla="*/ 22 h 46"/>
                  <a:gd name="T58" fmla="*/ 2 w 82"/>
                  <a:gd name="T59" fmla="*/ 22 h 46"/>
                  <a:gd name="T60" fmla="*/ 6 w 82"/>
                  <a:gd name="T61" fmla="*/ 22 h 46"/>
                  <a:gd name="T62" fmla="*/ 10 w 82"/>
                  <a:gd name="T63" fmla="*/ 18 h 46"/>
                  <a:gd name="T64" fmla="*/ 12 w 82"/>
                  <a:gd name="T65" fmla="*/ 14 h 46"/>
                  <a:gd name="T66" fmla="*/ 16 w 82"/>
                  <a:gd name="T67" fmla="*/ 12 h 46"/>
                  <a:gd name="T68" fmla="*/ 20 w 82"/>
                  <a:gd name="T69" fmla="*/ 10 h 46"/>
                  <a:gd name="T70" fmla="*/ 26 w 82"/>
                  <a:gd name="T71" fmla="*/ 4 h 46"/>
                  <a:gd name="T72" fmla="*/ 28 w 82"/>
                  <a:gd name="T73" fmla="*/ 2 h 46"/>
                  <a:gd name="T74" fmla="*/ 32 w 82"/>
                  <a:gd name="T75" fmla="*/ 0 h 46"/>
                  <a:gd name="T76" fmla="*/ 34 w 82"/>
                  <a:gd name="T77" fmla="*/ 0 h 46"/>
                  <a:gd name="T78" fmla="*/ 40 w 82"/>
                  <a:gd name="T79" fmla="*/ 0 h 46"/>
                  <a:gd name="T80" fmla="*/ 42 w 82"/>
                  <a:gd name="T81" fmla="*/ 0 h 46"/>
                  <a:gd name="T82" fmla="*/ 48 w 82"/>
                  <a:gd name="T83" fmla="*/ 0 h 46"/>
                  <a:gd name="T84" fmla="*/ 58 w 82"/>
                  <a:gd name="T85" fmla="*/ 0 h 46"/>
                  <a:gd name="T86" fmla="*/ 70 w 82"/>
                  <a:gd name="T87" fmla="*/ 2 h 46"/>
                  <a:gd name="T88" fmla="*/ 80 w 82"/>
                  <a:gd name="T89" fmla="*/ 2 h 46"/>
                  <a:gd name="T90" fmla="*/ 82 w 82"/>
                  <a:gd name="T91" fmla="*/ 4 h 46"/>
                  <a:gd name="T92" fmla="*/ 82 w 82"/>
                  <a:gd name="T93" fmla="*/ 6 h 46"/>
                  <a:gd name="T94" fmla="*/ 82 w 82"/>
                  <a:gd name="T95" fmla="*/ 8 h 4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82"/>
                  <a:gd name="T145" fmla="*/ 0 h 46"/>
                  <a:gd name="T146" fmla="*/ 82 w 82"/>
                  <a:gd name="T147" fmla="*/ 46 h 4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82" h="46">
                    <a:moveTo>
                      <a:pt x="82" y="8"/>
                    </a:moveTo>
                    <a:lnTo>
                      <a:pt x="80" y="8"/>
                    </a:lnTo>
                    <a:lnTo>
                      <a:pt x="78" y="8"/>
                    </a:lnTo>
                    <a:lnTo>
                      <a:pt x="76" y="8"/>
                    </a:lnTo>
                    <a:lnTo>
                      <a:pt x="74" y="8"/>
                    </a:lnTo>
                    <a:lnTo>
                      <a:pt x="72" y="8"/>
                    </a:lnTo>
                    <a:lnTo>
                      <a:pt x="70" y="10"/>
                    </a:lnTo>
                    <a:lnTo>
                      <a:pt x="68" y="8"/>
                    </a:lnTo>
                    <a:lnTo>
                      <a:pt x="66" y="8"/>
                    </a:lnTo>
                    <a:lnTo>
                      <a:pt x="64" y="10"/>
                    </a:lnTo>
                    <a:lnTo>
                      <a:pt x="62" y="12"/>
                    </a:lnTo>
                    <a:lnTo>
                      <a:pt x="60" y="18"/>
                    </a:lnTo>
                    <a:lnTo>
                      <a:pt x="58" y="22"/>
                    </a:lnTo>
                    <a:lnTo>
                      <a:pt x="56" y="24"/>
                    </a:lnTo>
                    <a:lnTo>
                      <a:pt x="54" y="28"/>
                    </a:lnTo>
                    <a:lnTo>
                      <a:pt x="50" y="30"/>
                    </a:lnTo>
                    <a:lnTo>
                      <a:pt x="48" y="30"/>
                    </a:lnTo>
                    <a:lnTo>
                      <a:pt x="46" y="32"/>
                    </a:lnTo>
                    <a:lnTo>
                      <a:pt x="44" y="34"/>
                    </a:lnTo>
                    <a:lnTo>
                      <a:pt x="44" y="36"/>
                    </a:lnTo>
                    <a:lnTo>
                      <a:pt x="44" y="38"/>
                    </a:lnTo>
                    <a:lnTo>
                      <a:pt x="44" y="40"/>
                    </a:lnTo>
                    <a:lnTo>
                      <a:pt x="42" y="42"/>
                    </a:lnTo>
                    <a:lnTo>
                      <a:pt x="40" y="44"/>
                    </a:lnTo>
                    <a:lnTo>
                      <a:pt x="38" y="44"/>
                    </a:lnTo>
                    <a:lnTo>
                      <a:pt x="38" y="46"/>
                    </a:lnTo>
                    <a:lnTo>
                      <a:pt x="36" y="46"/>
                    </a:lnTo>
                    <a:lnTo>
                      <a:pt x="34" y="44"/>
                    </a:lnTo>
                    <a:lnTo>
                      <a:pt x="34" y="42"/>
                    </a:lnTo>
                    <a:lnTo>
                      <a:pt x="32" y="42"/>
                    </a:lnTo>
                    <a:lnTo>
                      <a:pt x="32" y="44"/>
                    </a:lnTo>
                    <a:lnTo>
                      <a:pt x="30" y="44"/>
                    </a:lnTo>
                    <a:lnTo>
                      <a:pt x="30" y="42"/>
                    </a:lnTo>
                    <a:lnTo>
                      <a:pt x="30" y="38"/>
                    </a:lnTo>
                    <a:lnTo>
                      <a:pt x="30" y="36"/>
                    </a:lnTo>
                    <a:lnTo>
                      <a:pt x="30" y="34"/>
                    </a:lnTo>
                    <a:lnTo>
                      <a:pt x="28" y="32"/>
                    </a:lnTo>
                    <a:lnTo>
                      <a:pt x="26" y="32"/>
                    </a:lnTo>
                    <a:lnTo>
                      <a:pt x="24" y="30"/>
                    </a:lnTo>
                    <a:lnTo>
                      <a:pt x="22" y="30"/>
                    </a:lnTo>
                    <a:lnTo>
                      <a:pt x="20" y="30"/>
                    </a:lnTo>
                    <a:lnTo>
                      <a:pt x="18" y="30"/>
                    </a:lnTo>
                    <a:lnTo>
                      <a:pt x="16" y="32"/>
                    </a:lnTo>
                    <a:lnTo>
                      <a:pt x="14" y="32"/>
                    </a:lnTo>
                    <a:lnTo>
                      <a:pt x="12" y="30"/>
                    </a:lnTo>
                    <a:lnTo>
                      <a:pt x="12" y="28"/>
                    </a:lnTo>
                    <a:lnTo>
                      <a:pt x="10" y="28"/>
                    </a:lnTo>
                    <a:lnTo>
                      <a:pt x="6" y="24"/>
                    </a:lnTo>
                    <a:lnTo>
                      <a:pt x="2" y="24"/>
                    </a:lnTo>
                    <a:lnTo>
                      <a:pt x="0" y="24"/>
                    </a:lnTo>
                    <a:lnTo>
                      <a:pt x="2" y="22"/>
                    </a:lnTo>
                    <a:lnTo>
                      <a:pt x="6" y="22"/>
                    </a:lnTo>
                    <a:lnTo>
                      <a:pt x="8" y="20"/>
                    </a:lnTo>
                    <a:lnTo>
                      <a:pt x="10" y="18"/>
                    </a:lnTo>
                    <a:lnTo>
                      <a:pt x="12" y="14"/>
                    </a:lnTo>
                    <a:lnTo>
                      <a:pt x="14" y="12"/>
                    </a:lnTo>
                    <a:lnTo>
                      <a:pt x="16" y="12"/>
                    </a:lnTo>
                    <a:lnTo>
                      <a:pt x="20" y="10"/>
                    </a:lnTo>
                    <a:lnTo>
                      <a:pt x="24" y="8"/>
                    </a:lnTo>
                    <a:lnTo>
                      <a:pt x="26" y="4"/>
                    </a:lnTo>
                    <a:lnTo>
                      <a:pt x="28" y="2"/>
                    </a:lnTo>
                    <a:lnTo>
                      <a:pt x="30" y="0"/>
                    </a:lnTo>
                    <a:lnTo>
                      <a:pt x="32" y="0"/>
                    </a:lnTo>
                    <a:lnTo>
                      <a:pt x="34" y="0"/>
                    </a:lnTo>
                    <a:lnTo>
                      <a:pt x="36" y="0"/>
                    </a:lnTo>
                    <a:lnTo>
                      <a:pt x="40" y="0"/>
                    </a:lnTo>
                    <a:lnTo>
                      <a:pt x="42" y="0"/>
                    </a:lnTo>
                    <a:lnTo>
                      <a:pt x="44" y="0"/>
                    </a:lnTo>
                    <a:lnTo>
                      <a:pt x="48" y="0"/>
                    </a:lnTo>
                    <a:lnTo>
                      <a:pt x="54" y="0"/>
                    </a:lnTo>
                    <a:lnTo>
                      <a:pt x="58" y="0"/>
                    </a:lnTo>
                    <a:lnTo>
                      <a:pt x="64" y="0"/>
                    </a:lnTo>
                    <a:lnTo>
                      <a:pt x="70" y="2"/>
                    </a:lnTo>
                    <a:lnTo>
                      <a:pt x="76" y="2"/>
                    </a:lnTo>
                    <a:lnTo>
                      <a:pt x="80" y="2"/>
                    </a:lnTo>
                    <a:lnTo>
                      <a:pt x="80" y="4"/>
                    </a:lnTo>
                    <a:lnTo>
                      <a:pt x="82" y="4"/>
                    </a:lnTo>
                    <a:lnTo>
                      <a:pt x="82" y="6"/>
                    </a:lnTo>
                    <a:lnTo>
                      <a:pt x="82" y="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8" name="Freeform 342"/>
              <p:cNvSpPr>
                <a:spLocks/>
              </p:cNvSpPr>
              <p:nvPr/>
            </p:nvSpPr>
            <p:spPr bwMode="gray">
              <a:xfrm>
                <a:off x="1441" y="2715"/>
                <a:ext cx="48" cy="24"/>
              </a:xfrm>
              <a:custGeom>
                <a:avLst/>
                <a:gdLst>
                  <a:gd name="T0" fmla="*/ 44 w 44"/>
                  <a:gd name="T1" fmla="*/ 20 h 24"/>
                  <a:gd name="T2" fmla="*/ 42 w 44"/>
                  <a:gd name="T3" fmla="*/ 22 h 24"/>
                  <a:gd name="T4" fmla="*/ 40 w 44"/>
                  <a:gd name="T5" fmla="*/ 22 h 24"/>
                  <a:gd name="T6" fmla="*/ 40 w 44"/>
                  <a:gd name="T7" fmla="*/ 24 h 24"/>
                  <a:gd name="T8" fmla="*/ 32 w 44"/>
                  <a:gd name="T9" fmla="*/ 22 h 24"/>
                  <a:gd name="T10" fmla="*/ 26 w 44"/>
                  <a:gd name="T11" fmla="*/ 22 h 24"/>
                  <a:gd name="T12" fmla="*/ 20 w 44"/>
                  <a:gd name="T13" fmla="*/ 20 h 24"/>
                  <a:gd name="T14" fmla="*/ 16 w 44"/>
                  <a:gd name="T15" fmla="*/ 18 h 24"/>
                  <a:gd name="T16" fmla="*/ 12 w 44"/>
                  <a:gd name="T17" fmla="*/ 18 h 24"/>
                  <a:gd name="T18" fmla="*/ 12 w 44"/>
                  <a:gd name="T19" fmla="*/ 16 h 24"/>
                  <a:gd name="T20" fmla="*/ 6 w 44"/>
                  <a:gd name="T21" fmla="*/ 14 h 24"/>
                  <a:gd name="T22" fmla="*/ 2 w 44"/>
                  <a:gd name="T23" fmla="*/ 12 h 24"/>
                  <a:gd name="T24" fmla="*/ 0 w 44"/>
                  <a:gd name="T25" fmla="*/ 10 h 24"/>
                  <a:gd name="T26" fmla="*/ 8 w 44"/>
                  <a:gd name="T27" fmla="*/ 4 h 24"/>
                  <a:gd name="T28" fmla="*/ 10 w 44"/>
                  <a:gd name="T29" fmla="*/ 2 h 24"/>
                  <a:gd name="T30" fmla="*/ 12 w 44"/>
                  <a:gd name="T31" fmla="*/ 0 h 24"/>
                  <a:gd name="T32" fmla="*/ 14 w 44"/>
                  <a:gd name="T33" fmla="*/ 0 h 24"/>
                  <a:gd name="T34" fmla="*/ 16 w 44"/>
                  <a:gd name="T35" fmla="*/ 0 h 24"/>
                  <a:gd name="T36" fmla="*/ 20 w 44"/>
                  <a:gd name="T37" fmla="*/ 2 h 24"/>
                  <a:gd name="T38" fmla="*/ 24 w 44"/>
                  <a:gd name="T39" fmla="*/ 4 h 24"/>
                  <a:gd name="T40" fmla="*/ 24 w 44"/>
                  <a:gd name="T41" fmla="*/ 6 h 24"/>
                  <a:gd name="T42" fmla="*/ 26 w 44"/>
                  <a:gd name="T43" fmla="*/ 6 h 24"/>
                  <a:gd name="T44" fmla="*/ 26 w 44"/>
                  <a:gd name="T45" fmla="*/ 8 h 24"/>
                  <a:gd name="T46" fmla="*/ 30 w 44"/>
                  <a:gd name="T47" fmla="*/ 8 h 24"/>
                  <a:gd name="T48" fmla="*/ 30 w 44"/>
                  <a:gd name="T49" fmla="*/ 8 h 24"/>
                  <a:gd name="T50" fmla="*/ 32 w 44"/>
                  <a:gd name="T51" fmla="*/ 6 h 24"/>
                  <a:gd name="T52" fmla="*/ 34 w 44"/>
                  <a:gd name="T53" fmla="*/ 6 h 24"/>
                  <a:gd name="T54" fmla="*/ 38 w 44"/>
                  <a:gd name="T55" fmla="*/ 6 h 24"/>
                  <a:gd name="T56" fmla="*/ 38 w 44"/>
                  <a:gd name="T57" fmla="*/ 6 h 24"/>
                  <a:gd name="T58" fmla="*/ 40 w 44"/>
                  <a:gd name="T59" fmla="*/ 8 h 24"/>
                  <a:gd name="T60" fmla="*/ 42 w 44"/>
                  <a:gd name="T61" fmla="*/ 10 h 24"/>
                  <a:gd name="T62" fmla="*/ 44 w 44"/>
                  <a:gd name="T63" fmla="*/ 12 h 24"/>
                  <a:gd name="T64" fmla="*/ 44 w 44"/>
                  <a:gd name="T65" fmla="*/ 14 h 24"/>
                  <a:gd name="T66" fmla="*/ 44 w 44"/>
                  <a:gd name="T67" fmla="*/ 16 h 24"/>
                  <a:gd name="T68" fmla="*/ 44 w 44"/>
                  <a:gd name="T69" fmla="*/ 18 h 24"/>
                  <a:gd name="T70" fmla="*/ 44 w 44"/>
                  <a:gd name="T71" fmla="*/ 20 h 24"/>
                  <a:gd name="T72" fmla="*/ 44 w 44"/>
                  <a:gd name="T73" fmla="*/ 20 h 2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
                  <a:gd name="T112" fmla="*/ 0 h 24"/>
                  <a:gd name="T113" fmla="*/ 44 w 44"/>
                  <a:gd name="T114" fmla="*/ 24 h 2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 h="24">
                    <a:moveTo>
                      <a:pt x="44" y="20"/>
                    </a:moveTo>
                    <a:lnTo>
                      <a:pt x="42" y="22"/>
                    </a:lnTo>
                    <a:lnTo>
                      <a:pt x="40" y="22"/>
                    </a:lnTo>
                    <a:lnTo>
                      <a:pt x="40" y="24"/>
                    </a:lnTo>
                    <a:lnTo>
                      <a:pt x="32" y="22"/>
                    </a:lnTo>
                    <a:lnTo>
                      <a:pt x="26" y="22"/>
                    </a:lnTo>
                    <a:lnTo>
                      <a:pt x="20" y="20"/>
                    </a:lnTo>
                    <a:lnTo>
                      <a:pt x="16" y="18"/>
                    </a:lnTo>
                    <a:lnTo>
                      <a:pt x="12" y="18"/>
                    </a:lnTo>
                    <a:lnTo>
                      <a:pt x="12" y="16"/>
                    </a:lnTo>
                    <a:lnTo>
                      <a:pt x="6" y="14"/>
                    </a:lnTo>
                    <a:lnTo>
                      <a:pt x="2" y="12"/>
                    </a:lnTo>
                    <a:lnTo>
                      <a:pt x="0" y="10"/>
                    </a:lnTo>
                    <a:lnTo>
                      <a:pt x="8" y="4"/>
                    </a:lnTo>
                    <a:lnTo>
                      <a:pt x="10" y="2"/>
                    </a:lnTo>
                    <a:lnTo>
                      <a:pt x="12" y="0"/>
                    </a:lnTo>
                    <a:lnTo>
                      <a:pt x="14" y="0"/>
                    </a:lnTo>
                    <a:lnTo>
                      <a:pt x="16" y="0"/>
                    </a:lnTo>
                    <a:lnTo>
                      <a:pt x="20" y="2"/>
                    </a:lnTo>
                    <a:lnTo>
                      <a:pt x="24" y="4"/>
                    </a:lnTo>
                    <a:lnTo>
                      <a:pt x="24" y="6"/>
                    </a:lnTo>
                    <a:lnTo>
                      <a:pt x="26" y="6"/>
                    </a:lnTo>
                    <a:lnTo>
                      <a:pt x="26" y="8"/>
                    </a:lnTo>
                    <a:lnTo>
                      <a:pt x="30" y="8"/>
                    </a:lnTo>
                    <a:lnTo>
                      <a:pt x="32" y="6"/>
                    </a:lnTo>
                    <a:lnTo>
                      <a:pt x="34" y="6"/>
                    </a:lnTo>
                    <a:lnTo>
                      <a:pt x="38" y="6"/>
                    </a:lnTo>
                    <a:lnTo>
                      <a:pt x="40" y="8"/>
                    </a:lnTo>
                    <a:lnTo>
                      <a:pt x="42" y="10"/>
                    </a:lnTo>
                    <a:lnTo>
                      <a:pt x="44" y="12"/>
                    </a:lnTo>
                    <a:lnTo>
                      <a:pt x="44" y="14"/>
                    </a:lnTo>
                    <a:lnTo>
                      <a:pt x="44" y="16"/>
                    </a:lnTo>
                    <a:lnTo>
                      <a:pt x="44" y="18"/>
                    </a:lnTo>
                    <a:lnTo>
                      <a:pt x="44" y="2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19" name="Freeform 371"/>
              <p:cNvSpPr>
                <a:spLocks/>
              </p:cNvSpPr>
              <p:nvPr/>
            </p:nvSpPr>
            <p:spPr bwMode="gray">
              <a:xfrm>
                <a:off x="1906" y="3345"/>
                <a:ext cx="86" cy="90"/>
              </a:xfrm>
              <a:custGeom>
                <a:avLst/>
                <a:gdLst>
                  <a:gd name="T0" fmla="*/ 78 w 78"/>
                  <a:gd name="T1" fmla="*/ 50 h 90"/>
                  <a:gd name="T2" fmla="*/ 60 w 78"/>
                  <a:gd name="T3" fmla="*/ 32 h 90"/>
                  <a:gd name="T4" fmla="*/ 60 w 78"/>
                  <a:gd name="T5" fmla="*/ 30 h 90"/>
                  <a:gd name="T6" fmla="*/ 58 w 78"/>
                  <a:gd name="T7" fmla="*/ 28 h 90"/>
                  <a:gd name="T8" fmla="*/ 56 w 78"/>
                  <a:gd name="T9" fmla="*/ 26 h 90"/>
                  <a:gd name="T10" fmla="*/ 52 w 78"/>
                  <a:gd name="T11" fmla="*/ 24 h 90"/>
                  <a:gd name="T12" fmla="*/ 44 w 78"/>
                  <a:gd name="T13" fmla="*/ 20 h 90"/>
                  <a:gd name="T14" fmla="*/ 36 w 78"/>
                  <a:gd name="T15" fmla="*/ 18 h 90"/>
                  <a:gd name="T16" fmla="*/ 32 w 78"/>
                  <a:gd name="T17" fmla="*/ 14 h 90"/>
                  <a:gd name="T18" fmla="*/ 30 w 78"/>
                  <a:gd name="T19" fmla="*/ 12 h 90"/>
                  <a:gd name="T20" fmla="*/ 28 w 78"/>
                  <a:gd name="T21" fmla="*/ 10 h 90"/>
                  <a:gd name="T22" fmla="*/ 28 w 78"/>
                  <a:gd name="T23" fmla="*/ 10 h 90"/>
                  <a:gd name="T24" fmla="*/ 28 w 78"/>
                  <a:gd name="T25" fmla="*/ 8 h 90"/>
                  <a:gd name="T26" fmla="*/ 26 w 78"/>
                  <a:gd name="T27" fmla="*/ 6 h 90"/>
                  <a:gd name="T28" fmla="*/ 24 w 78"/>
                  <a:gd name="T29" fmla="*/ 4 h 90"/>
                  <a:gd name="T30" fmla="*/ 20 w 78"/>
                  <a:gd name="T31" fmla="*/ 2 h 90"/>
                  <a:gd name="T32" fmla="*/ 16 w 78"/>
                  <a:gd name="T33" fmla="*/ 0 h 90"/>
                  <a:gd name="T34" fmla="*/ 12 w 78"/>
                  <a:gd name="T35" fmla="*/ 2 h 90"/>
                  <a:gd name="T36" fmla="*/ 12 w 78"/>
                  <a:gd name="T37" fmla="*/ 2 h 90"/>
                  <a:gd name="T38" fmla="*/ 10 w 78"/>
                  <a:gd name="T39" fmla="*/ 6 h 90"/>
                  <a:gd name="T40" fmla="*/ 8 w 78"/>
                  <a:gd name="T41" fmla="*/ 10 h 90"/>
                  <a:gd name="T42" fmla="*/ 4 w 78"/>
                  <a:gd name="T43" fmla="*/ 14 h 90"/>
                  <a:gd name="T44" fmla="*/ 2 w 78"/>
                  <a:gd name="T45" fmla="*/ 20 h 90"/>
                  <a:gd name="T46" fmla="*/ 0 w 78"/>
                  <a:gd name="T47" fmla="*/ 32 h 90"/>
                  <a:gd name="T48" fmla="*/ 0 w 78"/>
                  <a:gd name="T49" fmla="*/ 44 h 90"/>
                  <a:gd name="T50" fmla="*/ 2 w 78"/>
                  <a:gd name="T51" fmla="*/ 52 h 90"/>
                  <a:gd name="T52" fmla="*/ 2 w 78"/>
                  <a:gd name="T53" fmla="*/ 54 h 90"/>
                  <a:gd name="T54" fmla="*/ 2 w 78"/>
                  <a:gd name="T55" fmla="*/ 56 h 90"/>
                  <a:gd name="T56" fmla="*/ 2 w 78"/>
                  <a:gd name="T57" fmla="*/ 58 h 90"/>
                  <a:gd name="T58" fmla="*/ 2 w 78"/>
                  <a:gd name="T59" fmla="*/ 62 h 90"/>
                  <a:gd name="T60" fmla="*/ 2 w 78"/>
                  <a:gd name="T61" fmla="*/ 66 h 90"/>
                  <a:gd name="T62" fmla="*/ 2 w 78"/>
                  <a:gd name="T63" fmla="*/ 72 h 90"/>
                  <a:gd name="T64" fmla="*/ 4 w 78"/>
                  <a:gd name="T65" fmla="*/ 78 h 90"/>
                  <a:gd name="T66" fmla="*/ 6 w 78"/>
                  <a:gd name="T67" fmla="*/ 82 h 90"/>
                  <a:gd name="T68" fmla="*/ 10 w 78"/>
                  <a:gd name="T69" fmla="*/ 86 h 90"/>
                  <a:gd name="T70" fmla="*/ 12 w 78"/>
                  <a:gd name="T71" fmla="*/ 88 h 90"/>
                  <a:gd name="T72" fmla="*/ 14 w 78"/>
                  <a:gd name="T73" fmla="*/ 90 h 90"/>
                  <a:gd name="T74" fmla="*/ 16 w 78"/>
                  <a:gd name="T75" fmla="*/ 90 h 90"/>
                  <a:gd name="T76" fmla="*/ 20 w 78"/>
                  <a:gd name="T77" fmla="*/ 90 h 90"/>
                  <a:gd name="T78" fmla="*/ 30 w 78"/>
                  <a:gd name="T79" fmla="*/ 90 h 90"/>
                  <a:gd name="T80" fmla="*/ 42 w 78"/>
                  <a:gd name="T81" fmla="*/ 90 h 90"/>
                  <a:gd name="T82" fmla="*/ 50 w 78"/>
                  <a:gd name="T83" fmla="*/ 88 h 90"/>
                  <a:gd name="T84" fmla="*/ 52 w 78"/>
                  <a:gd name="T85" fmla="*/ 86 h 90"/>
                  <a:gd name="T86" fmla="*/ 56 w 78"/>
                  <a:gd name="T87" fmla="*/ 84 h 90"/>
                  <a:gd name="T88" fmla="*/ 60 w 78"/>
                  <a:gd name="T89" fmla="*/ 82 h 90"/>
                  <a:gd name="T90" fmla="*/ 64 w 78"/>
                  <a:gd name="T91" fmla="*/ 80 h 90"/>
                  <a:gd name="T92" fmla="*/ 68 w 78"/>
                  <a:gd name="T93" fmla="*/ 78 h 90"/>
                  <a:gd name="T94" fmla="*/ 70 w 78"/>
                  <a:gd name="T95" fmla="*/ 76 h 90"/>
                  <a:gd name="T96" fmla="*/ 70 w 78"/>
                  <a:gd name="T97" fmla="*/ 76 h 90"/>
                  <a:gd name="T98" fmla="*/ 78 w 78"/>
                  <a:gd name="T99" fmla="*/ 50 h 90"/>
                  <a:gd name="T100" fmla="*/ 78 w 78"/>
                  <a:gd name="T101" fmla="*/ 50 h 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78"/>
                  <a:gd name="T154" fmla="*/ 0 h 90"/>
                  <a:gd name="T155" fmla="*/ 78 w 78"/>
                  <a:gd name="T156" fmla="*/ 90 h 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78" h="90">
                    <a:moveTo>
                      <a:pt x="78" y="50"/>
                    </a:moveTo>
                    <a:lnTo>
                      <a:pt x="60" y="32"/>
                    </a:lnTo>
                    <a:lnTo>
                      <a:pt x="60" y="30"/>
                    </a:lnTo>
                    <a:lnTo>
                      <a:pt x="58" y="28"/>
                    </a:lnTo>
                    <a:lnTo>
                      <a:pt x="56" y="26"/>
                    </a:lnTo>
                    <a:lnTo>
                      <a:pt x="52" y="24"/>
                    </a:lnTo>
                    <a:lnTo>
                      <a:pt x="44" y="20"/>
                    </a:lnTo>
                    <a:lnTo>
                      <a:pt x="36" y="18"/>
                    </a:lnTo>
                    <a:lnTo>
                      <a:pt x="32" y="14"/>
                    </a:lnTo>
                    <a:lnTo>
                      <a:pt x="30" y="12"/>
                    </a:lnTo>
                    <a:lnTo>
                      <a:pt x="28" y="10"/>
                    </a:lnTo>
                    <a:lnTo>
                      <a:pt x="28" y="8"/>
                    </a:lnTo>
                    <a:lnTo>
                      <a:pt x="26" y="6"/>
                    </a:lnTo>
                    <a:lnTo>
                      <a:pt x="24" y="4"/>
                    </a:lnTo>
                    <a:lnTo>
                      <a:pt x="20" y="2"/>
                    </a:lnTo>
                    <a:lnTo>
                      <a:pt x="16" y="0"/>
                    </a:lnTo>
                    <a:lnTo>
                      <a:pt x="12" y="2"/>
                    </a:lnTo>
                    <a:lnTo>
                      <a:pt x="10" y="6"/>
                    </a:lnTo>
                    <a:lnTo>
                      <a:pt x="8" y="10"/>
                    </a:lnTo>
                    <a:lnTo>
                      <a:pt x="4" y="14"/>
                    </a:lnTo>
                    <a:lnTo>
                      <a:pt x="2" y="20"/>
                    </a:lnTo>
                    <a:lnTo>
                      <a:pt x="0" y="32"/>
                    </a:lnTo>
                    <a:lnTo>
                      <a:pt x="0" y="44"/>
                    </a:lnTo>
                    <a:lnTo>
                      <a:pt x="2" y="52"/>
                    </a:lnTo>
                    <a:lnTo>
                      <a:pt x="2" y="54"/>
                    </a:lnTo>
                    <a:lnTo>
                      <a:pt x="2" y="56"/>
                    </a:lnTo>
                    <a:lnTo>
                      <a:pt x="2" y="58"/>
                    </a:lnTo>
                    <a:lnTo>
                      <a:pt x="2" y="62"/>
                    </a:lnTo>
                    <a:lnTo>
                      <a:pt x="2" y="66"/>
                    </a:lnTo>
                    <a:lnTo>
                      <a:pt x="2" y="72"/>
                    </a:lnTo>
                    <a:lnTo>
                      <a:pt x="4" y="78"/>
                    </a:lnTo>
                    <a:lnTo>
                      <a:pt x="6" y="82"/>
                    </a:lnTo>
                    <a:lnTo>
                      <a:pt x="10" y="86"/>
                    </a:lnTo>
                    <a:lnTo>
                      <a:pt x="12" y="88"/>
                    </a:lnTo>
                    <a:lnTo>
                      <a:pt x="14" y="90"/>
                    </a:lnTo>
                    <a:lnTo>
                      <a:pt x="16" y="90"/>
                    </a:lnTo>
                    <a:lnTo>
                      <a:pt x="20" y="90"/>
                    </a:lnTo>
                    <a:lnTo>
                      <a:pt x="30" y="90"/>
                    </a:lnTo>
                    <a:lnTo>
                      <a:pt x="42" y="90"/>
                    </a:lnTo>
                    <a:lnTo>
                      <a:pt x="50" y="88"/>
                    </a:lnTo>
                    <a:lnTo>
                      <a:pt x="52" y="86"/>
                    </a:lnTo>
                    <a:lnTo>
                      <a:pt x="56" y="84"/>
                    </a:lnTo>
                    <a:lnTo>
                      <a:pt x="60" y="82"/>
                    </a:lnTo>
                    <a:lnTo>
                      <a:pt x="64" y="80"/>
                    </a:lnTo>
                    <a:lnTo>
                      <a:pt x="68" y="78"/>
                    </a:lnTo>
                    <a:lnTo>
                      <a:pt x="70" y="76"/>
                    </a:lnTo>
                    <a:lnTo>
                      <a:pt x="78" y="50"/>
                    </a:lnTo>
                    <a:close/>
                  </a:path>
                </a:pathLst>
              </a:custGeom>
              <a:grpFill/>
              <a:ln w="9525">
                <a:solidFill>
                  <a:srgbClr val="C0C0C0"/>
                </a:solidFill>
                <a:round/>
                <a:headEnd/>
                <a:tailEnd/>
              </a:ln>
            </p:spPr>
            <p:txBody>
              <a:bodyPr/>
              <a:lstStyle/>
              <a:p>
                <a:pPr>
                  <a:defRPr/>
                </a:pPr>
                <a:endParaRPr lang="en-US">
                  <a:solidFill>
                    <a:schemeClr val="bg2"/>
                  </a:solidFill>
                </a:endParaRPr>
              </a:p>
            </p:txBody>
          </p:sp>
        </p:grpSp>
        <p:grpSp>
          <p:nvGrpSpPr>
            <p:cNvPr id="67778" name="Group 115"/>
            <p:cNvGrpSpPr>
              <a:grpSpLocks/>
            </p:cNvGrpSpPr>
            <p:nvPr/>
          </p:nvGrpSpPr>
          <p:grpSpPr bwMode="auto">
            <a:xfrm>
              <a:off x="2471" y="2363"/>
              <a:ext cx="967" cy="1008"/>
              <a:chOff x="2390" y="2329"/>
              <a:chExt cx="967" cy="1008"/>
            </a:xfrm>
            <a:grpFill/>
          </p:grpSpPr>
          <p:sp>
            <p:nvSpPr>
              <p:cNvPr id="121" name="Freeform 256"/>
              <p:cNvSpPr>
                <a:spLocks/>
              </p:cNvSpPr>
              <p:nvPr/>
            </p:nvSpPr>
            <p:spPr bwMode="gray">
              <a:xfrm>
                <a:off x="3119" y="2399"/>
                <a:ext cx="24" cy="62"/>
              </a:xfrm>
              <a:custGeom>
                <a:avLst/>
                <a:gdLst>
                  <a:gd name="T0" fmla="*/ 22 w 22"/>
                  <a:gd name="T1" fmla="*/ 0 h 62"/>
                  <a:gd name="T2" fmla="*/ 16 w 22"/>
                  <a:gd name="T3" fmla="*/ 2 h 62"/>
                  <a:gd name="T4" fmla="*/ 16 w 22"/>
                  <a:gd name="T5" fmla="*/ 2 h 62"/>
                  <a:gd name="T6" fmla="*/ 16 w 22"/>
                  <a:gd name="T7" fmla="*/ 6 h 62"/>
                  <a:gd name="T8" fmla="*/ 16 w 22"/>
                  <a:gd name="T9" fmla="*/ 8 h 62"/>
                  <a:gd name="T10" fmla="*/ 14 w 22"/>
                  <a:gd name="T11" fmla="*/ 12 h 62"/>
                  <a:gd name="T12" fmla="*/ 14 w 22"/>
                  <a:gd name="T13" fmla="*/ 14 h 62"/>
                  <a:gd name="T14" fmla="*/ 14 w 22"/>
                  <a:gd name="T15" fmla="*/ 14 h 62"/>
                  <a:gd name="T16" fmla="*/ 14 w 22"/>
                  <a:gd name="T17" fmla="*/ 16 h 62"/>
                  <a:gd name="T18" fmla="*/ 12 w 22"/>
                  <a:gd name="T19" fmla="*/ 20 h 62"/>
                  <a:gd name="T20" fmla="*/ 8 w 22"/>
                  <a:gd name="T21" fmla="*/ 24 h 62"/>
                  <a:gd name="T22" fmla="*/ 0 w 22"/>
                  <a:gd name="T23" fmla="*/ 30 h 62"/>
                  <a:gd name="T24" fmla="*/ 0 w 22"/>
                  <a:gd name="T25" fmla="*/ 30 h 62"/>
                  <a:gd name="T26" fmla="*/ 2 w 22"/>
                  <a:gd name="T27" fmla="*/ 32 h 62"/>
                  <a:gd name="T28" fmla="*/ 4 w 22"/>
                  <a:gd name="T29" fmla="*/ 38 h 62"/>
                  <a:gd name="T30" fmla="*/ 8 w 22"/>
                  <a:gd name="T31" fmla="*/ 48 h 62"/>
                  <a:gd name="T32" fmla="*/ 18 w 22"/>
                  <a:gd name="T33" fmla="*/ 62 h 62"/>
                  <a:gd name="T34" fmla="*/ 18 w 22"/>
                  <a:gd name="T35" fmla="*/ 60 h 62"/>
                  <a:gd name="T36" fmla="*/ 18 w 22"/>
                  <a:gd name="T37" fmla="*/ 56 h 62"/>
                  <a:gd name="T38" fmla="*/ 18 w 22"/>
                  <a:gd name="T39" fmla="*/ 52 h 62"/>
                  <a:gd name="T40" fmla="*/ 18 w 22"/>
                  <a:gd name="T41" fmla="*/ 44 h 62"/>
                  <a:gd name="T42" fmla="*/ 20 w 22"/>
                  <a:gd name="T43" fmla="*/ 40 h 62"/>
                  <a:gd name="T44" fmla="*/ 20 w 22"/>
                  <a:gd name="T45" fmla="*/ 34 h 62"/>
                  <a:gd name="T46" fmla="*/ 22 w 22"/>
                  <a:gd name="T47" fmla="*/ 32 h 62"/>
                  <a:gd name="T48" fmla="*/ 22 w 22"/>
                  <a:gd name="T49" fmla="*/ 26 h 62"/>
                  <a:gd name="T50" fmla="*/ 22 w 22"/>
                  <a:gd name="T51" fmla="*/ 14 h 62"/>
                  <a:gd name="T52" fmla="*/ 22 w 22"/>
                  <a:gd name="T53" fmla="*/ 0 h 62"/>
                  <a:gd name="T54" fmla="*/ 22 w 22"/>
                  <a:gd name="T55" fmla="*/ 0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2"/>
                  <a:gd name="T85" fmla="*/ 0 h 62"/>
                  <a:gd name="T86" fmla="*/ 22 w 22"/>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2" h="62">
                    <a:moveTo>
                      <a:pt x="22" y="0"/>
                    </a:moveTo>
                    <a:lnTo>
                      <a:pt x="16" y="2"/>
                    </a:lnTo>
                    <a:lnTo>
                      <a:pt x="16" y="6"/>
                    </a:lnTo>
                    <a:lnTo>
                      <a:pt x="16" y="8"/>
                    </a:lnTo>
                    <a:lnTo>
                      <a:pt x="14" y="12"/>
                    </a:lnTo>
                    <a:lnTo>
                      <a:pt x="14" y="14"/>
                    </a:lnTo>
                    <a:lnTo>
                      <a:pt x="14" y="16"/>
                    </a:lnTo>
                    <a:lnTo>
                      <a:pt x="12" y="20"/>
                    </a:lnTo>
                    <a:lnTo>
                      <a:pt x="8" y="24"/>
                    </a:lnTo>
                    <a:lnTo>
                      <a:pt x="0" y="30"/>
                    </a:lnTo>
                    <a:lnTo>
                      <a:pt x="2" y="32"/>
                    </a:lnTo>
                    <a:lnTo>
                      <a:pt x="4" y="38"/>
                    </a:lnTo>
                    <a:lnTo>
                      <a:pt x="8" y="48"/>
                    </a:lnTo>
                    <a:lnTo>
                      <a:pt x="18" y="62"/>
                    </a:lnTo>
                    <a:lnTo>
                      <a:pt x="18" y="60"/>
                    </a:lnTo>
                    <a:lnTo>
                      <a:pt x="18" y="56"/>
                    </a:lnTo>
                    <a:lnTo>
                      <a:pt x="18" y="52"/>
                    </a:lnTo>
                    <a:lnTo>
                      <a:pt x="18" y="44"/>
                    </a:lnTo>
                    <a:lnTo>
                      <a:pt x="20" y="40"/>
                    </a:lnTo>
                    <a:lnTo>
                      <a:pt x="20" y="34"/>
                    </a:lnTo>
                    <a:lnTo>
                      <a:pt x="22" y="32"/>
                    </a:lnTo>
                    <a:lnTo>
                      <a:pt x="22" y="26"/>
                    </a:lnTo>
                    <a:lnTo>
                      <a:pt x="22" y="14"/>
                    </a:lnTo>
                    <a:lnTo>
                      <a:pt x="22"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22" name="Freeform 272"/>
              <p:cNvSpPr>
                <a:spLocks/>
              </p:cNvSpPr>
              <p:nvPr/>
            </p:nvSpPr>
            <p:spPr bwMode="gray">
              <a:xfrm>
                <a:off x="2624" y="2681"/>
                <a:ext cx="29" cy="106"/>
              </a:xfrm>
              <a:custGeom>
                <a:avLst/>
                <a:gdLst>
                  <a:gd name="T0" fmla="*/ 0 w 26"/>
                  <a:gd name="T1" fmla="*/ 2 h 106"/>
                  <a:gd name="T2" fmla="*/ 0 w 26"/>
                  <a:gd name="T3" fmla="*/ 2 h 106"/>
                  <a:gd name="T4" fmla="*/ 4 w 26"/>
                  <a:gd name="T5" fmla="*/ 0 h 106"/>
                  <a:gd name="T6" fmla="*/ 8 w 26"/>
                  <a:gd name="T7" fmla="*/ 2 h 106"/>
                  <a:gd name="T8" fmla="*/ 14 w 26"/>
                  <a:gd name="T9" fmla="*/ 2 h 106"/>
                  <a:gd name="T10" fmla="*/ 14 w 26"/>
                  <a:gd name="T11" fmla="*/ 4 h 106"/>
                  <a:gd name="T12" fmla="*/ 14 w 26"/>
                  <a:gd name="T13" fmla="*/ 6 h 106"/>
                  <a:gd name="T14" fmla="*/ 14 w 26"/>
                  <a:gd name="T15" fmla="*/ 8 h 106"/>
                  <a:gd name="T16" fmla="*/ 14 w 26"/>
                  <a:gd name="T17" fmla="*/ 10 h 106"/>
                  <a:gd name="T18" fmla="*/ 16 w 26"/>
                  <a:gd name="T19" fmla="*/ 12 h 106"/>
                  <a:gd name="T20" fmla="*/ 18 w 26"/>
                  <a:gd name="T21" fmla="*/ 14 h 106"/>
                  <a:gd name="T22" fmla="*/ 18 w 26"/>
                  <a:gd name="T23" fmla="*/ 14 h 106"/>
                  <a:gd name="T24" fmla="*/ 20 w 26"/>
                  <a:gd name="T25" fmla="*/ 18 h 106"/>
                  <a:gd name="T26" fmla="*/ 24 w 26"/>
                  <a:gd name="T27" fmla="*/ 22 h 106"/>
                  <a:gd name="T28" fmla="*/ 24 w 26"/>
                  <a:gd name="T29" fmla="*/ 28 h 106"/>
                  <a:gd name="T30" fmla="*/ 26 w 26"/>
                  <a:gd name="T31" fmla="*/ 36 h 106"/>
                  <a:gd name="T32" fmla="*/ 26 w 26"/>
                  <a:gd name="T33" fmla="*/ 42 h 106"/>
                  <a:gd name="T34" fmla="*/ 26 w 26"/>
                  <a:gd name="T35" fmla="*/ 56 h 106"/>
                  <a:gd name="T36" fmla="*/ 26 w 26"/>
                  <a:gd name="T37" fmla="*/ 74 h 106"/>
                  <a:gd name="T38" fmla="*/ 26 w 26"/>
                  <a:gd name="T39" fmla="*/ 90 h 106"/>
                  <a:gd name="T40" fmla="*/ 26 w 26"/>
                  <a:gd name="T41" fmla="*/ 96 h 106"/>
                  <a:gd name="T42" fmla="*/ 24 w 26"/>
                  <a:gd name="T43" fmla="*/ 96 h 106"/>
                  <a:gd name="T44" fmla="*/ 20 w 26"/>
                  <a:gd name="T45" fmla="*/ 98 h 106"/>
                  <a:gd name="T46" fmla="*/ 18 w 26"/>
                  <a:gd name="T47" fmla="*/ 100 h 106"/>
                  <a:gd name="T48" fmla="*/ 14 w 26"/>
                  <a:gd name="T49" fmla="*/ 102 h 106"/>
                  <a:gd name="T50" fmla="*/ 8 w 26"/>
                  <a:gd name="T51" fmla="*/ 106 h 106"/>
                  <a:gd name="T52" fmla="*/ 8 w 26"/>
                  <a:gd name="T53" fmla="*/ 102 h 106"/>
                  <a:gd name="T54" fmla="*/ 10 w 26"/>
                  <a:gd name="T55" fmla="*/ 88 h 106"/>
                  <a:gd name="T56" fmla="*/ 12 w 26"/>
                  <a:gd name="T57" fmla="*/ 74 h 106"/>
                  <a:gd name="T58" fmla="*/ 12 w 26"/>
                  <a:gd name="T59" fmla="*/ 60 h 106"/>
                  <a:gd name="T60" fmla="*/ 10 w 26"/>
                  <a:gd name="T61" fmla="*/ 48 h 106"/>
                  <a:gd name="T62" fmla="*/ 10 w 26"/>
                  <a:gd name="T63" fmla="*/ 40 h 106"/>
                  <a:gd name="T64" fmla="*/ 10 w 26"/>
                  <a:gd name="T65" fmla="*/ 34 h 106"/>
                  <a:gd name="T66" fmla="*/ 8 w 26"/>
                  <a:gd name="T67" fmla="*/ 28 h 106"/>
                  <a:gd name="T68" fmla="*/ 6 w 26"/>
                  <a:gd name="T69" fmla="*/ 10 h 106"/>
                  <a:gd name="T70" fmla="*/ 4 w 26"/>
                  <a:gd name="T71" fmla="*/ 10 h 106"/>
                  <a:gd name="T72" fmla="*/ 4 w 26"/>
                  <a:gd name="T73" fmla="*/ 8 h 106"/>
                  <a:gd name="T74" fmla="*/ 2 w 26"/>
                  <a:gd name="T75" fmla="*/ 4 h 106"/>
                  <a:gd name="T76" fmla="*/ 2 w 26"/>
                  <a:gd name="T77" fmla="*/ 2 h 106"/>
                  <a:gd name="T78" fmla="*/ 0 w 26"/>
                  <a:gd name="T79" fmla="*/ 2 h 106"/>
                  <a:gd name="T80" fmla="*/ 0 w 26"/>
                  <a:gd name="T81" fmla="*/ 2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6"/>
                  <a:gd name="T124" fmla="*/ 0 h 106"/>
                  <a:gd name="T125" fmla="*/ 26 w 26"/>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6" h="106">
                    <a:moveTo>
                      <a:pt x="0" y="2"/>
                    </a:moveTo>
                    <a:lnTo>
                      <a:pt x="0" y="2"/>
                    </a:lnTo>
                    <a:lnTo>
                      <a:pt x="4" y="0"/>
                    </a:lnTo>
                    <a:lnTo>
                      <a:pt x="8" y="2"/>
                    </a:lnTo>
                    <a:lnTo>
                      <a:pt x="14" y="2"/>
                    </a:lnTo>
                    <a:lnTo>
                      <a:pt x="14" y="4"/>
                    </a:lnTo>
                    <a:lnTo>
                      <a:pt x="14" y="6"/>
                    </a:lnTo>
                    <a:lnTo>
                      <a:pt x="14" y="8"/>
                    </a:lnTo>
                    <a:lnTo>
                      <a:pt x="14" y="10"/>
                    </a:lnTo>
                    <a:lnTo>
                      <a:pt x="16" y="12"/>
                    </a:lnTo>
                    <a:lnTo>
                      <a:pt x="18" y="14"/>
                    </a:lnTo>
                    <a:lnTo>
                      <a:pt x="20" y="18"/>
                    </a:lnTo>
                    <a:lnTo>
                      <a:pt x="24" y="22"/>
                    </a:lnTo>
                    <a:lnTo>
                      <a:pt x="24" y="28"/>
                    </a:lnTo>
                    <a:lnTo>
                      <a:pt x="26" y="36"/>
                    </a:lnTo>
                    <a:lnTo>
                      <a:pt x="26" y="42"/>
                    </a:lnTo>
                    <a:lnTo>
                      <a:pt x="26" y="56"/>
                    </a:lnTo>
                    <a:lnTo>
                      <a:pt x="26" y="74"/>
                    </a:lnTo>
                    <a:lnTo>
                      <a:pt x="26" y="90"/>
                    </a:lnTo>
                    <a:lnTo>
                      <a:pt x="26" y="96"/>
                    </a:lnTo>
                    <a:lnTo>
                      <a:pt x="24" y="96"/>
                    </a:lnTo>
                    <a:lnTo>
                      <a:pt x="20" y="98"/>
                    </a:lnTo>
                    <a:lnTo>
                      <a:pt x="18" y="100"/>
                    </a:lnTo>
                    <a:lnTo>
                      <a:pt x="14" y="102"/>
                    </a:lnTo>
                    <a:lnTo>
                      <a:pt x="8" y="106"/>
                    </a:lnTo>
                    <a:lnTo>
                      <a:pt x="8" y="102"/>
                    </a:lnTo>
                    <a:lnTo>
                      <a:pt x="10" y="88"/>
                    </a:lnTo>
                    <a:lnTo>
                      <a:pt x="12" y="74"/>
                    </a:lnTo>
                    <a:lnTo>
                      <a:pt x="12" y="60"/>
                    </a:lnTo>
                    <a:lnTo>
                      <a:pt x="10" y="48"/>
                    </a:lnTo>
                    <a:lnTo>
                      <a:pt x="10" y="40"/>
                    </a:lnTo>
                    <a:lnTo>
                      <a:pt x="10" y="34"/>
                    </a:lnTo>
                    <a:lnTo>
                      <a:pt x="8" y="28"/>
                    </a:lnTo>
                    <a:lnTo>
                      <a:pt x="6" y="10"/>
                    </a:lnTo>
                    <a:lnTo>
                      <a:pt x="4" y="10"/>
                    </a:lnTo>
                    <a:lnTo>
                      <a:pt x="4" y="8"/>
                    </a:lnTo>
                    <a:lnTo>
                      <a:pt x="2" y="4"/>
                    </a:lnTo>
                    <a:lnTo>
                      <a:pt x="2" y="2"/>
                    </a:lnTo>
                    <a:lnTo>
                      <a:pt x="0" y="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23" name="Freeform 273"/>
              <p:cNvSpPr>
                <a:spLocks/>
              </p:cNvSpPr>
              <p:nvPr/>
            </p:nvSpPr>
            <p:spPr bwMode="gray">
              <a:xfrm>
                <a:off x="2638" y="2675"/>
                <a:ext cx="46" cy="102"/>
              </a:xfrm>
              <a:custGeom>
                <a:avLst/>
                <a:gdLst>
                  <a:gd name="T0" fmla="*/ 14 w 42"/>
                  <a:gd name="T1" fmla="*/ 102 h 102"/>
                  <a:gd name="T2" fmla="*/ 14 w 42"/>
                  <a:gd name="T3" fmla="*/ 96 h 102"/>
                  <a:gd name="T4" fmla="*/ 14 w 42"/>
                  <a:gd name="T5" fmla="*/ 82 h 102"/>
                  <a:gd name="T6" fmla="*/ 14 w 42"/>
                  <a:gd name="T7" fmla="*/ 64 h 102"/>
                  <a:gd name="T8" fmla="*/ 14 w 42"/>
                  <a:gd name="T9" fmla="*/ 46 h 102"/>
                  <a:gd name="T10" fmla="*/ 14 w 42"/>
                  <a:gd name="T11" fmla="*/ 36 h 102"/>
                  <a:gd name="T12" fmla="*/ 12 w 42"/>
                  <a:gd name="T13" fmla="*/ 30 h 102"/>
                  <a:gd name="T14" fmla="*/ 8 w 42"/>
                  <a:gd name="T15" fmla="*/ 24 h 102"/>
                  <a:gd name="T16" fmla="*/ 6 w 42"/>
                  <a:gd name="T17" fmla="*/ 20 h 102"/>
                  <a:gd name="T18" fmla="*/ 2 w 42"/>
                  <a:gd name="T19" fmla="*/ 18 h 102"/>
                  <a:gd name="T20" fmla="*/ 0 w 42"/>
                  <a:gd name="T21" fmla="*/ 12 h 102"/>
                  <a:gd name="T22" fmla="*/ 2 w 42"/>
                  <a:gd name="T23" fmla="*/ 8 h 102"/>
                  <a:gd name="T24" fmla="*/ 14 w 42"/>
                  <a:gd name="T25" fmla="*/ 8 h 102"/>
                  <a:gd name="T26" fmla="*/ 16 w 42"/>
                  <a:gd name="T27" fmla="*/ 0 h 102"/>
                  <a:gd name="T28" fmla="*/ 28 w 42"/>
                  <a:gd name="T29" fmla="*/ 10 h 102"/>
                  <a:gd name="T30" fmla="*/ 30 w 42"/>
                  <a:gd name="T31" fmla="*/ 12 h 102"/>
                  <a:gd name="T32" fmla="*/ 34 w 42"/>
                  <a:gd name="T33" fmla="*/ 16 h 102"/>
                  <a:gd name="T34" fmla="*/ 40 w 42"/>
                  <a:gd name="T35" fmla="*/ 22 h 102"/>
                  <a:gd name="T36" fmla="*/ 42 w 42"/>
                  <a:gd name="T37" fmla="*/ 34 h 102"/>
                  <a:gd name="T38" fmla="*/ 38 w 42"/>
                  <a:gd name="T39" fmla="*/ 48 h 102"/>
                  <a:gd name="T40" fmla="*/ 38 w 42"/>
                  <a:gd name="T41" fmla="*/ 52 h 102"/>
                  <a:gd name="T42" fmla="*/ 36 w 42"/>
                  <a:gd name="T43" fmla="*/ 64 h 102"/>
                  <a:gd name="T44" fmla="*/ 36 w 42"/>
                  <a:gd name="T45" fmla="*/ 82 h 102"/>
                  <a:gd name="T46" fmla="*/ 34 w 42"/>
                  <a:gd name="T47" fmla="*/ 98 h 102"/>
                  <a:gd name="T48" fmla="*/ 14 w 42"/>
                  <a:gd name="T49" fmla="*/ 102 h 102"/>
                  <a:gd name="T50" fmla="*/ 14 w 42"/>
                  <a:gd name="T51" fmla="*/ 102 h 10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102"/>
                  <a:gd name="T80" fmla="*/ 42 w 42"/>
                  <a:gd name="T81" fmla="*/ 102 h 10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102">
                    <a:moveTo>
                      <a:pt x="14" y="102"/>
                    </a:moveTo>
                    <a:lnTo>
                      <a:pt x="14" y="96"/>
                    </a:lnTo>
                    <a:lnTo>
                      <a:pt x="14" y="82"/>
                    </a:lnTo>
                    <a:lnTo>
                      <a:pt x="14" y="64"/>
                    </a:lnTo>
                    <a:lnTo>
                      <a:pt x="14" y="46"/>
                    </a:lnTo>
                    <a:lnTo>
                      <a:pt x="14" y="36"/>
                    </a:lnTo>
                    <a:lnTo>
                      <a:pt x="12" y="30"/>
                    </a:lnTo>
                    <a:lnTo>
                      <a:pt x="8" y="24"/>
                    </a:lnTo>
                    <a:lnTo>
                      <a:pt x="6" y="20"/>
                    </a:lnTo>
                    <a:lnTo>
                      <a:pt x="2" y="18"/>
                    </a:lnTo>
                    <a:lnTo>
                      <a:pt x="0" y="12"/>
                    </a:lnTo>
                    <a:lnTo>
                      <a:pt x="2" y="8"/>
                    </a:lnTo>
                    <a:lnTo>
                      <a:pt x="14" y="8"/>
                    </a:lnTo>
                    <a:lnTo>
                      <a:pt x="16" y="0"/>
                    </a:lnTo>
                    <a:lnTo>
                      <a:pt x="28" y="10"/>
                    </a:lnTo>
                    <a:lnTo>
                      <a:pt x="30" y="12"/>
                    </a:lnTo>
                    <a:lnTo>
                      <a:pt x="34" y="16"/>
                    </a:lnTo>
                    <a:lnTo>
                      <a:pt x="40" y="22"/>
                    </a:lnTo>
                    <a:lnTo>
                      <a:pt x="42" y="34"/>
                    </a:lnTo>
                    <a:lnTo>
                      <a:pt x="38" y="48"/>
                    </a:lnTo>
                    <a:lnTo>
                      <a:pt x="38" y="52"/>
                    </a:lnTo>
                    <a:lnTo>
                      <a:pt x="36" y="64"/>
                    </a:lnTo>
                    <a:lnTo>
                      <a:pt x="36" y="82"/>
                    </a:lnTo>
                    <a:lnTo>
                      <a:pt x="34" y="98"/>
                    </a:lnTo>
                    <a:lnTo>
                      <a:pt x="14" y="10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24" name="Freeform 277"/>
              <p:cNvSpPr>
                <a:spLocks/>
              </p:cNvSpPr>
              <p:nvPr/>
            </p:nvSpPr>
            <p:spPr bwMode="gray">
              <a:xfrm>
                <a:off x="2675" y="2673"/>
                <a:ext cx="161" cy="120"/>
              </a:xfrm>
              <a:custGeom>
                <a:avLst/>
                <a:gdLst>
                  <a:gd name="T0" fmla="*/ 142 w 146"/>
                  <a:gd name="T1" fmla="*/ 0 h 120"/>
                  <a:gd name="T2" fmla="*/ 132 w 146"/>
                  <a:gd name="T3" fmla="*/ 2 h 120"/>
                  <a:gd name="T4" fmla="*/ 124 w 146"/>
                  <a:gd name="T5" fmla="*/ 6 h 120"/>
                  <a:gd name="T6" fmla="*/ 120 w 146"/>
                  <a:gd name="T7" fmla="*/ 8 h 120"/>
                  <a:gd name="T8" fmla="*/ 96 w 146"/>
                  <a:gd name="T9" fmla="*/ 4 h 120"/>
                  <a:gd name="T10" fmla="*/ 84 w 146"/>
                  <a:gd name="T11" fmla="*/ 8 h 120"/>
                  <a:gd name="T12" fmla="*/ 76 w 146"/>
                  <a:gd name="T13" fmla="*/ 6 h 120"/>
                  <a:gd name="T14" fmla="*/ 68 w 146"/>
                  <a:gd name="T15" fmla="*/ 12 h 120"/>
                  <a:gd name="T16" fmla="*/ 62 w 146"/>
                  <a:gd name="T17" fmla="*/ 16 h 120"/>
                  <a:gd name="T18" fmla="*/ 58 w 146"/>
                  <a:gd name="T19" fmla="*/ 14 h 120"/>
                  <a:gd name="T20" fmla="*/ 50 w 146"/>
                  <a:gd name="T21" fmla="*/ 10 h 120"/>
                  <a:gd name="T22" fmla="*/ 42 w 146"/>
                  <a:gd name="T23" fmla="*/ 8 h 120"/>
                  <a:gd name="T24" fmla="*/ 40 w 146"/>
                  <a:gd name="T25" fmla="*/ 6 h 120"/>
                  <a:gd name="T26" fmla="*/ 38 w 146"/>
                  <a:gd name="T27" fmla="*/ 6 h 120"/>
                  <a:gd name="T28" fmla="*/ 30 w 146"/>
                  <a:gd name="T29" fmla="*/ 6 h 120"/>
                  <a:gd name="T30" fmla="*/ 16 w 146"/>
                  <a:gd name="T31" fmla="*/ 8 h 120"/>
                  <a:gd name="T32" fmla="*/ 6 w 146"/>
                  <a:gd name="T33" fmla="*/ 14 h 120"/>
                  <a:gd name="T34" fmla="*/ 2 w 146"/>
                  <a:gd name="T35" fmla="*/ 20 h 120"/>
                  <a:gd name="T36" fmla="*/ 4 w 146"/>
                  <a:gd name="T37" fmla="*/ 22 h 120"/>
                  <a:gd name="T38" fmla="*/ 6 w 146"/>
                  <a:gd name="T39" fmla="*/ 28 h 120"/>
                  <a:gd name="T40" fmla="*/ 6 w 146"/>
                  <a:gd name="T41" fmla="*/ 40 h 120"/>
                  <a:gd name="T42" fmla="*/ 6 w 146"/>
                  <a:gd name="T43" fmla="*/ 48 h 120"/>
                  <a:gd name="T44" fmla="*/ 2 w 146"/>
                  <a:gd name="T45" fmla="*/ 54 h 120"/>
                  <a:gd name="T46" fmla="*/ 0 w 146"/>
                  <a:gd name="T47" fmla="*/ 64 h 120"/>
                  <a:gd name="T48" fmla="*/ 0 w 146"/>
                  <a:gd name="T49" fmla="*/ 100 h 120"/>
                  <a:gd name="T50" fmla="*/ 16 w 146"/>
                  <a:gd name="T51" fmla="*/ 100 h 120"/>
                  <a:gd name="T52" fmla="*/ 34 w 146"/>
                  <a:gd name="T53" fmla="*/ 112 h 120"/>
                  <a:gd name="T54" fmla="*/ 52 w 146"/>
                  <a:gd name="T55" fmla="*/ 118 h 120"/>
                  <a:gd name="T56" fmla="*/ 76 w 146"/>
                  <a:gd name="T57" fmla="*/ 120 h 120"/>
                  <a:gd name="T58" fmla="*/ 94 w 146"/>
                  <a:gd name="T59" fmla="*/ 102 h 120"/>
                  <a:gd name="T60" fmla="*/ 96 w 146"/>
                  <a:gd name="T61" fmla="*/ 86 h 120"/>
                  <a:gd name="T62" fmla="*/ 100 w 146"/>
                  <a:gd name="T63" fmla="*/ 80 h 120"/>
                  <a:gd name="T64" fmla="*/ 108 w 146"/>
                  <a:gd name="T65" fmla="*/ 72 h 120"/>
                  <a:gd name="T66" fmla="*/ 118 w 146"/>
                  <a:gd name="T67" fmla="*/ 68 h 120"/>
                  <a:gd name="T68" fmla="*/ 122 w 146"/>
                  <a:gd name="T69" fmla="*/ 72 h 120"/>
                  <a:gd name="T70" fmla="*/ 126 w 146"/>
                  <a:gd name="T71" fmla="*/ 72 h 120"/>
                  <a:gd name="T72" fmla="*/ 132 w 146"/>
                  <a:gd name="T73" fmla="*/ 68 h 120"/>
                  <a:gd name="T74" fmla="*/ 138 w 146"/>
                  <a:gd name="T75" fmla="*/ 56 h 120"/>
                  <a:gd name="T76" fmla="*/ 142 w 146"/>
                  <a:gd name="T77" fmla="*/ 46 h 120"/>
                  <a:gd name="T78" fmla="*/ 144 w 146"/>
                  <a:gd name="T79" fmla="*/ 36 h 120"/>
                  <a:gd name="T80" fmla="*/ 146 w 146"/>
                  <a:gd name="T81" fmla="*/ 24 h 120"/>
                  <a:gd name="T82" fmla="*/ 144 w 146"/>
                  <a:gd name="T83" fmla="*/ 14 h 120"/>
                  <a:gd name="T84" fmla="*/ 146 w 146"/>
                  <a:gd name="T85" fmla="*/ 4 h 120"/>
                  <a:gd name="T86" fmla="*/ 146 w 146"/>
                  <a:gd name="T87" fmla="*/ 0 h 12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20"/>
                  <a:gd name="T134" fmla="*/ 146 w 146"/>
                  <a:gd name="T135" fmla="*/ 120 h 12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20">
                    <a:moveTo>
                      <a:pt x="146" y="0"/>
                    </a:moveTo>
                    <a:lnTo>
                      <a:pt x="142" y="0"/>
                    </a:lnTo>
                    <a:lnTo>
                      <a:pt x="136" y="0"/>
                    </a:lnTo>
                    <a:lnTo>
                      <a:pt x="132" y="2"/>
                    </a:lnTo>
                    <a:lnTo>
                      <a:pt x="126" y="4"/>
                    </a:lnTo>
                    <a:lnTo>
                      <a:pt x="124" y="6"/>
                    </a:lnTo>
                    <a:lnTo>
                      <a:pt x="120" y="6"/>
                    </a:lnTo>
                    <a:lnTo>
                      <a:pt x="120" y="8"/>
                    </a:lnTo>
                    <a:lnTo>
                      <a:pt x="108" y="2"/>
                    </a:lnTo>
                    <a:lnTo>
                      <a:pt x="96" y="4"/>
                    </a:lnTo>
                    <a:lnTo>
                      <a:pt x="88" y="6"/>
                    </a:lnTo>
                    <a:lnTo>
                      <a:pt x="84" y="8"/>
                    </a:lnTo>
                    <a:lnTo>
                      <a:pt x="80" y="6"/>
                    </a:lnTo>
                    <a:lnTo>
                      <a:pt x="76" y="6"/>
                    </a:lnTo>
                    <a:lnTo>
                      <a:pt x="70" y="8"/>
                    </a:lnTo>
                    <a:lnTo>
                      <a:pt x="68" y="12"/>
                    </a:lnTo>
                    <a:lnTo>
                      <a:pt x="64" y="14"/>
                    </a:lnTo>
                    <a:lnTo>
                      <a:pt x="62" y="16"/>
                    </a:lnTo>
                    <a:lnTo>
                      <a:pt x="58" y="14"/>
                    </a:lnTo>
                    <a:lnTo>
                      <a:pt x="54" y="10"/>
                    </a:lnTo>
                    <a:lnTo>
                      <a:pt x="50" y="10"/>
                    </a:lnTo>
                    <a:lnTo>
                      <a:pt x="46" y="8"/>
                    </a:lnTo>
                    <a:lnTo>
                      <a:pt x="42" y="8"/>
                    </a:lnTo>
                    <a:lnTo>
                      <a:pt x="40" y="6"/>
                    </a:lnTo>
                    <a:lnTo>
                      <a:pt x="38" y="6"/>
                    </a:lnTo>
                    <a:lnTo>
                      <a:pt x="34" y="6"/>
                    </a:lnTo>
                    <a:lnTo>
                      <a:pt x="30" y="6"/>
                    </a:lnTo>
                    <a:lnTo>
                      <a:pt x="22" y="6"/>
                    </a:lnTo>
                    <a:lnTo>
                      <a:pt x="16" y="8"/>
                    </a:lnTo>
                    <a:lnTo>
                      <a:pt x="10" y="12"/>
                    </a:lnTo>
                    <a:lnTo>
                      <a:pt x="6" y="14"/>
                    </a:lnTo>
                    <a:lnTo>
                      <a:pt x="4" y="18"/>
                    </a:lnTo>
                    <a:lnTo>
                      <a:pt x="2" y="20"/>
                    </a:lnTo>
                    <a:lnTo>
                      <a:pt x="4" y="22"/>
                    </a:lnTo>
                    <a:lnTo>
                      <a:pt x="4" y="24"/>
                    </a:lnTo>
                    <a:lnTo>
                      <a:pt x="6" y="28"/>
                    </a:lnTo>
                    <a:lnTo>
                      <a:pt x="6" y="34"/>
                    </a:lnTo>
                    <a:lnTo>
                      <a:pt x="6" y="40"/>
                    </a:lnTo>
                    <a:lnTo>
                      <a:pt x="6" y="46"/>
                    </a:lnTo>
                    <a:lnTo>
                      <a:pt x="6" y="48"/>
                    </a:lnTo>
                    <a:lnTo>
                      <a:pt x="4" y="50"/>
                    </a:lnTo>
                    <a:lnTo>
                      <a:pt x="2" y="54"/>
                    </a:lnTo>
                    <a:lnTo>
                      <a:pt x="2" y="58"/>
                    </a:lnTo>
                    <a:lnTo>
                      <a:pt x="0" y="64"/>
                    </a:lnTo>
                    <a:lnTo>
                      <a:pt x="0" y="70"/>
                    </a:lnTo>
                    <a:lnTo>
                      <a:pt x="0" y="100"/>
                    </a:lnTo>
                    <a:lnTo>
                      <a:pt x="14" y="98"/>
                    </a:lnTo>
                    <a:lnTo>
                      <a:pt x="16" y="100"/>
                    </a:lnTo>
                    <a:lnTo>
                      <a:pt x="24" y="106"/>
                    </a:lnTo>
                    <a:lnTo>
                      <a:pt x="34" y="112"/>
                    </a:lnTo>
                    <a:lnTo>
                      <a:pt x="48" y="118"/>
                    </a:lnTo>
                    <a:lnTo>
                      <a:pt x="52" y="118"/>
                    </a:lnTo>
                    <a:lnTo>
                      <a:pt x="62" y="120"/>
                    </a:lnTo>
                    <a:lnTo>
                      <a:pt x="76" y="120"/>
                    </a:lnTo>
                    <a:lnTo>
                      <a:pt x="86" y="120"/>
                    </a:lnTo>
                    <a:lnTo>
                      <a:pt x="94" y="102"/>
                    </a:lnTo>
                    <a:lnTo>
                      <a:pt x="94" y="88"/>
                    </a:lnTo>
                    <a:lnTo>
                      <a:pt x="96" y="86"/>
                    </a:lnTo>
                    <a:lnTo>
                      <a:pt x="98" y="84"/>
                    </a:lnTo>
                    <a:lnTo>
                      <a:pt x="100" y="80"/>
                    </a:lnTo>
                    <a:lnTo>
                      <a:pt x="104" y="76"/>
                    </a:lnTo>
                    <a:lnTo>
                      <a:pt x="108" y="72"/>
                    </a:lnTo>
                    <a:lnTo>
                      <a:pt x="112" y="70"/>
                    </a:lnTo>
                    <a:lnTo>
                      <a:pt x="118" y="68"/>
                    </a:lnTo>
                    <a:lnTo>
                      <a:pt x="122" y="72"/>
                    </a:lnTo>
                    <a:lnTo>
                      <a:pt x="124" y="72"/>
                    </a:lnTo>
                    <a:lnTo>
                      <a:pt x="126" y="72"/>
                    </a:lnTo>
                    <a:lnTo>
                      <a:pt x="128" y="70"/>
                    </a:lnTo>
                    <a:lnTo>
                      <a:pt x="132" y="68"/>
                    </a:lnTo>
                    <a:lnTo>
                      <a:pt x="136" y="64"/>
                    </a:lnTo>
                    <a:lnTo>
                      <a:pt x="138" y="56"/>
                    </a:lnTo>
                    <a:lnTo>
                      <a:pt x="142" y="46"/>
                    </a:lnTo>
                    <a:lnTo>
                      <a:pt x="144" y="42"/>
                    </a:lnTo>
                    <a:lnTo>
                      <a:pt x="144" y="36"/>
                    </a:lnTo>
                    <a:lnTo>
                      <a:pt x="146" y="30"/>
                    </a:lnTo>
                    <a:lnTo>
                      <a:pt x="146" y="24"/>
                    </a:lnTo>
                    <a:lnTo>
                      <a:pt x="144" y="18"/>
                    </a:lnTo>
                    <a:lnTo>
                      <a:pt x="144" y="14"/>
                    </a:lnTo>
                    <a:lnTo>
                      <a:pt x="144" y="8"/>
                    </a:lnTo>
                    <a:lnTo>
                      <a:pt x="146" y="4"/>
                    </a:lnTo>
                    <a:lnTo>
                      <a:pt x="146" y="2"/>
                    </a:lnTo>
                    <a:lnTo>
                      <a:pt x="146"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25" name="Freeform 280"/>
              <p:cNvSpPr>
                <a:spLocks/>
              </p:cNvSpPr>
              <p:nvPr/>
            </p:nvSpPr>
            <p:spPr bwMode="gray">
              <a:xfrm>
                <a:off x="2770" y="2673"/>
                <a:ext cx="97" cy="148"/>
              </a:xfrm>
              <a:custGeom>
                <a:avLst/>
                <a:gdLst>
                  <a:gd name="T0" fmla="*/ 60 w 88"/>
                  <a:gd name="T1" fmla="*/ 2 h 148"/>
                  <a:gd name="T2" fmla="*/ 58 w 88"/>
                  <a:gd name="T3" fmla="*/ 8 h 148"/>
                  <a:gd name="T4" fmla="*/ 58 w 88"/>
                  <a:gd name="T5" fmla="*/ 20 h 148"/>
                  <a:gd name="T6" fmla="*/ 60 w 88"/>
                  <a:gd name="T7" fmla="*/ 30 h 148"/>
                  <a:gd name="T8" fmla="*/ 58 w 88"/>
                  <a:gd name="T9" fmla="*/ 42 h 148"/>
                  <a:gd name="T10" fmla="*/ 56 w 88"/>
                  <a:gd name="T11" fmla="*/ 48 h 148"/>
                  <a:gd name="T12" fmla="*/ 50 w 88"/>
                  <a:gd name="T13" fmla="*/ 64 h 148"/>
                  <a:gd name="T14" fmla="*/ 42 w 88"/>
                  <a:gd name="T15" fmla="*/ 70 h 148"/>
                  <a:gd name="T16" fmla="*/ 38 w 88"/>
                  <a:gd name="T17" fmla="*/ 72 h 148"/>
                  <a:gd name="T18" fmla="*/ 36 w 88"/>
                  <a:gd name="T19" fmla="*/ 72 h 148"/>
                  <a:gd name="T20" fmla="*/ 26 w 88"/>
                  <a:gd name="T21" fmla="*/ 70 h 148"/>
                  <a:gd name="T22" fmla="*/ 18 w 88"/>
                  <a:gd name="T23" fmla="*/ 76 h 148"/>
                  <a:gd name="T24" fmla="*/ 12 w 88"/>
                  <a:gd name="T25" fmla="*/ 84 h 148"/>
                  <a:gd name="T26" fmla="*/ 8 w 88"/>
                  <a:gd name="T27" fmla="*/ 88 h 148"/>
                  <a:gd name="T28" fmla="*/ 0 w 88"/>
                  <a:gd name="T29" fmla="*/ 120 h 148"/>
                  <a:gd name="T30" fmla="*/ 0 w 88"/>
                  <a:gd name="T31" fmla="*/ 124 h 148"/>
                  <a:gd name="T32" fmla="*/ 2 w 88"/>
                  <a:gd name="T33" fmla="*/ 130 h 148"/>
                  <a:gd name="T34" fmla="*/ 10 w 88"/>
                  <a:gd name="T35" fmla="*/ 134 h 148"/>
                  <a:gd name="T36" fmla="*/ 14 w 88"/>
                  <a:gd name="T37" fmla="*/ 136 h 148"/>
                  <a:gd name="T38" fmla="*/ 18 w 88"/>
                  <a:gd name="T39" fmla="*/ 140 h 148"/>
                  <a:gd name="T40" fmla="*/ 18 w 88"/>
                  <a:gd name="T41" fmla="*/ 148 h 148"/>
                  <a:gd name="T42" fmla="*/ 36 w 88"/>
                  <a:gd name="T43" fmla="*/ 148 h 148"/>
                  <a:gd name="T44" fmla="*/ 70 w 88"/>
                  <a:gd name="T45" fmla="*/ 146 h 148"/>
                  <a:gd name="T46" fmla="*/ 86 w 88"/>
                  <a:gd name="T47" fmla="*/ 144 h 148"/>
                  <a:gd name="T48" fmla="*/ 88 w 88"/>
                  <a:gd name="T49" fmla="*/ 138 h 148"/>
                  <a:gd name="T50" fmla="*/ 88 w 88"/>
                  <a:gd name="T51" fmla="*/ 134 h 148"/>
                  <a:gd name="T52" fmla="*/ 82 w 88"/>
                  <a:gd name="T53" fmla="*/ 130 h 148"/>
                  <a:gd name="T54" fmla="*/ 74 w 88"/>
                  <a:gd name="T55" fmla="*/ 122 h 148"/>
                  <a:gd name="T56" fmla="*/ 68 w 88"/>
                  <a:gd name="T57" fmla="*/ 110 h 148"/>
                  <a:gd name="T58" fmla="*/ 62 w 88"/>
                  <a:gd name="T59" fmla="*/ 100 h 148"/>
                  <a:gd name="T60" fmla="*/ 66 w 88"/>
                  <a:gd name="T61" fmla="*/ 98 h 148"/>
                  <a:gd name="T62" fmla="*/ 70 w 88"/>
                  <a:gd name="T63" fmla="*/ 94 h 148"/>
                  <a:gd name="T64" fmla="*/ 72 w 88"/>
                  <a:gd name="T65" fmla="*/ 86 h 148"/>
                  <a:gd name="T66" fmla="*/ 70 w 88"/>
                  <a:gd name="T67" fmla="*/ 78 h 148"/>
                  <a:gd name="T68" fmla="*/ 68 w 88"/>
                  <a:gd name="T69" fmla="*/ 76 h 148"/>
                  <a:gd name="T70" fmla="*/ 64 w 88"/>
                  <a:gd name="T71" fmla="*/ 72 h 148"/>
                  <a:gd name="T72" fmla="*/ 62 w 88"/>
                  <a:gd name="T73" fmla="*/ 64 h 148"/>
                  <a:gd name="T74" fmla="*/ 64 w 88"/>
                  <a:gd name="T75" fmla="*/ 58 h 148"/>
                  <a:gd name="T76" fmla="*/ 68 w 88"/>
                  <a:gd name="T77" fmla="*/ 58 h 148"/>
                  <a:gd name="T78" fmla="*/ 74 w 88"/>
                  <a:gd name="T79" fmla="*/ 56 h 148"/>
                  <a:gd name="T80" fmla="*/ 78 w 88"/>
                  <a:gd name="T81" fmla="*/ 50 h 148"/>
                  <a:gd name="T82" fmla="*/ 78 w 88"/>
                  <a:gd name="T83" fmla="*/ 46 h 148"/>
                  <a:gd name="T84" fmla="*/ 74 w 88"/>
                  <a:gd name="T85" fmla="*/ 40 h 148"/>
                  <a:gd name="T86" fmla="*/ 72 w 88"/>
                  <a:gd name="T87" fmla="*/ 30 h 148"/>
                  <a:gd name="T88" fmla="*/ 72 w 88"/>
                  <a:gd name="T89" fmla="*/ 20 h 148"/>
                  <a:gd name="T90" fmla="*/ 72 w 88"/>
                  <a:gd name="T91" fmla="*/ 16 h 148"/>
                  <a:gd name="T92" fmla="*/ 72 w 88"/>
                  <a:gd name="T93" fmla="*/ 8 h 148"/>
                  <a:gd name="T94" fmla="*/ 66 w 88"/>
                  <a:gd name="T95" fmla="*/ 2 h 148"/>
                  <a:gd name="T96" fmla="*/ 60 w 88"/>
                  <a:gd name="T97" fmla="*/ 0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8"/>
                  <a:gd name="T148" fmla="*/ 0 h 148"/>
                  <a:gd name="T149" fmla="*/ 88 w 88"/>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8" h="148">
                    <a:moveTo>
                      <a:pt x="60" y="0"/>
                    </a:moveTo>
                    <a:lnTo>
                      <a:pt x="60" y="2"/>
                    </a:lnTo>
                    <a:lnTo>
                      <a:pt x="60" y="4"/>
                    </a:lnTo>
                    <a:lnTo>
                      <a:pt x="58" y="8"/>
                    </a:lnTo>
                    <a:lnTo>
                      <a:pt x="58" y="14"/>
                    </a:lnTo>
                    <a:lnTo>
                      <a:pt x="58" y="20"/>
                    </a:lnTo>
                    <a:lnTo>
                      <a:pt x="60" y="24"/>
                    </a:lnTo>
                    <a:lnTo>
                      <a:pt x="60" y="30"/>
                    </a:lnTo>
                    <a:lnTo>
                      <a:pt x="58" y="36"/>
                    </a:lnTo>
                    <a:lnTo>
                      <a:pt x="58" y="42"/>
                    </a:lnTo>
                    <a:lnTo>
                      <a:pt x="56" y="46"/>
                    </a:lnTo>
                    <a:lnTo>
                      <a:pt x="56" y="48"/>
                    </a:lnTo>
                    <a:lnTo>
                      <a:pt x="52" y="56"/>
                    </a:lnTo>
                    <a:lnTo>
                      <a:pt x="50" y="64"/>
                    </a:lnTo>
                    <a:lnTo>
                      <a:pt x="46" y="68"/>
                    </a:lnTo>
                    <a:lnTo>
                      <a:pt x="42" y="70"/>
                    </a:lnTo>
                    <a:lnTo>
                      <a:pt x="40" y="72"/>
                    </a:lnTo>
                    <a:lnTo>
                      <a:pt x="38" y="72"/>
                    </a:lnTo>
                    <a:lnTo>
                      <a:pt x="36" y="72"/>
                    </a:lnTo>
                    <a:lnTo>
                      <a:pt x="32" y="70"/>
                    </a:lnTo>
                    <a:lnTo>
                      <a:pt x="26" y="70"/>
                    </a:lnTo>
                    <a:lnTo>
                      <a:pt x="22" y="72"/>
                    </a:lnTo>
                    <a:lnTo>
                      <a:pt x="18" y="76"/>
                    </a:lnTo>
                    <a:lnTo>
                      <a:pt x="14" y="80"/>
                    </a:lnTo>
                    <a:lnTo>
                      <a:pt x="12" y="84"/>
                    </a:lnTo>
                    <a:lnTo>
                      <a:pt x="10" y="86"/>
                    </a:lnTo>
                    <a:lnTo>
                      <a:pt x="8" y="88"/>
                    </a:lnTo>
                    <a:lnTo>
                      <a:pt x="8" y="102"/>
                    </a:lnTo>
                    <a:lnTo>
                      <a:pt x="0" y="120"/>
                    </a:lnTo>
                    <a:lnTo>
                      <a:pt x="0" y="122"/>
                    </a:lnTo>
                    <a:lnTo>
                      <a:pt x="0" y="124"/>
                    </a:lnTo>
                    <a:lnTo>
                      <a:pt x="2" y="126"/>
                    </a:lnTo>
                    <a:lnTo>
                      <a:pt x="2" y="130"/>
                    </a:lnTo>
                    <a:lnTo>
                      <a:pt x="6" y="132"/>
                    </a:lnTo>
                    <a:lnTo>
                      <a:pt x="10" y="134"/>
                    </a:lnTo>
                    <a:lnTo>
                      <a:pt x="12" y="134"/>
                    </a:lnTo>
                    <a:lnTo>
                      <a:pt x="14" y="136"/>
                    </a:lnTo>
                    <a:lnTo>
                      <a:pt x="16" y="138"/>
                    </a:lnTo>
                    <a:lnTo>
                      <a:pt x="18" y="140"/>
                    </a:lnTo>
                    <a:lnTo>
                      <a:pt x="18" y="144"/>
                    </a:lnTo>
                    <a:lnTo>
                      <a:pt x="18" y="148"/>
                    </a:lnTo>
                    <a:lnTo>
                      <a:pt x="22" y="148"/>
                    </a:lnTo>
                    <a:lnTo>
                      <a:pt x="36" y="148"/>
                    </a:lnTo>
                    <a:lnTo>
                      <a:pt x="52" y="146"/>
                    </a:lnTo>
                    <a:lnTo>
                      <a:pt x="70" y="146"/>
                    </a:lnTo>
                    <a:lnTo>
                      <a:pt x="88" y="146"/>
                    </a:lnTo>
                    <a:lnTo>
                      <a:pt x="86" y="144"/>
                    </a:lnTo>
                    <a:lnTo>
                      <a:pt x="86" y="142"/>
                    </a:lnTo>
                    <a:lnTo>
                      <a:pt x="88" y="138"/>
                    </a:lnTo>
                    <a:lnTo>
                      <a:pt x="88" y="134"/>
                    </a:lnTo>
                    <a:lnTo>
                      <a:pt x="84" y="132"/>
                    </a:lnTo>
                    <a:lnTo>
                      <a:pt x="82" y="130"/>
                    </a:lnTo>
                    <a:lnTo>
                      <a:pt x="78" y="126"/>
                    </a:lnTo>
                    <a:lnTo>
                      <a:pt x="74" y="122"/>
                    </a:lnTo>
                    <a:lnTo>
                      <a:pt x="70" y="116"/>
                    </a:lnTo>
                    <a:lnTo>
                      <a:pt x="68" y="110"/>
                    </a:lnTo>
                    <a:lnTo>
                      <a:pt x="66" y="102"/>
                    </a:lnTo>
                    <a:lnTo>
                      <a:pt x="62" y="100"/>
                    </a:lnTo>
                    <a:lnTo>
                      <a:pt x="66" y="100"/>
                    </a:lnTo>
                    <a:lnTo>
                      <a:pt x="66" y="98"/>
                    </a:lnTo>
                    <a:lnTo>
                      <a:pt x="68" y="96"/>
                    </a:lnTo>
                    <a:lnTo>
                      <a:pt x="70" y="94"/>
                    </a:lnTo>
                    <a:lnTo>
                      <a:pt x="70" y="90"/>
                    </a:lnTo>
                    <a:lnTo>
                      <a:pt x="72" y="86"/>
                    </a:lnTo>
                    <a:lnTo>
                      <a:pt x="72" y="82"/>
                    </a:lnTo>
                    <a:lnTo>
                      <a:pt x="70" y="78"/>
                    </a:lnTo>
                    <a:lnTo>
                      <a:pt x="68" y="76"/>
                    </a:lnTo>
                    <a:lnTo>
                      <a:pt x="66" y="74"/>
                    </a:lnTo>
                    <a:lnTo>
                      <a:pt x="64" y="72"/>
                    </a:lnTo>
                    <a:lnTo>
                      <a:pt x="62" y="68"/>
                    </a:lnTo>
                    <a:lnTo>
                      <a:pt x="62" y="64"/>
                    </a:lnTo>
                    <a:lnTo>
                      <a:pt x="62" y="58"/>
                    </a:lnTo>
                    <a:lnTo>
                      <a:pt x="64" y="58"/>
                    </a:lnTo>
                    <a:lnTo>
                      <a:pt x="66" y="58"/>
                    </a:lnTo>
                    <a:lnTo>
                      <a:pt x="68" y="58"/>
                    </a:lnTo>
                    <a:lnTo>
                      <a:pt x="72" y="58"/>
                    </a:lnTo>
                    <a:lnTo>
                      <a:pt x="74" y="56"/>
                    </a:lnTo>
                    <a:lnTo>
                      <a:pt x="78" y="54"/>
                    </a:lnTo>
                    <a:lnTo>
                      <a:pt x="78" y="50"/>
                    </a:lnTo>
                    <a:lnTo>
                      <a:pt x="78" y="46"/>
                    </a:lnTo>
                    <a:lnTo>
                      <a:pt x="76" y="42"/>
                    </a:lnTo>
                    <a:lnTo>
                      <a:pt x="74" y="40"/>
                    </a:lnTo>
                    <a:lnTo>
                      <a:pt x="72" y="34"/>
                    </a:lnTo>
                    <a:lnTo>
                      <a:pt x="72" y="30"/>
                    </a:lnTo>
                    <a:lnTo>
                      <a:pt x="72" y="24"/>
                    </a:lnTo>
                    <a:lnTo>
                      <a:pt x="72" y="20"/>
                    </a:lnTo>
                    <a:lnTo>
                      <a:pt x="72" y="16"/>
                    </a:lnTo>
                    <a:lnTo>
                      <a:pt x="72" y="12"/>
                    </a:lnTo>
                    <a:lnTo>
                      <a:pt x="72" y="8"/>
                    </a:lnTo>
                    <a:lnTo>
                      <a:pt x="70" y="4"/>
                    </a:lnTo>
                    <a:lnTo>
                      <a:pt x="66" y="2"/>
                    </a:lnTo>
                    <a:lnTo>
                      <a:pt x="6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26" name="Freeform 283"/>
              <p:cNvSpPr>
                <a:spLocks/>
              </p:cNvSpPr>
              <p:nvPr/>
            </p:nvSpPr>
            <p:spPr bwMode="gray">
              <a:xfrm>
                <a:off x="2838" y="2723"/>
                <a:ext cx="164" cy="84"/>
              </a:xfrm>
              <a:custGeom>
                <a:avLst/>
                <a:gdLst>
                  <a:gd name="T0" fmla="*/ 106 w 148"/>
                  <a:gd name="T1" fmla="*/ 0 h 84"/>
                  <a:gd name="T2" fmla="*/ 98 w 148"/>
                  <a:gd name="T3" fmla="*/ 2 h 84"/>
                  <a:gd name="T4" fmla="*/ 90 w 148"/>
                  <a:gd name="T5" fmla="*/ 6 h 84"/>
                  <a:gd name="T6" fmla="*/ 84 w 148"/>
                  <a:gd name="T7" fmla="*/ 12 h 84"/>
                  <a:gd name="T8" fmla="*/ 82 w 148"/>
                  <a:gd name="T9" fmla="*/ 22 h 84"/>
                  <a:gd name="T10" fmla="*/ 76 w 148"/>
                  <a:gd name="T11" fmla="*/ 28 h 84"/>
                  <a:gd name="T12" fmla="*/ 70 w 148"/>
                  <a:gd name="T13" fmla="*/ 28 h 84"/>
                  <a:gd name="T14" fmla="*/ 64 w 148"/>
                  <a:gd name="T15" fmla="*/ 26 h 84"/>
                  <a:gd name="T16" fmla="*/ 60 w 148"/>
                  <a:gd name="T17" fmla="*/ 26 h 84"/>
                  <a:gd name="T18" fmla="*/ 58 w 148"/>
                  <a:gd name="T19" fmla="*/ 26 h 84"/>
                  <a:gd name="T20" fmla="*/ 54 w 148"/>
                  <a:gd name="T21" fmla="*/ 28 h 84"/>
                  <a:gd name="T22" fmla="*/ 48 w 148"/>
                  <a:gd name="T23" fmla="*/ 30 h 84"/>
                  <a:gd name="T24" fmla="*/ 36 w 148"/>
                  <a:gd name="T25" fmla="*/ 34 h 84"/>
                  <a:gd name="T26" fmla="*/ 26 w 148"/>
                  <a:gd name="T27" fmla="*/ 36 h 84"/>
                  <a:gd name="T28" fmla="*/ 10 w 148"/>
                  <a:gd name="T29" fmla="*/ 38 h 84"/>
                  <a:gd name="T30" fmla="*/ 6 w 148"/>
                  <a:gd name="T31" fmla="*/ 46 h 84"/>
                  <a:gd name="T32" fmla="*/ 4 w 148"/>
                  <a:gd name="T33" fmla="*/ 50 h 84"/>
                  <a:gd name="T34" fmla="*/ 0 w 148"/>
                  <a:gd name="T35" fmla="*/ 50 h 84"/>
                  <a:gd name="T36" fmla="*/ 2 w 148"/>
                  <a:gd name="T37" fmla="*/ 52 h 84"/>
                  <a:gd name="T38" fmla="*/ 4 w 148"/>
                  <a:gd name="T39" fmla="*/ 54 h 84"/>
                  <a:gd name="T40" fmla="*/ 6 w 148"/>
                  <a:gd name="T41" fmla="*/ 60 h 84"/>
                  <a:gd name="T42" fmla="*/ 10 w 148"/>
                  <a:gd name="T43" fmla="*/ 70 h 84"/>
                  <a:gd name="T44" fmla="*/ 26 w 148"/>
                  <a:gd name="T45" fmla="*/ 84 h 84"/>
                  <a:gd name="T46" fmla="*/ 38 w 148"/>
                  <a:gd name="T47" fmla="*/ 74 h 84"/>
                  <a:gd name="T48" fmla="*/ 42 w 148"/>
                  <a:gd name="T49" fmla="*/ 68 h 84"/>
                  <a:gd name="T50" fmla="*/ 48 w 148"/>
                  <a:gd name="T51" fmla="*/ 62 h 84"/>
                  <a:gd name="T52" fmla="*/ 58 w 148"/>
                  <a:gd name="T53" fmla="*/ 60 h 84"/>
                  <a:gd name="T54" fmla="*/ 60 w 148"/>
                  <a:gd name="T55" fmla="*/ 62 h 84"/>
                  <a:gd name="T56" fmla="*/ 62 w 148"/>
                  <a:gd name="T57" fmla="*/ 68 h 84"/>
                  <a:gd name="T58" fmla="*/ 64 w 148"/>
                  <a:gd name="T59" fmla="*/ 70 h 84"/>
                  <a:gd name="T60" fmla="*/ 74 w 148"/>
                  <a:gd name="T61" fmla="*/ 68 h 84"/>
                  <a:gd name="T62" fmla="*/ 86 w 148"/>
                  <a:gd name="T63" fmla="*/ 68 h 84"/>
                  <a:gd name="T64" fmla="*/ 118 w 148"/>
                  <a:gd name="T65" fmla="*/ 62 h 84"/>
                  <a:gd name="T66" fmla="*/ 146 w 148"/>
                  <a:gd name="T67" fmla="*/ 52 h 84"/>
                  <a:gd name="T68" fmla="*/ 132 w 148"/>
                  <a:gd name="T69" fmla="*/ 34 h 84"/>
                  <a:gd name="T70" fmla="*/ 122 w 148"/>
                  <a:gd name="T71" fmla="*/ 22 h 84"/>
                  <a:gd name="T72" fmla="*/ 118 w 148"/>
                  <a:gd name="T73" fmla="*/ 16 h 84"/>
                  <a:gd name="T74" fmla="*/ 112 w 148"/>
                  <a:gd name="T75" fmla="*/ 8 h 84"/>
                  <a:gd name="T76" fmla="*/ 106 w 148"/>
                  <a:gd name="T77" fmla="*/ 0 h 8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48"/>
                  <a:gd name="T118" fmla="*/ 0 h 84"/>
                  <a:gd name="T119" fmla="*/ 148 w 148"/>
                  <a:gd name="T120" fmla="*/ 84 h 8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48" h="84">
                    <a:moveTo>
                      <a:pt x="106" y="0"/>
                    </a:moveTo>
                    <a:lnTo>
                      <a:pt x="106" y="0"/>
                    </a:lnTo>
                    <a:lnTo>
                      <a:pt x="102" y="0"/>
                    </a:lnTo>
                    <a:lnTo>
                      <a:pt x="98" y="2"/>
                    </a:lnTo>
                    <a:lnTo>
                      <a:pt x="94" y="4"/>
                    </a:lnTo>
                    <a:lnTo>
                      <a:pt x="90" y="6"/>
                    </a:lnTo>
                    <a:lnTo>
                      <a:pt x="86" y="10"/>
                    </a:lnTo>
                    <a:lnTo>
                      <a:pt x="84" y="12"/>
                    </a:lnTo>
                    <a:lnTo>
                      <a:pt x="84" y="18"/>
                    </a:lnTo>
                    <a:lnTo>
                      <a:pt x="82" y="22"/>
                    </a:lnTo>
                    <a:lnTo>
                      <a:pt x="78" y="26"/>
                    </a:lnTo>
                    <a:lnTo>
                      <a:pt x="76" y="28"/>
                    </a:lnTo>
                    <a:lnTo>
                      <a:pt x="74" y="28"/>
                    </a:lnTo>
                    <a:lnTo>
                      <a:pt x="70" y="28"/>
                    </a:lnTo>
                    <a:lnTo>
                      <a:pt x="68" y="28"/>
                    </a:lnTo>
                    <a:lnTo>
                      <a:pt x="64" y="26"/>
                    </a:lnTo>
                    <a:lnTo>
                      <a:pt x="62" y="26"/>
                    </a:lnTo>
                    <a:lnTo>
                      <a:pt x="60" y="26"/>
                    </a:lnTo>
                    <a:lnTo>
                      <a:pt x="60" y="24"/>
                    </a:lnTo>
                    <a:lnTo>
                      <a:pt x="58" y="26"/>
                    </a:lnTo>
                    <a:lnTo>
                      <a:pt x="56" y="28"/>
                    </a:lnTo>
                    <a:lnTo>
                      <a:pt x="54" y="28"/>
                    </a:lnTo>
                    <a:lnTo>
                      <a:pt x="52" y="28"/>
                    </a:lnTo>
                    <a:lnTo>
                      <a:pt x="48" y="30"/>
                    </a:lnTo>
                    <a:lnTo>
                      <a:pt x="42" y="32"/>
                    </a:lnTo>
                    <a:lnTo>
                      <a:pt x="36" y="34"/>
                    </a:lnTo>
                    <a:lnTo>
                      <a:pt x="30" y="36"/>
                    </a:lnTo>
                    <a:lnTo>
                      <a:pt x="26" y="36"/>
                    </a:lnTo>
                    <a:lnTo>
                      <a:pt x="10" y="36"/>
                    </a:lnTo>
                    <a:lnTo>
                      <a:pt x="10" y="38"/>
                    </a:lnTo>
                    <a:lnTo>
                      <a:pt x="8" y="42"/>
                    </a:lnTo>
                    <a:lnTo>
                      <a:pt x="6" y="46"/>
                    </a:lnTo>
                    <a:lnTo>
                      <a:pt x="4" y="50"/>
                    </a:lnTo>
                    <a:lnTo>
                      <a:pt x="2" y="50"/>
                    </a:lnTo>
                    <a:lnTo>
                      <a:pt x="0" y="50"/>
                    </a:lnTo>
                    <a:lnTo>
                      <a:pt x="2" y="52"/>
                    </a:lnTo>
                    <a:lnTo>
                      <a:pt x="4" y="52"/>
                    </a:lnTo>
                    <a:lnTo>
                      <a:pt x="4" y="54"/>
                    </a:lnTo>
                    <a:lnTo>
                      <a:pt x="4" y="56"/>
                    </a:lnTo>
                    <a:lnTo>
                      <a:pt x="6" y="60"/>
                    </a:lnTo>
                    <a:lnTo>
                      <a:pt x="6" y="66"/>
                    </a:lnTo>
                    <a:lnTo>
                      <a:pt x="10" y="70"/>
                    </a:lnTo>
                    <a:lnTo>
                      <a:pt x="14" y="74"/>
                    </a:lnTo>
                    <a:lnTo>
                      <a:pt x="26" y="84"/>
                    </a:lnTo>
                    <a:lnTo>
                      <a:pt x="38" y="74"/>
                    </a:lnTo>
                    <a:lnTo>
                      <a:pt x="40" y="72"/>
                    </a:lnTo>
                    <a:lnTo>
                      <a:pt x="42" y="68"/>
                    </a:lnTo>
                    <a:lnTo>
                      <a:pt x="44" y="66"/>
                    </a:lnTo>
                    <a:lnTo>
                      <a:pt x="48" y="62"/>
                    </a:lnTo>
                    <a:lnTo>
                      <a:pt x="52" y="60"/>
                    </a:lnTo>
                    <a:lnTo>
                      <a:pt x="58" y="60"/>
                    </a:lnTo>
                    <a:lnTo>
                      <a:pt x="60" y="62"/>
                    </a:lnTo>
                    <a:lnTo>
                      <a:pt x="60" y="66"/>
                    </a:lnTo>
                    <a:lnTo>
                      <a:pt x="62" y="68"/>
                    </a:lnTo>
                    <a:lnTo>
                      <a:pt x="64" y="70"/>
                    </a:lnTo>
                    <a:lnTo>
                      <a:pt x="68" y="70"/>
                    </a:lnTo>
                    <a:lnTo>
                      <a:pt x="74" y="68"/>
                    </a:lnTo>
                    <a:lnTo>
                      <a:pt x="80" y="68"/>
                    </a:lnTo>
                    <a:lnTo>
                      <a:pt x="86" y="68"/>
                    </a:lnTo>
                    <a:lnTo>
                      <a:pt x="90" y="68"/>
                    </a:lnTo>
                    <a:lnTo>
                      <a:pt x="118" y="62"/>
                    </a:lnTo>
                    <a:lnTo>
                      <a:pt x="148" y="56"/>
                    </a:lnTo>
                    <a:lnTo>
                      <a:pt x="146" y="52"/>
                    </a:lnTo>
                    <a:lnTo>
                      <a:pt x="140" y="44"/>
                    </a:lnTo>
                    <a:lnTo>
                      <a:pt x="132" y="34"/>
                    </a:lnTo>
                    <a:lnTo>
                      <a:pt x="124" y="22"/>
                    </a:lnTo>
                    <a:lnTo>
                      <a:pt x="122" y="22"/>
                    </a:lnTo>
                    <a:lnTo>
                      <a:pt x="120" y="20"/>
                    </a:lnTo>
                    <a:lnTo>
                      <a:pt x="118" y="16"/>
                    </a:lnTo>
                    <a:lnTo>
                      <a:pt x="114" y="12"/>
                    </a:lnTo>
                    <a:lnTo>
                      <a:pt x="112" y="8"/>
                    </a:lnTo>
                    <a:lnTo>
                      <a:pt x="108" y="2"/>
                    </a:lnTo>
                    <a:lnTo>
                      <a:pt x="106"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27" name="Freeform 284"/>
              <p:cNvSpPr>
                <a:spLocks/>
              </p:cNvSpPr>
              <p:nvPr/>
            </p:nvSpPr>
            <p:spPr bwMode="gray">
              <a:xfrm>
                <a:off x="2761" y="2819"/>
                <a:ext cx="82" cy="82"/>
              </a:xfrm>
              <a:custGeom>
                <a:avLst/>
                <a:gdLst>
                  <a:gd name="T0" fmla="*/ 52 w 74"/>
                  <a:gd name="T1" fmla="*/ 0 h 82"/>
                  <a:gd name="T2" fmla="*/ 52 w 74"/>
                  <a:gd name="T3" fmla="*/ 6 h 82"/>
                  <a:gd name="T4" fmla="*/ 54 w 74"/>
                  <a:gd name="T5" fmla="*/ 12 h 82"/>
                  <a:gd name="T6" fmla="*/ 60 w 74"/>
                  <a:gd name="T7" fmla="*/ 12 h 82"/>
                  <a:gd name="T8" fmla="*/ 68 w 74"/>
                  <a:gd name="T9" fmla="*/ 12 h 82"/>
                  <a:gd name="T10" fmla="*/ 72 w 74"/>
                  <a:gd name="T11" fmla="*/ 12 h 82"/>
                  <a:gd name="T12" fmla="*/ 72 w 74"/>
                  <a:gd name="T13" fmla="*/ 14 h 82"/>
                  <a:gd name="T14" fmla="*/ 74 w 74"/>
                  <a:gd name="T15" fmla="*/ 22 h 82"/>
                  <a:gd name="T16" fmla="*/ 72 w 74"/>
                  <a:gd name="T17" fmla="*/ 26 h 82"/>
                  <a:gd name="T18" fmla="*/ 68 w 74"/>
                  <a:gd name="T19" fmla="*/ 26 h 82"/>
                  <a:gd name="T20" fmla="*/ 68 w 74"/>
                  <a:gd name="T21" fmla="*/ 30 h 82"/>
                  <a:gd name="T22" fmla="*/ 68 w 74"/>
                  <a:gd name="T23" fmla="*/ 36 h 82"/>
                  <a:gd name="T24" fmla="*/ 74 w 74"/>
                  <a:gd name="T25" fmla="*/ 38 h 82"/>
                  <a:gd name="T26" fmla="*/ 74 w 74"/>
                  <a:gd name="T27" fmla="*/ 42 h 82"/>
                  <a:gd name="T28" fmla="*/ 74 w 74"/>
                  <a:gd name="T29" fmla="*/ 52 h 82"/>
                  <a:gd name="T30" fmla="*/ 70 w 74"/>
                  <a:gd name="T31" fmla="*/ 60 h 82"/>
                  <a:gd name="T32" fmla="*/ 62 w 74"/>
                  <a:gd name="T33" fmla="*/ 64 h 82"/>
                  <a:gd name="T34" fmla="*/ 52 w 74"/>
                  <a:gd name="T35" fmla="*/ 66 h 82"/>
                  <a:gd name="T36" fmla="*/ 46 w 74"/>
                  <a:gd name="T37" fmla="*/ 68 h 82"/>
                  <a:gd name="T38" fmla="*/ 42 w 74"/>
                  <a:gd name="T39" fmla="*/ 68 h 82"/>
                  <a:gd name="T40" fmla="*/ 32 w 74"/>
                  <a:gd name="T41" fmla="*/ 72 h 82"/>
                  <a:gd name="T42" fmla="*/ 28 w 74"/>
                  <a:gd name="T43" fmla="*/ 78 h 82"/>
                  <a:gd name="T44" fmla="*/ 24 w 74"/>
                  <a:gd name="T45" fmla="*/ 82 h 82"/>
                  <a:gd name="T46" fmla="*/ 22 w 74"/>
                  <a:gd name="T47" fmla="*/ 74 h 82"/>
                  <a:gd name="T48" fmla="*/ 20 w 74"/>
                  <a:gd name="T49" fmla="*/ 72 h 82"/>
                  <a:gd name="T50" fmla="*/ 16 w 74"/>
                  <a:gd name="T51" fmla="*/ 68 h 82"/>
                  <a:gd name="T52" fmla="*/ 14 w 74"/>
                  <a:gd name="T53" fmla="*/ 66 h 82"/>
                  <a:gd name="T54" fmla="*/ 6 w 74"/>
                  <a:gd name="T55" fmla="*/ 58 h 82"/>
                  <a:gd name="T56" fmla="*/ 0 w 74"/>
                  <a:gd name="T57" fmla="*/ 46 h 82"/>
                  <a:gd name="T58" fmla="*/ 0 w 74"/>
                  <a:gd name="T59" fmla="*/ 46 h 82"/>
                  <a:gd name="T60" fmla="*/ 6 w 74"/>
                  <a:gd name="T61" fmla="*/ 18 h 82"/>
                  <a:gd name="T62" fmla="*/ 26 w 74"/>
                  <a:gd name="T63" fmla="*/ 18 h 82"/>
                  <a:gd name="T64" fmla="*/ 30 w 74"/>
                  <a:gd name="T65" fmla="*/ 18 h 82"/>
                  <a:gd name="T66" fmla="*/ 32 w 74"/>
                  <a:gd name="T67" fmla="*/ 2 h 8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4"/>
                  <a:gd name="T103" fmla="*/ 0 h 82"/>
                  <a:gd name="T104" fmla="*/ 74 w 74"/>
                  <a:gd name="T105" fmla="*/ 82 h 8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4" h="82">
                    <a:moveTo>
                      <a:pt x="32" y="2"/>
                    </a:moveTo>
                    <a:lnTo>
                      <a:pt x="52" y="0"/>
                    </a:lnTo>
                    <a:lnTo>
                      <a:pt x="52" y="2"/>
                    </a:lnTo>
                    <a:lnTo>
                      <a:pt x="52" y="6"/>
                    </a:lnTo>
                    <a:lnTo>
                      <a:pt x="52" y="10"/>
                    </a:lnTo>
                    <a:lnTo>
                      <a:pt x="54" y="12"/>
                    </a:lnTo>
                    <a:lnTo>
                      <a:pt x="56" y="12"/>
                    </a:lnTo>
                    <a:lnTo>
                      <a:pt x="60" y="12"/>
                    </a:lnTo>
                    <a:lnTo>
                      <a:pt x="64" y="12"/>
                    </a:lnTo>
                    <a:lnTo>
                      <a:pt x="68" y="12"/>
                    </a:lnTo>
                    <a:lnTo>
                      <a:pt x="72" y="12"/>
                    </a:lnTo>
                    <a:lnTo>
                      <a:pt x="72" y="14"/>
                    </a:lnTo>
                    <a:lnTo>
                      <a:pt x="74" y="18"/>
                    </a:lnTo>
                    <a:lnTo>
                      <a:pt x="74" y="22"/>
                    </a:lnTo>
                    <a:lnTo>
                      <a:pt x="72" y="26"/>
                    </a:lnTo>
                    <a:lnTo>
                      <a:pt x="70" y="26"/>
                    </a:lnTo>
                    <a:lnTo>
                      <a:pt x="68" y="26"/>
                    </a:lnTo>
                    <a:lnTo>
                      <a:pt x="68" y="28"/>
                    </a:lnTo>
                    <a:lnTo>
                      <a:pt x="68" y="30"/>
                    </a:lnTo>
                    <a:lnTo>
                      <a:pt x="68" y="34"/>
                    </a:lnTo>
                    <a:lnTo>
                      <a:pt x="68" y="36"/>
                    </a:lnTo>
                    <a:lnTo>
                      <a:pt x="74" y="38"/>
                    </a:lnTo>
                    <a:lnTo>
                      <a:pt x="74" y="42"/>
                    </a:lnTo>
                    <a:lnTo>
                      <a:pt x="74" y="46"/>
                    </a:lnTo>
                    <a:lnTo>
                      <a:pt x="74" y="52"/>
                    </a:lnTo>
                    <a:lnTo>
                      <a:pt x="72" y="56"/>
                    </a:lnTo>
                    <a:lnTo>
                      <a:pt x="70" y="60"/>
                    </a:lnTo>
                    <a:lnTo>
                      <a:pt x="68" y="62"/>
                    </a:lnTo>
                    <a:lnTo>
                      <a:pt x="62" y="64"/>
                    </a:lnTo>
                    <a:lnTo>
                      <a:pt x="56" y="66"/>
                    </a:lnTo>
                    <a:lnTo>
                      <a:pt x="52" y="66"/>
                    </a:lnTo>
                    <a:lnTo>
                      <a:pt x="48" y="68"/>
                    </a:lnTo>
                    <a:lnTo>
                      <a:pt x="46" y="68"/>
                    </a:lnTo>
                    <a:lnTo>
                      <a:pt x="44" y="62"/>
                    </a:lnTo>
                    <a:lnTo>
                      <a:pt x="42" y="68"/>
                    </a:lnTo>
                    <a:lnTo>
                      <a:pt x="32" y="72"/>
                    </a:lnTo>
                    <a:lnTo>
                      <a:pt x="30" y="74"/>
                    </a:lnTo>
                    <a:lnTo>
                      <a:pt x="28" y="78"/>
                    </a:lnTo>
                    <a:lnTo>
                      <a:pt x="26" y="80"/>
                    </a:lnTo>
                    <a:lnTo>
                      <a:pt x="24" y="82"/>
                    </a:lnTo>
                    <a:lnTo>
                      <a:pt x="22" y="74"/>
                    </a:lnTo>
                    <a:lnTo>
                      <a:pt x="20" y="72"/>
                    </a:lnTo>
                    <a:lnTo>
                      <a:pt x="20" y="68"/>
                    </a:lnTo>
                    <a:lnTo>
                      <a:pt x="16" y="68"/>
                    </a:lnTo>
                    <a:lnTo>
                      <a:pt x="16" y="66"/>
                    </a:lnTo>
                    <a:lnTo>
                      <a:pt x="14" y="66"/>
                    </a:lnTo>
                    <a:lnTo>
                      <a:pt x="10" y="62"/>
                    </a:lnTo>
                    <a:lnTo>
                      <a:pt x="6" y="58"/>
                    </a:lnTo>
                    <a:lnTo>
                      <a:pt x="2" y="54"/>
                    </a:lnTo>
                    <a:lnTo>
                      <a:pt x="0" y="46"/>
                    </a:lnTo>
                    <a:lnTo>
                      <a:pt x="0" y="44"/>
                    </a:lnTo>
                    <a:lnTo>
                      <a:pt x="6" y="18"/>
                    </a:lnTo>
                    <a:lnTo>
                      <a:pt x="26" y="18"/>
                    </a:lnTo>
                    <a:lnTo>
                      <a:pt x="28" y="18"/>
                    </a:lnTo>
                    <a:lnTo>
                      <a:pt x="30" y="18"/>
                    </a:lnTo>
                    <a:lnTo>
                      <a:pt x="30" y="14"/>
                    </a:lnTo>
                    <a:lnTo>
                      <a:pt x="32" y="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28" name="Freeform 285"/>
              <p:cNvSpPr>
                <a:spLocks/>
              </p:cNvSpPr>
              <p:nvPr/>
            </p:nvSpPr>
            <p:spPr bwMode="gray">
              <a:xfrm>
                <a:off x="2768" y="2821"/>
                <a:ext cx="28" cy="16"/>
              </a:xfrm>
              <a:custGeom>
                <a:avLst/>
                <a:gdLst>
                  <a:gd name="T0" fmla="*/ 20 w 26"/>
                  <a:gd name="T1" fmla="*/ 0 h 16"/>
                  <a:gd name="T2" fmla="*/ 20 w 26"/>
                  <a:gd name="T3" fmla="*/ 0 h 16"/>
                  <a:gd name="T4" fmla="*/ 18 w 26"/>
                  <a:gd name="T5" fmla="*/ 0 h 16"/>
                  <a:gd name="T6" fmla="*/ 14 w 26"/>
                  <a:gd name="T7" fmla="*/ 0 h 16"/>
                  <a:gd name="T8" fmla="*/ 10 w 26"/>
                  <a:gd name="T9" fmla="*/ 2 h 16"/>
                  <a:gd name="T10" fmla="*/ 6 w 26"/>
                  <a:gd name="T11" fmla="*/ 4 h 16"/>
                  <a:gd name="T12" fmla="*/ 4 w 26"/>
                  <a:gd name="T13" fmla="*/ 8 h 16"/>
                  <a:gd name="T14" fmla="*/ 0 w 26"/>
                  <a:gd name="T15" fmla="*/ 16 h 16"/>
                  <a:gd name="T16" fmla="*/ 22 w 26"/>
                  <a:gd name="T17" fmla="*/ 16 h 16"/>
                  <a:gd name="T18" fmla="*/ 22 w 26"/>
                  <a:gd name="T19" fmla="*/ 16 h 16"/>
                  <a:gd name="T20" fmla="*/ 24 w 26"/>
                  <a:gd name="T21" fmla="*/ 14 h 16"/>
                  <a:gd name="T22" fmla="*/ 24 w 26"/>
                  <a:gd name="T23" fmla="*/ 12 h 16"/>
                  <a:gd name="T24" fmla="*/ 24 w 26"/>
                  <a:gd name="T25" fmla="*/ 10 h 16"/>
                  <a:gd name="T26" fmla="*/ 26 w 26"/>
                  <a:gd name="T27" fmla="*/ 6 h 16"/>
                  <a:gd name="T28" fmla="*/ 26 w 26"/>
                  <a:gd name="T29" fmla="*/ 2 h 16"/>
                  <a:gd name="T30" fmla="*/ 26 w 26"/>
                  <a:gd name="T31" fmla="*/ 0 h 16"/>
                  <a:gd name="T32" fmla="*/ 20 w 26"/>
                  <a:gd name="T33" fmla="*/ 0 h 16"/>
                  <a:gd name="T34" fmla="*/ 20 w 26"/>
                  <a:gd name="T35" fmla="*/ 0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6"/>
                  <a:gd name="T55" fmla="*/ 0 h 16"/>
                  <a:gd name="T56" fmla="*/ 26 w 26"/>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6" h="16">
                    <a:moveTo>
                      <a:pt x="20" y="0"/>
                    </a:moveTo>
                    <a:lnTo>
                      <a:pt x="20" y="0"/>
                    </a:lnTo>
                    <a:lnTo>
                      <a:pt x="18" y="0"/>
                    </a:lnTo>
                    <a:lnTo>
                      <a:pt x="14" y="0"/>
                    </a:lnTo>
                    <a:lnTo>
                      <a:pt x="10" y="2"/>
                    </a:lnTo>
                    <a:lnTo>
                      <a:pt x="6" y="4"/>
                    </a:lnTo>
                    <a:lnTo>
                      <a:pt x="4" y="8"/>
                    </a:lnTo>
                    <a:lnTo>
                      <a:pt x="0" y="16"/>
                    </a:lnTo>
                    <a:lnTo>
                      <a:pt x="22" y="16"/>
                    </a:lnTo>
                    <a:lnTo>
                      <a:pt x="24" y="14"/>
                    </a:lnTo>
                    <a:lnTo>
                      <a:pt x="24" y="12"/>
                    </a:lnTo>
                    <a:lnTo>
                      <a:pt x="24" y="10"/>
                    </a:lnTo>
                    <a:lnTo>
                      <a:pt x="26" y="6"/>
                    </a:lnTo>
                    <a:lnTo>
                      <a:pt x="26" y="2"/>
                    </a:lnTo>
                    <a:lnTo>
                      <a:pt x="26" y="0"/>
                    </a:lnTo>
                    <a:lnTo>
                      <a:pt x="2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29" name="Freeform 294"/>
              <p:cNvSpPr>
                <a:spLocks/>
              </p:cNvSpPr>
              <p:nvPr/>
            </p:nvSpPr>
            <p:spPr bwMode="gray">
              <a:xfrm>
                <a:off x="3055" y="2799"/>
                <a:ext cx="79" cy="76"/>
              </a:xfrm>
              <a:custGeom>
                <a:avLst/>
                <a:gdLst>
                  <a:gd name="T0" fmla="*/ 16 w 72"/>
                  <a:gd name="T1" fmla="*/ 6 h 76"/>
                  <a:gd name="T2" fmla="*/ 16 w 72"/>
                  <a:gd name="T3" fmla="*/ 6 h 76"/>
                  <a:gd name="T4" fmla="*/ 14 w 72"/>
                  <a:gd name="T5" fmla="*/ 8 h 76"/>
                  <a:gd name="T6" fmla="*/ 14 w 72"/>
                  <a:gd name="T7" fmla="*/ 12 h 76"/>
                  <a:gd name="T8" fmla="*/ 14 w 72"/>
                  <a:gd name="T9" fmla="*/ 16 h 76"/>
                  <a:gd name="T10" fmla="*/ 14 w 72"/>
                  <a:gd name="T11" fmla="*/ 18 h 76"/>
                  <a:gd name="T12" fmla="*/ 12 w 72"/>
                  <a:gd name="T13" fmla="*/ 20 h 76"/>
                  <a:gd name="T14" fmla="*/ 10 w 72"/>
                  <a:gd name="T15" fmla="*/ 22 h 76"/>
                  <a:gd name="T16" fmla="*/ 10 w 72"/>
                  <a:gd name="T17" fmla="*/ 26 h 76"/>
                  <a:gd name="T18" fmla="*/ 10 w 72"/>
                  <a:gd name="T19" fmla="*/ 30 h 76"/>
                  <a:gd name="T20" fmla="*/ 10 w 72"/>
                  <a:gd name="T21" fmla="*/ 32 h 76"/>
                  <a:gd name="T22" fmla="*/ 8 w 72"/>
                  <a:gd name="T23" fmla="*/ 34 h 76"/>
                  <a:gd name="T24" fmla="*/ 8 w 72"/>
                  <a:gd name="T25" fmla="*/ 38 h 76"/>
                  <a:gd name="T26" fmla="*/ 6 w 72"/>
                  <a:gd name="T27" fmla="*/ 44 h 76"/>
                  <a:gd name="T28" fmla="*/ 4 w 72"/>
                  <a:gd name="T29" fmla="*/ 48 h 76"/>
                  <a:gd name="T30" fmla="*/ 2 w 72"/>
                  <a:gd name="T31" fmla="*/ 52 h 76"/>
                  <a:gd name="T32" fmla="*/ 2 w 72"/>
                  <a:gd name="T33" fmla="*/ 54 h 76"/>
                  <a:gd name="T34" fmla="*/ 0 w 72"/>
                  <a:gd name="T35" fmla="*/ 58 h 76"/>
                  <a:gd name="T36" fmla="*/ 0 w 72"/>
                  <a:gd name="T37" fmla="*/ 62 h 76"/>
                  <a:gd name="T38" fmla="*/ 0 w 72"/>
                  <a:gd name="T39" fmla="*/ 68 h 76"/>
                  <a:gd name="T40" fmla="*/ 2 w 72"/>
                  <a:gd name="T41" fmla="*/ 72 h 76"/>
                  <a:gd name="T42" fmla="*/ 2 w 72"/>
                  <a:gd name="T43" fmla="*/ 76 h 76"/>
                  <a:gd name="T44" fmla="*/ 4 w 72"/>
                  <a:gd name="T45" fmla="*/ 76 h 76"/>
                  <a:gd name="T46" fmla="*/ 8 w 72"/>
                  <a:gd name="T47" fmla="*/ 74 h 76"/>
                  <a:gd name="T48" fmla="*/ 12 w 72"/>
                  <a:gd name="T49" fmla="*/ 74 h 76"/>
                  <a:gd name="T50" fmla="*/ 18 w 72"/>
                  <a:gd name="T51" fmla="*/ 72 h 76"/>
                  <a:gd name="T52" fmla="*/ 24 w 72"/>
                  <a:gd name="T53" fmla="*/ 70 h 76"/>
                  <a:gd name="T54" fmla="*/ 28 w 72"/>
                  <a:gd name="T55" fmla="*/ 68 h 76"/>
                  <a:gd name="T56" fmla="*/ 44 w 72"/>
                  <a:gd name="T57" fmla="*/ 56 h 76"/>
                  <a:gd name="T58" fmla="*/ 44 w 72"/>
                  <a:gd name="T59" fmla="*/ 54 h 76"/>
                  <a:gd name="T60" fmla="*/ 44 w 72"/>
                  <a:gd name="T61" fmla="*/ 54 h 76"/>
                  <a:gd name="T62" fmla="*/ 44 w 72"/>
                  <a:gd name="T63" fmla="*/ 52 h 76"/>
                  <a:gd name="T64" fmla="*/ 46 w 72"/>
                  <a:gd name="T65" fmla="*/ 50 h 76"/>
                  <a:gd name="T66" fmla="*/ 50 w 72"/>
                  <a:gd name="T67" fmla="*/ 50 h 76"/>
                  <a:gd name="T68" fmla="*/ 56 w 72"/>
                  <a:gd name="T69" fmla="*/ 50 h 76"/>
                  <a:gd name="T70" fmla="*/ 72 w 72"/>
                  <a:gd name="T71" fmla="*/ 34 h 76"/>
                  <a:gd name="T72" fmla="*/ 68 w 72"/>
                  <a:gd name="T73" fmla="*/ 10 h 76"/>
                  <a:gd name="T74" fmla="*/ 68 w 72"/>
                  <a:gd name="T75" fmla="*/ 8 h 76"/>
                  <a:gd name="T76" fmla="*/ 68 w 72"/>
                  <a:gd name="T77" fmla="*/ 6 h 76"/>
                  <a:gd name="T78" fmla="*/ 68 w 72"/>
                  <a:gd name="T79" fmla="*/ 4 h 76"/>
                  <a:gd name="T80" fmla="*/ 66 w 72"/>
                  <a:gd name="T81" fmla="*/ 2 h 76"/>
                  <a:gd name="T82" fmla="*/ 64 w 72"/>
                  <a:gd name="T83" fmla="*/ 0 h 76"/>
                  <a:gd name="T84" fmla="*/ 64 w 72"/>
                  <a:gd name="T85" fmla="*/ 0 h 76"/>
                  <a:gd name="T86" fmla="*/ 60 w 72"/>
                  <a:gd name="T87" fmla="*/ 2 h 76"/>
                  <a:gd name="T88" fmla="*/ 54 w 72"/>
                  <a:gd name="T89" fmla="*/ 2 h 76"/>
                  <a:gd name="T90" fmla="*/ 48 w 72"/>
                  <a:gd name="T91" fmla="*/ 2 h 76"/>
                  <a:gd name="T92" fmla="*/ 44 w 72"/>
                  <a:gd name="T93" fmla="*/ 4 h 76"/>
                  <a:gd name="T94" fmla="*/ 42 w 72"/>
                  <a:gd name="T95" fmla="*/ 4 h 76"/>
                  <a:gd name="T96" fmla="*/ 22 w 72"/>
                  <a:gd name="T97" fmla="*/ 4 h 76"/>
                  <a:gd name="T98" fmla="*/ 16 w 72"/>
                  <a:gd name="T99" fmla="*/ 6 h 76"/>
                  <a:gd name="T100" fmla="*/ 16 w 72"/>
                  <a:gd name="T101" fmla="*/ 6 h 7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72"/>
                  <a:gd name="T154" fmla="*/ 0 h 76"/>
                  <a:gd name="T155" fmla="*/ 72 w 72"/>
                  <a:gd name="T156" fmla="*/ 76 h 7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72" h="76">
                    <a:moveTo>
                      <a:pt x="16" y="6"/>
                    </a:moveTo>
                    <a:lnTo>
                      <a:pt x="16" y="6"/>
                    </a:lnTo>
                    <a:lnTo>
                      <a:pt x="14" y="8"/>
                    </a:lnTo>
                    <a:lnTo>
                      <a:pt x="14" y="12"/>
                    </a:lnTo>
                    <a:lnTo>
                      <a:pt x="14" y="16"/>
                    </a:lnTo>
                    <a:lnTo>
                      <a:pt x="14" y="18"/>
                    </a:lnTo>
                    <a:lnTo>
                      <a:pt x="12" y="20"/>
                    </a:lnTo>
                    <a:lnTo>
                      <a:pt x="10" y="22"/>
                    </a:lnTo>
                    <a:lnTo>
                      <a:pt x="10" y="26"/>
                    </a:lnTo>
                    <a:lnTo>
                      <a:pt x="10" y="30"/>
                    </a:lnTo>
                    <a:lnTo>
                      <a:pt x="10" y="32"/>
                    </a:lnTo>
                    <a:lnTo>
                      <a:pt x="8" y="34"/>
                    </a:lnTo>
                    <a:lnTo>
                      <a:pt x="8" y="38"/>
                    </a:lnTo>
                    <a:lnTo>
                      <a:pt x="6" y="44"/>
                    </a:lnTo>
                    <a:lnTo>
                      <a:pt x="4" y="48"/>
                    </a:lnTo>
                    <a:lnTo>
                      <a:pt x="2" y="52"/>
                    </a:lnTo>
                    <a:lnTo>
                      <a:pt x="2" y="54"/>
                    </a:lnTo>
                    <a:lnTo>
                      <a:pt x="0" y="58"/>
                    </a:lnTo>
                    <a:lnTo>
                      <a:pt x="0" y="62"/>
                    </a:lnTo>
                    <a:lnTo>
                      <a:pt x="0" y="68"/>
                    </a:lnTo>
                    <a:lnTo>
                      <a:pt x="2" y="72"/>
                    </a:lnTo>
                    <a:lnTo>
                      <a:pt x="2" y="76"/>
                    </a:lnTo>
                    <a:lnTo>
                      <a:pt x="4" y="76"/>
                    </a:lnTo>
                    <a:lnTo>
                      <a:pt x="8" y="74"/>
                    </a:lnTo>
                    <a:lnTo>
                      <a:pt x="12" y="74"/>
                    </a:lnTo>
                    <a:lnTo>
                      <a:pt x="18" y="72"/>
                    </a:lnTo>
                    <a:lnTo>
                      <a:pt x="24" y="70"/>
                    </a:lnTo>
                    <a:lnTo>
                      <a:pt x="28" y="68"/>
                    </a:lnTo>
                    <a:lnTo>
                      <a:pt x="44" y="56"/>
                    </a:lnTo>
                    <a:lnTo>
                      <a:pt x="44" y="54"/>
                    </a:lnTo>
                    <a:lnTo>
                      <a:pt x="44" y="52"/>
                    </a:lnTo>
                    <a:lnTo>
                      <a:pt x="46" y="50"/>
                    </a:lnTo>
                    <a:lnTo>
                      <a:pt x="50" y="50"/>
                    </a:lnTo>
                    <a:lnTo>
                      <a:pt x="56" y="50"/>
                    </a:lnTo>
                    <a:lnTo>
                      <a:pt x="72" y="34"/>
                    </a:lnTo>
                    <a:lnTo>
                      <a:pt x="68" y="10"/>
                    </a:lnTo>
                    <a:lnTo>
                      <a:pt x="68" y="8"/>
                    </a:lnTo>
                    <a:lnTo>
                      <a:pt x="68" y="6"/>
                    </a:lnTo>
                    <a:lnTo>
                      <a:pt x="68" y="4"/>
                    </a:lnTo>
                    <a:lnTo>
                      <a:pt x="66" y="2"/>
                    </a:lnTo>
                    <a:lnTo>
                      <a:pt x="64" y="0"/>
                    </a:lnTo>
                    <a:lnTo>
                      <a:pt x="60" y="2"/>
                    </a:lnTo>
                    <a:lnTo>
                      <a:pt x="54" y="2"/>
                    </a:lnTo>
                    <a:lnTo>
                      <a:pt x="48" y="2"/>
                    </a:lnTo>
                    <a:lnTo>
                      <a:pt x="44" y="4"/>
                    </a:lnTo>
                    <a:lnTo>
                      <a:pt x="42" y="4"/>
                    </a:lnTo>
                    <a:lnTo>
                      <a:pt x="22" y="4"/>
                    </a:lnTo>
                    <a:lnTo>
                      <a:pt x="16" y="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30" name="Freeform 296"/>
              <p:cNvSpPr>
                <a:spLocks/>
              </p:cNvSpPr>
              <p:nvPr/>
            </p:nvSpPr>
            <p:spPr bwMode="gray">
              <a:xfrm>
                <a:off x="3057" y="2869"/>
                <a:ext cx="24" cy="26"/>
              </a:xfrm>
              <a:custGeom>
                <a:avLst/>
                <a:gdLst>
                  <a:gd name="T0" fmla="*/ 0 w 22"/>
                  <a:gd name="T1" fmla="*/ 6 h 26"/>
                  <a:gd name="T2" fmla="*/ 18 w 22"/>
                  <a:gd name="T3" fmla="*/ 0 h 26"/>
                  <a:gd name="T4" fmla="*/ 20 w 22"/>
                  <a:gd name="T5" fmla="*/ 0 h 26"/>
                  <a:gd name="T6" fmla="*/ 20 w 22"/>
                  <a:gd name="T7" fmla="*/ 2 h 26"/>
                  <a:gd name="T8" fmla="*/ 22 w 22"/>
                  <a:gd name="T9" fmla="*/ 4 h 26"/>
                  <a:gd name="T10" fmla="*/ 22 w 22"/>
                  <a:gd name="T11" fmla="*/ 6 h 26"/>
                  <a:gd name="T12" fmla="*/ 22 w 22"/>
                  <a:gd name="T13" fmla="*/ 6 h 26"/>
                  <a:gd name="T14" fmla="*/ 22 w 22"/>
                  <a:gd name="T15" fmla="*/ 8 h 26"/>
                  <a:gd name="T16" fmla="*/ 22 w 22"/>
                  <a:gd name="T17" fmla="*/ 12 h 26"/>
                  <a:gd name="T18" fmla="*/ 22 w 22"/>
                  <a:gd name="T19" fmla="*/ 16 h 26"/>
                  <a:gd name="T20" fmla="*/ 22 w 22"/>
                  <a:gd name="T21" fmla="*/ 20 h 26"/>
                  <a:gd name="T22" fmla="*/ 18 w 22"/>
                  <a:gd name="T23" fmla="*/ 22 h 26"/>
                  <a:gd name="T24" fmla="*/ 18 w 22"/>
                  <a:gd name="T25" fmla="*/ 22 h 26"/>
                  <a:gd name="T26" fmla="*/ 16 w 22"/>
                  <a:gd name="T27" fmla="*/ 22 h 26"/>
                  <a:gd name="T28" fmla="*/ 12 w 22"/>
                  <a:gd name="T29" fmla="*/ 24 h 26"/>
                  <a:gd name="T30" fmla="*/ 12 w 22"/>
                  <a:gd name="T31" fmla="*/ 26 h 26"/>
                  <a:gd name="T32" fmla="*/ 12 w 22"/>
                  <a:gd name="T33" fmla="*/ 26 h 26"/>
                  <a:gd name="T34" fmla="*/ 10 w 22"/>
                  <a:gd name="T35" fmla="*/ 26 h 26"/>
                  <a:gd name="T36" fmla="*/ 8 w 22"/>
                  <a:gd name="T37" fmla="*/ 26 h 26"/>
                  <a:gd name="T38" fmla="*/ 2 w 22"/>
                  <a:gd name="T39" fmla="*/ 24 h 26"/>
                  <a:gd name="T40" fmla="*/ 2 w 22"/>
                  <a:gd name="T41" fmla="*/ 24 h 26"/>
                  <a:gd name="T42" fmla="*/ 2 w 22"/>
                  <a:gd name="T43" fmla="*/ 22 h 26"/>
                  <a:gd name="T44" fmla="*/ 0 w 22"/>
                  <a:gd name="T45" fmla="*/ 18 h 26"/>
                  <a:gd name="T46" fmla="*/ 0 w 22"/>
                  <a:gd name="T47" fmla="*/ 14 h 26"/>
                  <a:gd name="T48" fmla="*/ 0 w 22"/>
                  <a:gd name="T49" fmla="*/ 10 h 26"/>
                  <a:gd name="T50" fmla="*/ 0 w 22"/>
                  <a:gd name="T51" fmla="*/ 6 h 26"/>
                  <a:gd name="T52" fmla="*/ 0 w 22"/>
                  <a:gd name="T53" fmla="*/ 6 h 2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2"/>
                  <a:gd name="T82" fmla="*/ 0 h 26"/>
                  <a:gd name="T83" fmla="*/ 22 w 22"/>
                  <a:gd name="T84" fmla="*/ 26 h 2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2" h="26">
                    <a:moveTo>
                      <a:pt x="0" y="6"/>
                    </a:moveTo>
                    <a:lnTo>
                      <a:pt x="18" y="0"/>
                    </a:lnTo>
                    <a:lnTo>
                      <a:pt x="20" y="0"/>
                    </a:lnTo>
                    <a:lnTo>
                      <a:pt x="20" y="2"/>
                    </a:lnTo>
                    <a:lnTo>
                      <a:pt x="22" y="4"/>
                    </a:lnTo>
                    <a:lnTo>
                      <a:pt x="22" y="6"/>
                    </a:lnTo>
                    <a:lnTo>
                      <a:pt x="22" y="8"/>
                    </a:lnTo>
                    <a:lnTo>
                      <a:pt x="22" y="12"/>
                    </a:lnTo>
                    <a:lnTo>
                      <a:pt x="22" y="16"/>
                    </a:lnTo>
                    <a:lnTo>
                      <a:pt x="22" y="20"/>
                    </a:lnTo>
                    <a:lnTo>
                      <a:pt x="18" y="22"/>
                    </a:lnTo>
                    <a:lnTo>
                      <a:pt x="16" y="22"/>
                    </a:lnTo>
                    <a:lnTo>
                      <a:pt x="12" y="24"/>
                    </a:lnTo>
                    <a:lnTo>
                      <a:pt x="12" y="26"/>
                    </a:lnTo>
                    <a:lnTo>
                      <a:pt x="10" y="26"/>
                    </a:lnTo>
                    <a:lnTo>
                      <a:pt x="8" y="26"/>
                    </a:lnTo>
                    <a:lnTo>
                      <a:pt x="2" y="24"/>
                    </a:lnTo>
                    <a:lnTo>
                      <a:pt x="2" y="22"/>
                    </a:lnTo>
                    <a:lnTo>
                      <a:pt x="0" y="18"/>
                    </a:lnTo>
                    <a:lnTo>
                      <a:pt x="0" y="14"/>
                    </a:lnTo>
                    <a:lnTo>
                      <a:pt x="0" y="10"/>
                    </a:lnTo>
                    <a:lnTo>
                      <a:pt x="0" y="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31" name="Freeform 259"/>
              <p:cNvSpPr>
                <a:spLocks/>
              </p:cNvSpPr>
              <p:nvPr/>
            </p:nvSpPr>
            <p:spPr bwMode="gray">
              <a:xfrm>
                <a:off x="2799" y="2909"/>
                <a:ext cx="31" cy="22"/>
              </a:xfrm>
              <a:custGeom>
                <a:avLst/>
                <a:gdLst>
                  <a:gd name="T0" fmla="*/ 2 w 28"/>
                  <a:gd name="T1" fmla="*/ 10 h 22"/>
                  <a:gd name="T2" fmla="*/ 4 w 28"/>
                  <a:gd name="T3" fmla="*/ 22 h 22"/>
                  <a:gd name="T4" fmla="*/ 28 w 28"/>
                  <a:gd name="T5" fmla="*/ 4 h 22"/>
                  <a:gd name="T6" fmla="*/ 26 w 28"/>
                  <a:gd name="T7" fmla="*/ 2 h 22"/>
                  <a:gd name="T8" fmla="*/ 26 w 28"/>
                  <a:gd name="T9" fmla="*/ 2 h 22"/>
                  <a:gd name="T10" fmla="*/ 24 w 28"/>
                  <a:gd name="T11" fmla="*/ 0 h 22"/>
                  <a:gd name="T12" fmla="*/ 22 w 28"/>
                  <a:gd name="T13" fmla="*/ 0 h 22"/>
                  <a:gd name="T14" fmla="*/ 20 w 28"/>
                  <a:gd name="T15" fmla="*/ 0 h 22"/>
                  <a:gd name="T16" fmla="*/ 14 w 28"/>
                  <a:gd name="T17" fmla="*/ 2 h 22"/>
                  <a:gd name="T18" fmla="*/ 0 w 28"/>
                  <a:gd name="T19" fmla="*/ 8 h 22"/>
                  <a:gd name="T20" fmla="*/ 2 w 28"/>
                  <a:gd name="T21" fmla="*/ 10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
                  <a:gd name="T34" fmla="*/ 0 h 22"/>
                  <a:gd name="T35" fmla="*/ 28 w 28"/>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 h="22">
                    <a:moveTo>
                      <a:pt x="2" y="10"/>
                    </a:moveTo>
                    <a:lnTo>
                      <a:pt x="4" y="22"/>
                    </a:lnTo>
                    <a:lnTo>
                      <a:pt x="28" y="4"/>
                    </a:lnTo>
                    <a:lnTo>
                      <a:pt x="26" y="2"/>
                    </a:lnTo>
                    <a:lnTo>
                      <a:pt x="24" y="0"/>
                    </a:lnTo>
                    <a:lnTo>
                      <a:pt x="22" y="0"/>
                    </a:lnTo>
                    <a:lnTo>
                      <a:pt x="20" y="0"/>
                    </a:lnTo>
                    <a:lnTo>
                      <a:pt x="14" y="2"/>
                    </a:lnTo>
                    <a:lnTo>
                      <a:pt x="0" y="8"/>
                    </a:lnTo>
                    <a:lnTo>
                      <a:pt x="2" y="10"/>
                    </a:lnTo>
                  </a:path>
                </a:pathLst>
              </a:custGeom>
              <a:grpFill/>
              <a:ln w="9525">
                <a:solidFill>
                  <a:srgbClr val="C0C0C0"/>
                </a:solidFill>
                <a:round/>
                <a:headEnd/>
                <a:tailEnd/>
              </a:ln>
            </p:spPr>
            <p:txBody>
              <a:bodyPr/>
              <a:lstStyle/>
              <a:p>
                <a:pPr>
                  <a:defRPr/>
                </a:pPr>
                <a:endParaRPr lang="en-US">
                  <a:solidFill>
                    <a:schemeClr val="bg2"/>
                  </a:solidFill>
                </a:endParaRPr>
              </a:p>
            </p:txBody>
          </p:sp>
          <p:sp>
            <p:nvSpPr>
              <p:cNvPr id="132" name="Freeform 260"/>
              <p:cNvSpPr>
                <a:spLocks/>
              </p:cNvSpPr>
              <p:nvPr/>
            </p:nvSpPr>
            <p:spPr bwMode="gray">
              <a:xfrm>
                <a:off x="2516" y="2333"/>
                <a:ext cx="287" cy="246"/>
              </a:xfrm>
              <a:custGeom>
                <a:avLst/>
                <a:gdLst>
                  <a:gd name="T0" fmla="*/ 0 w 260"/>
                  <a:gd name="T1" fmla="*/ 128 h 246"/>
                  <a:gd name="T2" fmla="*/ 20 w 260"/>
                  <a:gd name="T3" fmla="*/ 114 h 246"/>
                  <a:gd name="T4" fmla="*/ 86 w 260"/>
                  <a:gd name="T5" fmla="*/ 92 h 246"/>
                  <a:gd name="T6" fmla="*/ 88 w 260"/>
                  <a:gd name="T7" fmla="*/ 76 h 246"/>
                  <a:gd name="T8" fmla="*/ 94 w 260"/>
                  <a:gd name="T9" fmla="*/ 72 h 246"/>
                  <a:gd name="T10" fmla="*/ 102 w 260"/>
                  <a:gd name="T11" fmla="*/ 72 h 246"/>
                  <a:gd name="T12" fmla="*/ 108 w 260"/>
                  <a:gd name="T13" fmla="*/ 72 h 246"/>
                  <a:gd name="T14" fmla="*/ 102 w 260"/>
                  <a:gd name="T15" fmla="*/ 64 h 246"/>
                  <a:gd name="T16" fmla="*/ 98 w 260"/>
                  <a:gd name="T17" fmla="*/ 56 h 246"/>
                  <a:gd name="T18" fmla="*/ 98 w 260"/>
                  <a:gd name="T19" fmla="*/ 46 h 246"/>
                  <a:gd name="T20" fmla="*/ 96 w 260"/>
                  <a:gd name="T21" fmla="*/ 36 h 246"/>
                  <a:gd name="T22" fmla="*/ 90 w 260"/>
                  <a:gd name="T23" fmla="*/ 30 h 246"/>
                  <a:gd name="T24" fmla="*/ 86 w 260"/>
                  <a:gd name="T25" fmla="*/ 30 h 246"/>
                  <a:gd name="T26" fmla="*/ 92 w 260"/>
                  <a:gd name="T27" fmla="*/ 26 h 246"/>
                  <a:gd name="T28" fmla="*/ 116 w 260"/>
                  <a:gd name="T29" fmla="*/ 16 h 246"/>
                  <a:gd name="T30" fmla="*/ 126 w 260"/>
                  <a:gd name="T31" fmla="*/ 14 h 246"/>
                  <a:gd name="T32" fmla="*/ 136 w 260"/>
                  <a:gd name="T33" fmla="*/ 10 h 246"/>
                  <a:gd name="T34" fmla="*/ 142 w 260"/>
                  <a:gd name="T35" fmla="*/ 8 h 246"/>
                  <a:gd name="T36" fmla="*/ 148 w 260"/>
                  <a:gd name="T37" fmla="*/ 8 h 246"/>
                  <a:gd name="T38" fmla="*/ 170 w 260"/>
                  <a:gd name="T39" fmla="*/ 4 h 246"/>
                  <a:gd name="T40" fmla="*/ 198 w 260"/>
                  <a:gd name="T41" fmla="*/ 2 h 246"/>
                  <a:gd name="T42" fmla="*/ 202 w 260"/>
                  <a:gd name="T43" fmla="*/ 0 h 246"/>
                  <a:gd name="T44" fmla="*/ 210 w 260"/>
                  <a:gd name="T45" fmla="*/ 2 h 246"/>
                  <a:gd name="T46" fmla="*/ 216 w 260"/>
                  <a:gd name="T47" fmla="*/ 4 h 246"/>
                  <a:gd name="T48" fmla="*/ 218 w 260"/>
                  <a:gd name="T49" fmla="*/ 8 h 246"/>
                  <a:gd name="T50" fmla="*/ 216 w 260"/>
                  <a:gd name="T51" fmla="*/ 14 h 246"/>
                  <a:gd name="T52" fmla="*/ 216 w 260"/>
                  <a:gd name="T53" fmla="*/ 24 h 246"/>
                  <a:gd name="T54" fmla="*/ 214 w 260"/>
                  <a:gd name="T55" fmla="*/ 28 h 246"/>
                  <a:gd name="T56" fmla="*/ 212 w 260"/>
                  <a:gd name="T57" fmla="*/ 34 h 246"/>
                  <a:gd name="T58" fmla="*/ 210 w 260"/>
                  <a:gd name="T59" fmla="*/ 36 h 246"/>
                  <a:gd name="T60" fmla="*/ 210 w 260"/>
                  <a:gd name="T61" fmla="*/ 40 h 246"/>
                  <a:gd name="T62" fmla="*/ 212 w 260"/>
                  <a:gd name="T63" fmla="*/ 46 h 246"/>
                  <a:gd name="T64" fmla="*/ 214 w 260"/>
                  <a:gd name="T65" fmla="*/ 50 h 246"/>
                  <a:gd name="T66" fmla="*/ 214 w 260"/>
                  <a:gd name="T67" fmla="*/ 54 h 246"/>
                  <a:gd name="T68" fmla="*/ 216 w 260"/>
                  <a:gd name="T69" fmla="*/ 60 h 246"/>
                  <a:gd name="T70" fmla="*/ 218 w 260"/>
                  <a:gd name="T71" fmla="*/ 60 h 246"/>
                  <a:gd name="T72" fmla="*/ 220 w 260"/>
                  <a:gd name="T73" fmla="*/ 64 h 246"/>
                  <a:gd name="T74" fmla="*/ 224 w 260"/>
                  <a:gd name="T75" fmla="*/ 88 h 246"/>
                  <a:gd name="T76" fmla="*/ 234 w 260"/>
                  <a:gd name="T77" fmla="*/ 110 h 246"/>
                  <a:gd name="T78" fmla="*/ 234 w 260"/>
                  <a:gd name="T79" fmla="*/ 110 h 246"/>
                  <a:gd name="T80" fmla="*/ 234 w 260"/>
                  <a:gd name="T81" fmla="*/ 116 h 246"/>
                  <a:gd name="T82" fmla="*/ 236 w 260"/>
                  <a:gd name="T83" fmla="*/ 126 h 246"/>
                  <a:gd name="T84" fmla="*/ 238 w 260"/>
                  <a:gd name="T85" fmla="*/ 134 h 246"/>
                  <a:gd name="T86" fmla="*/ 238 w 260"/>
                  <a:gd name="T87" fmla="*/ 138 h 246"/>
                  <a:gd name="T88" fmla="*/ 240 w 260"/>
                  <a:gd name="T89" fmla="*/ 142 h 246"/>
                  <a:gd name="T90" fmla="*/ 244 w 260"/>
                  <a:gd name="T91" fmla="*/ 146 h 246"/>
                  <a:gd name="T92" fmla="*/ 244 w 260"/>
                  <a:gd name="T93" fmla="*/ 154 h 246"/>
                  <a:gd name="T94" fmla="*/ 242 w 260"/>
                  <a:gd name="T95" fmla="*/ 166 h 246"/>
                  <a:gd name="T96" fmla="*/ 244 w 260"/>
                  <a:gd name="T97" fmla="*/ 168 h 246"/>
                  <a:gd name="T98" fmla="*/ 246 w 260"/>
                  <a:gd name="T99" fmla="*/ 174 h 246"/>
                  <a:gd name="T100" fmla="*/ 246 w 260"/>
                  <a:gd name="T101" fmla="*/ 180 h 246"/>
                  <a:gd name="T102" fmla="*/ 250 w 260"/>
                  <a:gd name="T103" fmla="*/ 186 h 246"/>
                  <a:gd name="T104" fmla="*/ 192 w 260"/>
                  <a:gd name="T105" fmla="*/ 236 h 246"/>
                  <a:gd name="T106" fmla="*/ 148 w 260"/>
                  <a:gd name="T107" fmla="*/ 230 h 246"/>
                  <a:gd name="T108" fmla="*/ 4 w 260"/>
                  <a:gd name="T109" fmla="*/ 144 h 24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60"/>
                  <a:gd name="T166" fmla="*/ 0 h 246"/>
                  <a:gd name="T167" fmla="*/ 260 w 260"/>
                  <a:gd name="T168" fmla="*/ 246 h 24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60" h="246">
                    <a:moveTo>
                      <a:pt x="4" y="144"/>
                    </a:moveTo>
                    <a:lnTo>
                      <a:pt x="0" y="128"/>
                    </a:lnTo>
                    <a:lnTo>
                      <a:pt x="12" y="122"/>
                    </a:lnTo>
                    <a:lnTo>
                      <a:pt x="20" y="114"/>
                    </a:lnTo>
                    <a:lnTo>
                      <a:pt x="34" y="110"/>
                    </a:lnTo>
                    <a:lnTo>
                      <a:pt x="86" y="92"/>
                    </a:lnTo>
                    <a:lnTo>
                      <a:pt x="88" y="80"/>
                    </a:lnTo>
                    <a:lnTo>
                      <a:pt x="88" y="76"/>
                    </a:lnTo>
                    <a:lnTo>
                      <a:pt x="92" y="74"/>
                    </a:lnTo>
                    <a:lnTo>
                      <a:pt x="94" y="72"/>
                    </a:lnTo>
                    <a:lnTo>
                      <a:pt x="98" y="72"/>
                    </a:lnTo>
                    <a:lnTo>
                      <a:pt x="102" y="72"/>
                    </a:lnTo>
                    <a:lnTo>
                      <a:pt x="106" y="72"/>
                    </a:lnTo>
                    <a:lnTo>
                      <a:pt x="108" y="72"/>
                    </a:lnTo>
                    <a:lnTo>
                      <a:pt x="110" y="72"/>
                    </a:lnTo>
                    <a:lnTo>
                      <a:pt x="102" y="64"/>
                    </a:lnTo>
                    <a:lnTo>
                      <a:pt x="100" y="60"/>
                    </a:lnTo>
                    <a:lnTo>
                      <a:pt x="98" y="56"/>
                    </a:lnTo>
                    <a:lnTo>
                      <a:pt x="98" y="52"/>
                    </a:lnTo>
                    <a:lnTo>
                      <a:pt x="98" y="46"/>
                    </a:lnTo>
                    <a:lnTo>
                      <a:pt x="98" y="40"/>
                    </a:lnTo>
                    <a:lnTo>
                      <a:pt x="96" y="36"/>
                    </a:lnTo>
                    <a:lnTo>
                      <a:pt x="94" y="32"/>
                    </a:lnTo>
                    <a:lnTo>
                      <a:pt x="90" y="30"/>
                    </a:lnTo>
                    <a:lnTo>
                      <a:pt x="88" y="30"/>
                    </a:lnTo>
                    <a:lnTo>
                      <a:pt x="86" y="30"/>
                    </a:lnTo>
                    <a:lnTo>
                      <a:pt x="88" y="28"/>
                    </a:lnTo>
                    <a:lnTo>
                      <a:pt x="92" y="26"/>
                    </a:lnTo>
                    <a:lnTo>
                      <a:pt x="94" y="24"/>
                    </a:lnTo>
                    <a:lnTo>
                      <a:pt x="116" y="16"/>
                    </a:lnTo>
                    <a:lnTo>
                      <a:pt x="120" y="14"/>
                    </a:lnTo>
                    <a:lnTo>
                      <a:pt x="126" y="14"/>
                    </a:lnTo>
                    <a:lnTo>
                      <a:pt x="130" y="12"/>
                    </a:lnTo>
                    <a:lnTo>
                      <a:pt x="136" y="10"/>
                    </a:lnTo>
                    <a:lnTo>
                      <a:pt x="140" y="10"/>
                    </a:lnTo>
                    <a:lnTo>
                      <a:pt x="142" y="8"/>
                    </a:lnTo>
                    <a:lnTo>
                      <a:pt x="144" y="8"/>
                    </a:lnTo>
                    <a:lnTo>
                      <a:pt x="148" y="8"/>
                    </a:lnTo>
                    <a:lnTo>
                      <a:pt x="158" y="4"/>
                    </a:lnTo>
                    <a:lnTo>
                      <a:pt x="170" y="4"/>
                    </a:lnTo>
                    <a:lnTo>
                      <a:pt x="176" y="4"/>
                    </a:lnTo>
                    <a:lnTo>
                      <a:pt x="198" y="2"/>
                    </a:lnTo>
                    <a:lnTo>
                      <a:pt x="202" y="0"/>
                    </a:lnTo>
                    <a:lnTo>
                      <a:pt x="206" y="0"/>
                    </a:lnTo>
                    <a:lnTo>
                      <a:pt x="210" y="2"/>
                    </a:lnTo>
                    <a:lnTo>
                      <a:pt x="214" y="2"/>
                    </a:lnTo>
                    <a:lnTo>
                      <a:pt x="216" y="4"/>
                    </a:lnTo>
                    <a:lnTo>
                      <a:pt x="220" y="8"/>
                    </a:lnTo>
                    <a:lnTo>
                      <a:pt x="218" y="8"/>
                    </a:lnTo>
                    <a:lnTo>
                      <a:pt x="218" y="10"/>
                    </a:lnTo>
                    <a:lnTo>
                      <a:pt x="216" y="14"/>
                    </a:lnTo>
                    <a:lnTo>
                      <a:pt x="216" y="18"/>
                    </a:lnTo>
                    <a:lnTo>
                      <a:pt x="216" y="24"/>
                    </a:lnTo>
                    <a:lnTo>
                      <a:pt x="214" y="24"/>
                    </a:lnTo>
                    <a:lnTo>
                      <a:pt x="214" y="28"/>
                    </a:lnTo>
                    <a:lnTo>
                      <a:pt x="214" y="30"/>
                    </a:lnTo>
                    <a:lnTo>
                      <a:pt x="212" y="34"/>
                    </a:lnTo>
                    <a:lnTo>
                      <a:pt x="210" y="34"/>
                    </a:lnTo>
                    <a:lnTo>
                      <a:pt x="210" y="36"/>
                    </a:lnTo>
                    <a:lnTo>
                      <a:pt x="210" y="38"/>
                    </a:lnTo>
                    <a:lnTo>
                      <a:pt x="210" y="40"/>
                    </a:lnTo>
                    <a:lnTo>
                      <a:pt x="212" y="44"/>
                    </a:lnTo>
                    <a:lnTo>
                      <a:pt x="212" y="46"/>
                    </a:lnTo>
                    <a:lnTo>
                      <a:pt x="212" y="48"/>
                    </a:lnTo>
                    <a:lnTo>
                      <a:pt x="214" y="50"/>
                    </a:lnTo>
                    <a:lnTo>
                      <a:pt x="214" y="52"/>
                    </a:lnTo>
                    <a:lnTo>
                      <a:pt x="214" y="54"/>
                    </a:lnTo>
                    <a:lnTo>
                      <a:pt x="214" y="56"/>
                    </a:lnTo>
                    <a:lnTo>
                      <a:pt x="216" y="60"/>
                    </a:lnTo>
                    <a:lnTo>
                      <a:pt x="218" y="60"/>
                    </a:lnTo>
                    <a:lnTo>
                      <a:pt x="220" y="62"/>
                    </a:lnTo>
                    <a:lnTo>
                      <a:pt x="220" y="64"/>
                    </a:lnTo>
                    <a:lnTo>
                      <a:pt x="222" y="74"/>
                    </a:lnTo>
                    <a:lnTo>
                      <a:pt x="224" y="88"/>
                    </a:lnTo>
                    <a:lnTo>
                      <a:pt x="228" y="102"/>
                    </a:lnTo>
                    <a:lnTo>
                      <a:pt x="234" y="110"/>
                    </a:lnTo>
                    <a:lnTo>
                      <a:pt x="234" y="112"/>
                    </a:lnTo>
                    <a:lnTo>
                      <a:pt x="234" y="116"/>
                    </a:lnTo>
                    <a:lnTo>
                      <a:pt x="234" y="120"/>
                    </a:lnTo>
                    <a:lnTo>
                      <a:pt x="236" y="126"/>
                    </a:lnTo>
                    <a:lnTo>
                      <a:pt x="236" y="130"/>
                    </a:lnTo>
                    <a:lnTo>
                      <a:pt x="238" y="134"/>
                    </a:lnTo>
                    <a:lnTo>
                      <a:pt x="238" y="138"/>
                    </a:lnTo>
                    <a:lnTo>
                      <a:pt x="238" y="140"/>
                    </a:lnTo>
                    <a:lnTo>
                      <a:pt x="240" y="142"/>
                    </a:lnTo>
                    <a:lnTo>
                      <a:pt x="244" y="144"/>
                    </a:lnTo>
                    <a:lnTo>
                      <a:pt x="244" y="146"/>
                    </a:lnTo>
                    <a:lnTo>
                      <a:pt x="244" y="150"/>
                    </a:lnTo>
                    <a:lnTo>
                      <a:pt x="244" y="154"/>
                    </a:lnTo>
                    <a:lnTo>
                      <a:pt x="246" y="158"/>
                    </a:lnTo>
                    <a:lnTo>
                      <a:pt x="242" y="166"/>
                    </a:lnTo>
                    <a:lnTo>
                      <a:pt x="244" y="168"/>
                    </a:lnTo>
                    <a:lnTo>
                      <a:pt x="246" y="170"/>
                    </a:lnTo>
                    <a:lnTo>
                      <a:pt x="246" y="174"/>
                    </a:lnTo>
                    <a:lnTo>
                      <a:pt x="246" y="176"/>
                    </a:lnTo>
                    <a:lnTo>
                      <a:pt x="246" y="180"/>
                    </a:lnTo>
                    <a:lnTo>
                      <a:pt x="248" y="184"/>
                    </a:lnTo>
                    <a:lnTo>
                      <a:pt x="250" y="186"/>
                    </a:lnTo>
                    <a:lnTo>
                      <a:pt x="260" y="200"/>
                    </a:lnTo>
                    <a:lnTo>
                      <a:pt x="192" y="236"/>
                    </a:lnTo>
                    <a:lnTo>
                      <a:pt x="152" y="246"/>
                    </a:lnTo>
                    <a:lnTo>
                      <a:pt x="148" y="230"/>
                    </a:lnTo>
                    <a:lnTo>
                      <a:pt x="120" y="230"/>
                    </a:lnTo>
                    <a:lnTo>
                      <a:pt x="4" y="14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33" name="Freeform 261"/>
              <p:cNvSpPr>
                <a:spLocks/>
              </p:cNvSpPr>
              <p:nvPr/>
            </p:nvSpPr>
            <p:spPr bwMode="gray">
              <a:xfrm>
                <a:off x="2397" y="2471"/>
                <a:ext cx="124" cy="98"/>
              </a:xfrm>
              <a:custGeom>
                <a:avLst/>
                <a:gdLst>
                  <a:gd name="T0" fmla="*/ 0 w 112"/>
                  <a:gd name="T1" fmla="*/ 90 h 98"/>
                  <a:gd name="T2" fmla="*/ 2 w 112"/>
                  <a:gd name="T3" fmla="*/ 82 h 98"/>
                  <a:gd name="T4" fmla="*/ 6 w 112"/>
                  <a:gd name="T5" fmla="*/ 74 h 98"/>
                  <a:gd name="T6" fmla="*/ 16 w 112"/>
                  <a:gd name="T7" fmla="*/ 68 h 98"/>
                  <a:gd name="T8" fmla="*/ 28 w 112"/>
                  <a:gd name="T9" fmla="*/ 64 h 98"/>
                  <a:gd name="T10" fmla="*/ 32 w 112"/>
                  <a:gd name="T11" fmla="*/ 60 h 98"/>
                  <a:gd name="T12" fmla="*/ 32 w 112"/>
                  <a:gd name="T13" fmla="*/ 56 h 98"/>
                  <a:gd name="T14" fmla="*/ 28 w 112"/>
                  <a:gd name="T15" fmla="*/ 54 h 98"/>
                  <a:gd name="T16" fmla="*/ 24 w 112"/>
                  <a:gd name="T17" fmla="*/ 42 h 98"/>
                  <a:gd name="T18" fmla="*/ 30 w 112"/>
                  <a:gd name="T19" fmla="*/ 32 h 98"/>
                  <a:gd name="T20" fmla="*/ 40 w 112"/>
                  <a:gd name="T21" fmla="*/ 26 h 98"/>
                  <a:gd name="T22" fmla="*/ 46 w 112"/>
                  <a:gd name="T23" fmla="*/ 24 h 98"/>
                  <a:gd name="T24" fmla="*/ 50 w 112"/>
                  <a:gd name="T25" fmla="*/ 16 h 98"/>
                  <a:gd name="T26" fmla="*/ 52 w 112"/>
                  <a:gd name="T27" fmla="*/ 10 h 98"/>
                  <a:gd name="T28" fmla="*/ 56 w 112"/>
                  <a:gd name="T29" fmla="*/ 4 h 98"/>
                  <a:gd name="T30" fmla="*/ 66 w 112"/>
                  <a:gd name="T31" fmla="*/ 0 h 98"/>
                  <a:gd name="T32" fmla="*/ 112 w 112"/>
                  <a:gd name="T33" fmla="*/ 20 h 98"/>
                  <a:gd name="T34" fmla="*/ 88 w 112"/>
                  <a:gd name="T35" fmla="*/ 20 h 98"/>
                  <a:gd name="T36" fmla="*/ 86 w 112"/>
                  <a:gd name="T37" fmla="*/ 18 h 98"/>
                  <a:gd name="T38" fmla="*/ 82 w 112"/>
                  <a:gd name="T39" fmla="*/ 20 h 98"/>
                  <a:gd name="T40" fmla="*/ 82 w 112"/>
                  <a:gd name="T41" fmla="*/ 26 h 98"/>
                  <a:gd name="T42" fmla="*/ 80 w 112"/>
                  <a:gd name="T43" fmla="*/ 38 h 98"/>
                  <a:gd name="T44" fmla="*/ 80 w 112"/>
                  <a:gd name="T45" fmla="*/ 50 h 98"/>
                  <a:gd name="T46" fmla="*/ 80 w 112"/>
                  <a:gd name="T47" fmla="*/ 54 h 98"/>
                  <a:gd name="T48" fmla="*/ 80 w 112"/>
                  <a:gd name="T49" fmla="*/ 56 h 98"/>
                  <a:gd name="T50" fmla="*/ 78 w 112"/>
                  <a:gd name="T51" fmla="*/ 60 h 98"/>
                  <a:gd name="T52" fmla="*/ 76 w 112"/>
                  <a:gd name="T53" fmla="*/ 60 h 98"/>
                  <a:gd name="T54" fmla="*/ 72 w 112"/>
                  <a:gd name="T55" fmla="*/ 60 h 98"/>
                  <a:gd name="T56" fmla="*/ 66 w 112"/>
                  <a:gd name="T57" fmla="*/ 60 h 98"/>
                  <a:gd name="T58" fmla="*/ 62 w 112"/>
                  <a:gd name="T59" fmla="*/ 64 h 98"/>
                  <a:gd name="T60" fmla="*/ 60 w 112"/>
                  <a:gd name="T61" fmla="*/ 74 h 98"/>
                  <a:gd name="T62" fmla="*/ 0 w 112"/>
                  <a:gd name="T63" fmla="*/ 94 h 9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2"/>
                  <a:gd name="T97" fmla="*/ 0 h 98"/>
                  <a:gd name="T98" fmla="*/ 112 w 112"/>
                  <a:gd name="T99" fmla="*/ 98 h 9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2" h="98">
                    <a:moveTo>
                      <a:pt x="0" y="94"/>
                    </a:moveTo>
                    <a:lnTo>
                      <a:pt x="0" y="90"/>
                    </a:lnTo>
                    <a:lnTo>
                      <a:pt x="0" y="86"/>
                    </a:lnTo>
                    <a:lnTo>
                      <a:pt x="2" y="82"/>
                    </a:lnTo>
                    <a:lnTo>
                      <a:pt x="4" y="78"/>
                    </a:lnTo>
                    <a:lnTo>
                      <a:pt x="6" y="74"/>
                    </a:lnTo>
                    <a:lnTo>
                      <a:pt x="10" y="70"/>
                    </a:lnTo>
                    <a:lnTo>
                      <a:pt x="16" y="68"/>
                    </a:lnTo>
                    <a:lnTo>
                      <a:pt x="22" y="66"/>
                    </a:lnTo>
                    <a:lnTo>
                      <a:pt x="28" y="64"/>
                    </a:lnTo>
                    <a:lnTo>
                      <a:pt x="32" y="62"/>
                    </a:lnTo>
                    <a:lnTo>
                      <a:pt x="32" y="60"/>
                    </a:lnTo>
                    <a:lnTo>
                      <a:pt x="32" y="58"/>
                    </a:lnTo>
                    <a:lnTo>
                      <a:pt x="32" y="56"/>
                    </a:lnTo>
                    <a:lnTo>
                      <a:pt x="30" y="54"/>
                    </a:lnTo>
                    <a:lnTo>
                      <a:pt x="28" y="54"/>
                    </a:lnTo>
                    <a:lnTo>
                      <a:pt x="24" y="42"/>
                    </a:lnTo>
                    <a:lnTo>
                      <a:pt x="28" y="36"/>
                    </a:lnTo>
                    <a:lnTo>
                      <a:pt x="30" y="32"/>
                    </a:lnTo>
                    <a:lnTo>
                      <a:pt x="36" y="28"/>
                    </a:lnTo>
                    <a:lnTo>
                      <a:pt x="40" y="26"/>
                    </a:lnTo>
                    <a:lnTo>
                      <a:pt x="44" y="24"/>
                    </a:lnTo>
                    <a:lnTo>
                      <a:pt x="46" y="24"/>
                    </a:lnTo>
                    <a:lnTo>
                      <a:pt x="48" y="24"/>
                    </a:lnTo>
                    <a:lnTo>
                      <a:pt x="50" y="16"/>
                    </a:lnTo>
                    <a:lnTo>
                      <a:pt x="52" y="12"/>
                    </a:lnTo>
                    <a:lnTo>
                      <a:pt x="52" y="10"/>
                    </a:lnTo>
                    <a:lnTo>
                      <a:pt x="54" y="10"/>
                    </a:lnTo>
                    <a:lnTo>
                      <a:pt x="56" y="4"/>
                    </a:lnTo>
                    <a:lnTo>
                      <a:pt x="60" y="0"/>
                    </a:lnTo>
                    <a:lnTo>
                      <a:pt x="66" y="0"/>
                    </a:lnTo>
                    <a:lnTo>
                      <a:pt x="112" y="6"/>
                    </a:lnTo>
                    <a:lnTo>
                      <a:pt x="112" y="20"/>
                    </a:lnTo>
                    <a:lnTo>
                      <a:pt x="88" y="20"/>
                    </a:lnTo>
                    <a:lnTo>
                      <a:pt x="86" y="18"/>
                    </a:lnTo>
                    <a:lnTo>
                      <a:pt x="84" y="18"/>
                    </a:lnTo>
                    <a:lnTo>
                      <a:pt x="82" y="20"/>
                    </a:lnTo>
                    <a:lnTo>
                      <a:pt x="82" y="22"/>
                    </a:lnTo>
                    <a:lnTo>
                      <a:pt x="82" y="26"/>
                    </a:lnTo>
                    <a:lnTo>
                      <a:pt x="82" y="30"/>
                    </a:lnTo>
                    <a:lnTo>
                      <a:pt x="80" y="38"/>
                    </a:lnTo>
                    <a:lnTo>
                      <a:pt x="80" y="44"/>
                    </a:lnTo>
                    <a:lnTo>
                      <a:pt x="80" y="50"/>
                    </a:lnTo>
                    <a:lnTo>
                      <a:pt x="80" y="54"/>
                    </a:lnTo>
                    <a:lnTo>
                      <a:pt x="80" y="56"/>
                    </a:lnTo>
                    <a:lnTo>
                      <a:pt x="80" y="58"/>
                    </a:lnTo>
                    <a:lnTo>
                      <a:pt x="78" y="60"/>
                    </a:lnTo>
                    <a:lnTo>
                      <a:pt x="76" y="60"/>
                    </a:lnTo>
                    <a:lnTo>
                      <a:pt x="74" y="60"/>
                    </a:lnTo>
                    <a:lnTo>
                      <a:pt x="72" y="60"/>
                    </a:lnTo>
                    <a:lnTo>
                      <a:pt x="70" y="60"/>
                    </a:lnTo>
                    <a:lnTo>
                      <a:pt x="66" y="60"/>
                    </a:lnTo>
                    <a:lnTo>
                      <a:pt x="64" y="62"/>
                    </a:lnTo>
                    <a:lnTo>
                      <a:pt x="62" y="64"/>
                    </a:lnTo>
                    <a:lnTo>
                      <a:pt x="60" y="68"/>
                    </a:lnTo>
                    <a:lnTo>
                      <a:pt x="60" y="74"/>
                    </a:lnTo>
                    <a:lnTo>
                      <a:pt x="58" y="98"/>
                    </a:lnTo>
                    <a:lnTo>
                      <a:pt x="0" y="9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34" name="Freeform 262"/>
              <p:cNvSpPr>
                <a:spLocks/>
              </p:cNvSpPr>
              <p:nvPr/>
            </p:nvSpPr>
            <p:spPr bwMode="gray">
              <a:xfrm>
                <a:off x="2390" y="2477"/>
                <a:ext cx="175" cy="182"/>
              </a:xfrm>
              <a:custGeom>
                <a:avLst/>
                <a:gdLst>
                  <a:gd name="T0" fmla="*/ 4 w 158"/>
                  <a:gd name="T1" fmla="*/ 158 h 182"/>
                  <a:gd name="T2" fmla="*/ 10 w 158"/>
                  <a:gd name="T3" fmla="*/ 150 h 182"/>
                  <a:gd name="T4" fmla="*/ 14 w 158"/>
                  <a:gd name="T5" fmla="*/ 146 h 182"/>
                  <a:gd name="T6" fmla="*/ 18 w 158"/>
                  <a:gd name="T7" fmla="*/ 142 h 182"/>
                  <a:gd name="T8" fmla="*/ 18 w 158"/>
                  <a:gd name="T9" fmla="*/ 132 h 182"/>
                  <a:gd name="T10" fmla="*/ 14 w 158"/>
                  <a:gd name="T11" fmla="*/ 124 h 182"/>
                  <a:gd name="T12" fmla="*/ 12 w 158"/>
                  <a:gd name="T13" fmla="*/ 120 h 182"/>
                  <a:gd name="T14" fmla="*/ 16 w 158"/>
                  <a:gd name="T15" fmla="*/ 96 h 182"/>
                  <a:gd name="T16" fmla="*/ 14 w 158"/>
                  <a:gd name="T17" fmla="*/ 88 h 182"/>
                  <a:gd name="T18" fmla="*/ 66 w 158"/>
                  <a:gd name="T19" fmla="*/ 68 h 182"/>
                  <a:gd name="T20" fmla="*/ 68 w 158"/>
                  <a:gd name="T21" fmla="*/ 58 h 182"/>
                  <a:gd name="T22" fmla="*/ 72 w 158"/>
                  <a:gd name="T23" fmla="*/ 54 h 182"/>
                  <a:gd name="T24" fmla="*/ 78 w 158"/>
                  <a:gd name="T25" fmla="*/ 54 h 182"/>
                  <a:gd name="T26" fmla="*/ 82 w 158"/>
                  <a:gd name="T27" fmla="*/ 54 h 182"/>
                  <a:gd name="T28" fmla="*/ 84 w 158"/>
                  <a:gd name="T29" fmla="*/ 54 h 182"/>
                  <a:gd name="T30" fmla="*/ 86 w 158"/>
                  <a:gd name="T31" fmla="*/ 50 h 182"/>
                  <a:gd name="T32" fmla="*/ 86 w 158"/>
                  <a:gd name="T33" fmla="*/ 48 h 182"/>
                  <a:gd name="T34" fmla="*/ 86 w 158"/>
                  <a:gd name="T35" fmla="*/ 44 h 182"/>
                  <a:gd name="T36" fmla="*/ 86 w 158"/>
                  <a:gd name="T37" fmla="*/ 32 h 182"/>
                  <a:gd name="T38" fmla="*/ 88 w 158"/>
                  <a:gd name="T39" fmla="*/ 20 h 182"/>
                  <a:gd name="T40" fmla="*/ 88 w 158"/>
                  <a:gd name="T41" fmla="*/ 14 h 182"/>
                  <a:gd name="T42" fmla="*/ 92 w 158"/>
                  <a:gd name="T43" fmla="*/ 12 h 182"/>
                  <a:gd name="T44" fmla="*/ 94 w 158"/>
                  <a:gd name="T45" fmla="*/ 14 h 182"/>
                  <a:gd name="T46" fmla="*/ 118 w 158"/>
                  <a:gd name="T47" fmla="*/ 14 h 182"/>
                  <a:gd name="T48" fmla="*/ 118 w 158"/>
                  <a:gd name="T49" fmla="*/ 0 h 182"/>
                  <a:gd name="T50" fmla="*/ 138 w 158"/>
                  <a:gd name="T51" fmla="*/ 28 h 182"/>
                  <a:gd name="T52" fmla="*/ 138 w 158"/>
                  <a:gd name="T53" fmla="*/ 28 h 182"/>
                  <a:gd name="T54" fmla="*/ 136 w 158"/>
                  <a:gd name="T55" fmla="*/ 30 h 182"/>
                  <a:gd name="T56" fmla="*/ 142 w 158"/>
                  <a:gd name="T57" fmla="*/ 142 h 182"/>
                  <a:gd name="T58" fmla="*/ 144 w 158"/>
                  <a:gd name="T59" fmla="*/ 146 h 182"/>
                  <a:gd name="T60" fmla="*/ 146 w 158"/>
                  <a:gd name="T61" fmla="*/ 152 h 182"/>
                  <a:gd name="T62" fmla="*/ 140 w 158"/>
                  <a:gd name="T63" fmla="*/ 164 h 182"/>
                  <a:gd name="T64" fmla="*/ 88 w 158"/>
                  <a:gd name="T65" fmla="*/ 158 h 182"/>
                  <a:gd name="T66" fmla="*/ 84 w 158"/>
                  <a:gd name="T67" fmla="*/ 162 h 182"/>
                  <a:gd name="T68" fmla="*/ 82 w 158"/>
                  <a:gd name="T69" fmla="*/ 162 h 182"/>
                  <a:gd name="T70" fmla="*/ 80 w 158"/>
                  <a:gd name="T71" fmla="*/ 160 h 182"/>
                  <a:gd name="T72" fmla="*/ 76 w 158"/>
                  <a:gd name="T73" fmla="*/ 162 h 182"/>
                  <a:gd name="T74" fmla="*/ 76 w 158"/>
                  <a:gd name="T75" fmla="*/ 166 h 182"/>
                  <a:gd name="T76" fmla="*/ 76 w 158"/>
                  <a:gd name="T77" fmla="*/ 170 h 182"/>
                  <a:gd name="T78" fmla="*/ 72 w 158"/>
                  <a:gd name="T79" fmla="*/ 172 h 182"/>
                  <a:gd name="T80" fmla="*/ 70 w 158"/>
                  <a:gd name="T81" fmla="*/ 176 h 182"/>
                  <a:gd name="T82" fmla="*/ 66 w 158"/>
                  <a:gd name="T83" fmla="*/ 182 h 182"/>
                  <a:gd name="T84" fmla="*/ 62 w 158"/>
                  <a:gd name="T85" fmla="*/ 182 h 182"/>
                  <a:gd name="T86" fmla="*/ 60 w 158"/>
                  <a:gd name="T87" fmla="*/ 178 h 182"/>
                  <a:gd name="T88" fmla="*/ 54 w 158"/>
                  <a:gd name="T89" fmla="*/ 178 h 182"/>
                  <a:gd name="T90" fmla="*/ 46 w 158"/>
                  <a:gd name="T91" fmla="*/ 172 h 182"/>
                  <a:gd name="T92" fmla="*/ 42 w 158"/>
                  <a:gd name="T93" fmla="*/ 166 h 182"/>
                  <a:gd name="T94" fmla="*/ 36 w 158"/>
                  <a:gd name="T95" fmla="*/ 160 h 182"/>
                  <a:gd name="T96" fmla="*/ 26 w 158"/>
                  <a:gd name="T97" fmla="*/ 156 h 182"/>
                  <a:gd name="T98" fmla="*/ 0 w 158"/>
                  <a:gd name="T99" fmla="*/ 164 h 1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8"/>
                  <a:gd name="T151" fmla="*/ 0 h 182"/>
                  <a:gd name="T152" fmla="*/ 158 w 158"/>
                  <a:gd name="T153" fmla="*/ 182 h 1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8" h="182">
                    <a:moveTo>
                      <a:pt x="0" y="164"/>
                    </a:moveTo>
                    <a:lnTo>
                      <a:pt x="4" y="158"/>
                    </a:lnTo>
                    <a:lnTo>
                      <a:pt x="6" y="154"/>
                    </a:lnTo>
                    <a:lnTo>
                      <a:pt x="10" y="150"/>
                    </a:lnTo>
                    <a:lnTo>
                      <a:pt x="12" y="148"/>
                    </a:lnTo>
                    <a:lnTo>
                      <a:pt x="14" y="146"/>
                    </a:lnTo>
                    <a:lnTo>
                      <a:pt x="16" y="146"/>
                    </a:lnTo>
                    <a:lnTo>
                      <a:pt x="18" y="142"/>
                    </a:lnTo>
                    <a:lnTo>
                      <a:pt x="18" y="138"/>
                    </a:lnTo>
                    <a:lnTo>
                      <a:pt x="18" y="132"/>
                    </a:lnTo>
                    <a:lnTo>
                      <a:pt x="16" y="128"/>
                    </a:lnTo>
                    <a:lnTo>
                      <a:pt x="14" y="124"/>
                    </a:lnTo>
                    <a:lnTo>
                      <a:pt x="12" y="122"/>
                    </a:lnTo>
                    <a:lnTo>
                      <a:pt x="12" y="120"/>
                    </a:lnTo>
                    <a:lnTo>
                      <a:pt x="6" y="110"/>
                    </a:lnTo>
                    <a:lnTo>
                      <a:pt x="16" y="96"/>
                    </a:lnTo>
                    <a:lnTo>
                      <a:pt x="6" y="88"/>
                    </a:lnTo>
                    <a:lnTo>
                      <a:pt x="14" y="88"/>
                    </a:lnTo>
                    <a:lnTo>
                      <a:pt x="64" y="92"/>
                    </a:lnTo>
                    <a:lnTo>
                      <a:pt x="66" y="68"/>
                    </a:lnTo>
                    <a:lnTo>
                      <a:pt x="66" y="62"/>
                    </a:lnTo>
                    <a:lnTo>
                      <a:pt x="68" y="58"/>
                    </a:lnTo>
                    <a:lnTo>
                      <a:pt x="70" y="56"/>
                    </a:lnTo>
                    <a:lnTo>
                      <a:pt x="72" y="54"/>
                    </a:lnTo>
                    <a:lnTo>
                      <a:pt x="76" y="54"/>
                    </a:lnTo>
                    <a:lnTo>
                      <a:pt x="78" y="54"/>
                    </a:lnTo>
                    <a:lnTo>
                      <a:pt x="80" y="54"/>
                    </a:lnTo>
                    <a:lnTo>
                      <a:pt x="82" y="54"/>
                    </a:lnTo>
                    <a:lnTo>
                      <a:pt x="84" y="54"/>
                    </a:lnTo>
                    <a:lnTo>
                      <a:pt x="86" y="52"/>
                    </a:lnTo>
                    <a:lnTo>
                      <a:pt x="86" y="50"/>
                    </a:lnTo>
                    <a:lnTo>
                      <a:pt x="86" y="48"/>
                    </a:lnTo>
                    <a:lnTo>
                      <a:pt x="86" y="44"/>
                    </a:lnTo>
                    <a:lnTo>
                      <a:pt x="86" y="38"/>
                    </a:lnTo>
                    <a:lnTo>
                      <a:pt x="86" y="32"/>
                    </a:lnTo>
                    <a:lnTo>
                      <a:pt x="88" y="24"/>
                    </a:lnTo>
                    <a:lnTo>
                      <a:pt x="88" y="20"/>
                    </a:lnTo>
                    <a:lnTo>
                      <a:pt x="88" y="16"/>
                    </a:lnTo>
                    <a:lnTo>
                      <a:pt x="88" y="14"/>
                    </a:lnTo>
                    <a:lnTo>
                      <a:pt x="90" y="12"/>
                    </a:lnTo>
                    <a:lnTo>
                      <a:pt x="92" y="12"/>
                    </a:lnTo>
                    <a:lnTo>
                      <a:pt x="94" y="14"/>
                    </a:lnTo>
                    <a:lnTo>
                      <a:pt x="118" y="14"/>
                    </a:lnTo>
                    <a:lnTo>
                      <a:pt x="118" y="4"/>
                    </a:lnTo>
                    <a:lnTo>
                      <a:pt x="118" y="0"/>
                    </a:lnTo>
                    <a:lnTo>
                      <a:pt x="158" y="28"/>
                    </a:lnTo>
                    <a:lnTo>
                      <a:pt x="138" y="28"/>
                    </a:lnTo>
                    <a:lnTo>
                      <a:pt x="136" y="28"/>
                    </a:lnTo>
                    <a:lnTo>
                      <a:pt x="136" y="30"/>
                    </a:lnTo>
                    <a:lnTo>
                      <a:pt x="136" y="32"/>
                    </a:lnTo>
                    <a:lnTo>
                      <a:pt x="142" y="142"/>
                    </a:lnTo>
                    <a:lnTo>
                      <a:pt x="144" y="146"/>
                    </a:lnTo>
                    <a:lnTo>
                      <a:pt x="144" y="148"/>
                    </a:lnTo>
                    <a:lnTo>
                      <a:pt x="146" y="152"/>
                    </a:lnTo>
                    <a:lnTo>
                      <a:pt x="146" y="156"/>
                    </a:lnTo>
                    <a:lnTo>
                      <a:pt x="140" y="164"/>
                    </a:lnTo>
                    <a:lnTo>
                      <a:pt x="88" y="158"/>
                    </a:lnTo>
                    <a:lnTo>
                      <a:pt x="86" y="160"/>
                    </a:lnTo>
                    <a:lnTo>
                      <a:pt x="84" y="162"/>
                    </a:lnTo>
                    <a:lnTo>
                      <a:pt x="82" y="162"/>
                    </a:lnTo>
                    <a:lnTo>
                      <a:pt x="80" y="160"/>
                    </a:lnTo>
                    <a:lnTo>
                      <a:pt x="78" y="160"/>
                    </a:lnTo>
                    <a:lnTo>
                      <a:pt x="76" y="162"/>
                    </a:lnTo>
                    <a:lnTo>
                      <a:pt x="76" y="166"/>
                    </a:lnTo>
                    <a:lnTo>
                      <a:pt x="76" y="168"/>
                    </a:lnTo>
                    <a:lnTo>
                      <a:pt x="76" y="170"/>
                    </a:lnTo>
                    <a:lnTo>
                      <a:pt x="74" y="172"/>
                    </a:lnTo>
                    <a:lnTo>
                      <a:pt x="72" y="172"/>
                    </a:lnTo>
                    <a:lnTo>
                      <a:pt x="72" y="174"/>
                    </a:lnTo>
                    <a:lnTo>
                      <a:pt x="70" y="176"/>
                    </a:lnTo>
                    <a:lnTo>
                      <a:pt x="68" y="178"/>
                    </a:lnTo>
                    <a:lnTo>
                      <a:pt x="66" y="182"/>
                    </a:lnTo>
                    <a:lnTo>
                      <a:pt x="64" y="182"/>
                    </a:lnTo>
                    <a:lnTo>
                      <a:pt x="62" y="182"/>
                    </a:lnTo>
                    <a:lnTo>
                      <a:pt x="62" y="180"/>
                    </a:lnTo>
                    <a:lnTo>
                      <a:pt x="60" y="178"/>
                    </a:lnTo>
                    <a:lnTo>
                      <a:pt x="56" y="178"/>
                    </a:lnTo>
                    <a:lnTo>
                      <a:pt x="54" y="178"/>
                    </a:lnTo>
                    <a:lnTo>
                      <a:pt x="50" y="176"/>
                    </a:lnTo>
                    <a:lnTo>
                      <a:pt x="46" y="172"/>
                    </a:lnTo>
                    <a:lnTo>
                      <a:pt x="44" y="166"/>
                    </a:lnTo>
                    <a:lnTo>
                      <a:pt x="42" y="166"/>
                    </a:lnTo>
                    <a:lnTo>
                      <a:pt x="40" y="162"/>
                    </a:lnTo>
                    <a:lnTo>
                      <a:pt x="36" y="160"/>
                    </a:lnTo>
                    <a:lnTo>
                      <a:pt x="32" y="158"/>
                    </a:lnTo>
                    <a:lnTo>
                      <a:pt x="26" y="156"/>
                    </a:lnTo>
                    <a:lnTo>
                      <a:pt x="20" y="156"/>
                    </a:lnTo>
                    <a:lnTo>
                      <a:pt x="0" y="16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35" name="Freeform 263"/>
              <p:cNvSpPr>
                <a:spLocks/>
              </p:cNvSpPr>
              <p:nvPr/>
            </p:nvSpPr>
            <p:spPr bwMode="gray">
              <a:xfrm>
                <a:off x="2406" y="2675"/>
                <a:ext cx="44" cy="28"/>
              </a:xfrm>
              <a:custGeom>
                <a:avLst/>
                <a:gdLst>
                  <a:gd name="T0" fmla="*/ 24 w 40"/>
                  <a:gd name="T1" fmla="*/ 0 h 28"/>
                  <a:gd name="T2" fmla="*/ 24 w 40"/>
                  <a:gd name="T3" fmla="*/ 0 h 28"/>
                  <a:gd name="T4" fmla="*/ 22 w 40"/>
                  <a:gd name="T5" fmla="*/ 0 h 28"/>
                  <a:gd name="T6" fmla="*/ 20 w 40"/>
                  <a:gd name="T7" fmla="*/ 0 h 28"/>
                  <a:gd name="T8" fmla="*/ 18 w 40"/>
                  <a:gd name="T9" fmla="*/ 2 h 28"/>
                  <a:gd name="T10" fmla="*/ 14 w 40"/>
                  <a:gd name="T11" fmla="*/ 2 h 28"/>
                  <a:gd name="T12" fmla="*/ 8 w 40"/>
                  <a:gd name="T13" fmla="*/ 4 h 28"/>
                  <a:gd name="T14" fmla="*/ 0 w 40"/>
                  <a:gd name="T15" fmla="*/ 8 h 28"/>
                  <a:gd name="T16" fmla="*/ 0 w 40"/>
                  <a:gd name="T17" fmla="*/ 8 h 28"/>
                  <a:gd name="T18" fmla="*/ 2 w 40"/>
                  <a:gd name="T19" fmla="*/ 12 h 28"/>
                  <a:gd name="T20" fmla="*/ 6 w 40"/>
                  <a:gd name="T21" fmla="*/ 16 h 28"/>
                  <a:gd name="T22" fmla="*/ 10 w 40"/>
                  <a:gd name="T23" fmla="*/ 22 h 28"/>
                  <a:gd name="T24" fmla="*/ 16 w 40"/>
                  <a:gd name="T25" fmla="*/ 28 h 28"/>
                  <a:gd name="T26" fmla="*/ 18 w 40"/>
                  <a:gd name="T27" fmla="*/ 28 h 28"/>
                  <a:gd name="T28" fmla="*/ 20 w 40"/>
                  <a:gd name="T29" fmla="*/ 26 h 28"/>
                  <a:gd name="T30" fmla="*/ 24 w 40"/>
                  <a:gd name="T31" fmla="*/ 26 h 28"/>
                  <a:gd name="T32" fmla="*/ 28 w 40"/>
                  <a:gd name="T33" fmla="*/ 24 h 28"/>
                  <a:gd name="T34" fmla="*/ 32 w 40"/>
                  <a:gd name="T35" fmla="*/ 22 h 28"/>
                  <a:gd name="T36" fmla="*/ 36 w 40"/>
                  <a:gd name="T37" fmla="*/ 22 h 28"/>
                  <a:gd name="T38" fmla="*/ 38 w 40"/>
                  <a:gd name="T39" fmla="*/ 20 h 28"/>
                  <a:gd name="T40" fmla="*/ 38 w 40"/>
                  <a:gd name="T41" fmla="*/ 16 h 28"/>
                  <a:gd name="T42" fmla="*/ 40 w 40"/>
                  <a:gd name="T43" fmla="*/ 16 h 28"/>
                  <a:gd name="T44" fmla="*/ 38 w 40"/>
                  <a:gd name="T45" fmla="*/ 8 h 28"/>
                  <a:gd name="T46" fmla="*/ 38 w 40"/>
                  <a:gd name="T47" fmla="*/ 2 h 28"/>
                  <a:gd name="T48" fmla="*/ 24 w 40"/>
                  <a:gd name="T49" fmla="*/ 0 h 28"/>
                  <a:gd name="T50" fmla="*/ 24 w 40"/>
                  <a:gd name="T51" fmla="*/ 0 h 2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0"/>
                  <a:gd name="T79" fmla="*/ 0 h 28"/>
                  <a:gd name="T80" fmla="*/ 40 w 40"/>
                  <a:gd name="T81" fmla="*/ 28 h 2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0" h="28">
                    <a:moveTo>
                      <a:pt x="24" y="0"/>
                    </a:moveTo>
                    <a:lnTo>
                      <a:pt x="24" y="0"/>
                    </a:lnTo>
                    <a:lnTo>
                      <a:pt x="22" y="0"/>
                    </a:lnTo>
                    <a:lnTo>
                      <a:pt x="20" y="0"/>
                    </a:lnTo>
                    <a:lnTo>
                      <a:pt x="18" y="2"/>
                    </a:lnTo>
                    <a:lnTo>
                      <a:pt x="14" y="2"/>
                    </a:lnTo>
                    <a:lnTo>
                      <a:pt x="8" y="4"/>
                    </a:lnTo>
                    <a:lnTo>
                      <a:pt x="0" y="8"/>
                    </a:lnTo>
                    <a:lnTo>
                      <a:pt x="2" y="12"/>
                    </a:lnTo>
                    <a:lnTo>
                      <a:pt x="6" y="16"/>
                    </a:lnTo>
                    <a:lnTo>
                      <a:pt x="10" y="22"/>
                    </a:lnTo>
                    <a:lnTo>
                      <a:pt x="16" y="28"/>
                    </a:lnTo>
                    <a:lnTo>
                      <a:pt x="18" y="28"/>
                    </a:lnTo>
                    <a:lnTo>
                      <a:pt x="20" y="26"/>
                    </a:lnTo>
                    <a:lnTo>
                      <a:pt x="24" y="26"/>
                    </a:lnTo>
                    <a:lnTo>
                      <a:pt x="28" y="24"/>
                    </a:lnTo>
                    <a:lnTo>
                      <a:pt x="32" y="22"/>
                    </a:lnTo>
                    <a:lnTo>
                      <a:pt x="36" y="22"/>
                    </a:lnTo>
                    <a:lnTo>
                      <a:pt x="38" y="20"/>
                    </a:lnTo>
                    <a:lnTo>
                      <a:pt x="38" y="16"/>
                    </a:lnTo>
                    <a:lnTo>
                      <a:pt x="40" y="16"/>
                    </a:lnTo>
                    <a:lnTo>
                      <a:pt x="38" y="8"/>
                    </a:lnTo>
                    <a:lnTo>
                      <a:pt x="38" y="2"/>
                    </a:lnTo>
                    <a:lnTo>
                      <a:pt x="24"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36" name="Freeform 264"/>
              <p:cNvSpPr>
                <a:spLocks/>
              </p:cNvSpPr>
              <p:nvPr/>
            </p:nvSpPr>
            <p:spPr bwMode="gray">
              <a:xfrm>
                <a:off x="2390" y="2633"/>
                <a:ext cx="73" cy="50"/>
              </a:xfrm>
              <a:custGeom>
                <a:avLst/>
                <a:gdLst>
                  <a:gd name="T0" fmla="*/ 2 w 66"/>
                  <a:gd name="T1" fmla="*/ 30 h 50"/>
                  <a:gd name="T2" fmla="*/ 2 w 66"/>
                  <a:gd name="T3" fmla="*/ 22 h 50"/>
                  <a:gd name="T4" fmla="*/ 0 w 66"/>
                  <a:gd name="T5" fmla="*/ 16 h 50"/>
                  <a:gd name="T6" fmla="*/ 0 w 66"/>
                  <a:gd name="T7" fmla="*/ 10 h 50"/>
                  <a:gd name="T8" fmla="*/ 0 w 66"/>
                  <a:gd name="T9" fmla="*/ 6 h 50"/>
                  <a:gd name="T10" fmla="*/ 2 w 66"/>
                  <a:gd name="T11" fmla="*/ 6 h 50"/>
                  <a:gd name="T12" fmla="*/ 2 w 66"/>
                  <a:gd name="T13" fmla="*/ 6 h 50"/>
                  <a:gd name="T14" fmla="*/ 2 w 66"/>
                  <a:gd name="T15" fmla="*/ 6 h 50"/>
                  <a:gd name="T16" fmla="*/ 20 w 66"/>
                  <a:gd name="T17" fmla="*/ 0 h 50"/>
                  <a:gd name="T18" fmla="*/ 26 w 66"/>
                  <a:gd name="T19" fmla="*/ 0 h 50"/>
                  <a:gd name="T20" fmla="*/ 32 w 66"/>
                  <a:gd name="T21" fmla="*/ 2 h 50"/>
                  <a:gd name="T22" fmla="*/ 38 w 66"/>
                  <a:gd name="T23" fmla="*/ 4 h 50"/>
                  <a:gd name="T24" fmla="*/ 40 w 66"/>
                  <a:gd name="T25" fmla="*/ 8 h 50"/>
                  <a:gd name="T26" fmla="*/ 42 w 66"/>
                  <a:gd name="T27" fmla="*/ 10 h 50"/>
                  <a:gd name="T28" fmla="*/ 44 w 66"/>
                  <a:gd name="T29" fmla="*/ 10 h 50"/>
                  <a:gd name="T30" fmla="*/ 46 w 66"/>
                  <a:gd name="T31" fmla="*/ 14 h 50"/>
                  <a:gd name="T32" fmla="*/ 48 w 66"/>
                  <a:gd name="T33" fmla="*/ 18 h 50"/>
                  <a:gd name="T34" fmla="*/ 50 w 66"/>
                  <a:gd name="T35" fmla="*/ 20 h 50"/>
                  <a:gd name="T36" fmla="*/ 50 w 66"/>
                  <a:gd name="T37" fmla="*/ 20 h 50"/>
                  <a:gd name="T38" fmla="*/ 50 w 66"/>
                  <a:gd name="T39" fmla="*/ 20 h 50"/>
                  <a:gd name="T40" fmla="*/ 56 w 66"/>
                  <a:gd name="T41" fmla="*/ 22 h 50"/>
                  <a:gd name="T42" fmla="*/ 60 w 66"/>
                  <a:gd name="T43" fmla="*/ 24 h 50"/>
                  <a:gd name="T44" fmla="*/ 62 w 66"/>
                  <a:gd name="T45" fmla="*/ 26 h 50"/>
                  <a:gd name="T46" fmla="*/ 64 w 66"/>
                  <a:gd name="T47" fmla="*/ 26 h 50"/>
                  <a:gd name="T48" fmla="*/ 64 w 66"/>
                  <a:gd name="T49" fmla="*/ 26 h 50"/>
                  <a:gd name="T50" fmla="*/ 64 w 66"/>
                  <a:gd name="T51" fmla="*/ 30 h 50"/>
                  <a:gd name="T52" fmla="*/ 64 w 66"/>
                  <a:gd name="T53" fmla="*/ 32 h 50"/>
                  <a:gd name="T54" fmla="*/ 64 w 66"/>
                  <a:gd name="T55" fmla="*/ 36 h 50"/>
                  <a:gd name="T56" fmla="*/ 66 w 66"/>
                  <a:gd name="T57" fmla="*/ 42 h 50"/>
                  <a:gd name="T58" fmla="*/ 66 w 66"/>
                  <a:gd name="T59" fmla="*/ 44 h 50"/>
                  <a:gd name="T60" fmla="*/ 66 w 66"/>
                  <a:gd name="T61" fmla="*/ 44 h 50"/>
                  <a:gd name="T62" fmla="*/ 58 w 66"/>
                  <a:gd name="T63" fmla="*/ 44 h 50"/>
                  <a:gd name="T64" fmla="*/ 50 w 66"/>
                  <a:gd name="T65" fmla="*/ 44 h 50"/>
                  <a:gd name="T66" fmla="*/ 44 w 66"/>
                  <a:gd name="T67" fmla="*/ 44 h 50"/>
                  <a:gd name="T68" fmla="*/ 40 w 66"/>
                  <a:gd name="T69" fmla="*/ 44 h 50"/>
                  <a:gd name="T70" fmla="*/ 38 w 66"/>
                  <a:gd name="T71" fmla="*/ 42 h 50"/>
                  <a:gd name="T72" fmla="*/ 34 w 66"/>
                  <a:gd name="T73" fmla="*/ 42 h 50"/>
                  <a:gd name="T74" fmla="*/ 30 w 66"/>
                  <a:gd name="T75" fmla="*/ 44 h 50"/>
                  <a:gd name="T76" fmla="*/ 26 w 66"/>
                  <a:gd name="T77" fmla="*/ 44 h 50"/>
                  <a:gd name="T78" fmla="*/ 22 w 66"/>
                  <a:gd name="T79" fmla="*/ 46 h 50"/>
                  <a:gd name="T80" fmla="*/ 18 w 66"/>
                  <a:gd name="T81" fmla="*/ 48 h 50"/>
                  <a:gd name="T82" fmla="*/ 16 w 66"/>
                  <a:gd name="T83" fmla="*/ 48 h 50"/>
                  <a:gd name="T84" fmla="*/ 14 w 66"/>
                  <a:gd name="T85" fmla="*/ 50 h 50"/>
                  <a:gd name="T86" fmla="*/ 12 w 66"/>
                  <a:gd name="T87" fmla="*/ 46 h 50"/>
                  <a:gd name="T88" fmla="*/ 10 w 66"/>
                  <a:gd name="T89" fmla="*/ 44 h 50"/>
                  <a:gd name="T90" fmla="*/ 8 w 66"/>
                  <a:gd name="T91" fmla="*/ 42 h 50"/>
                  <a:gd name="T92" fmla="*/ 6 w 66"/>
                  <a:gd name="T93" fmla="*/ 40 h 50"/>
                  <a:gd name="T94" fmla="*/ 4 w 66"/>
                  <a:gd name="T95" fmla="*/ 36 h 50"/>
                  <a:gd name="T96" fmla="*/ 2 w 66"/>
                  <a:gd name="T97" fmla="*/ 30 h 50"/>
                  <a:gd name="T98" fmla="*/ 2 w 66"/>
                  <a:gd name="T99" fmla="*/ 30 h 5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
                  <a:gd name="T151" fmla="*/ 0 h 50"/>
                  <a:gd name="T152" fmla="*/ 66 w 66"/>
                  <a:gd name="T153" fmla="*/ 50 h 5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 h="50">
                    <a:moveTo>
                      <a:pt x="2" y="30"/>
                    </a:moveTo>
                    <a:lnTo>
                      <a:pt x="2" y="22"/>
                    </a:lnTo>
                    <a:lnTo>
                      <a:pt x="0" y="16"/>
                    </a:lnTo>
                    <a:lnTo>
                      <a:pt x="0" y="10"/>
                    </a:lnTo>
                    <a:lnTo>
                      <a:pt x="0" y="6"/>
                    </a:lnTo>
                    <a:lnTo>
                      <a:pt x="2" y="6"/>
                    </a:lnTo>
                    <a:lnTo>
                      <a:pt x="20" y="0"/>
                    </a:lnTo>
                    <a:lnTo>
                      <a:pt x="26" y="0"/>
                    </a:lnTo>
                    <a:lnTo>
                      <a:pt x="32" y="2"/>
                    </a:lnTo>
                    <a:lnTo>
                      <a:pt x="38" y="4"/>
                    </a:lnTo>
                    <a:lnTo>
                      <a:pt x="40" y="8"/>
                    </a:lnTo>
                    <a:lnTo>
                      <a:pt x="42" y="10"/>
                    </a:lnTo>
                    <a:lnTo>
                      <a:pt x="44" y="10"/>
                    </a:lnTo>
                    <a:lnTo>
                      <a:pt x="46" y="14"/>
                    </a:lnTo>
                    <a:lnTo>
                      <a:pt x="48" y="18"/>
                    </a:lnTo>
                    <a:lnTo>
                      <a:pt x="50" y="20"/>
                    </a:lnTo>
                    <a:lnTo>
                      <a:pt x="56" y="22"/>
                    </a:lnTo>
                    <a:lnTo>
                      <a:pt x="60" y="24"/>
                    </a:lnTo>
                    <a:lnTo>
                      <a:pt x="62" y="26"/>
                    </a:lnTo>
                    <a:lnTo>
                      <a:pt x="64" y="26"/>
                    </a:lnTo>
                    <a:lnTo>
                      <a:pt x="64" y="30"/>
                    </a:lnTo>
                    <a:lnTo>
                      <a:pt x="64" y="32"/>
                    </a:lnTo>
                    <a:lnTo>
                      <a:pt x="64" y="36"/>
                    </a:lnTo>
                    <a:lnTo>
                      <a:pt x="66" y="42"/>
                    </a:lnTo>
                    <a:lnTo>
                      <a:pt x="66" y="44"/>
                    </a:lnTo>
                    <a:lnTo>
                      <a:pt x="58" y="44"/>
                    </a:lnTo>
                    <a:lnTo>
                      <a:pt x="50" y="44"/>
                    </a:lnTo>
                    <a:lnTo>
                      <a:pt x="44" y="44"/>
                    </a:lnTo>
                    <a:lnTo>
                      <a:pt x="40" y="44"/>
                    </a:lnTo>
                    <a:lnTo>
                      <a:pt x="38" y="42"/>
                    </a:lnTo>
                    <a:lnTo>
                      <a:pt x="34" y="42"/>
                    </a:lnTo>
                    <a:lnTo>
                      <a:pt x="30" y="44"/>
                    </a:lnTo>
                    <a:lnTo>
                      <a:pt x="26" y="44"/>
                    </a:lnTo>
                    <a:lnTo>
                      <a:pt x="22" y="46"/>
                    </a:lnTo>
                    <a:lnTo>
                      <a:pt x="18" y="48"/>
                    </a:lnTo>
                    <a:lnTo>
                      <a:pt x="16" y="48"/>
                    </a:lnTo>
                    <a:lnTo>
                      <a:pt x="14" y="50"/>
                    </a:lnTo>
                    <a:lnTo>
                      <a:pt x="12" y="46"/>
                    </a:lnTo>
                    <a:lnTo>
                      <a:pt x="10" y="44"/>
                    </a:lnTo>
                    <a:lnTo>
                      <a:pt x="8" y="42"/>
                    </a:lnTo>
                    <a:lnTo>
                      <a:pt x="6" y="40"/>
                    </a:lnTo>
                    <a:lnTo>
                      <a:pt x="4" y="36"/>
                    </a:lnTo>
                    <a:lnTo>
                      <a:pt x="2" y="3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37" name="Freeform 265"/>
              <p:cNvSpPr>
                <a:spLocks/>
              </p:cNvSpPr>
              <p:nvPr/>
            </p:nvSpPr>
            <p:spPr bwMode="gray">
              <a:xfrm>
                <a:off x="2395" y="2653"/>
                <a:ext cx="46" cy="10"/>
              </a:xfrm>
              <a:custGeom>
                <a:avLst/>
                <a:gdLst>
                  <a:gd name="T0" fmla="*/ 0 w 42"/>
                  <a:gd name="T1" fmla="*/ 0 h 10"/>
                  <a:gd name="T2" fmla="*/ 0 w 42"/>
                  <a:gd name="T3" fmla="*/ 8 h 10"/>
                  <a:gd name="T4" fmla="*/ 2 w 42"/>
                  <a:gd name="T5" fmla="*/ 8 h 10"/>
                  <a:gd name="T6" fmla="*/ 6 w 42"/>
                  <a:gd name="T7" fmla="*/ 6 h 10"/>
                  <a:gd name="T8" fmla="*/ 10 w 42"/>
                  <a:gd name="T9" fmla="*/ 6 h 10"/>
                  <a:gd name="T10" fmla="*/ 16 w 42"/>
                  <a:gd name="T11" fmla="*/ 8 h 10"/>
                  <a:gd name="T12" fmla="*/ 22 w 42"/>
                  <a:gd name="T13" fmla="*/ 10 h 10"/>
                  <a:gd name="T14" fmla="*/ 28 w 42"/>
                  <a:gd name="T15" fmla="*/ 10 h 10"/>
                  <a:gd name="T16" fmla="*/ 30 w 42"/>
                  <a:gd name="T17" fmla="*/ 8 h 10"/>
                  <a:gd name="T18" fmla="*/ 32 w 42"/>
                  <a:gd name="T19" fmla="*/ 8 h 10"/>
                  <a:gd name="T20" fmla="*/ 34 w 42"/>
                  <a:gd name="T21" fmla="*/ 6 h 10"/>
                  <a:gd name="T22" fmla="*/ 36 w 42"/>
                  <a:gd name="T23" fmla="*/ 6 h 10"/>
                  <a:gd name="T24" fmla="*/ 38 w 42"/>
                  <a:gd name="T25" fmla="*/ 6 h 10"/>
                  <a:gd name="T26" fmla="*/ 38 w 42"/>
                  <a:gd name="T27" fmla="*/ 6 h 10"/>
                  <a:gd name="T28" fmla="*/ 40 w 42"/>
                  <a:gd name="T29" fmla="*/ 6 h 10"/>
                  <a:gd name="T30" fmla="*/ 42 w 42"/>
                  <a:gd name="T31" fmla="*/ 6 h 10"/>
                  <a:gd name="T32" fmla="*/ 42 w 42"/>
                  <a:gd name="T33" fmla="*/ 4 h 10"/>
                  <a:gd name="T34" fmla="*/ 40 w 42"/>
                  <a:gd name="T35" fmla="*/ 4 h 10"/>
                  <a:gd name="T36" fmla="*/ 36 w 42"/>
                  <a:gd name="T37" fmla="*/ 2 h 10"/>
                  <a:gd name="T38" fmla="*/ 32 w 42"/>
                  <a:gd name="T39" fmla="*/ 0 h 10"/>
                  <a:gd name="T40" fmla="*/ 28 w 42"/>
                  <a:gd name="T41" fmla="*/ 0 h 10"/>
                  <a:gd name="T42" fmla="*/ 24 w 42"/>
                  <a:gd name="T43" fmla="*/ 2 h 10"/>
                  <a:gd name="T44" fmla="*/ 22 w 42"/>
                  <a:gd name="T45" fmla="*/ 2 h 10"/>
                  <a:gd name="T46" fmla="*/ 18 w 42"/>
                  <a:gd name="T47" fmla="*/ 2 h 10"/>
                  <a:gd name="T48" fmla="*/ 16 w 42"/>
                  <a:gd name="T49" fmla="*/ 2 h 10"/>
                  <a:gd name="T50" fmla="*/ 12 w 42"/>
                  <a:gd name="T51" fmla="*/ 2 h 10"/>
                  <a:gd name="T52" fmla="*/ 10 w 42"/>
                  <a:gd name="T53" fmla="*/ 0 h 10"/>
                  <a:gd name="T54" fmla="*/ 8 w 42"/>
                  <a:gd name="T55" fmla="*/ 0 h 10"/>
                  <a:gd name="T56" fmla="*/ 6 w 42"/>
                  <a:gd name="T57" fmla="*/ 0 h 10"/>
                  <a:gd name="T58" fmla="*/ 2 w 42"/>
                  <a:gd name="T59" fmla="*/ 0 h 10"/>
                  <a:gd name="T60" fmla="*/ 0 w 42"/>
                  <a:gd name="T61" fmla="*/ 0 h 10"/>
                  <a:gd name="T62" fmla="*/ 0 w 42"/>
                  <a:gd name="T63" fmla="*/ 0 h 10"/>
                  <a:gd name="T64" fmla="*/ 0 w 42"/>
                  <a:gd name="T65" fmla="*/ 0 h 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2"/>
                  <a:gd name="T100" fmla="*/ 0 h 10"/>
                  <a:gd name="T101" fmla="*/ 42 w 42"/>
                  <a:gd name="T102" fmla="*/ 10 h 1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2" h="10">
                    <a:moveTo>
                      <a:pt x="0" y="0"/>
                    </a:moveTo>
                    <a:lnTo>
                      <a:pt x="0" y="8"/>
                    </a:lnTo>
                    <a:lnTo>
                      <a:pt x="2" y="8"/>
                    </a:lnTo>
                    <a:lnTo>
                      <a:pt x="6" y="6"/>
                    </a:lnTo>
                    <a:lnTo>
                      <a:pt x="10" y="6"/>
                    </a:lnTo>
                    <a:lnTo>
                      <a:pt x="16" y="8"/>
                    </a:lnTo>
                    <a:lnTo>
                      <a:pt x="22" y="10"/>
                    </a:lnTo>
                    <a:lnTo>
                      <a:pt x="28" y="10"/>
                    </a:lnTo>
                    <a:lnTo>
                      <a:pt x="30" y="8"/>
                    </a:lnTo>
                    <a:lnTo>
                      <a:pt x="32" y="8"/>
                    </a:lnTo>
                    <a:lnTo>
                      <a:pt x="34" y="6"/>
                    </a:lnTo>
                    <a:lnTo>
                      <a:pt x="36" y="6"/>
                    </a:lnTo>
                    <a:lnTo>
                      <a:pt x="38" y="6"/>
                    </a:lnTo>
                    <a:lnTo>
                      <a:pt x="40" y="6"/>
                    </a:lnTo>
                    <a:lnTo>
                      <a:pt x="42" y="6"/>
                    </a:lnTo>
                    <a:lnTo>
                      <a:pt x="42" y="4"/>
                    </a:lnTo>
                    <a:lnTo>
                      <a:pt x="40" y="4"/>
                    </a:lnTo>
                    <a:lnTo>
                      <a:pt x="36" y="2"/>
                    </a:lnTo>
                    <a:lnTo>
                      <a:pt x="32" y="0"/>
                    </a:lnTo>
                    <a:lnTo>
                      <a:pt x="28" y="0"/>
                    </a:lnTo>
                    <a:lnTo>
                      <a:pt x="24" y="2"/>
                    </a:lnTo>
                    <a:lnTo>
                      <a:pt x="22" y="2"/>
                    </a:lnTo>
                    <a:lnTo>
                      <a:pt x="18" y="2"/>
                    </a:lnTo>
                    <a:lnTo>
                      <a:pt x="16" y="2"/>
                    </a:lnTo>
                    <a:lnTo>
                      <a:pt x="12" y="2"/>
                    </a:lnTo>
                    <a:lnTo>
                      <a:pt x="10" y="0"/>
                    </a:lnTo>
                    <a:lnTo>
                      <a:pt x="8" y="0"/>
                    </a:lnTo>
                    <a:lnTo>
                      <a:pt x="6" y="0"/>
                    </a:lnTo>
                    <a:lnTo>
                      <a:pt x="2" y="0"/>
                    </a:lnTo>
                    <a:lnTo>
                      <a:pt x="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38" name="Freeform 266"/>
              <p:cNvSpPr>
                <a:spLocks/>
              </p:cNvSpPr>
              <p:nvPr/>
            </p:nvSpPr>
            <p:spPr bwMode="gray">
              <a:xfrm>
                <a:off x="2479" y="2737"/>
                <a:ext cx="92" cy="56"/>
              </a:xfrm>
              <a:custGeom>
                <a:avLst/>
                <a:gdLst>
                  <a:gd name="T0" fmla="*/ 24 w 84"/>
                  <a:gd name="T1" fmla="*/ 44 h 56"/>
                  <a:gd name="T2" fmla="*/ 22 w 84"/>
                  <a:gd name="T3" fmla="*/ 38 h 56"/>
                  <a:gd name="T4" fmla="*/ 0 w 84"/>
                  <a:gd name="T5" fmla="*/ 20 h 56"/>
                  <a:gd name="T6" fmla="*/ 0 w 84"/>
                  <a:gd name="T7" fmla="*/ 20 h 56"/>
                  <a:gd name="T8" fmla="*/ 4 w 84"/>
                  <a:gd name="T9" fmla="*/ 18 h 56"/>
                  <a:gd name="T10" fmla="*/ 6 w 84"/>
                  <a:gd name="T11" fmla="*/ 16 h 56"/>
                  <a:gd name="T12" fmla="*/ 12 w 84"/>
                  <a:gd name="T13" fmla="*/ 12 h 56"/>
                  <a:gd name="T14" fmla="*/ 14 w 84"/>
                  <a:gd name="T15" fmla="*/ 8 h 56"/>
                  <a:gd name="T16" fmla="*/ 16 w 84"/>
                  <a:gd name="T17" fmla="*/ 0 h 56"/>
                  <a:gd name="T18" fmla="*/ 28 w 84"/>
                  <a:gd name="T19" fmla="*/ 0 h 56"/>
                  <a:gd name="T20" fmla="*/ 28 w 84"/>
                  <a:gd name="T21" fmla="*/ 0 h 56"/>
                  <a:gd name="T22" fmla="*/ 30 w 84"/>
                  <a:gd name="T23" fmla="*/ 2 h 56"/>
                  <a:gd name="T24" fmla="*/ 34 w 84"/>
                  <a:gd name="T25" fmla="*/ 4 h 56"/>
                  <a:gd name="T26" fmla="*/ 38 w 84"/>
                  <a:gd name="T27" fmla="*/ 6 h 56"/>
                  <a:gd name="T28" fmla="*/ 40 w 84"/>
                  <a:gd name="T29" fmla="*/ 8 h 56"/>
                  <a:gd name="T30" fmla="*/ 44 w 84"/>
                  <a:gd name="T31" fmla="*/ 10 h 56"/>
                  <a:gd name="T32" fmla="*/ 46 w 84"/>
                  <a:gd name="T33" fmla="*/ 10 h 56"/>
                  <a:gd name="T34" fmla="*/ 46 w 84"/>
                  <a:gd name="T35" fmla="*/ 8 h 56"/>
                  <a:gd name="T36" fmla="*/ 48 w 84"/>
                  <a:gd name="T37" fmla="*/ 8 h 56"/>
                  <a:gd name="T38" fmla="*/ 50 w 84"/>
                  <a:gd name="T39" fmla="*/ 6 h 56"/>
                  <a:gd name="T40" fmla="*/ 52 w 84"/>
                  <a:gd name="T41" fmla="*/ 4 h 56"/>
                  <a:gd name="T42" fmla="*/ 56 w 84"/>
                  <a:gd name="T43" fmla="*/ 4 h 56"/>
                  <a:gd name="T44" fmla="*/ 58 w 84"/>
                  <a:gd name="T45" fmla="*/ 4 h 56"/>
                  <a:gd name="T46" fmla="*/ 62 w 84"/>
                  <a:gd name="T47" fmla="*/ 6 h 56"/>
                  <a:gd name="T48" fmla="*/ 64 w 84"/>
                  <a:gd name="T49" fmla="*/ 10 h 56"/>
                  <a:gd name="T50" fmla="*/ 64 w 84"/>
                  <a:gd name="T51" fmla="*/ 10 h 56"/>
                  <a:gd name="T52" fmla="*/ 64 w 84"/>
                  <a:gd name="T53" fmla="*/ 12 h 56"/>
                  <a:gd name="T54" fmla="*/ 64 w 84"/>
                  <a:gd name="T55" fmla="*/ 16 h 56"/>
                  <a:gd name="T56" fmla="*/ 64 w 84"/>
                  <a:gd name="T57" fmla="*/ 18 h 56"/>
                  <a:gd name="T58" fmla="*/ 66 w 84"/>
                  <a:gd name="T59" fmla="*/ 22 h 56"/>
                  <a:gd name="T60" fmla="*/ 70 w 84"/>
                  <a:gd name="T61" fmla="*/ 24 h 56"/>
                  <a:gd name="T62" fmla="*/ 72 w 84"/>
                  <a:gd name="T63" fmla="*/ 24 h 56"/>
                  <a:gd name="T64" fmla="*/ 74 w 84"/>
                  <a:gd name="T65" fmla="*/ 24 h 56"/>
                  <a:gd name="T66" fmla="*/ 76 w 84"/>
                  <a:gd name="T67" fmla="*/ 24 h 56"/>
                  <a:gd name="T68" fmla="*/ 78 w 84"/>
                  <a:gd name="T69" fmla="*/ 24 h 56"/>
                  <a:gd name="T70" fmla="*/ 80 w 84"/>
                  <a:gd name="T71" fmla="*/ 26 h 56"/>
                  <a:gd name="T72" fmla="*/ 82 w 84"/>
                  <a:gd name="T73" fmla="*/ 30 h 56"/>
                  <a:gd name="T74" fmla="*/ 84 w 84"/>
                  <a:gd name="T75" fmla="*/ 36 h 56"/>
                  <a:gd name="T76" fmla="*/ 82 w 84"/>
                  <a:gd name="T77" fmla="*/ 40 h 56"/>
                  <a:gd name="T78" fmla="*/ 82 w 84"/>
                  <a:gd name="T79" fmla="*/ 42 h 56"/>
                  <a:gd name="T80" fmla="*/ 80 w 84"/>
                  <a:gd name="T81" fmla="*/ 44 h 56"/>
                  <a:gd name="T82" fmla="*/ 80 w 84"/>
                  <a:gd name="T83" fmla="*/ 46 h 56"/>
                  <a:gd name="T84" fmla="*/ 48 w 84"/>
                  <a:gd name="T85" fmla="*/ 56 h 56"/>
                  <a:gd name="T86" fmla="*/ 48 w 84"/>
                  <a:gd name="T87" fmla="*/ 56 h 56"/>
                  <a:gd name="T88" fmla="*/ 46 w 84"/>
                  <a:gd name="T89" fmla="*/ 56 h 56"/>
                  <a:gd name="T90" fmla="*/ 44 w 84"/>
                  <a:gd name="T91" fmla="*/ 56 h 56"/>
                  <a:gd name="T92" fmla="*/ 38 w 84"/>
                  <a:gd name="T93" fmla="*/ 54 h 56"/>
                  <a:gd name="T94" fmla="*/ 32 w 84"/>
                  <a:gd name="T95" fmla="*/ 52 h 56"/>
                  <a:gd name="T96" fmla="*/ 32 w 84"/>
                  <a:gd name="T97" fmla="*/ 52 h 56"/>
                  <a:gd name="T98" fmla="*/ 28 w 84"/>
                  <a:gd name="T99" fmla="*/ 50 h 56"/>
                  <a:gd name="T100" fmla="*/ 26 w 84"/>
                  <a:gd name="T101" fmla="*/ 48 h 56"/>
                  <a:gd name="T102" fmla="*/ 24 w 84"/>
                  <a:gd name="T103" fmla="*/ 44 h 56"/>
                  <a:gd name="T104" fmla="*/ 24 w 84"/>
                  <a:gd name="T105" fmla="*/ 44 h 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84"/>
                  <a:gd name="T160" fmla="*/ 0 h 56"/>
                  <a:gd name="T161" fmla="*/ 84 w 84"/>
                  <a:gd name="T162" fmla="*/ 56 h 5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84" h="56">
                    <a:moveTo>
                      <a:pt x="24" y="44"/>
                    </a:moveTo>
                    <a:lnTo>
                      <a:pt x="22" y="38"/>
                    </a:lnTo>
                    <a:lnTo>
                      <a:pt x="0" y="20"/>
                    </a:lnTo>
                    <a:lnTo>
                      <a:pt x="4" y="18"/>
                    </a:lnTo>
                    <a:lnTo>
                      <a:pt x="6" y="16"/>
                    </a:lnTo>
                    <a:lnTo>
                      <a:pt x="12" y="12"/>
                    </a:lnTo>
                    <a:lnTo>
                      <a:pt x="14" y="8"/>
                    </a:lnTo>
                    <a:lnTo>
                      <a:pt x="16" y="0"/>
                    </a:lnTo>
                    <a:lnTo>
                      <a:pt x="28" y="0"/>
                    </a:lnTo>
                    <a:lnTo>
                      <a:pt x="30" y="2"/>
                    </a:lnTo>
                    <a:lnTo>
                      <a:pt x="34" y="4"/>
                    </a:lnTo>
                    <a:lnTo>
                      <a:pt x="38" y="6"/>
                    </a:lnTo>
                    <a:lnTo>
                      <a:pt x="40" y="8"/>
                    </a:lnTo>
                    <a:lnTo>
                      <a:pt x="44" y="10"/>
                    </a:lnTo>
                    <a:lnTo>
                      <a:pt x="46" y="10"/>
                    </a:lnTo>
                    <a:lnTo>
                      <a:pt x="46" y="8"/>
                    </a:lnTo>
                    <a:lnTo>
                      <a:pt x="48" y="8"/>
                    </a:lnTo>
                    <a:lnTo>
                      <a:pt x="50" y="6"/>
                    </a:lnTo>
                    <a:lnTo>
                      <a:pt x="52" y="4"/>
                    </a:lnTo>
                    <a:lnTo>
                      <a:pt x="56" y="4"/>
                    </a:lnTo>
                    <a:lnTo>
                      <a:pt x="58" y="4"/>
                    </a:lnTo>
                    <a:lnTo>
                      <a:pt x="62" y="6"/>
                    </a:lnTo>
                    <a:lnTo>
                      <a:pt x="64" y="10"/>
                    </a:lnTo>
                    <a:lnTo>
                      <a:pt x="64" y="12"/>
                    </a:lnTo>
                    <a:lnTo>
                      <a:pt x="64" y="16"/>
                    </a:lnTo>
                    <a:lnTo>
                      <a:pt x="64" y="18"/>
                    </a:lnTo>
                    <a:lnTo>
                      <a:pt x="66" y="22"/>
                    </a:lnTo>
                    <a:lnTo>
                      <a:pt x="70" y="24"/>
                    </a:lnTo>
                    <a:lnTo>
                      <a:pt x="72" y="24"/>
                    </a:lnTo>
                    <a:lnTo>
                      <a:pt x="74" y="24"/>
                    </a:lnTo>
                    <a:lnTo>
                      <a:pt x="76" y="24"/>
                    </a:lnTo>
                    <a:lnTo>
                      <a:pt x="78" y="24"/>
                    </a:lnTo>
                    <a:lnTo>
                      <a:pt x="80" y="26"/>
                    </a:lnTo>
                    <a:lnTo>
                      <a:pt x="82" y="30"/>
                    </a:lnTo>
                    <a:lnTo>
                      <a:pt x="84" y="36"/>
                    </a:lnTo>
                    <a:lnTo>
                      <a:pt x="82" y="40"/>
                    </a:lnTo>
                    <a:lnTo>
                      <a:pt x="82" y="42"/>
                    </a:lnTo>
                    <a:lnTo>
                      <a:pt x="80" y="44"/>
                    </a:lnTo>
                    <a:lnTo>
                      <a:pt x="80" y="46"/>
                    </a:lnTo>
                    <a:lnTo>
                      <a:pt x="48" y="56"/>
                    </a:lnTo>
                    <a:lnTo>
                      <a:pt x="46" y="56"/>
                    </a:lnTo>
                    <a:lnTo>
                      <a:pt x="44" y="56"/>
                    </a:lnTo>
                    <a:lnTo>
                      <a:pt x="38" y="54"/>
                    </a:lnTo>
                    <a:lnTo>
                      <a:pt x="32" y="52"/>
                    </a:lnTo>
                    <a:lnTo>
                      <a:pt x="28" y="50"/>
                    </a:lnTo>
                    <a:lnTo>
                      <a:pt x="26" y="48"/>
                    </a:lnTo>
                    <a:lnTo>
                      <a:pt x="24" y="4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39" name="Freeform 267"/>
              <p:cNvSpPr>
                <a:spLocks/>
              </p:cNvSpPr>
              <p:nvPr/>
            </p:nvSpPr>
            <p:spPr bwMode="gray">
              <a:xfrm>
                <a:off x="2459" y="2713"/>
                <a:ext cx="40" cy="44"/>
              </a:xfrm>
              <a:custGeom>
                <a:avLst/>
                <a:gdLst>
                  <a:gd name="T0" fmla="*/ 0 w 36"/>
                  <a:gd name="T1" fmla="*/ 18 h 44"/>
                  <a:gd name="T2" fmla="*/ 0 w 36"/>
                  <a:gd name="T3" fmla="*/ 16 h 44"/>
                  <a:gd name="T4" fmla="*/ 0 w 36"/>
                  <a:gd name="T5" fmla="*/ 14 h 44"/>
                  <a:gd name="T6" fmla="*/ 0 w 36"/>
                  <a:gd name="T7" fmla="*/ 12 h 44"/>
                  <a:gd name="T8" fmla="*/ 2 w 36"/>
                  <a:gd name="T9" fmla="*/ 8 h 44"/>
                  <a:gd name="T10" fmla="*/ 4 w 36"/>
                  <a:gd name="T11" fmla="*/ 6 h 44"/>
                  <a:gd name="T12" fmla="*/ 8 w 36"/>
                  <a:gd name="T13" fmla="*/ 2 h 44"/>
                  <a:gd name="T14" fmla="*/ 14 w 36"/>
                  <a:gd name="T15" fmla="*/ 0 h 44"/>
                  <a:gd name="T16" fmla="*/ 18 w 36"/>
                  <a:gd name="T17" fmla="*/ 0 h 44"/>
                  <a:gd name="T18" fmla="*/ 20 w 36"/>
                  <a:gd name="T19" fmla="*/ 0 h 44"/>
                  <a:gd name="T20" fmla="*/ 24 w 36"/>
                  <a:gd name="T21" fmla="*/ 0 h 44"/>
                  <a:gd name="T22" fmla="*/ 26 w 36"/>
                  <a:gd name="T23" fmla="*/ 2 h 44"/>
                  <a:gd name="T24" fmla="*/ 28 w 36"/>
                  <a:gd name="T25" fmla="*/ 2 h 44"/>
                  <a:gd name="T26" fmla="*/ 30 w 36"/>
                  <a:gd name="T27" fmla="*/ 4 h 44"/>
                  <a:gd name="T28" fmla="*/ 32 w 36"/>
                  <a:gd name="T29" fmla="*/ 4 h 44"/>
                  <a:gd name="T30" fmla="*/ 34 w 36"/>
                  <a:gd name="T31" fmla="*/ 8 h 44"/>
                  <a:gd name="T32" fmla="*/ 36 w 36"/>
                  <a:gd name="T33" fmla="*/ 12 h 44"/>
                  <a:gd name="T34" fmla="*/ 36 w 36"/>
                  <a:gd name="T35" fmla="*/ 20 h 44"/>
                  <a:gd name="T36" fmla="*/ 34 w 36"/>
                  <a:gd name="T37" fmla="*/ 28 h 44"/>
                  <a:gd name="T38" fmla="*/ 30 w 36"/>
                  <a:gd name="T39" fmla="*/ 34 h 44"/>
                  <a:gd name="T40" fmla="*/ 30 w 36"/>
                  <a:gd name="T41" fmla="*/ 34 h 44"/>
                  <a:gd name="T42" fmla="*/ 28 w 36"/>
                  <a:gd name="T43" fmla="*/ 38 h 44"/>
                  <a:gd name="T44" fmla="*/ 24 w 36"/>
                  <a:gd name="T45" fmla="*/ 40 h 44"/>
                  <a:gd name="T46" fmla="*/ 20 w 36"/>
                  <a:gd name="T47" fmla="*/ 44 h 44"/>
                  <a:gd name="T48" fmla="*/ 18 w 36"/>
                  <a:gd name="T49" fmla="*/ 44 h 44"/>
                  <a:gd name="T50" fmla="*/ 16 w 36"/>
                  <a:gd name="T51" fmla="*/ 44 h 44"/>
                  <a:gd name="T52" fmla="*/ 14 w 36"/>
                  <a:gd name="T53" fmla="*/ 42 h 44"/>
                  <a:gd name="T54" fmla="*/ 10 w 36"/>
                  <a:gd name="T55" fmla="*/ 40 h 44"/>
                  <a:gd name="T56" fmla="*/ 8 w 36"/>
                  <a:gd name="T57" fmla="*/ 38 h 44"/>
                  <a:gd name="T58" fmla="*/ 0 w 36"/>
                  <a:gd name="T59" fmla="*/ 18 h 44"/>
                  <a:gd name="T60" fmla="*/ 0 w 36"/>
                  <a:gd name="T61" fmla="*/ 18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6"/>
                  <a:gd name="T94" fmla="*/ 0 h 44"/>
                  <a:gd name="T95" fmla="*/ 36 w 36"/>
                  <a:gd name="T96" fmla="*/ 44 h 44"/>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6" h="44">
                    <a:moveTo>
                      <a:pt x="0" y="18"/>
                    </a:moveTo>
                    <a:lnTo>
                      <a:pt x="0" y="16"/>
                    </a:lnTo>
                    <a:lnTo>
                      <a:pt x="0" y="14"/>
                    </a:lnTo>
                    <a:lnTo>
                      <a:pt x="0" y="12"/>
                    </a:lnTo>
                    <a:lnTo>
                      <a:pt x="2" y="8"/>
                    </a:lnTo>
                    <a:lnTo>
                      <a:pt x="4" y="6"/>
                    </a:lnTo>
                    <a:lnTo>
                      <a:pt x="8" y="2"/>
                    </a:lnTo>
                    <a:lnTo>
                      <a:pt x="14" y="0"/>
                    </a:lnTo>
                    <a:lnTo>
                      <a:pt x="18" y="0"/>
                    </a:lnTo>
                    <a:lnTo>
                      <a:pt x="20" y="0"/>
                    </a:lnTo>
                    <a:lnTo>
                      <a:pt x="24" y="0"/>
                    </a:lnTo>
                    <a:lnTo>
                      <a:pt x="26" y="2"/>
                    </a:lnTo>
                    <a:lnTo>
                      <a:pt x="28" y="2"/>
                    </a:lnTo>
                    <a:lnTo>
                      <a:pt x="30" y="4"/>
                    </a:lnTo>
                    <a:lnTo>
                      <a:pt x="32" y="4"/>
                    </a:lnTo>
                    <a:lnTo>
                      <a:pt x="34" y="8"/>
                    </a:lnTo>
                    <a:lnTo>
                      <a:pt x="36" y="12"/>
                    </a:lnTo>
                    <a:lnTo>
                      <a:pt x="36" y="20"/>
                    </a:lnTo>
                    <a:lnTo>
                      <a:pt x="34" y="28"/>
                    </a:lnTo>
                    <a:lnTo>
                      <a:pt x="30" y="34"/>
                    </a:lnTo>
                    <a:lnTo>
                      <a:pt x="28" y="38"/>
                    </a:lnTo>
                    <a:lnTo>
                      <a:pt x="24" y="40"/>
                    </a:lnTo>
                    <a:lnTo>
                      <a:pt x="20" y="44"/>
                    </a:lnTo>
                    <a:lnTo>
                      <a:pt x="18" y="44"/>
                    </a:lnTo>
                    <a:lnTo>
                      <a:pt x="16" y="44"/>
                    </a:lnTo>
                    <a:lnTo>
                      <a:pt x="14" y="42"/>
                    </a:lnTo>
                    <a:lnTo>
                      <a:pt x="10" y="40"/>
                    </a:lnTo>
                    <a:lnTo>
                      <a:pt x="8" y="38"/>
                    </a:lnTo>
                    <a:lnTo>
                      <a:pt x="0" y="1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40" name="Freeform 268"/>
              <p:cNvSpPr>
                <a:spLocks/>
              </p:cNvSpPr>
              <p:nvPr/>
            </p:nvSpPr>
            <p:spPr bwMode="gray">
              <a:xfrm>
                <a:off x="2423" y="2677"/>
                <a:ext cx="111" cy="70"/>
              </a:xfrm>
              <a:custGeom>
                <a:avLst/>
                <a:gdLst>
                  <a:gd name="T0" fmla="*/ 0 w 100"/>
                  <a:gd name="T1" fmla="*/ 26 h 70"/>
                  <a:gd name="T2" fmla="*/ 18 w 100"/>
                  <a:gd name="T3" fmla="*/ 20 h 70"/>
                  <a:gd name="T4" fmla="*/ 22 w 100"/>
                  <a:gd name="T5" fmla="*/ 16 h 70"/>
                  <a:gd name="T6" fmla="*/ 24 w 100"/>
                  <a:gd name="T7" fmla="*/ 8 h 70"/>
                  <a:gd name="T8" fmla="*/ 22 w 100"/>
                  <a:gd name="T9" fmla="*/ 0 h 70"/>
                  <a:gd name="T10" fmla="*/ 24 w 100"/>
                  <a:gd name="T11" fmla="*/ 0 h 70"/>
                  <a:gd name="T12" fmla="*/ 30 w 100"/>
                  <a:gd name="T13" fmla="*/ 0 h 70"/>
                  <a:gd name="T14" fmla="*/ 36 w 100"/>
                  <a:gd name="T15" fmla="*/ 2 h 70"/>
                  <a:gd name="T16" fmla="*/ 38 w 100"/>
                  <a:gd name="T17" fmla="*/ 4 h 70"/>
                  <a:gd name="T18" fmla="*/ 40 w 100"/>
                  <a:gd name="T19" fmla="*/ 6 h 70"/>
                  <a:gd name="T20" fmla="*/ 44 w 100"/>
                  <a:gd name="T21" fmla="*/ 6 h 70"/>
                  <a:gd name="T22" fmla="*/ 52 w 100"/>
                  <a:gd name="T23" fmla="*/ 10 h 70"/>
                  <a:gd name="T24" fmla="*/ 62 w 100"/>
                  <a:gd name="T25" fmla="*/ 10 h 70"/>
                  <a:gd name="T26" fmla="*/ 64 w 100"/>
                  <a:gd name="T27" fmla="*/ 8 h 70"/>
                  <a:gd name="T28" fmla="*/ 64 w 100"/>
                  <a:gd name="T29" fmla="*/ 6 h 70"/>
                  <a:gd name="T30" fmla="*/ 66 w 100"/>
                  <a:gd name="T31" fmla="*/ 4 h 70"/>
                  <a:gd name="T32" fmla="*/ 70 w 100"/>
                  <a:gd name="T33" fmla="*/ 2 h 70"/>
                  <a:gd name="T34" fmla="*/ 76 w 100"/>
                  <a:gd name="T35" fmla="*/ 4 h 70"/>
                  <a:gd name="T36" fmla="*/ 78 w 100"/>
                  <a:gd name="T37" fmla="*/ 8 h 70"/>
                  <a:gd name="T38" fmla="*/ 80 w 100"/>
                  <a:gd name="T39" fmla="*/ 14 h 70"/>
                  <a:gd name="T40" fmla="*/ 84 w 100"/>
                  <a:gd name="T41" fmla="*/ 22 h 70"/>
                  <a:gd name="T42" fmla="*/ 88 w 100"/>
                  <a:gd name="T43" fmla="*/ 28 h 70"/>
                  <a:gd name="T44" fmla="*/ 90 w 100"/>
                  <a:gd name="T45" fmla="*/ 36 h 70"/>
                  <a:gd name="T46" fmla="*/ 96 w 100"/>
                  <a:gd name="T47" fmla="*/ 50 h 70"/>
                  <a:gd name="T48" fmla="*/ 100 w 100"/>
                  <a:gd name="T49" fmla="*/ 64 h 70"/>
                  <a:gd name="T50" fmla="*/ 96 w 100"/>
                  <a:gd name="T51" fmla="*/ 70 h 70"/>
                  <a:gd name="T52" fmla="*/ 88 w 100"/>
                  <a:gd name="T53" fmla="*/ 66 h 70"/>
                  <a:gd name="T54" fmla="*/ 78 w 100"/>
                  <a:gd name="T55" fmla="*/ 60 h 70"/>
                  <a:gd name="T56" fmla="*/ 78 w 100"/>
                  <a:gd name="T57" fmla="*/ 60 h 70"/>
                  <a:gd name="T58" fmla="*/ 72 w 100"/>
                  <a:gd name="T59" fmla="*/ 60 h 70"/>
                  <a:gd name="T60" fmla="*/ 68 w 100"/>
                  <a:gd name="T61" fmla="*/ 60 h 70"/>
                  <a:gd name="T62" fmla="*/ 68 w 100"/>
                  <a:gd name="T63" fmla="*/ 54 h 70"/>
                  <a:gd name="T64" fmla="*/ 68 w 100"/>
                  <a:gd name="T65" fmla="*/ 46 h 70"/>
                  <a:gd name="T66" fmla="*/ 62 w 100"/>
                  <a:gd name="T67" fmla="*/ 40 h 70"/>
                  <a:gd name="T68" fmla="*/ 50 w 100"/>
                  <a:gd name="T69" fmla="*/ 36 h 70"/>
                  <a:gd name="T70" fmla="*/ 48 w 100"/>
                  <a:gd name="T71" fmla="*/ 36 h 70"/>
                  <a:gd name="T72" fmla="*/ 40 w 100"/>
                  <a:gd name="T73" fmla="*/ 40 h 70"/>
                  <a:gd name="T74" fmla="*/ 32 w 100"/>
                  <a:gd name="T75" fmla="*/ 46 h 70"/>
                  <a:gd name="T76" fmla="*/ 18 w 100"/>
                  <a:gd name="T77" fmla="*/ 40 h 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70"/>
                  <a:gd name="T119" fmla="*/ 100 w 100"/>
                  <a:gd name="T120" fmla="*/ 70 h 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70">
                    <a:moveTo>
                      <a:pt x="18" y="40"/>
                    </a:moveTo>
                    <a:lnTo>
                      <a:pt x="0" y="26"/>
                    </a:lnTo>
                    <a:lnTo>
                      <a:pt x="18" y="20"/>
                    </a:lnTo>
                    <a:lnTo>
                      <a:pt x="20" y="18"/>
                    </a:lnTo>
                    <a:lnTo>
                      <a:pt x="22" y="16"/>
                    </a:lnTo>
                    <a:lnTo>
                      <a:pt x="24" y="12"/>
                    </a:lnTo>
                    <a:lnTo>
                      <a:pt x="24" y="8"/>
                    </a:lnTo>
                    <a:lnTo>
                      <a:pt x="22" y="4"/>
                    </a:lnTo>
                    <a:lnTo>
                      <a:pt x="22" y="0"/>
                    </a:lnTo>
                    <a:lnTo>
                      <a:pt x="24" y="0"/>
                    </a:lnTo>
                    <a:lnTo>
                      <a:pt x="26" y="0"/>
                    </a:lnTo>
                    <a:lnTo>
                      <a:pt x="30" y="0"/>
                    </a:lnTo>
                    <a:lnTo>
                      <a:pt x="34" y="0"/>
                    </a:lnTo>
                    <a:lnTo>
                      <a:pt x="36" y="2"/>
                    </a:lnTo>
                    <a:lnTo>
                      <a:pt x="38" y="4"/>
                    </a:lnTo>
                    <a:lnTo>
                      <a:pt x="38" y="6"/>
                    </a:lnTo>
                    <a:lnTo>
                      <a:pt x="40" y="6"/>
                    </a:lnTo>
                    <a:lnTo>
                      <a:pt x="44" y="6"/>
                    </a:lnTo>
                    <a:lnTo>
                      <a:pt x="46" y="8"/>
                    </a:lnTo>
                    <a:lnTo>
                      <a:pt x="52" y="10"/>
                    </a:lnTo>
                    <a:lnTo>
                      <a:pt x="58" y="10"/>
                    </a:lnTo>
                    <a:lnTo>
                      <a:pt x="62" y="10"/>
                    </a:lnTo>
                    <a:lnTo>
                      <a:pt x="64" y="8"/>
                    </a:lnTo>
                    <a:lnTo>
                      <a:pt x="66" y="6"/>
                    </a:lnTo>
                    <a:lnTo>
                      <a:pt x="64" y="6"/>
                    </a:lnTo>
                    <a:lnTo>
                      <a:pt x="64" y="4"/>
                    </a:lnTo>
                    <a:lnTo>
                      <a:pt x="66" y="4"/>
                    </a:lnTo>
                    <a:lnTo>
                      <a:pt x="70" y="2"/>
                    </a:lnTo>
                    <a:lnTo>
                      <a:pt x="72" y="2"/>
                    </a:lnTo>
                    <a:lnTo>
                      <a:pt x="76" y="4"/>
                    </a:lnTo>
                    <a:lnTo>
                      <a:pt x="78" y="6"/>
                    </a:lnTo>
                    <a:lnTo>
                      <a:pt x="78" y="8"/>
                    </a:lnTo>
                    <a:lnTo>
                      <a:pt x="78" y="10"/>
                    </a:lnTo>
                    <a:lnTo>
                      <a:pt x="80" y="14"/>
                    </a:lnTo>
                    <a:lnTo>
                      <a:pt x="82" y="18"/>
                    </a:lnTo>
                    <a:lnTo>
                      <a:pt x="84" y="22"/>
                    </a:lnTo>
                    <a:lnTo>
                      <a:pt x="88" y="26"/>
                    </a:lnTo>
                    <a:lnTo>
                      <a:pt x="88" y="28"/>
                    </a:lnTo>
                    <a:lnTo>
                      <a:pt x="88" y="30"/>
                    </a:lnTo>
                    <a:lnTo>
                      <a:pt x="90" y="36"/>
                    </a:lnTo>
                    <a:lnTo>
                      <a:pt x="92" y="40"/>
                    </a:lnTo>
                    <a:lnTo>
                      <a:pt x="96" y="50"/>
                    </a:lnTo>
                    <a:lnTo>
                      <a:pt x="98" y="58"/>
                    </a:lnTo>
                    <a:lnTo>
                      <a:pt x="100" y="64"/>
                    </a:lnTo>
                    <a:lnTo>
                      <a:pt x="98" y="68"/>
                    </a:lnTo>
                    <a:lnTo>
                      <a:pt x="96" y="70"/>
                    </a:lnTo>
                    <a:lnTo>
                      <a:pt x="92" y="70"/>
                    </a:lnTo>
                    <a:lnTo>
                      <a:pt x="88" y="66"/>
                    </a:lnTo>
                    <a:lnTo>
                      <a:pt x="82" y="64"/>
                    </a:lnTo>
                    <a:lnTo>
                      <a:pt x="78" y="60"/>
                    </a:lnTo>
                    <a:lnTo>
                      <a:pt x="76" y="60"/>
                    </a:lnTo>
                    <a:lnTo>
                      <a:pt x="72" y="60"/>
                    </a:lnTo>
                    <a:lnTo>
                      <a:pt x="66" y="60"/>
                    </a:lnTo>
                    <a:lnTo>
                      <a:pt x="68" y="60"/>
                    </a:lnTo>
                    <a:lnTo>
                      <a:pt x="68" y="56"/>
                    </a:lnTo>
                    <a:lnTo>
                      <a:pt x="68" y="54"/>
                    </a:lnTo>
                    <a:lnTo>
                      <a:pt x="68" y="50"/>
                    </a:lnTo>
                    <a:lnTo>
                      <a:pt x="68" y="46"/>
                    </a:lnTo>
                    <a:lnTo>
                      <a:pt x="66" y="42"/>
                    </a:lnTo>
                    <a:lnTo>
                      <a:pt x="62" y="40"/>
                    </a:lnTo>
                    <a:lnTo>
                      <a:pt x="58" y="38"/>
                    </a:lnTo>
                    <a:lnTo>
                      <a:pt x="50" y="36"/>
                    </a:lnTo>
                    <a:lnTo>
                      <a:pt x="48" y="36"/>
                    </a:lnTo>
                    <a:lnTo>
                      <a:pt x="44" y="38"/>
                    </a:lnTo>
                    <a:lnTo>
                      <a:pt x="40" y="40"/>
                    </a:lnTo>
                    <a:lnTo>
                      <a:pt x="36" y="42"/>
                    </a:lnTo>
                    <a:lnTo>
                      <a:pt x="32" y="46"/>
                    </a:lnTo>
                    <a:lnTo>
                      <a:pt x="32" y="52"/>
                    </a:lnTo>
                    <a:lnTo>
                      <a:pt x="18" y="4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41" name="Freeform 269"/>
              <p:cNvSpPr>
                <a:spLocks/>
              </p:cNvSpPr>
              <p:nvPr/>
            </p:nvSpPr>
            <p:spPr bwMode="gray">
              <a:xfrm>
                <a:off x="2521" y="2697"/>
                <a:ext cx="92" cy="88"/>
              </a:xfrm>
              <a:custGeom>
                <a:avLst/>
                <a:gdLst>
                  <a:gd name="T0" fmla="*/ 42 w 84"/>
                  <a:gd name="T1" fmla="*/ 84 h 88"/>
                  <a:gd name="T2" fmla="*/ 44 w 84"/>
                  <a:gd name="T3" fmla="*/ 78 h 88"/>
                  <a:gd name="T4" fmla="*/ 44 w 84"/>
                  <a:gd name="T5" fmla="*/ 68 h 88"/>
                  <a:gd name="T6" fmla="*/ 42 w 84"/>
                  <a:gd name="T7" fmla="*/ 66 h 88"/>
                  <a:gd name="T8" fmla="*/ 36 w 84"/>
                  <a:gd name="T9" fmla="*/ 64 h 88"/>
                  <a:gd name="T10" fmla="*/ 32 w 84"/>
                  <a:gd name="T11" fmla="*/ 64 h 88"/>
                  <a:gd name="T12" fmla="*/ 28 w 84"/>
                  <a:gd name="T13" fmla="*/ 62 h 88"/>
                  <a:gd name="T14" fmla="*/ 26 w 84"/>
                  <a:gd name="T15" fmla="*/ 54 h 88"/>
                  <a:gd name="T16" fmla="*/ 26 w 84"/>
                  <a:gd name="T17" fmla="*/ 48 h 88"/>
                  <a:gd name="T18" fmla="*/ 24 w 84"/>
                  <a:gd name="T19" fmla="*/ 46 h 88"/>
                  <a:gd name="T20" fmla="*/ 18 w 84"/>
                  <a:gd name="T21" fmla="*/ 42 h 88"/>
                  <a:gd name="T22" fmla="*/ 10 w 84"/>
                  <a:gd name="T23" fmla="*/ 48 h 88"/>
                  <a:gd name="T24" fmla="*/ 10 w 84"/>
                  <a:gd name="T25" fmla="*/ 44 h 88"/>
                  <a:gd name="T26" fmla="*/ 10 w 84"/>
                  <a:gd name="T27" fmla="*/ 36 h 88"/>
                  <a:gd name="T28" fmla="*/ 8 w 84"/>
                  <a:gd name="T29" fmla="*/ 32 h 88"/>
                  <a:gd name="T30" fmla="*/ 4 w 84"/>
                  <a:gd name="T31" fmla="*/ 24 h 88"/>
                  <a:gd name="T32" fmla="*/ 2 w 84"/>
                  <a:gd name="T33" fmla="*/ 14 h 88"/>
                  <a:gd name="T34" fmla="*/ 0 w 84"/>
                  <a:gd name="T35" fmla="*/ 6 h 88"/>
                  <a:gd name="T36" fmla="*/ 6 w 84"/>
                  <a:gd name="T37" fmla="*/ 8 h 88"/>
                  <a:gd name="T38" fmla="*/ 16 w 84"/>
                  <a:gd name="T39" fmla="*/ 6 h 88"/>
                  <a:gd name="T40" fmla="*/ 22 w 84"/>
                  <a:gd name="T41" fmla="*/ 4 h 88"/>
                  <a:gd name="T42" fmla="*/ 24 w 84"/>
                  <a:gd name="T43" fmla="*/ 0 h 88"/>
                  <a:gd name="T44" fmla="*/ 30 w 84"/>
                  <a:gd name="T45" fmla="*/ 2 h 88"/>
                  <a:gd name="T46" fmla="*/ 32 w 84"/>
                  <a:gd name="T47" fmla="*/ 4 h 88"/>
                  <a:gd name="T48" fmla="*/ 36 w 84"/>
                  <a:gd name="T49" fmla="*/ 4 h 88"/>
                  <a:gd name="T50" fmla="*/ 38 w 84"/>
                  <a:gd name="T51" fmla="*/ 2 h 88"/>
                  <a:gd name="T52" fmla="*/ 42 w 84"/>
                  <a:gd name="T53" fmla="*/ 0 h 88"/>
                  <a:gd name="T54" fmla="*/ 50 w 84"/>
                  <a:gd name="T55" fmla="*/ 0 h 88"/>
                  <a:gd name="T56" fmla="*/ 58 w 84"/>
                  <a:gd name="T57" fmla="*/ 2 h 88"/>
                  <a:gd name="T58" fmla="*/ 64 w 84"/>
                  <a:gd name="T59" fmla="*/ 0 h 88"/>
                  <a:gd name="T60" fmla="*/ 72 w 84"/>
                  <a:gd name="T61" fmla="*/ 0 h 88"/>
                  <a:gd name="T62" fmla="*/ 76 w 84"/>
                  <a:gd name="T63" fmla="*/ 4 h 88"/>
                  <a:gd name="T64" fmla="*/ 78 w 84"/>
                  <a:gd name="T65" fmla="*/ 12 h 88"/>
                  <a:gd name="T66" fmla="*/ 82 w 84"/>
                  <a:gd name="T67" fmla="*/ 32 h 88"/>
                  <a:gd name="T68" fmla="*/ 80 w 84"/>
                  <a:gd name="T69" fmla="*/ 46 h 88"/>
                  <a:gd name="T70" fmla="*/ 76 w 84"/>
                  <a:gd name="T71" fmla="*/ 68 h 88"/>
                  <a:gd name="T72" fmla="*/ 84 w 84"/>
                  <a:gd name="T73" fmla="*/ 88 h 88"/>
                  <a:gd name="T74" fmla="*/ 42 w 84"/>
                  <a:gd name="T75" fmla="*/ 86 h 8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84"/>
                  <a:gd name="T115" fmla="*/ 0 h 88"/>
                  <a:gd name="T116" fmla="*/ 84 w 84"/>
                  <a:gd name="T117" fmla="*/ 88 h 8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84" h="88">
                    <a:moveTo>
                      <a:pt x="42" y="86"/>
                    </a:moveTo>
                    <a:lnTo>
                      <a:pt x="42" y="84"/>
                    </a:lnTo>
                    <a:lnTo>
                      <a:pt x="44" y="82"/>
                    </a:lnTo>
                    <a:lnTo>
                      <a:pt x="44" y="78"/>
                    </a:lnTo>
                    <a:lnTo>
                      <a:pt x="46" y="74"/>
                    </a:lnTo>
                    <a:lnTo>
                      <a:pt x="44" y="68"/>
                    </a:lnTo>
                    <a:lnTo>
                      <a:pt x="42" y="66"/>
                    </a:lnTo>
                    <a:lnTo>
                      <a:pt x="40" y="64"/>
                    </a:lnTo>
                    <a:lnTo>
                      <a:pt x="36" y="64"/>
                    </a:lnTo>
                    <a:lnTo>
                      <a:pt x="32" y="64"/>
                    </a:lnTo>
                    <a:lnTo>
                      <a:pt x="30" y="64"/>
                    </a:lnTo>
                    <a:lnTo>
                      <a:pt x="28" y="62"/>
                    </a:lnTo>
                    <a:lnTo>
                      <a:pt x="26" y="58"/>
                    </a:lnTo>
                    <a:lnTo>
                      <a:pt x="26" y="54"/>
                    </a:lnTo>
                    <a:lnTo>
                      <a:pt x="26" y="50"/>
                    </a:lnTo>
                    <a:lnTo>
                      <a:pt x="26" y="48"/>
                    </a:lnTo>
                    <a:lnTo>
                      <a:pt x="24" y="46"/>
                    </a:lnTo>
                    <a:lnTo>
                      <a:pt x="22" y="44"/>
                    </a:lnTo>
                    <a:lnTo>
                      <a:pt x="18" y="42"/>
                    </a:lnTo>
                    <a:lnTo>
                      <a:pt x="14" y="44"/>
                    </a:lnTo>
                    <a:lnTo>
                      <a:pt x="10" y="48"/>
                    </a:lnTo>
                    <a:lnTo>
                      <a:pt x="10" y="46"/>
                    </a:lnTo>
                    <a:lnTo>
                      <a:pt x="10" y="44"/>
                    </a:lnTo>
                    <a:lnTo>
                      <a:pt x="10" y="40"/>
                    </a:lnTo>
                    <a:lnTo>
                      <a:pt x="10" y="36"/>
                    </a:lnTo>
                    <a:lnTo>
                      <a:pt x="8" y="32"/>
                    </a:lnTo>
                    <a:lnTo>
                      <a:pt x="6" y="28"/>
                    </a:lnTo>
                    <a:lnTo>
                      <a:pt x="4" y="24"/>
                    </a:lnTo>
                    <a:lnTo>
                      <a:pt x="2" y="20"/>
                    </a:lnTo>
                    <a:lnTo>
                      <a:pt x="2" y="14"/>
                    </a:lnTo>
                    <a:lnTo>
                      <a:pt x="0" y="10"/>
                    </a:lnTo>
                    <a:lnTo>
                      <a:pt x="0" y="6"/>
                    </a:lnTo>
                    <a:lnTo>
                      <a:pt x="2" y="6"/>
                    </a:lnTo>
                    <a:lnTo>
                      <a:pt x="6" y="8"/>
                    </a:lnTo>
                    <a:lnTo>
                      <a:pt x="10" y="8"/>
                    </a:lnTo>
                    <a:lnTo>
                      <a:pt x="16" y="6"/>
                    </a:lnTo>
                    <a:lnTo>
                      <a:pt x="20" y="4"/>
                    </a:lnTo>
                    <a:lnTo>
                      <a:pt x="22" y="4"/>
                    </a:lnTo>
                    <a:lnTo>
                      <a:pt x="22" y="2"/>
                    </a:lnTo>
                    <a:lnTo>
                      <a:pt x="24" y="0"/>
                    </a:lnTo>
                    <a:lnTo>
                      <a:pt x="28" y="0"/>
                    </a:lnTo>
                    <a:lnTo>
                      <a:pt x="30" y="2"/>
                    </a:lnTo>
                    <a:lnTo>
                      <a:pt x="30" y="4"/>
                    </a:lnTo>
                    <a:lnTo>
                      <a:pt x="32" y="4"/>
                    </a:lnTo>
                    <a:lnTo>
                      <a:pt x="34" y="6"/>
                    </a:lnTo>
                    <a:lnTo>
                      <a:pt x="36" y="4"/>
                    </a:lnTo>
                    <a:lnTo>
                      <a:pt x="38" y="2"/>
                    </a:lnTo>
                    <a:lnTo>
                      <a:pt x="40" y="2"/>
                    </a:lnTo>
                    <a:lnTo>
                      <a:pt x="42" y="0"/>
                    </a:lnTo>
                    <a:lnTo>
                      <a:pt x="46" y="0"/>
                    </a:lnTo>
                    <a:lnTo>
                      <a:pt x="50" y="0"/>
                    </a:lnTo>
                    <a:lnTo>
                      <a:pt x="56" y="2"/>
                    </a:lnTo>
                    <a:lnTo>
                      <a:pt x="58" y="2"/>
                    </a:lnTo>
                    <a:lnTo>
                      <a:pt x="62" y="2"/>
                    </a:lnTo>
                    <a:lnTo>
                      <a:pt x="64" y="0"/>
                    </a:lnTo>
                    <a:lnTo>
                      <a:pt x="68" y="0"/>
                    </a:lnTo>
                    <a:lnTo>
                      <a:pt x="72" y="0"/>
                    </a:lnTo>
                    <a:lnTo>
                      <a:pt x="74" y="2"/>
                    </a:lnTo>
                    <a:lnTo>
                      <a:pt x="76" y="4"/>
                    </a:lnTo>
                    <a:lnTo>
                      <a:pt x="76" y="8"/>
                    </a:lnTo>
                    <a:lnTo>
                      <a:pt x="78" y="12"/>
                    </a:lnTo>
                    <a:lnTo>
                      <a:pt x="80" y="20"/>
                    </a:lnTo>
                    <a:lnTo>
                      <a:pt x="82" y="32"/>
                    </a:lnTo>
                    <a:lnTo>
                      <a:pt x="80" y="42"/>
                    </a:lnTo>
                    <a:lnTo>
                      <a:pt x="80" y="46"/>
                    </a:lnTo>
                    <a:lnTo>
                      <a:pt x="78" y="56"/>
                    </a:lnTo>
                    <a:lnTo>
                      <a:pt x="76" y="68"/>
                    </a:lnTo>
                    <a:lnTo>
                      <a:pt x="78" y="76"/>
                    </a:lnTo>
                    <a:lnTo>
                      <a:pt x="84" y="88"/>
                    </a:lnTo>
                    <a:lnTo>
                      <a:pt x="66" y="82"/>
                    </a:lnTo>
                    <a:lnTo>
                      <a:pt x="42" y="8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42" name="Freeform 270"/>
              <p:cNvSpPr>
                <a:spLocks/>
              </p:cNvSpPr>
              <p:nvPr/>
            </p:nvSpPr>
            <p:spPr bwMode="gray">
              <a:xfrm>
                <a:off x="2563" y="2661"/>
                <a:ext cx="81" cy="38"/>
              </a:xfrm>
              <a:custGeom>
                <a:avLst/>
                <a:gdLst>
                  <a:gd name="T0" fmla="*/ 28 w 74"/>
                  <a:gd name="T1" fmla="*/ 8 h 38"/>
                  <a:gd name="T2" fmla="*/ 28 w 74"/>
                  <a:gd name="T3" fmla="*/ 8 h 38"/>
                  <a:gd name="T4" fmla="*/ 24 w 74"/>
                  <a:gd name="T5" fmla="*/ 8 h 38"/>
                  <a:gd name="T6" fmla="*/ 20 w 74"/>
                  <a:gd name="T7" fmla="*/ 8 h 38"/>
                  <a:gd name="T8" fmla="*/ 16 w 74"/>
                  <a:gd name="T9" fmla="*/ 10 h 38"/>
                  <a:gd name="T10" fmla="*/ 12 w 74"/>
                  <a:gd name="T11" fmla="*/ 12 h 38"/>
                  <a:gd name="T12" fmla="*/ 8 w 74"/>
                  <a:gd name="T13" fmla="*/ 16 h 38"/>
                  <a:gd name="T14" fmla="*/ 4 w 74"/>
                  <a:gd name="T15" fmla="*/ 22 h 38"/>
                  <a:gd name="T16" fmla="*/ 0 w 74"/>
                  <a:gd name="T17" fmla="*/ 38 h 38"/>
                  <a:gd name="T18" fmla="*/ 0 w 74"/>
                  <a:gd name="T19" fmla="*/ 38 h 38"/>
                  <a:gd name="T20" fmla="*/ 2 w 74"/>
                  <a:gd name="T21" fmla="*/ 38 h 38"/>
                  <a:gd name="T22" fmla="*/ 6 w 74"/>
                  <a:gd name="T23" fmla="*/ 36 h 38"/>
                  <a:gd name="T24" fmla="*/ 10 w 74"/>
                  <a:gd name="T25" fmla="*/ 36 h 38"/>
                  <a:gd name="T26" fmla="*/ 16 w 74"/>
                  <a:gd name="T27" fmla="*/ 38 h 38"/>
                  <a:gd name="T28" fmla="*/ 16 w 74"/>
                  <a:gd name="T29" fmla="*/ 38 h 38"/>
                  <a:gd name="T30" fmla="*/ 18 w 74"/>
                  <a:gd name="T31" fmla="*/ 38 h 38"/>
                  <a:gd name="T32" fmla="*/ 22 w 74"/>
                  <a:gd name="T33" fmla="*/ 38 h 38"/>
                  <a:gd name="T34" fmla="*/ 28 w 74"/>
                  <a:gd name="T35" fmla="*/ 36 h 38"/>
                  <a:gd name="T36" fmla="*/ 28 w 74"/>
                  <a:gd name="T37" fmla="*/ 36 h 38"/>
                  <a:gd name="T38" fmla="*/ 30 w 74"/>
                  <a:gd name="T39" fmla="*/ 36 h 38"/>
                  <a:gd name="T40" fmla="*/ 32 w 74"/>
                  <a:gd name="T41" fmla="*/ 36 h 38"/>
                  <a:gd name="T42" fmla="*/ 36 w 74"/>
                  <a:gd name="T43" fmla="*/ 36 h 38"/>
                  <a:gd name="T44" fmla="*/ 36 w 74"/>
                  <a:gd name="T45" fmla="*/ 36 h 38"/>
                  <a:gd name="T46" fmla="*/ 36 w 74"/>
                  <a:gd name="T47" fmla="*/ 34 h 38"/>
                  <a:gd name="T48" fmla="*/ 36 w 74"/>
                  <a:gd name="T49" fmla="*/ 32 h 38"/>
                  <a:gd name="T50" fmla="*/ 38 w 74"/>
                  <a:gd name="T51" fmla="*/ 30 h 38"/>
                  <a:gd name="T52" fmla="*/ 40 w 74"/>
                  <a:gd name="T53" fmla="*/ 28 h 38"/>
                  <a:gd name="T54" fmla="*/ 40 w 74"/>
                  <a:gd name="T55" fmla="*/ 26 h 38"/>
                  <a:gd name="T56" fmla="*/ 42 w 74"/>
                  <a:gd name="T57" fmla="*/ 24 h 38"/>
                  <a:gd name="T58" fmla="*/ 44 w 74"/>
                  <a:gd name="T59" fmla="*/ 22 h 38"/>
                  <a:gd name="T60" fmla="*/ 46 w 74"/>
                  <a:gd name="T61" fmla="*/ 22 h 38"/>
                  <a:gd name="T62" fmla="*/ 50 w 74"/>
                  <a:gd name="T63" fmla="*/ 20 h 38"/>
                  <a:gd name="T64" fmla="*/ 60 w 74"/>
                  <a:gd name="T65" fmla="*/ 20 h 38"/>
                  <a:gd name="T66" fmla="*/ 62 w 74"/>
                  <a:gd name="T67" fmla="*/ 20 h 38"/>
                  <a:gd name="T68" fmla="*/ 64 w 74"/>
                  <a:gd name="T69" fmla="*/ 22 h 38"/>
                  <a:gd name="T70" fmla="*/ 68 w 74"/>
                  <a:gd name="T71" fmla="*/ 22 h 38"/>
                  <a:gd name="T72" fmla="*/ 70 w 74"/>
                  <a:gd name="T73" fmla="*/ 22 h 38"/>
                  <a:gd name="T74" fmla="*/ 72 w 74"/>
                  <a:gd name="T75" fmla="*/ 22 h 38"/>
                  <a:gd name="T76" fmla="*/ 74 w 74"/>
                  <a:gd name="T77" fmla="*/ 20 h 38"/>
                  <a:gd name="T78" fmla="*/ 74 w 74"/>
                  <a:gd name="T79" fmla="*/ 20 h 38"/>
                  <a:gd name="T80" fmla="*/ 74 w 74"/>
                  <a:gd name="T81" fmla="*/ 18 h 38"/>
                  <a:gd name="T82" fmla="*/ 72 w 74"/>
                  <a:gd name="T83" fmla="*/ 16 h 38"/>
                  <a:gd name="T84" fmla="*/ 70 w 74"/>
                  <a:gd name="T85" fmla="*/ 16 h 38"/>
                  <a:gd name="T86" fmla="*/ 66 w 74"/>
                  <a:gd name="T87" fmla="*/ 14 h 38"/>
                  <a:gd name="T88" fmla="*/ 64 w 74"/>
                  <a:gd name="T89" fmla="*/ 12 h 38"/>
                  <a:gd name="T90" fmla="*/ 62 w 74"/>
                  <a:gd name="T91" fmla="*/ 8 h 38"/>
                  <a:gd name="T92" fmla="*/ 60 w 74"/>
                  <a:gd name="T93" fmla="*/ 4 h 38"/>
                  <a:gd name="T94" fmla="*/ 60 w 74"/>
                  <a:gd name="T95" fmla="*/ 2 h 38"/>
                  <a:gd name="T96" fmla="*/ 58 w 74"/>
                  <a:gd name="T97" fmla="*/ 0 h 38"/>
                  <a:gd name="T98" fmla="*/ 58 w 74"/>
                  <a:gd name="T99" fmla="*/ 0 h 38"/>
                  <a:gd name="T100" fmla="*/ 56 w 74"/>
                  <a:gd name="T101" fmla="*/ 0 h 38"/>
                  <a:gd name="T102" fmla="*/ 54 w 74"/>
                  <a:gd name="T103" fmla="*/ 2 h 38"/>
                  <a:gd name="T104" fmla="*/ 50 w 74"/>
                  <a:gd name="T105" fmla="*/ 2 h 38"/>
                  <a:gd name="T106" fmla="*/ 46 w 74"/>
                  <a:gd name="T107" fmla="*/ 4 h 38"/>
                  <a:gd name="T108" fmla="*/ 40 w 74"/>
                  <a:gd name="T109" fmla="*/ 6 h 38"/>
                  <a:gd name="T110" fmla="*/ 36 w 74"/>
                  <a:gd name="T111" fmla="*/ 8 h 38"/>
                  <a:gd name="T112" fmla="*/ 28 w 74"/>
                  <a:gd name="T113" fmla="*/ 8 h 38"/>
                  <a:gd name="T114" fmla="*/ 28 w 74"/>
                  <a:gd name="T115" fmla="*/ 8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4"/>
                  <a:gd name="T175" fmla="*/ 0 h 38"/>
                  <a:gd name="T176" fmla="*/ 74 w 7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4" h="38">
                    <a:moveTo>
                      <a:pt x="28" y="8"/>
                    </a:moveTo>
                    <a:lnTo>
                      <a:pt x="28" y="8"/>
                    </a:lnTo>
                    <a:lnTo>
                      <a:pt x="24" y="8"/>
                    </a:lnTo>
                    <a:lnTo>
                      <a:pt x="20" y="8"/>
                    </a:lnTo>
                    <a:lnTo>
                      <a:pt x="16" y="10"/>
                    </a:lnTo>
                    <a:lnTo>
                      <a:pt x="12" y="12"/>
                    </a:lnTo>
                    <a:lnTo>
                      <a:pt x="8" y="16"/>
                    </a:lnTo>
                    <a:lnTo>
                      <a:pt x="4" y="22"/>
                    </a:lnTo>
                    <a:lnTo>
                      <a:pt x="0" y="38"/>
                    </a:lnTo>
                    <a:lnTo>
                      <a:pt x="2" y="38"/>
                    </a:lnTo>
                    <a:lnTo>
                      <a:pt x="6" y="36"/>
                    </a:lnTo>
                    <a:lnTo>
                      <a:pt x="10" y="36"/>
                    </a:lnTo>
                    <a:lnTo>
                      <a:pt x="16" y="38"/>
                    </a:lnTo>
                    <a:lnTo>
                      <a:pt x="18" y="38"/>
                    </a:lnTo>
                    <a:lnTo>
                      <a:pt x="22" y="38"/>
                    </a:lnTo>
                    <a:lnTo>
                      <a:pt x="28" y="36"/>
                    </a:lnTo>
                    <a:lnTo>
                      <a:pt x="30" y="36"/>
                    </a:lnTo>
                    <a:lnTo>
                      <a:pt x="32" y="36"/>
                    </a:lnTo>
                    <a:lnTo>
                      <a:pt x="36" y="36"/>
                    </a:lnTo>
                    <a:lnTo>
                      <a:pt x="36" y="34"/>
                    </a:lnTo>
                    <a:lnTo>
                      <a:pt x="36" y="32"/>
                    </a:lnTo>
                    <a:lnTo>
                      <a:pt x="38" y="30"/>
                    </a:lnTo>
                    <a:lnTo>
                      <a:pt x="40" y="28"/>
                    </a:lnTo>
                    <a:lnTo>
                      <a:pt x="40" y="26"/>
                    </a:lnTo>
                    <a:lnTo>
                      <a:pt x="42" y="24"/>
                    </a:lnTo>
                    <a:lnTo>
                      <a:pt x="44" y="22"/>
                    </a:lnTo>
                    <a:lnTo>
                      <a:pt x="46" y="22"/>
                    </a:lnTo>
                    <a:lnTo>
                      <a:pt x="50" y="20"/>
                    </a:lnTo>
                    <a:lnTo>
                      <a:pt x="60" y="20"/>
                    </a:lnTo>
                    <a:lnTo>
                      <a:pt x="62" y="20"/>
                    </a:lnTo>
                    <a:lnTo>
                      <a:pt x="64" y="22"/>
                    </a:lnTo>
                    <a:lnTo>
                      <a:pt x="68" y="22"/>
                    </a:lnTo>
                    <a:lnTo>
                      <a:pt x="70" y="22"/>
                    </a:lnTo>
                    <a:lnTo>
                      <a:pt x="72" y="22"/>
                    </a:lnTo>
                    <a:lnTo>
                      <a:pt x="74" y="20"/>
                    </a:lnTo>
                    <a:lnTo>
                      <a:pt x="74" y="18"/>
                    </a:lnTo>
                    <a:lnTo>
                      <a:pt x="72" y="16"/>
                    </a:lnTo>
                    <a:lnTo>
                      <a:pt x="70" y="16"/>
                    </a:lnTo>
                    <a:lnTo>
                      <a:pt x="66" y="14"/>
                    </a:lnTo>
                    <a:lnTo>
                      <a:pt x="64" y="12"/>
                    </a:lnTo>
                    <a:lnTo>
                      <a:pt x="62" y="8"/>
                    </a:lnTo>
                    <a:lnTo>
                      <a:pt x="60" y="4"/>
                    </a:lnTo>
                    <a:lnTo>
                      <a:pt x="60" y="2"/>
                    </a:lnTo>
                    <a:lnTo>
                      <a:pt x="58" y="0"/>
                    </a:lnTo>
                    <a:lnTo>
                      <a:pt x="56" y="0"/>
                    </a:lnTo>
                    <a:lnTo>
                      <a:pt x="54" y="2"/>
                    </a:lnTo>
                    <a:lnTo>
                      <a:pt x="50" y="2"/>
                    </a:lnTo>
                    <a:lnTo>
                      <a:pt x="46" y="4"/>
                    </a:lnTo>
                    <a:lnTo>
                      <a:pt x="40" y="6"/>
                    </a:lnTo>
                    <a:lnTo>
                      <a:pt x="36" y="8"/>
                    </a:lnTo>
                    <a:lnTo>
                      <a:pt x="28" y="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43" name="Freeform 271"/>
              <p:cNvSpPr>
                <a:spLocks/>
              </p:cNvSpPr>
              <p:nvPr/>
            </p:nvSpPr>
            <p:spPr bwMode="gray">
              <a:xfrm>
                <a:off x="2602" y="2681"/>
                <a:ext cx="36" cy="106"/>
              </a:xfrm>
              <a:custGeom>
                <a:avLst/>
                <a:gdLst>
                  <a:gd name="T0" fmla="*/ 14 w 32"/>
                  <a:gd name="T1" fmla="*/ 0 h 106"/>
                  <a:gd name="T2" fmla="*/ 14 w 32"/>
                  <a:gd name="T3" fmla="*/ 0 h 106"/>
                  <a:gd name="T4" fmla="*/ 12 w 32"/>
                  <a:gd name="T5" fmla="*/ 0 h 106"/>
                  <a:gd name="T6" fmla="*/ 8 w 32"/>
                  <a:gd name="T7" fmla="*/ 2 h 106"/>
                  <a:gd name="T8" fmla="*/ 6 w 32"/>
                  <a:gd name="T9" fmla="*/ 4 h 106"/>
                  <a:gd name="T10" fmla="*/ 4 w 32"/>
                  <a:gd name="T11" fmla="*/ 6 h 106"/>
                  <a:gd name="T12" fmla="*/ 4 w 32"/>
                  <a:gd name="T13" fmla="*/ 8 h 106"/>
                  <a:gd name="T14" fmla="*/ 4 w 32"/>
                  <a:gd name="T15" fmla="*/ 10 h 106"/>
                  <a:gd name="T16" fmla="*/ 2 w 32"/>
                  <a:gd name="T17" fmla="*/ 12 h 106"/>
                  <a:gd name="T18" fmla="*/ 0 w 32"/>
                  <a:gd name="T19" fmla="*/ 12 h 106"/>
                  <a:gd name="T20" fmla="*/ 0 w 32"/>
                  <a:gd name="T21" fmla="*/ 14 h 106"/>
                  <a:gd name="T22" fmla="*/ 2 w 32"/>
                  <a:gd name="T23" fmla="*/ 18 h 106"/>
                  <a:gd name="T24" fmla="*/ 2 w 32"/>
                  <a:gd name="T25" fmla="*/ 24 h 106"/>
                  <a:gd name="T26" fmla="*/ 4 w 32"/>
                  <a:gd name="T27" fmla="*/ 28 h 106"/>
                  <a:gd name="T28" fmla="*/ 6 w 32"/>
                  <a:gd name="T29" fmla="*/ 32 h 106"/>
                  <a:gd name="T30" fmla="*/ 6 w 32"/>
                  <a:gd name="T31" fmla="*/ 36 h 106"/>
                  <a:gd name="T32" fmla="*/ 6 w 32"/>
                  <a:gd name="T33" fmla="*/ 40 h 106"/>
                  <a:gd name="T34" fmla="*/ 6 w 32"/>
                  <a:gd name="T35" fmla="*/ 44 h 106"/>
                  <a:gd name="T36" fmla="*/ 8 w 32"/>
                  <a:gd name="T37" fmla="*/ 50 h 106"/>
                  <a:gd name="T38" fmla="*/ 6 w 32"/>
                  <a:gd name="T39" fmla="*/ 58 h 106"/>
                  <a:gd name="T40" fmla="*/ 6 w 32"/>
                  <a:gd name="T41" fmla="*/ 58 h 106"/>
                  <a:gd name="T42" fmla="*/ 6 w 32"/>
                  <a:gd name="T43" fmla="*/ 62 h 106"/>
                  <a:gd name="T44" fmla="*/ 4 w 32"/>
                  <a:gd name="T45" fmla="*/ 68 h 106"/>
                  <a:gd name="T46" fmla="*/ 4 w 32"/>
                  <a:gd name="T47" fmla="*/ 74 h 106"/>
                  <a:gd name="T48" fmla="*/ 2 w 32"/>
                  <a:gd name="T49" fmla="*/ 80 h 106"/>
                  <a:gd name="T50" fmla="*/ 2 w 32"/>
                  <a:gd name="T51" fmla="*/ 88 h 106"/>
                  <a:gd name="T52" fmla="*/ 10 w 32"/>
                  <a:gd name="T53" fmla="*/ 104 h 106"/>
                  <a:gd name="T54" fmla="*/ 28 w 32"/>
                  <a:gd name="T55" fmla="*/ 106 h 106"/>
                  <a:gd name="T56" fmla="*/ 28 w 32"/>
                  <a:gd name="T57" fmla="*/ 102 h 106"/>
                  <a:gd name="T58" fmla="*/ 30 w 32"/>
                  <a:gd name="T59" fmla="*/ 88 h 106"/>
                  <a:gd name="T60" fmla="*/ 32 w 32"/>
                  <a:gd name="T61" fmla="*/ 74 h 106"/>
                  <a:gd name="T62" fmla="*/ 32 w 32"/>
                  <a:gd name="T63" fmla="*/ 62 h 106"/>
                  <a:gd name="T64" fmla="*/ 32 w 32"/>
                  <a:gd name="T65" fmla="*/ 50 h 106"/>
                  <a:gd name="T66" fmla="*/ 30 w 32"/>
                  <a:gd name="T67" fmla="*/ 40 h 106"/>
                  <a:gd name="T68" fmla="*/ 30 w 32"/>
                  <a:gd name="T69" fmla="*/ 36 h 106"/>
                  <a:gd name="T70" fmla="*/ 24 w 32"/>
                  <a:gd name="T71" fmla="*/ 8 h 106"/>
                  <a:gd name="T72" fmla="*/ 20 w 32"/>
                  <a:gd name="T73" fmla="*/ 2 h 106"/>
                  <a:gd name="T74" fmla="*/ 14 w 32"/>
                  <a:gd name="T75" fmla="*/ 0 h 106"/>
                  <a:gd name="T76" fmla="*/ 14 w 32"/>
                  <a:gd name="T77" fmla="*/ 0 h 10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2"/>
                  <a:gd name="T118" fmla="*/ 0 h 106"/>
                  <a:gd name="T119" fmla="*/ 32 w 32"/>
                  <a:gd name="T120" fmla="*/ 106 h 10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2" h="106">
                    <a:moveTo>
                      <a:pt x="14" y="0"/>
                    </a:moveTo>
                    <a:lnTo>
                      <a:pt x="14" y="0"/>
                    </a:lnTo>
                    <a:lnTo>
                      <a:pt x="12" y="0"/>
                    </a:lnTo>
                    <a:lnTo>
                      <a:pt x="8" y="2"/>
                    </a:lnTo>
                    <a:lnTo>
                      <a:pt x="6" y="4"/>
                    </a:lnTo>
                    <a:lnTo>
                      <a:pt x="4" y="6"/>
                    </a:lnTo>
                    <a:lnTo>
                      <a:pt x="4" y="8"/>
                    </a:lnTo>
                    <a:lnTo>
                      <a:pt x="4" y="10"/>
                    </a:lnTo>
                    <a:lnTo>
                      <a:pt x="2" y="12"/>
                    </a:lnTo>
                    <a:lnTo>
                      <a:pt x="0" y="12"/>
                    </a:lnTo>
                    <a:lnTo>
                      <a:pt x="0" y="14"/>
                    </a:lnTo>
                    <a:lnTo>
                      <a:pt x="2" y="18"/>
                    </a:lnTo>
                    <a:lnTo>
                      <a:pt x="2" y="24"/>
                    </a:lnTo>
                    <a:lnTo>
                      <a:pt x="4" y="28"/>
                    </a:lnTo>
                    <a:lnTo>
                      <a:pt x="6" y="32"/>
                    </a:lnTo>
                    <a:lnTo>
                      <a:pt x="6" y="36"/>
                    </a:lnTo>
                    <a:lnTo>
                      <a:pt x="6" y="40"/>
                    </a:lnTo>
                    <a:lnTo>
                      <a:pt x="6" y="44"/>
                    </a:lnTo>
                    <a:lnTo>
                      <a:pt x="8" y="50"/>
                    </a:lnTo>
                    <a:lnTo>
                      <a:pt x="6" y="58"/>
                    </a:lnTo>
                    <a:lnTo>
                      <a:pt x="6" y="62"/>
                    </a:lnTo>
                    <a:lnTo>
                      <a:pt x="4" y="68"/>
                    </a:lnTo>
                    <a:lnTo>
                      <a:pt x="4" y="74"/>
                    </a:lnTo>
                    <a:lnTo>
                      <a:pt x="2" y="80"/>
                    </a:lnTo>
                    <a:lnTo>
                      <a:pt x="2" y="88"/>
                    </a:lnTo>
                    <a:lnTo>
                      <a:pt x="10" y="104"/>
                    </a:lnTo>
                    <a:lnTo>
                      <a:pt x="28" y="106"/>
                    </a:lnTo>
                    <a:lnTo>
                      <a:pt x="28" y="102"/>
                    </a:lnTo>
                    <a:lnTo>
                      <a:pt x="30" y="88"/>
                    </a:lnTo>
                    <a:lnTo>
                      <a:pt x="32" y="74"/>
                    </a:lnTo>
                    <a:lnTo>
                      <a:pt x="32" y="62"/>
                    </a:lnTo>
                    <a:lnTo>
                      <a:pt x="32" y="50"/>
                    </a:lnTo>
                    <a:lnTo>
                      <a:pt x="30" y="40"/>
                    </a:lnTo>
                    <a:lnTo>
                      <a:pt x="30" y="36"/>
                    </a:lnTo>
                    <a:lnTo>
                      <a:pt x="24" y="8"/>
                    </a:lnTo>
                    <a:lnTo>
                      <a:pt x="20" y="2"/>
                    </a:lnTo>
                    <a:lnTo>
                      <a:pt x="14"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44" name="Freeform 274"/>
              <p:cNvSpPr>
                <a:spLocks/>
              </p:cNvSpPr>
              <p:nvPr/>
            </p:nvSpPr>
            <p:spPr bwMode="gray">
              <a:xfrm>
                <a:off x="2463" y="2351"/>
                <a:ext cx="175" cy="126"/>
              </a:xfrm>
              <a:custGeom>
                <a:avLst/>
                <a:gdLst>
                  <a:gd name="T0" fmla="*/ 0 w 158"/>
                  <a:gd name="T1" fmla="*/ 120 h 126"/>
                  <a:gd name="T2" fmla="*/ 2 w 158"/>
                  <a:gd name="T3" fmla="*/ 118 h 126"/>
                  <a:gd name="T4" fmla="*/ 2 w 158"/>
                  <a:gd name="T5" fmla="*/ 116 h 126"/>
                  <a:gd name="T6" fmla="*/ 14 w 158"/>
                  <a:gd name="T7" fmla="*/ 112 h 126"/>
                  <a:gd name="T8" fmla="*/ 22 w 158"/>
                  <a:gd name="T9" fmla="*/ 106 h 126"/>
                  <a:gd name="T10" fmla="*/ 30 w 158"/>
                  <a:gd name="T11" fmla="*/ 98 h 126"/>
                  <a:gd name="T12" fmla="*/ 38 w 158"/>
                  <a:gd name="T13" fmla="*/ 90 h 126"/>
                  <a:gd name="T14" fmla="*/ 44 w 158"/>
                  <a:gd name="T15" fmla="*/ 82 h 126"/>
                  <a:gd name="T16" fmla="*/ 46 w 158"/>
                  <a:gd name="T17" fmla="*/ 80 h 126"/>
                  <a:gd name="T18" fmla="*/ 46 w 158"/>
                  <a:gd name="T19" fmla="*/ 68 h 126"/>
                  <a:gd name="T20" fmla="*/ 50 w 158"/>
                  <a:gd name="T21" fmla="*/ 60 h 126"/>
                  <a:gd name="T22" fmla="*/ 56 w 158"/>
                  <a:gd name="T23" fmla="*/ 54 h 126"/>
                  <a:gd name="T24" fmla="*/ 60 w 158"/>
                  <a:gd name="T25" fmla="*/ 48 h 126"/>
                  <a:gd name="T26" fmla="*/ 60 w 158"/>
                  <a:gd name="T27" fmla="*/ 44 h 126"/>
                  <a:gd name="T28" fmla="*/ 64 w 158"/>
                  <a:gd name="T29" fmla="*/ 40 h 126"/>
                  <a:gd name="T30" fmla="*/ 66 w 158"/>
                  <a:gd name="T31" fmla="*/ 36 h 126"/>
                  <a:gd name="T32" fmla="*/ 70 w 158"/>
                  <a:gd name="T33" fmla="*/ 34 h 126"/>
                  <a:gd name="T34" fmla="*/ 74 w 158"/>
                  <a:gd name="T35" fmla="*/ 32 h 126"/>
                  <a:gd name="T36" fmla="*/ 76 w 158"/>
                  <a:gd name="T37" fmla="*/ 30 h 126"/>
                  <a:gd name="T38" fmla="*/ 78 w 158"/>
                  <a:gd name="T39" fmla="*/ 30 h 126"/>
                  <a:gd name="T40" fmla="*/ 76 w 158"/>
                  <a:gd name="T41" fmla="*/ 20 h 126"/>
                  <a:gd name="T42" fmla="*/ 76 w 158"/>
                  <a:gd name="T43" fmla="*/ 14 h 126"/>
                  <a:gd name="T44" fmla="*/ 78 w 158"/>
                  <a:gd name="T45" fmla="*/ 8 h 126"/>
                  <a:gd name="T46" fmla="*/ 78 w 158"/>
                  <a:gd name="T47" fmla="*/ 4 h 126"/>
                  <a:gd name="T48" fmla="*/ 80 w 158"/>
                  <a:gd name="T49" fmla="*/ 0 h 126"/>
                  <a:gd name="T50" fmla="*/ 80 w 158"/>
                  <a:gd name="T51" fmla="*/ 0 h 126"/>
                  <a:gd name="T52" fmla="*/ 82 w 158"/>
                  <a:gd name="T53" fmla="*/ 0 h 126"/>
                  <a:gd name="T54" fmla="*/ 84 w 158"/>
                  <a:gd name="T55" fmla="*/ 2 h 126"/>
                  <a:gd name="T56" fmla="*/ 88 w 158"/>
                  <a:gd name="T57" fmla="*/ 4 h 126"/>
                  <a:gd name="T58" fmla="*/ 92 w 158"/>
                  <a:gd name="T59" fmla="*/ 6 h 126"/>
                  <a:gd name="T60" fmla="*/ 98 w 158"/>
                  <a:gd name="T61" fmla="*/ 8 h 126"/>
                  <a:gd name="T62" fmla="*/ 104 w 158"/>
                  <a:gd name="T63" fmla="*/ 10 h 126"/>
                  <a:gd name="T64" fmla="*/ 114 w 158"/>
                  <a:gd name="T65" fmla="*/ 12 h 126"/>
                  <a:gd name="T66" fmla="*/ 126 w 158"/>
                  <a:gd name="T67" fmla="*/ 12 h 126"/>
                  <a:gd name="T68" fmla="*/ 134 w 158"/>
                  <a:gd name="T69" fmla="*/ 12 h 126"/>
                  <a:gd name="T70" fmla="*/ 136 w 158"/>
                  <a:gd name="T71" fmla="*/ 12 h 126"/>
                  <a:gd name="T72" fmla="*/ 138 w 158"/>
                  <a:gd name="T73" fmla="*/ 12 h 126"/>
                  <a:gd name="T74" fmla="*/ 142 w 158"/>
                  <a:gd name="T75" fmla="*/ 14 h 126"/>
                  <a:gd name="T76" fmla="*/ 144 w 158"/>
                  <a:gd name="T77" fmla="*/ 18 h 126"/>
                  <a:gd name="T78" fmla="*/ 146 w 158"/>
                  <a:gd name="T79" fmla="*/ 22 h 126"/>
                  <a:gd name="T80" fmla="*/ 146 w 158"/>
                  <a:gd name="T81" fmla="*/ 28 h 126"/>
                  <a:gd name="T82" fmla="*/ 146 w 158"/>
                  <a:gd name="T83" fmla="*/ 34 h 126"/>
                  <a:gd name="T84" fmla="*/ 146 w 158"/>
                  <a:gd name="T85" fmla="*/ 38 h 126"/>
                  <a:gd name="T86" fmla="*/ 148 w 158"/>
                  <a:gd name="T87" fmla="*/ 42 h 126"/>
                  <a:gd name="T88" fmla="*/ 150 w 158"/>
                  <a:gd name="T89" fmla="*/ 46 h 126"/>
                  <a:gd name="T90" fmla="*/ 158 w 158"/>
                  <a:gd name="T91" fmla="*/ 54 h 126"/>
                  <a:gd name="T92" fmla="*/ 156 w 158"/>
                  <a:gd name="T93" fmla="*/ 54 h 126"/>
                  <a:gd name="T94" fmla="*/ 154 w 158"/>
                  <a:gd name="T95" fmla="*/ 54 h 126"/>
                  <a:gd name="T96" fmla="*/ 150 w 158"/>
                  <a:gd name="T97" fmla="*/ 54 h 126"/>
                  <a:gd name="T98" fmla="*/ 146 w 158"/>
                  <a:gd name="T99" fmla="*/ 54 h 126"/>
                  <a:gd name="T100" fmla="*/ 142 w 158"/>
                  <a:gd name="T101" fmla="*/ 54 h 126"/>
                  <a:gd name="T102" fmla="*/ 140 w 158"/>
                  <a:gd name="T103" fmla="*/ 56 h 126"/>
                  <a:gd name="T104" fmla="*/ 136 w 158"/>
                  <a:gd name="T105" fmla="*/ 58 h 126"/>
                  <a:gd name="T106" fmla="*/ 136 w 158"/>
                  <a:gd name="T107" fmla="*/ 62 h 126"/>
                  <a:gd name="T108" fmla="*/ 134 w 158"/>
                  <a:gd name="T109" fmla="*/ 74 h 126"/>
                  <a:gd name="T110" fmla="*/ 82 w 158"/>
                  <a:gd name="T111" fmla="*/ 92 h 126"/>
                  <a:gd name="T112" fmla="*/ 68 w 158"/>
                  <a:gd name="T113" fmla="*/ 96 h 126"/>
                  <a:gd name="T114" fmla="*/ 60 w 158"/>
                  <a:gd name="T115" fmla="*/ 104 h 126"/>
                  <a:gd name="T116" fmla="*/ 48 w 158"/>
                  <a:gd name="T117" fmla="*/ 110 h 126"/>
                  <a:gd name="T118" fmla="*/ 52 w 158"/>
                  <a:gd name="T119" fmla="*/ 126 h 126"/>
                  <a:gd name="T120" fmla="*/ 0 w 158"/>
                  <a:gd name="T121" fmla="*/ 120 h 126"/>
                  <a:gd name="T122" fmla="*/ 0 w 158"/>
                  <a:gd name="T123" fmla="*/ 120 h 12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8"/>
                  <a:gd name="T187" fmla="*/ 0 h 126"/>
                  <a:gd name="T188" fmla="*/ 158 w 158"/>
                  <a:gd name="T189" fmla="*/ 126 h 12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8" h="126">
                    <a:moveTo>
                      <a:pt x="0" y="120"/>
                    </a:moveTo>
                    <a:lnTo>
                      <a:pt x="2" y="118"/>
                    </a:lnTo>
                    <a:lnTo>
                      <a:pt x="2" y="116"/>
                    </a:lnTo>
                    <a:lnTo>
                      <a:pt x="14" y="112"/>
                    </a:lnTo>
                    <a:lnTo>
                      <a:pt x="22" y="106"/>
                    </a:lnTo>
                    <a:lnTo>
                      <a:pt x="30" y="98"/>
                    </a:lnTo>
                    <a:lnTo>
                      <a:pt x="38" y="90"/>
                    </a:lnTo>
                    <a:lnTo>
                      <a:pt x="44" y="82"/>
                    </a:lnTo>
                    <a:lnTo>
                      <a:pt x="46" y="80"/>
                    </a:lnTo>
                    <a:lnTo>
                      <a:pt x="46" y="68"/>
                    </a:lnTo>
                    <a:lnTo>
                      <a:pt x="50" y="60"/>
                    </a:lnTo>
                    <a:lnTo>
                      <a:pt x="56" y="54"/>
                    </a:lnTo>
                    <a:lnTo>
                      <a:pt x="60" y="48"/>
                    </a:lnTo>
                    <a:lnTo>
                      <a:pt x="60" y="44"/>
                    </a:lnTo>
                    <a:lnTo>
                      <a:pt x="64" y="40"/>
                    </a:lnTo>
                    <a:lnTo>
                      <a:pt x="66" y="36"/>
                    </a:lnTo>
                    <a:lnTo>
                      <a:pt x="70" y="34"/>
                    </a:lnTo>
                    <a:lnTo>
                      <a:pt x="74" y="32"/>
                    </a:lnTo>
                    <a:lnTo>
                      <a:pt x="76" y="30"/>
                    </a:lnTo>
                    <a:lnTo>
                      <a:pt x="78" y="30"/>
                    </a:lnTo>
                    <a:lnTo>
                      <a:pt x="76" y="20"/>
                    </a:lnTo>
                    <a:lnTo>
                      <a:pt x="76" y="14"/>
                    </a:lnTo>
                    <a:lnTo>
                      <a:pt x="78" y="8"/>
                    </a:lnTo>
                    <a:lnTo>
                      <a:pt x="78" y="4"/>
                    </a:lnTo>
                    <a:lnTo>
                      <a:pt x="80" y="0"/>
                    </a:lnTo>
                    <a:lnTo>
                      <a:pt x="82" y="0"/>
                    </a:lnTo>
                    <a:lnTo>
                      <a:pt x="84" y="2"/>
                    </a:lnTo>
                    <a:lnTo>
                      <a:pt x="88" y="4"/>
                    </a:lnTo>
                    <a:lnTo>
                      <a:pt x="92" y="6"/>
                    </a:lnTo>
                    <a:lnTo>
                      <a:pt x="98" y="8"/>
                    </a:lnTo>
                    <a:lnTo>
                      <a:pt x="104" y="10"/>
                    </a:lnTo>
                    <a:lnTo>
                      <a:pt x="114" y="12"/>
                    </a:lnTo>
                    <a:lnTo>
                      <a:pt x="126" y="12"/>
                    </a:lnTo>
                    <a:lnTo>
                      <a:pt x="134" y="12"/>
                    </a:lnTo>
                    <a:lnTo>
                      <a:pt x="136" y="12"/>
                    </a:lnTo>
                    <a:lnTo>
                      <a:pt x="138" y="12"/>
                    </a:lnTo>
                    <a:lnTo>
                      <a:pt x="142" y="14"/>
                    </a:lnTo>
                    <a:lnTo>
                      <a:pt x="144" y="18"/>
                    </a:lnTo>
                    <a:lnTo>
                      <a:pt x="146" y="22"/>
                    </a:lnTo>
                    <a:lnTo>
                      <a:pt x="146" y="28"/>
                    </a:lnTo>
                    <a:lnTo>
                      <a:pt x="146" y="34"/>
                    </a:lnTo>
                    <a:lnTo>
                      <a:pt x="146" y="38"/>
                    </a:lnTo>
                    <a:lnTo>
                      <a:pt x="148" y="42"/>
                    </a:lnTo>
                    <a:lnTo>
                      <a:pt x="150" y="46"/>
                    </a:lnTo>
                    <a:lnTo>
                      <a:pt x="158" y="54"/>
                    </a:lnTo>
                    <a:lnTo>
                      <a:pt x="156" y="54"/>
                    </a:lnTo>
                    <a:lnTo>
                      <a:pt x="154" y="54"/>
                    </a:lnTo>
                    <a:lnTo>
                      <a:pt x="150" y="54"/>
                    </a:lnTo>
                    <a:lnTo>
                      <a:pt x="146" y="54"/>
                    </a:lnTo>
                    <a:lnTo>
                      <a:pt x="142" y="54"/>
                    </a:lnTo>
                    <a:lnTo>
                      <a:pt x="140" y="56"/>
                    </a:lnTo>
                    <a:lnTo>
                      <a:pt x="136" y="58"/>
                    </a:lnTo>
                    <a:lnTo>
                      <a:pt x="136" y="62"/>
                    </a:lnTo>
                    <a:lnTo>
                      <a:pt x="134" y="74"/>
                    </a:lnTo>
                    <a:lnTo>
                      <a:pt x="82" y="92"/>
                    </a:lnTo>
                    <a:lnTo>
                      <a:pt x="68" y="96"/>
                    </a:lnTo>
                    <a:lnTo>
                      <a:pt x="60" y="104"/>
                    </a:lnTo>
                    <a:lnTo>
                      <a:pt x="48" y="110"/>
                    </a:lnTo>
                    <a:lnTo>
                      <a:pt x="52" y="126"/>
                    </a:lnTo>
                    <a:lnTo>
                      <a:pt x="0" y="12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45" name="Freeform 275"/>
              <p:cNvSpPr>
                <a:spLocks/>
              </p:cNvSpPr>
              <p:nvPr/>
            </p:nvSpPr>
            <p:spPr bwMode="gray">
              <a:xfrm>
                <a:off x="2748" y="2329"/>
                <a:ext cx="57" cy="112"/>
              </a:xfrm>
              <a:custGeom>
                <a:avLst/>
                <a:gdLst>
                  <a:gd name="T0" fmla="*/ 8 w 52"/>
                  <a:gd name="T1" fmla="*/ 12 h 112"/>
                  <a:gd name="T2" fmla="*/ 6 w 52"/>
                  <a:gd name="T3" fmla="*/ 18 h 112"/>
                  <a:gd name="T4" fmla="*/ 4 w 52"/>
                  <a:gd name="T5" fmla="*/ 28 h 112"/>
                  <a:gd name="T6" fmla="*/ 4 w 52"/>
                  <a:gd name="T7" fmla="*/ 32 h 112"/>
                  <a:gd name="T8" fmla="*/ 2 w 52"/>
                  <a:gd name="T9" fmla="*/ 38 h 112"/>
                  <a:gd name="T10" fmla="*/ 0 w 52"/>
                  <a:gd name="T11" fmla="*/ 40 h 112"/>
                  <a:gd name="T12" fmla="*/ 0 w 52"/>
                  <a:gd name="T13" fmla="*/ 46 h 112"/>
                  <a:gd name="T14" fmla="*/ 2 w 52"/>
                  <a:gd name="T15" fmla="*/ 50 h 112"/>
                  <a:gd name="T16" fmla="*/ 2 w 52"/>
                  <a:gd name="T17" fmla="*/ 54 h 112"/>
                  <a:gd name="T18" fmla="*/ 2 w 52"/>
                  <a:gd name="T19" fmla="*/ 58 h 112"/>
                  <a:gd name="T20" fmla="*/ 6 w 52"/>
                  <a:gd name="T21" fmla="*/ 64 h 112"/>
                  <a:gd name="T22" fmla="*/ 8 w 52"/>
                  <a:gd name="T23" fmla="*/ 64 h 112"/>
                  <a:gd name="T24" fmla="*/ 10 w 52"/>
                  <a:gd name="T25" fmla="*/ 68 h 112"/>
                  <a:gd name="T26" fmla="*/ 14 w 52"/>
                  <a:gd name="T27" fmla="*/ 88 h 112"/>
                  <a:gd name="T28" fmla="*/ 22 w 52"/>
                  <a:gd name="T29" fmla="*/ 112 h 112"/>
                  <a:gd name="T30" fmla="*/ 26 w 52"/>
                  <a:gd name="T31" fmla="*/ 108 h 112"/>
                  <a:gd name="T32" fmla="*/ 34 w 52"/>
                  <a:gd name="T33" fmla="*/ 102 h 112"/>
                  <a:gd name="T34" fmla="*/ 40 w 52"/>
                  <a:gd name="T35" fmla="*/ 96 h 112"/>
                  <a:gd name="T36" fmla="*/ 40 w 52"/>
                  <a:gd name="T37" fmla="*/ 92 h 112"/>
                  <a:gd name="T38" fmla="*/ 38 w 52"/>
                  <a:gd name="T39" fmla="*/ 88 h 112"/>
                  <a:gd name="T40" fmla="*/ 38 w 52"/>
                  <a:gd name="T41" fmla="*/ 84 h 112"/>
                  <a:gd name="T42" fmla="*/ 44 w 52"/>
                  <a:gd name="T43" fmla="*/ 82 h 112"/>
                  <a:gd name="T44" fmla="*/ 48 w 52"/>
                  <a:gd name="T45" fmla="*/ 76 h 112"/>
                  <a:gd name="T46" fmla="*/ 46 w 52"/>
                  <a:gd name="T47" fmla="*/ 68 h 112"/>
                  <a:gd name="T48" fmla="*/ 44 w 52"/>
                  <a:gd name="T49" fmla="*/ 62 h 112"/>
                  <a:gd name="T50" fmla="*/ 42 w 52"/>
                  <a:gd name="T51" fmla="*/ 60 h 112"/>
                  <a:gd name="T52" fmla="*/ 42 w 52"/>
                  <a:gd name="T53" fmla="*/ 54 h 112"/>
                  <a:gd name="T54" fmla="*/ 44 w 52"/>
                  <a:gd name="T55" fmla="*/ 50 h 112"/>
                  <a:gd name="T56" fmla="*/ 48 w 52"/>
                  <a:gd name="T57" fmla="*/ 46 h 112"/>
                  <a:gd name="T58" fmla="*/ 50 w 52"/>
                  <a:gd name="T59" fmla="*/ 44 h 112"/>
                  <a:gd name="T60" fmla="*/ 50 w 52"/>
                  <a:gd name="T61" fmla="*/ 42 h 112"/>
                  <a:gd name="T62" fmla="*/ 48 w 52"/>
                  <a:gd name="T63" fmla="*/ 40 h 112"/>
                  <a:gd name="T64" fmla="*/ 46 w 52"/>
                  <a:gd name="T65" fmla="*/ 36 h 112"/>
                  <a:gd name="T66" fmla="*/ 44 w 52"/>
                  <a:gd name="T67" fmla="*/ 28 h 112"/>
                  <a:gd name="T68" fmla="*/ 46 w 52"/>
                  <a:gd name="T69" fmla="*/ 24 h 112"/>
                  <a:gd name="T70" fmla="*/ 52 w 52"/>
                  <a:gd name="T71" fmla="*/ 20 h 112"/>
                  <a:gd name="T72" fmla="*/ 32 w 52"/>
                  <a:gd name="T73" fmla="*/ 2 h 112"/>
                  <a:gd name="T74" fmla="*/ 30 w 52"/>
                  <a:gd name="T75" fmla="*/ 0 h 112"/>
                  <a:gd name="T76" fmla="*/ 22 w 52"/>
                  <a:gd name="T77" fmla="*/ 2 h 112"/>
                  <a:gd name="T78" fmla="*/ 16 w 52"/>
                  <a:gd name="T79" fmla="*/ 4 h 112"/>
                  <a:gd name="T80" fmla="*/ 12 w 52"/>
                  <a:gd name="T81" fmla="*/ 8 h 112"/>
                  <a:gd name="T82" fmla="*/ 10 w 52"/>
                  <a:gd name="T83" fmla="*/ 12 h 11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2"/>
                  <a:gd name="T127" fmla="*/ 0 h 112"/>
                  <a:gd name="T128" fmla="*/ 52 w 52"/>
                  <a:gd name="T129" fmla="*/ 112 h 11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2" h="112">
                    <a:moveTo>
                      <a:pt x="10" y="12"/>
                    </a:moveTo>
                    <a:lnTo>
                      <a:pt x="8" y="12"/>
                    </a:lnTo>
                    <a:lnTo>
                      <a:pt x="8" y="14"/>
                    </a:lnTo>
                    <a:lnTo>
                      <a:pt x="6" y="18"/>
                    </a:lnTo>
                    <a:lnTo>
                      <a:pt x="4" y="22"/>
                    </a:lnTo>
                    <a:lnTo>
                      <a:pt x="4" y="28"/>
                    </a:lnTo>
                    <a:lnTo>
                      <a:pt x="4" y="30"/>
                    </a:lnTo>
                    <a:lnTo>
                      <a:pt x="4" y="32"/>
                    </a:lnTo>
                    <a:lnTo>
                      <a:pt x="4" y="36"/>
                    </a:lnTo>
                    <a:lnTo>
                      <a:pt x="2" y="38"/>
                    </a:lnTo>
                    <a:lnTo>
                      <a:pt x="0" y="40"/>
                    </a:lnTo>
                    <a:lnTo>
                      <a:pt x="0" y="42"/>
                    </a:lnTo>
                    <a:lnTo>
                      <a:pt x="0" y="46"/>
                    </a:lnTo>
                    <a:lnTo>
                      <a:pt x="0" y="48"/>
                    </a:lnTo>
                    <a:lnTo>
                      <a:pt x="2" y="50"/>
                    </a:lnTo>
                    <a:lnTo>
                      <a:pt x="2" y="52"/>
                    </a:lnTo>
                    <a:lnTo>
                      <a:pt x="2" y="54"/>
                    </a:lnTo>
                    <a:lnTo>
                      <a:pt x="2" y="56"/>
                    </a:lnTo>
                    <a:lnTo>
                      <a:pt x="2" y="58"/>
                    </a:lnTo>
                    <a:lnTo>
                      <a:pt x="4" y="62"/>
                    </a:lnTo>
                    <a:lnTo>
                      <a:pt x="6" y="64"/>
                    </a:lnTo>
                    <a:lnTo>
                      <a:pt x="8" y="64"/>
                    </a:lnTo>
                    <a:lnTo>
                      <a:pt x="10" y="66"/>
                    </a:lnTo>
                    <a:lnTo>
                      <a:pt x="10" y="68"/>
                    </a:lnTo>
                    <a:lnTo>
                      <a:pt x="12" y="76"/>
                    </a:lnTo>
                    <a:lnTo>
                      <a:pt x="14" y="88"/>
                    </a:lnTo>
                    <a:lnTo>
                      <a:pt x="18" y="102"/>
                    </a:lnTo>
                    <a:lnTo>
                      <a:pt x="22" y="112"/>
                    </a:lnTo>
                    <a:lnTo>
                      <a:pt x="24" y="112"/>
                    </a:lnTo>
                    <a:lnTo>
                      <a:pt x="26" y="108"/>
                    </a:lnTo>
                    <a:lnTo>
                      <a:pt x="30" y="106"/>
                    </a:lnTo>
                    <a:lnTo>
                      <a:pt x="34" y="102"/>
                    </a:lnTo>
                    <a:lnTo>
                      <a:pt x="36" y="98"/>
                    </a:lnTo>
                    <a:lnTo>
                      <a:pt x="40" y="96"/>
                    </a:lnTo>
                    <a:lnTo>
                      <a:pt x="40" y="92"/>
                    </a:lnTo>
                    <a:lnTo>
                      <a:pt x="38" y="90"/>
                    </a:lnTo>
                    <a:lnTo>
                      <a:pt x="38" y="88"/>
                    </a:lnTo>
                    <a:lnTo>
                      <a:pt x="38" y="86"/>
                    </a:lnTo>
                    <a:lnTo>
                      <a:pt x="38" y="84"/>
                    </a:lnTo>
                    <a:lnTo>
                      <a:pt x="42" y="82"/>
                    </a:lnTo>
                    <a:lnTo>
                      <a:pt x="44" y="82"/>
                    </a:lnTo>
                    <a:lnTo>
                      <a:pt x="46" y="80"/>
                    </a:lnTo>
                    <a:lnTo>
                      <a:pt x="48" y="76"/>
                    </a:lnTo>
                    <a:lnTo>
                      <a:pt x="48" y="72"/>
                    </a:lnTo>
                    <a:lnTo>
                      <a:pt x="46" y="68"/>
                    </a:lnTo>
                    <a:lnTo>
                      <a:pt x="46" y="64"/>
                    </a:lnTo>
                    <a:lnTo>
                      <a:pt x="44" y="62"/>
                    </a:lnTo>
                    <a:lnTo>
                      <a:pt x="44" y="60"/>
                    </a:lnTo>
                    <a:lnTo>
                      <a:pt x="42" y="60"/>
                    </a:lnTo>
                    <a:lnTo>
                      <a:pt x="42" y="56"/>
                    </a:lnTo>
                    <a:lnTo>
                      <a:pt x="42" y="54"/>
                    </a:lnTo>
                    <a:lnTo>
                      <a:pt x="44" y="50"/>
                    </a:lnTo>
                    <a:lnTo>
                      <a:pt x="46" y="48"/>
                    </a:lnTo>
                    <a:lnTo>
                      <a:pt x="48" y="46"/>
                    </a:lnTo>
                    <a:lnTo>
                      <a:pt x="50" y="46"/>
                    </a:lnTo>
                    <a:lnTo>
                      <a:pt x="50" y="44"/>
                    </a:lnTo>
                    <a:lnTo>
                      <a:pt x="50" y="42"/>
                    </a:lnTo>
                    <a:lnTo>
                      <a:pt x="48" y="40"/>
                    </a:lnTo>
                    <a:lnTo>
                      <a:pt x="46" y="38"/>
                    </a:lnTo>
                    <a:lnTo>
                      <a:pt x="46" y="36"/>
                    </a:lnTo>
                    <a:lnTo>
                      <a:pt x="44" y="32"/>
                    </a:lnTo>
                    <a:lnTo>
                      <a:pt x="44" y="28"/>
                    </a:lnTo>
                    <a:lnTo>
                      <a:pt x="46" y="26"/>
                    </a:lnTo>
                    <a:lnTo>
                      <a:pt x="46" y="24"/>
                    </a:lnTo>
                    <a:lnTo>
                      <a:pt x="50" y="22"/>
                    </a:lnTo>
                    <a:lnTo>
                      <a:pt x="52" y="20"/>
                    </a:lnTo>
                    <a:lnTo>
                      <a:pt x="48" y="12"/>
                    </a:lnTo>
                    <a:lnTo>
                      <a:pt x="32" y="2"/>
                    </a:lnTo>
                    <a:lnTo>
                      <a:pt x="30" y="0"/>
                    </a:lnTo>
                    <a:lnTo>
                      <a:pt x="26" y="0"/>
                    </a:lnTo>
                    <a:lnTo>
                      <a:pt x="22" y="2"/>
                    </a:lnTo>
                    <a:lnTo>
                      <a:pt x="18" y="4"/>
                    </a:lnTo>
                    <a:lnTo>
                      <a:pt x="16" y="4"/>
                    </a:lnTo>
                    <a:lnTo>
                      <a:pt x="14" y="6"/>
                    </a:lnTo>
                    <a:lnTo>
                      <a:pt x="12" y="8"/>
                    </a:lnTo>
                    <a:lnTo>
                      <a:pt x="10" y="1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46" name="Freeform 276"/>
              <p:cNvSpPr>
                <a:spLocks/>
              </p:cNvSpPr>
              <p:nvPr/>
            </p:nvSpPr>
            <p:spPr bwMode="gray">
              <a:xfrm>
                <a:off x="2772" y="2391"/>
                <a:ext cx="228" cy="202"/>
              </a:xfrm>
              <a:custGeom>
                <a:avLst/>
                <a:gdLst>
                  <a:gd name="T0" fmla="*/ 200 w 206"/>
                  <a:gd name="T1" fmla="*/ 34 h 202"/>
                  <a:gd name="T2" fmla="*/ 192 w 206"/>
                  <a:gd name="T3" fmla="*/ 30 h 202"/>
                  <a:gd name="T4" fmla="*/ 182 w 206"/>
                  <a:gd name="T5" fmla="*/ 24 h 202"/>
                  <a:gd name="T6" fmla="*/ 174 w 206"/>
                  <a:gd name="T7" fmla="*/ 22 h 202"/>
                  <a:gd name="T8" fmla="*/ 170 w 206"/>
                  <a:gd name="T9" fmla="*/ 22 h 202"/>
                  <a:gd name="T10" fmla="*/ 162 w 206"/>
                  <a:gd name="T11" fmla="*/ 22 h 202"/>
                  <a:gd name="T12" fmla="*/ 148 w 206"/>
                  <a:gd name="T13" fmla="*/ 26 h 202"/>
                  <a:gd name="T14" fmla="*/ 138 w 206"/>
                  <a:gd name="T15" fmla="*/ 28 h 202"/>
                  <a:gd name="T16" fmla="*/ 136 w 206"/>
                  <a:gd name="T17" fmla="*/ 34 h 202"/>
                  <a:gd name="T18" fmla="*/ 138 w 206"/>
                  <a:gd name="T19" fmla="*/ 42 h 202"/>
                  <a:gd name="T20" fmla="*/ 140 w 206"/>
                  <a:gd name="T21" fmla="*/ 46 h 202"/>
                  <a:gd name="T22" fmla="*/ 138 w 206"/>
                  <a:gd name="T23" fmla="*/ 54 h 202"/>
                  <a:gd name="T24" fmla="*/ 122 w 206"/>
                  <a:gd name="T25" fmla="*/ 56 h 202"/>
                  <a:gd name="T26" fmla="*/ 106 w 206"/>
                  <a:gd name="T27" fmla="*/ 52 h 202"/>
                  <a:gd name="T28" fmla="*/ 96 w 206"/>
                  <a:gd name="T29" fmla="*/ 44 h 202"/>
                  <a:gd name="T30" fmla="*/ 88 w 206"/>
                  <a:gd name="T31" fmla="*/ 36 h 202"/>
                  <a:gd name="T32" fmla="*/ 84 w 206"/>
                  <a:gd name="T33" fmla="*/ 26 h 202"/>
                  <a:gd name="T34" fmla="*/ 80 w 206"/>
                  <a:gd name="T35" fmla="*/ 18 h 202"/>
                  <a:gd name="T36" fmla="*/ 78 w 206"/>
                  <a:gd name="T37" fmla="*/ 16 h 202"/>
                  <a:gd name="T38" fmla="*/ 56 w 206"/>
                  <a:gd name="T39" fmla="*/ 10 h 202"/>
                  <a:gd name="T40" fmla="*/ 46 w 206"/>
                  <a:gd name="T41" fmla="*/ 6 h 202"/>
                  <a:gd name="T42" fmla="*/ 38 w 206"/>
                  <a:gd name="T43" fmla="*/ 4 h 202"/>
                  <a:gd name="T44" fmla="*/ 24 w 206"/>
                  <a:gd name="T45" fmla="*/ 0 h 202"/>
                  <a:gd name="T46" fmla="*/ 24 w 206"/>
                  <a:gd name="T47" fmla="*/ 4 h 202"/>
                  <a:gd name="T48" fmla="*/ 26 w 206"/>
                  <a:gd name="T49" fmla="*/ 12 h 202"/>
                  <a:gd name="T50" fmla="*/ 24 w 206"/>
                  <a:gd name="T51" fmla="*/ 18 h 202"/>
                  <a:gd name="T52" fmla="*/ 22 w 206"/>
                  <a:gd name="T53" fmla="*/ 20 h 202"/>
                  <a:gd name="T54" fmla="*/ 18 w 206"/>
                  <a:gd name="T55" fmla="*/ 20 h 202"/>
                  <a:gd name="T56" fmla="*/ 16 w 206"/>
                  <a:gd name="T57" fmla="*/ 22 h 202"/>
                  <a:gd name="T58" fmla="*/ 18 w 206"/>
                  <a:gd name="T59" fmla="*/ 30 h 202"/>
                  <a:gd name="T60" fmla="*/ 18 w 206"/>
                  <a:gd name="T61" fmla="*/ 30 h 202"/>
                  <a:gd name="T62" fmla="*/ 16 w 206"/>
                  <a:gd name="T63" fmla="*/ 34 h 202"/>
                  <a:gd name="T64" fmla="*/ 12 w 206"/>
                  <a:gd name="T65" fmla="*/ 40 h 202"/>
                  <a:gd name="T66" fmla="*/ 6 w 206"/>
                  <a:gd name="T67" fmla="*/ 46 h 202"/>
                  <a:gd name="T68" fmla="*/ 2 w 206"/>
                  <a:gd name="T69" fmla="*/ 50 h 202"/>
                  <a:gd name="T70" fmla="*/ 0 w 206"/>
                  <a:gd name="T71" fmla="*/ 50 h 202"/>
                  <a:gd name="T72" fmla="*/ 2 w 206"/>
                  <a:gd name="T73" fmla="*/ 54 h 202"/>
                  <a:gd name="T74" fmla="*/ 4 w 206"/>
                  <a:gd name="T75" fmla="*/ 60 h 202"/>
                  <a:gd name="T76" fmla="*/ 4 w 206"/>
                  <a:gd name="T77" fmla="*/ 72 h 202"/>
                  <a:gd name="T78" fmla="*/ 6 w 206"/>
                  <a:gd name="T79" fmla="*/ 80 h 202"/>
                  <a:gd name="T80" fmla="*/ 8 w 206"/>
                  <a:gd name="T81" fmla="*/ 82 h 202"/>
                  <a:gd name="T82" fmla="*/ 12 w 206"/>
                  <a:gd name="T83" fmla="*/ 88 h 202"/>
                  <a:gd name="T84" fmla="*/ 12 w 206"/>
                  <a:gd name="T85" fmla="*/ 96 h 202"/>
                  <a:gd name="T86" fmla="*/ 12 w 206"/>
                  <a:gd name="T87" fmla="*/ 106 h 202"/>
                  <a:gd name="T88" fmla="*/ 10 w 206"/>
                  <a:gd name="T89" fmla="*/ 108 h 202"/>
                  <a:gd name="T90" fmla="*/ 14 w 206"/>
                  <a:gd name="T91" fmla="*/ 112 h 202"/>
                  <a:gd name="T92" fmla="*/ 14 w 206"/>
                  <a:gd name="T93" fmla="*/ 122 h 202"/>
                  <a:gd name="T94" fmla="*/ 30 w 206"/>
                  <a:gd name="T95" fmla="*/ 142 h 202"/>
                  <a:gd name="T96" fmla="*/ 36 w 206"/>
                  <a:gd name="T97" fmla="*/ 142 h 202"/>
                  <a:gd name="T98" fmla="*/ 40 w 206"/>
                  <a:gd name="T99" fmla="*/ 146 h 202"/>
                  <a:gd name="T100" fmla="*/ 44 w 206"/>
                  <a:gd name="T101" fmla="*/ 152 h 202"/>
                  <a:gd name="T102" fmla="*/ 48 w 206"/>
                  <a:gd name="T103" fmla="*/ 158 h 202"/>
                  <a:gd name="T104" fmla="*/ 184 w 206"/>
                  <a:gd name="T105" fmla="*/ 202 h 202"/>
                  <a:gd name="T106" fmla="*/ 206 w 206"/>
                  <a:gd name="T107" fmla="*/ 184 h 202"/>
                  <a:gd name="T108" fmla="*/ 206 w 206"/>
                  <a:gd name="T109" fmla="*/ 34 h 2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06"/>
                  <a:gd name="T166" fmla="*/ 0 h 202"/>
                  <a:gd name="T167" fmla="*/ 206 w 206"/>
                  <a:gd name="T168" fmla="*/ 202 h 20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06" h="202">
                    <a:moveTo>
                      <a:pt x="206" y="34"/>
                    </a:moveTo>
                    <a:lnTo>
                      <a:pt x="200" y="34"/>
                    </a:lnTo>
                    <a:lnTo>
                      <a:pt x="196" y="32"/>
                    </a:lnTo>
                    <a:lnTo>
                      <a:pt x="192" y="30"/>
                    </a:lnTo>
                    <a:lnTo>
                      <a:pt x="186" y="26"/>
                    </a:lnTo>
                    <a:lnTo>
                      <a:pt x="182" y="24"/>
                    </a:lnTo>
                    <a:lnTo>
                      <a:pt x="176" y="24"/>
                    </a:lnTo>
                    <a:lnTo>
                      <a:pt x="174" y="22"/>
                    </a:lnTo>
                    <a:lnTo>
                      <a:pt x="172" y="22"/>
                    </a:lnTo>
                    <a:lnTo>
                      <a:pt x="170" y="22"/>
                    </a:lnTo>
                    <a:lnTo>
                      <a:pt x="166" y="22"/>
                    </a:lnTo>
                    <a:lnTo>
                      <a:pt x="162" y="22"/>
                    </a:lnTo>
                    <a:lnTo>
                      <a:pt x="154" y="24"/>
                    </a:lnTo>
                    <a:lnTo>
                      <a:pt x="148" y="26"/>
                    </a:lnTo>
                    <a:lnTo>
                      <a:pt x="142" y="26"/>
                    </a:lnTo>
                    <a:lnTo>
                      <a:pt x="138" y="28"/>
                    </a:lnTo>
                    <a:lnTo>
                      <a:pt x="138" y="32"/>
                    </a:lnTo>
                    <a:lnTo>
                      <a:pt x="136" y="34"/>
                    </a:lnTo>
                    <a:lnTo>
                      <a:pt x="138" y="38"/>
                    </a:lnTo>
                    <a:lnTo>
                      <a:pt x="138" y="42"/>
                    </a:lnTo>
                    <a:lnTo>
                      <a:pt x="140" y="44"/>
                    </a:lnTo>
                    <a:lnTo>
                      <a:pt x="140" y="46"/>
                    </a:lnTo>
                    <a:lnTo>
                      <a:pt x="138" y="54"/>
                    </a:lnTo>
                    <a:lnTo>
                      <a:pt x="132" y="56"/>
                    </a:lnTo>
                    <a:lnTo>
                      <a:pt x="122" y="56"/>
                    </a:lnTo>
                    <a:lnTo>
                      <a:pt x="114" y="54"/>
                    </a:lnTo>
                    <a:lnTo>
                      <a:pt x="106" y="52"/>
                    </a:lnTo>
                    <a:lnTo>
                      <a:pt x="100" y="48"/>
                    </a:lnTo>
                    <a:lnTo>
                      <a:pt x="96" y="44"/>
                    </a:lnTo>
                    <a:lnTo>
                      <a:pt x="90" y="40"/>
                    </a:lnTo>
                    <a:lnTo>
                      <a:pt x="88" y="36"/>
                    </a:lnTo>
                    <a:lnTo>
                      <a:pt x="86" y="30"/>
                    </a:lnTo>
                    <a:lnTo>
                      <a:pt x="84" y="26"/>
                    </a:lnTo>
                    <a:lnTo>
                      <a:pt x="82" y="22"/>
                    </a:lnTo>
                    <a:lnTo>
                      <a:pt x="80" y="18"/>
                    </a:lnTo>
                    <a:lnTo>
                      <a:pt x="78" y="16"/>
                    </a:lnTo>
                    <a:lnTo>
                      <a:pt x="58" y="12"/>
                    </a:lnTo>
                    <a:lnTo>
                      <a:pt x="56" y="10"/>
                    </a:lnTo>
                    <a:lnTo>
                      <a:pt x="52" y="8"/>
                    </a:lnTo>
                    <a:lnTo>
                      <a:pt x="46" y="6"/>
                    </a:lnTo>
                    <a:lnTo>
                      <a:pt x="42" y="4"/>
                    </a:lnTo>
                    <a:lnTo>
                      <a:pt x="38" y="4"/>
                    </a:lnTo>
                    <a:lnTo>
                      <a:pt x="24" y="0"/>
                    </a:lnTo>
                    <a:lnTo>
                      <a:pt x="24" y="2"/>
                    </a:lnTo>
                    <a:lnTo>
                      <a:pt x="24" y="4"/>
                    </a:lnTo>
                    <a:lnTo>
                      <a:pt x="26" y="8"/>
                    </a:lnTo>
                    <a:lnTo>
                      <a:pt x="26" y="12"/>
                    </a:lnTo>
                    <a:lnTo>
                      <a:pt x="26" y="16"/>
                    </a:lnTo>
                    <a:lnTo>
                      <a:pt x="24" y="18"/>
                    </a:lnTo>
                    <a:lnTo>
                      <a:pt x="22" y="20"/>
                    </a:lnTo>
                    <a:lnTo>
                      <a:pt x="20" y="20"/>
                    </a:lnTo>
                    <a:lnTo>
                      <a:pt x="18" y="20"/>
                    </a:lnTo>
                    <a:lnTo>
                      <a:pt x="18" y="22"/>
                    </a:lnTo>
                    <a:lnTo>
                      <a:pt x="16" y="22"/>
                    </a:lnTo>
                    <a:lnTo>
                      <a:pt x="16" y="26"/>
                    </a:lnTo>
                    <a:lnTo>
                      <a:pt x="18" y="30"/>
                    </a:lnTo>
                    <a:lnTo>
                      <a:pt x="18" y="32"/>
                    </a:lnTo>
                    <a:lnTo>
                      <a:pt x="16" y="34"/>
                    </a:lnTo>
                    <a:lnTo>
                      <a:pt x="14" y="36"/>
                    </a:lnTo>
                    <a:lnTo>
                      <a:pt x="12" y="40"/>
                    </a:lnTo>
                    <a:lnTo>
                      <a:pt x="8" y="42"/>
                    </a:lnTo>
                    <a:lnTo>
                      <a:pt x="6" y="46"/>
                    </a:lnTo>
                    <a:lnTo>
                      <a:pt x="2" y="48"/>
                    </a:lnTo>
                    <a:lnTo>
                      <a:pt x="2" y="50"/>
                    </a:lnTo>
                    <a:lnTo>
                      <a:pt x="0" y="50"/>
                    </a:lnTo>
                    <a:lnTo>
                      <a:pt x="2" y="50"/>
                    </a:lnTo>
                    <a:lnTo>
                      <a:pt x="2" y="54"/>
                    </a:lnTo>
                    <a:lnTo>
                      <a:pt x="2" y="56"/>
                    </a:lnTo>
                    <a:lnTo>
                      <a:pt x="4" y="60"/>
                    </a:lnTo>
                    <a:lnTo>
                      <a:pt x="4" y="66"/>
                    </a:lnTo>
                    <a:lnTo>
                      <a:pt x="4" y="72"/>
                    </a:lnTo>
                    <a:lnTo>
                      <a:pt x="6" y="76"/>
                    </a:lnTo>
                    <a:lnTo>
                      <a:pt x="6" y="80"/>
                    </a:lnTo>
                    <a:lnTo>
                      <a:pt x="8" y="82"/>
                    </a:lnTo>
                    <a:lnTo>
                      <a:pt x="10" y="84"/>
                    </a:lnTo>
                    <a:lnTo>
                      <a:pt x="12" y="88"/>
                    </a:lnTo>
                    <a:lnTo>
                      <a:pt x="12" y="92"/>
                    </a:lnTo>
                    <a:lnTo>
                      <a:pt x="12" y="96"/>
                    </a:lnTo>
                    <a:lnTo>
                      <a:pt x="12" y="102"/>
                    </a:lnTo>
                    <a:lnTo>
                      <a:pt x="12" y="106"/>
                    </a:lnTo>
                    <a:lnTo>
                      <a:pt x="10" y="108"/>
                    </a:lnTo>
                    <a:lnTo>
                      <a:pt x="12" y="110"/>
                    </a:lnTo>
                    <a:lnTo>
                      <a:pt x="14" y="112"/>
                    </a:lnTo>
                    <a:lnTo>
                      <a:pt x="14" y="116"/>
                    </a:lnTo>
                    <a:lnTo>
                      <a:pt x="14" y="122"/>
                    </a:lnTo>
                    <a:lnTo>
                      <a:pt x="28" y="142"/>
                    </a:lnTo>
                    <a:lnTo>
                      <a:pt x="30" y="142"/>
                    </a:lnTo>
                    <a:lnTo>
                      <a:pt x="32" y="142"/>
                    </a:lnTo>
                    <a:lnTo>
                      <a:pt x="36" y="142"/>
                    </a:lnTo>
                    <a:lnTo>
                      <a:pt x="40" y="146"/>
                    </a:lnTo>
                    <a:lnTo>
                      <a:pt x="42" y="148"/>
                    </a:lnTo>
                    <a:lnTo>
                      <a:pt x="44" y="152"/>
                    </a:lnTo>
                    <a:lnTo>
                      <a:pt x="46" y="154"/>
                    </a:lnTo>
                    <a:lnTo>
                      <a:pt x="48" y="158"/>
                    </a:lnTo>
                    <a:lnTo>
                      <a:pt x="76" y="156"/>
                    </a:lnTo>
                    <a:lnTo>
                      <a:pt x="184" y="202"/>
                    </a:lnTo>
                    <a:lnTo>
                      <a:pt x="184" y="184"/>
                    </a:lnTo>
                    <a:lnTo>
                      <a:pt x="206" y="184"/>
                    </a:lnTo>
                    <a:lnTo>
                      <a:pt x="206" y="3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47" name="Freeform 278"/>
              <p:cNvSpPr>
                <a:spLocks/>
              </p:cNvSpPr>
              <p:nvPr/>
            </p:nvSpPr>
            <p:spPr bwMode="gray">
              <a:xfrm>
                <a:off x="2808" y="2533"/>
                <a:ext cx="57" cy="132"/>
              </a:xfrm>
              <a:custGeom>
                <a:avLst/>
                <a:gdLst>
                  <a:gd name="T0" fmla="*/ 28 w 52"/>
                  <a:gd name="T1" fmla="*/ 132 h 132"/>
                  <a:gd name="T2" fmla="*/ 30 w 52"/>
                  <a:gd name="T3" fmla="*/ 118 h 132"/>
                  <a:gd name="T4" fmla="*/ 30 w 52"/>
                  <a:gd name="T5" fmla="*/ 118 h 132"/>
                  <a:gd name="T6" fmla="*/ 30 w 52"/>
                  <a:gd name="T7" fmla="*/ 116 h 132"/>
                  <a:gd name="T8" fmla="*/ 32 w 52"/>
                  <a:gd name="T9" fmla="*/ 112 h 132"/>
                  <a:gd name="T10" fmla="*/ 32 w 52"/>
                  <a:gd name="T11" fmla="*/ 108 h 132"/>
                  <a:gd name="T12" fmla="*/ 36 w 52"/>
                  <a:gd name="T13" fmla="*/ 104 h 132"/>
                  <a:gd name="T14" fmla="*/ 40 w 52"/>
                  <a:gd name="T15" fmla="*/ 100 h 132"/>
                  <a:gd name="T16" fmla="*/ 44 w 52"/>
                  <a:gd name="T17" fmla="*/ 96 h 132"/>
                  <a:gd name="T18" fmla="*/ 44 w 52"/>
                  <a:gd name="T19" fmla="*/ 92 h 132"/>
                  <a:gd name="T20" fmla="*/ 44 w 52"/>
                  <a:gd name="T21" fmla="*/ 80 h 132"/>
                  <a:gd name="T22" fmla="*/ 44 w 52"/>
                  <a:gd name="T23" fmla="*/ 66 h 132"/>
                  <a:gd name="T24" fmla="*/ 46 w 52"/>
                  <a:gd name="T25" fmla="*/ 52 h 132"/>
                  <a:gd name="T26" fmla="*/ 52 w 52"/>
                  <a:gd name="T27" fmla="*/ 44 h 132"/>
                  <a:gd name="T28" fmla="*/ 50 w 52"/>
                  <a:gd name="T29" fmla="*/ 44 h 132"/>
                  <a:gd name="T30" fmla="*/ 50 w 52"/>
                  <a:gd name="T31" fmla="*/ 40 h 132"/>
                  <a:gd name="T32" fmla="*/ 48 w 52"/>
                  <a:gd name="T33" fmla="*/ 36 h 132"/>
                  <a:gd name="T34" fmla="*/ 46 w 52"/>
                  <a:gd name="T35" fmla="*/ 30 h 132"/>
                  <a:gd name="T36" fmla="*/ 44 w 52"/>
                  <a:gd name="T37" fmla="*/ 24 h 132"/>
                  <a:gd name="T38" fmla="*/ 44 w 52"/>
                  <a:gd name="T39" fmla="*/ 20 h 132"/>
                  <a:gd name="T40" fmla="*/ 44 w 52"/>
                  <a:gd name="T41" fmla="*/ 14 h 132"/>
                  <a:gd name="T42" fmla="*/ 16 w 52"/>
                  <a:gd name="T43" fmla="*/ 16 h 132"/>
                  <a:gd name="T44" fmla="*/ 16 w 52"/>
                  <a:gd name="T45" fmla="*/ 14 h 132"/>
                  <a:gd name="T46" fmla="*/ 14 w 52"/>
                  <a:gd name="T47" fmla="*/ 12 h 132"/>
                  <a:gd name="T48" fmla="*/ 12 w 52"/>
                  <a:gd name="T49" fmla="*/ 8 h 132"/>
                  <a:gd name="T50" fmla="*/ 8 w 52"/>
                  <a:gd name="T51" fmla="*/ 4 h 132"/>
                  <a:gd name="T52" fmla="*/ 4 w 52"/>
                  <a:gd name="T53" fmla="*/ 2 h 132"/>
                  <a:gd name="T54" fmla="*/ 0 w 52"/>
                  <a:gd name="T55" fmla="*/ 0 h 13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2"/>
                  <a:gd name="T85" fmla="*/ 0 h 132"/>
                  <a:gd name="T86" fmla="*/ 52 w 52"/>
                  <a:gd name="T87" fmla="*/ 132 h 13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2" h="132">
                    <a:moveTo>
                      <a:pt x="28" y="132"/>
                    </a:moveTo>
                    <a:lnTo>
                      <a:pt x="30" y="118"/>
                    </a:lnTo>
                    <a:lnTo>
                      <a:pt x="30" y="116"/>
                    </a:lnTo>
                    <a:lnTo>
                      <a:pt x="32" y="112"/>
                    </a:lnTo>
                    <a:lnTo>
                      <a:pt x="32" y="108"/>
                    </a:lnTo>
                    <a:lnTo>
                      <a:pt x="36" y="104"/>
                    </a:lnTo>
                    <a:lnTo>
                      <a:pt x="40" y="100"/>
                    </a:lnTo>
                    <a:lnTo>
                      <a:pt x="44" y="96"/>
                    </a:lnTo>
                    <a:lnTo>
                      <a:pt x="44" y="92"/>
                    </a:lnTo>
                    <a:lnTo>
                      <a:pt x="44" y="80"/>
                    </a:lnTo>
                    <a:lnTo>
                      <a:pt x="44" y="66"/>
                    </a:lnTo>
                    <a:lnTo>
                      <a:pt x="46" y="52"/>
                    </a:lnTo>
                    <a:lnTo>
                      <a:pt x="52" y="44"/>
                    </a:lnTo>
                    <a:lnTo>
                      <a:pt x="50" y="44"/>
                    </a:lnTo>
                    <a:lnTo>
                      <a:pt x="50" y="40"/>
                    </a:lnTo>
                    <a:lnTo>
                      <a:pt x="48" y="36"/>
                    </a:lnTo>
                    <a:lnTo>
                      <a:pt x="46" y="30"/>
                    </a:lnTo>
                    <a:lnTo>
                      <a:pt x="44" y="24"/>
                    </a:lnTo>
                    <a:lnTo>
                      <a:pt x="44" y="20"/>
                    </a:lnTo>
                    <a:lnTo>
                      <a:pt x="44" y="14"/>
                    </a:lnTo>
                    <a:lnTo>
                      <a:pt x="16" y="16"/>
                    </a:lnTo>
                    <a:lnTo>
                      <a:pt x="16" y="14"/>
                    </a:lnTo>
                    <a:lnTo>
                      <a:pt x="14" y="12"/>
                    </a:lnTo>
                    <a:lnTo>
                      <a:pt x="12" y="8"/>
                    </a:lnTo>
                    <a:lnTo>
                      <a:pt x="8" y="4"/>
                    </a:lnTo>
                    <a:lnTo>
                      <a:pt x="4" y="2"/>
                    </a:lnTo>
                    <a:lnTo>
                      <a:pt x="0" y="0"/>
                    </a:lnTo>
                  </a:path>
                </a:pathLst>
              </a:custGeom>
              <a:grpFill/>
              <a:ln w="9525">
                <a:solidFill>
                  <a:srgbClr val="C0C0C0"/>
                </a:solidFill>
                <a:round/>
                <a:headEnd/>
                <a:tailEnd/>
              </a:ln>
            </p:spPr>
            <p:txBody>
              <a:bodyPr/>
              <a:lstStyle/>
              <a:p>
                <a:pPr>
                  <a:defRPr/>
                </a:pPr>
                <a:endParaRPr lang="en-US">
                  <a:solidFill>
                    <a:schemeClr val="bg2"/>
                  </a:solidFill>
                </a:endParaRPr>
              </a:p>
            </p:txBody>
          </p:sp>
          <p:sp>
            <p:nvSpPr>
              <p:cNvPr id="148" name="Freeform 279"/>
              <p:cNvSpPr>
                <a:spLocks/>
              </p:cNvSpPr>
              <p:nvPr/>
            </p:nvSpPr>
            <p:spPr bwMode="gray">
              <a:xfrm>
                <a:off x="2624" y="2533"/>
                <a:ext cx="241" cy="162"/>
              </a:xfrm>
              <a:custGeom>
                <a:avLst/>
                <a:gdLst>
                  <a:gd name="T0" fmla="*/ 94 w 218"/>
                  <a:gd name="T1" fmla="*/ 36 h 162"/>
                  <a:gd name="T2" fmla="*/ 78 w 218"/>
                  <a:gd name="T3" fmla="*/ 40 h 162"/>
                  <a:gd name="T4" fmla="*/ 62 w 218"/>
                  <a:gd name="T5" fmla="*/ 42 h 162"/>
                  <a:gd name="T6" fmla="*/ 60 w 218"/>
                  <a:gd name="T7" fmla="*/ 62 h 162"/>
                  <a:gd name="T8" fmla="*/ 50 w 218"/>
                  <a:gd name="T9" fmla="*/ 100 h 162"/>
                  <a:gd name="T10" fmla="*/ 38 w 218"/>
                  <a:gd name="T11" fmla="*/ 116 h 162"/>
                  <a:gd name="T12" fmla="*/ 32 w 218"/>
                  <a:gd name="T13" fmla="*/ 120 h 162"/>
                  <a:gd name="T14" fmla="*/ 24 w 218"/>
                  <a:gd name="T15" fmla="*/ 122 h 162"/>
                  <a:gd name="T16" fmla="*/ 18 w 218"/>
                  <a:gd name="T17" fmla="*/ 122 h 162"/>
                  <a:gd name="T18" fmla="*/ 10 w 218"/>
                  <a:gd name="T19" fmla="*/ 122 h 162"/>
                  <a:gd name="T20" fmla="*/ 4 w 218"/>
                  <a:gd name="T21" fmla="*/ 122 h 162"/>
                  <a:gd name="T22" fmla="*/ 2 w 218"/>
                  <a:gd name="T23" fmla="*/ 128 h 162"/>
                  <a:gd name="T24" fmla="*/ 4 w 218"/>
                  <a:gd name="T25" fmla="*/ 132 h 162"/>
                  <a:gd name="T26" fmla="*/ 8 w 218"/>
                  <a:gd name="T27" fmla="*/ 138 h 162"/>
                  <a:gd name="T28" fmla="*/ 8 w 218"/>
                  <a:gd name="T29" fmla="*/ 140 h 162"/>
                  <a:gd name="T30" fmla="*/ 14 w 218"/>
                  <a:gd name="T31" fmla="*/ 144 h 162"/>
                  <a:gd name="T32" fmla="*/ 16 w 218"/>
                  <a:gd name="T33" fmla="*/ 144 h 162"/>
                  <a:gd name="T34" fmla="*/ 16 w 218"/>
                  <a:gd name="T35" fmla="*/ 150 h 162"/>
                  <a:gd name="T36" fmla="*/ 28 w 218"/>
                  <a:gd name="T37" fmla="*/ 142 h 162"/>
                  <a:gd name="T38" fmla="*/ 30 w 218"/>
                  <a:gd name="T39" fmla="*/ 146 h 162"/>
                  <a:gd name="T40" fmla="*/ 36 w 218"/>
                  <a:gd name="T41" fmla="*/ 150 h 162"/>
                  <a:gd name="T42" fmla="*/ 42 w 218"/>
                  <a:gd name="T43" fmla="*/ 154 h 162"/>
                  <a:gd name="T44" fmla="*/ 44 w 218"/>
                  <a:gd name="T45" fmla="*/ 156 h 162"/>
                  <a:gd name="T46" fmla="*/ 50 w 218"/>
                  <a:gd name="T47" fmla="*/ 162 h 162"/>
                  <a:gd name="T48" fmla="*/ 50 w 218"/>
                  <a:gd name="T49" fmla="*/ 158 h 162"/>
                  <a:gd name="T50" fmla="*/ 56 w 218"/>
                  <a:gd name="T51" fmla="*/ 152 h 162"/>
                  <a:gd name="T52" fmla="*/ 68 w 218"/>
                  <a:gd name="T53" fmla="*/ 146 h 162"/>
                  <a:gd name="T54" fmla="*/ 82 w 218"/>
                  <a:gd name="T55" fmla="*/ 146 h 162"/>
                  <a:gd name="T56" fmla="*/ 88 w 218"/>
                  <a:gd name="T57" fmla="*/ 146 h 162"/>
                  <a:gd name="T58" fmla="*/ 88 w 218"/>
                  <a:gd name="T59" fmla="*/ 148 h 162"/>
                  <a:gd name="T60" fmla="*/ 96 w 218"/>
                  <a:gd name="T61" fmla="*/ 150 h 162"/>
                  <a:gd name="T62" fmla="*/ 106 w 218"/>
                  <a:gd name="T63" fmla="*/ 154 h 162"/>
                  <a:gd name="T64" fmla="*/ 110 w 218"/>
                  <a:gd name="T65" fmla="*/ 156 h 162"/>
                  <a:gd name="T66" fmla="*/ 114 w 218"/>
                  <a:gd name="T67" fmla="*/ 152 h 162"/>
                  <a:gd name="T68" fmla="*/ 122 w 218"/>
                  <a:gd name="T69" fmla="*/ 148 h 162"/>
                  <a:gd name="T70" fmla="*/ 130 w 218"/>
                  <a:gd name="T71" fmla="*/ 148 h 162"/>
                  <a:gd name="T72" fmla="*/ 144 w 218"/>
                  <a:gd name="T73" fmla="*/ 144 h 162"/>
                  <a:gd name="T74" fmla="*/ 166 w 218"/>
                  <a:gd name="T75" fmla="*/ 148 h 162"/>
                  <a:gd name="T76" fmla="*/ 170 w 218"/>
                  <a:gd name="T77" fmla="*/ 146 h 162"/>
                  <a:gd name="T78" fmla="*/ 178 w 218"/>
                  <a:gd name="T79" fmla="*/ 142 h 162"/>
                  <a:gd name="T80" fmla="*/ 188 w 218"/>
                  <a:gd name="T81" fmla="*/ 140 h 162"/>
                  <a:gd name="T82" fmla="*/ 196 w 218"/>
                  <a:gd name="T83" fmla="*/ 118 h 162"/>
                  <a:gd name="T84" fmla="*/ 196 w 218"/>
                  <a:gd name="T85" fmla="*/ 116 h 162"/>
                  <a:gd name="T86" fmla="*/ 198 w 218"/>
                  <a:gd name="T87" fmla="*/ 108 h 162"/>
                  <a:gd name="T88" fmla="*/ 206 w 218"/>
                  <a:gd name="T89" fmla="*/ 100 h 162"/>
                  <a:gd name="T90" fmla="*/ 210 w 218"/>
                  <a:gd name="T91" fmla="*/ 92 h 162"/>
                  <a:gd name="T92" fmla="*/ 210 w 218"/>
                  <a:gd name="T93" fmla="*/ 66 h 162"/>
                  <a:gd name="T94" fmla="*/ 218 w 218"/>
                  <a:gd name="T95" fmla="*/ 44 h 162"/>
                  <a:gd name="T96" fmla="*/ 216 w 218"/>
                  <a:gd name="T97" fmla="*/ 40 h 162"/>
                  <a:gd name="T98" fmla="*/ 212 w 218"/>
                  <a:gd name="T99" fmla="*/ 30 h 162"/>
                  <a:gd name="T100" fmla="*/ 210 w 218"/>
                  <a:gd name="T101" fmla="*/ 20 h 162"/>
                  <a:gd name="T102" fmla="*/ 182 w 218"/>
                  <a:gd name="T103" fmla="*/ 16 h 162"/>
                  <a:gd name="T104" fmla="*/ 180 w 218"/>
                  <a:gd name="T105" fmla="*/ 12 h 162"/>
                  <a:gd name="T106" fmla="*/ 174 w 218"/>
                  <a:gd name="T107" fmla="*/ 4 h 162"/>
                  <a:gd name="T108" fmla="*/ 166 w 218"/>
                  <a:gd name="T109" fmla="*/ 0 h 162"/>
                  <a:gd name="T110" fmla="*/ 162 w 218"/>
                  <a:gd name="T111" fmla="*/ 0 h 1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8"/>
                  <a:gd name="T169" fmla="*/ 0 h 162"/>
                  <a:gd name="T170" fmla="*/ 218 w 218"/>
                  <a:gd name="T171" fmla="*/ 162 h 16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8" h="162">
                    <a:moveTo>
                      <a:pt x="162" y="0"/>
                    </a:moveTo>
                    <a:lnTo>
                      <a:pt x="94" y="36"/>
                    </a:lnTo>
                    <a:lnTo>
                      <a:pt x="90" y="38"/>
                    </a:lnTo>
                    <a:lnTo>
                      <a:pt x="78" y="40"/>
                    </a:lnTo>
                    <a:lnTo>
                      <a:pt x="68" y="42"/>
                    </a:lnTo>
                    <a:lnTo>
                      <a:pt x="62" y="42"/>
                    </a:lnTo>
                    <a:lnTo>
                      <a:pt x="62" y="48"/>
                    </a:lnTo>
                    <a:lnTo>
                      <a:pt x="60" y="62"/>
                    </a:lnTo>
                    <a:lnTo>
                      <a:pt x="56" y="80"/>
                    </a:lnTo>
                    <a:lnTo>
                      <a:pt x="50" y="100"/>
                    </a:lnTo>
                    <a:lnTo>
                      <a:pt x="38" y="116"/>
                    </a:lnTo>
                    <a:lnTo>
                      <a:pt x="36" y="118"/>
                    </a:lnTo>
                    <a:lnTo>
                      <a:pt x="32" y="120"/>
                    </a:lnTo>
                    <a:lnTo>
                      <a:pt x="28" y="120"/>
                    </a:lnTo>
                    <a:lnTo>
                      <a:pt x="24" y="122"/>
                    </a:lnTo>
                    <a:lnTo>
                      <a:pt x="20" y="122"/>
                    </a:lnTo>
                    <a:lnTo>
                      <a:pt x="18" y="122"/>
                    </a:lnTo>
                    <a:lnTo>
                      <a:pt x="14" y="122"/>
                    </a:lnTo>
                    <a:lnTo>
                      <a:pt x="10" y="122"/>
                    </a:lnTo>
                    <a:lnTo>
                      <a:pt x="6" y="122"/>
                    </a:lnTo>
                    <a:lnTo>
                      <a:pt x="4" y="122"/>
                    </a:lnTo>
                    <a:lnTo>
                      <a:pt x="0" y="128"/>
                    </a:lnTo>
                    <a:lnTo>
                      <a:pt x="2" y="128"/>
                    </a:lnTo>
                    <a:lnTo>
                      <a:pt x="2" y="130"/>
                    </a:lnTo>
                    <a:lnTo>
                      <a:pt x="4" y="132"/>
                    </a:lnTo>
                    <a:lnTo>
                      <a:pt x="6" y="136"/>
                    </a:lnTo>
                    <a:lnTo>
                      <a:pt x="8" y="138"/>
                    </a:lnTo>
                    <a:lnTo>
                      <a:pt x="8" y="140"/>
                    </a:lnTo>
                    <a:lnTo>
                      <a:pt x="10" y="142"/>
                    </a:lnTo>
                    <a:lnTo>
                      <a:pt x="14" y="144"/>
                    </a:lnTo>
                    <a:lnTo>
                      <a:pt x="16" y="144"/>
                    </a:lnTo>
                    <a:lnTo>
                      <a:pt x="16" y="146"/>
                    </a:lnTo>
                    <a:lnTo>
                      <a:pt x="16" y="150"/>
                    </a:lnTo>
                    <a:lnTo>
                      <a:pt x="26" y="150"/>
                    </a:lnTo>
                    <a:lnTo>
                      <a:pt x="28" y="142"/>
                    </a:lnTo>
                    <a:lnTo>
                      <a:pt x="28" y="144"/>
                    </a:lnTo>
                    <a:lnTo>
                      <a:pt x="30" y="146"/>
                    </a:lnTo>
                    <a:lnTo>
                      <a:pt x="34" y="148"/>
                    </a:lnTo>
                    <a:lnTo>
                      <a:pt x="36" y="150"/>
                    </a:lnTo>
                    <a:lnTo>
                      <a:pt x="38" y="152"/>
                    </a:lnTo>
                    <a:lnTo>
                      <a:pt x="42" y="154"/>
                    </a:lnTo>
                    <a:lnTo>
                      <a:pt x="44" y="156"/>
                    </a:lnTo>
                    <a:lnTo>
                      <a:pt x="46" y="158"/>
                    </a:lnTo>
                    <a:lnTo>
                      <a:pt x="50" y="162"/>
                    </a:lnTo>
                    <a:lnTo>
                      <a:pt x="50" y="160"/>
                    </a:lnTo>
                    <a:lnTo>
                      <a:pt x="50" y="158"/>
                    </a:lnTo>
                    <a:lnTo>
                      <a:pt x="54" y="156"/>
                    </a:lnTo>
                    <a:lnTo>
                      <a:pt x="56" y="152"/>
                    </a:lnTo>
                    <a:lnTo>
                      <a:pt x="62" y="148"/>
                    </a:lnTo>
                    <a:lnTo>
                      <a:pt x="68" y="146"/>
                    </a:lnTo>
                    <a:lnTo>
                      <a:pt x="76" y="146"/>
                    </a:lnTo>
                    <a:lnTo>
                      <a:pt x="82" y="146"/>
                    </a:lnTo>
                    <a:lnTo>
                      <a:pt x="86" y="146"/>
                    </a:lnTo>
                    <a:lnTo>
                      <a:pt x="88" y="146"/>
                    </a:lnTo>
                    <a:lnTo>
                      <a:pt x="88" y="148"/>
                    </a:lnTo>
                    <a:lnTo>
                      <a:pt x="92" y="148"/>
                    </a:lnTo>
                    <a:lnTo>
                      <a:pt x="96" y="150"/>
                    </a:lnTo>
                    <a:lnTo>
                      <a:pt x="102" y="152"/>
                    </a:lnTo>
                    <a:lnTo>
                      <a:pt x="106" y="154"/>
                    </a:lnTo>
                    <a:lnTo>
                      <a:pt x="108" y="156"/>
                    </a:lnTo>
                    <a:lnTo>
                      <a:pt x="110" y="156"/>
                    </a:lnTo>
                    <a:lnTo>
                      <a:pt x="110" y="154"/>
                    </a:lnTo>
                    <a:lnTo>
                      <a:pt x="114" y="152"/>
                    </a:lnTo>
                    <a:lnTo>
                      <a:pt x="118" y="148"/>
                    </a:lnTo>
                    <a:lnTo>
                      <a:pt x="122" y="148"/>
                    </a:lnTo>
                    <a:lnTo>
                      <a:pt x="126" y="146"/>
                    </a:lnTo>
                    <a:lnTo>
                      <a:pt x="130" y="148"/>
                    </a:lnTo>
                    <a:lnTo>
                      <a:pt x="134" y="146"/>
                    </a:lnTo>
                    <a:lnTo>
                      <a:pt x="144" y="144"/>
                    </a:lnTo>
                    <a:lnTo>
                      <a:pt x="154" y="144"/>
                    </a:lnTo>
                    <a:lnTo>
                      <a:pt x="166" y="148"/>
                    </a:lnTo>
                    <a:lnTo>
                      <a:pt x="168" y="148"/>
                    </a:lnTo>
                    <a:lnTo>
                      <a:pt x="170" y="146"/>
                    </a:lnTo>
                    <a:lnTo>
                      <a:pt x="174" y="144"/>
                    </a:lnTo>
                    <a:lnTo>
                      <a:pt x="178" y="142"/>
                    </a:lnTo>
                    <a:lnTo>
                      <a:pt x="182" y="140"/>
                    </a:lnTo>
                    <a:lnTo>
                      <a:pt x="188" y="140"/>
                    </a:lnTo>
                    <a:lnTo>
                      <a:pt x="192" y="140"/>
                    </a:lnTo>
                    <a:lnTo>
                      <a:pt x="196" y="118"/>
                    </a:lnTo>
                    <a:lnTo>
                      <a:pt x="196" y="116"/>
                    </a:lnTo>
                    <a:lnTo>
                      <a:pt x="198" y="112"/>
                    </a:lnTo>
                    <a:lnTo>
                      <a:pt x="198" y="108"/>
                    </a:lnTo>
                    <a:lnTo>
                      <a:pt x="202" y="104"/>
                    </a:lnTo>
                    <a:lnTo>
                      <a:pt x="206" y="100"/>
                    </a:lnTo>
                    <a:lnTo>
                      <a:pt x="210" y="96"/>
                    </a:lnTo>
                    <a:lnTo>
                      <a:pt x="210" y="92"/>
                    </a:lnTo>
                    <a:lnTo>
                      <a:pt x="210" y="80"/>
                    </a:lnTo>
                    <a:lnTo>
                      <a:pt x="210" y="66"/>
                    </a:lnTo>
                    <a:lnTo>
                      <a:pt x="212" y="52"/>
                    </a:lnTo>
                    <a:lnTo>
                      <a:pt x="218" y="44"/>
                    </a:lnTo>
                    <a:lnTo>
                      <a:pt x="216" y="44"/>
                    </a:lnTo>
                    <a:lnTo>
                      <a:pt x="216" y="40"/>
                    </a:lnTo>
                    <a:lnTo>
                      <a:pt x="214" y="36"/>
                    </a:lnTo>
                    <a:lnTo>
                      <a:pt x="212" y="30"/>
                    </a:lnTo>
                    <a:lnTo>
                      <a:pt x="210" y="24"/>
                    </a:lnTo>
                    <a:lnTo>
                      <a:pt x="210" y="20"/>
                    </a:lnTo>
                    <a:lnTo>
                      <a:pt x="210" y="14"/>
                    </a:lnTo>
                    <a:lnTo>
                      <a:pt x="182" y="16"/>
                    </a:lnTo>
                    <a:lnTo>
                      <a:pt x="182" y="14"/>
                    </a:lnTo>
                    <a:lnTo>
                      <a:pt x="180" y="12"/>
                    </a:lnTo>
                    <a:lnTo>
                      <a:pt x="178" y="8"/>
                    </a:lnTo>
                    <a:lnTo>
                      <a:pt x="174" y="4"/>
                    </a:lnTo>
                    <a:lnTo>
                      <a:pt x="170" y="2"/>
                    </a:lnTo>
                    <a:lnTo>
                      <a:pt x="166" y="0"/>
                    </a:lnTo>
                    <a:lnTo>
                      <a:pt x="162"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49" name="Freeform 281"/>
              <p:cNvSpPr>
                <a:spLocks/>
              </p:cNvSpPr>
              <p:nvPr/>
            </p:nvSpPr>
            <p:spPr bwMode="gray">
              <a:xfrm>
                <a:off x="2836" y="2547"/>
                <a:ext cx="139" cy="212"/>
              </a:xfrm>
              <a:custGeom>
                <a:avLst/>
                <a:gdLst>
                  <a:gd name="T0" fmla="*/ 126 w 126"/>
                  <a:gd name="T1" fmla="*/ 46 h 212"/>
                  <a:gd name="T2" fmla="*/ 124 w 126"/>
                  <a:gd name="T3" fmla="*/ 90 h 212"/>
                  <a:gd name="T4" fmla="*/ 120 w 126"/>
                  <a:gd name="T5" fmla="*/ 88 h 212"/>
                  <a:gd name="T6" fmla="*/ 112 w 126"/>
                  <a:gd name="T7" fmla="*/ 90 h 212"/>
                  <a:gd name="T8" fmla="*/ 108 w 126"/>
                  <a:gd name="T9" fmla="*/ 92 h 212"/>
                  <a:gd name="T10" fmla="*/ 106 w 126"/>
                  <a:gd name="T11" fmla="*/ 98 h 212"/>
                  <a:gd name="T12" fmla="*/ 106 w 126"/>
                  <a:gd name="T13" fmla="*/ 104 h 212"/>
                  <a:gd name="T14" fmla="*/ 102 w 126"/>
                  <a:gd name="T15" fmla="*/ 110 h 212"/>
                  <a:gd name="T16" fmla="*/ 98 w 126"/>
                  <a:gd name="T17" fmla="*/ 114 h 212"/>
                  <a:gd name="T18" fmla="*/ 98 w 126"/>
                  <a:gd name="T19" fmla="*/ 120 h 212"/>
                  <a:gd name="T20" fmla="*/ 98 w 126"/>
                  <a:gd name="T21" fmla="*/ 124 h 212"/>
                  <a:gd name="T22" fmla="*/ 98 w 126"/>
                  <a:gd name="T23" fmla="*/ 124 h 212"/>
                  <a:gd name="T24" fmla="*/ 98 w 126"/>
                  <a:gd name="T25" fmla="*/ 122 h 212"/>
                  <a:gd name="T26" fmla="*/ 100 w 126"/>
                  <a:gd name="T27" fmla="*/ 126 h 212"/>
                  <a:gd name="T28" fmla="*/ 104 w 126"/>
                  <a:gd name="T29" fmla="*/ 132 h 212"/>
                  <a:gd name="T30" fmla="*/ 102 w 126"/>
                  <a:gd name="T31" fmla="*/ 138 h 212"/>
                  <a:gd name="T32" fmla="*/ 102 w 126"/>
                  <a:gd name="T33" fmla="*/ 150 h 212"/>
                  <a:gd name="T34" fmla="*/ 104 w 126"/>
                  <a:gd name="T35" fmla="*/ 158 h 212"/>
                  <a:gd name="T36" fmla="*/ 106 w 126"/>
                  <a:gd name="T37" fmla="*/ 168 h 212"/>
                  <a:gd name="T38" fmla="*/ 108 w 126"/>
                  <a:gd name="T39" fmla="*/ 174 h 212"/>
                  <a:gd name="T40" fmla="*/ 108 w 126"/>
                  <a:gd name="T41" fmla="*/ 176 h 212"/>
                  <a:gd name="T42" fmla="*/ 100 w 126"/>
                  <a:gd name="T43" fmla="*/ 178 h 212"/>
                  <a:gd name="T44" fmla="*/ 92 w 126"/>
                  <a:gd name="T45" fmla="*/ 182 h 212"/>
                  <a:gd name="T46" fmla="*/ 86 w 126"/>
                  <a:gd name="T47" fmla="*/ 190 h 212"/>
                  <a:gd name="T48" fmla="*/ 86 w 126"/>
                  <a:gd name="T49" fmla="*/ 192 h 212"/>
                  <a:gd name="T50" fmla="*/ 84 w 126"/>
                  <a:gd name="T51" fmla="*/ 198 h 212"/>
                  <a:gd name="T52" fmla="*/ 78 w 126"/>
                  <a:gd name="T53" fmla="*/ 202 h 212"/>
                  <a:gd name="T54" fmla="*/ 68 w 126"/>
                  <a:gd name="T55" fmla="*/ 204 h 212"/>
                  <a:gd name="T56" fmla="*/ 66 w 126"/>
                  <a:gd name="T57" fmla="*/ 202 h 212"/>
                  <a:gd name="T58" fmla="*/ 60 w 126"/>
                  <a:gd name="T59" fmla="*/ 200 h 212"/>
                  <a:gd name="T60" fmla="*/ 58 w 126"/>
                  <a:gd name="T61" fmla="*/ 204 h 212"/>
                  <a:gd name="T62" fmla="*/ 46 w 126"/>
                  <a:gd name="T63" fmla="*/ 208 h 212"/>
                  <a:gd name="T64" fmla="*/ 12 w 126"/>
                  <a:gd name="T65" fmla="*/ 212 h 212"/>
                  <a:gd name="T66" fmla="*/ 12 w 126"/>
                  <a:gd name="T67" fmla="*/ 210 h 212"/>
                  <a:gd name="T68" fmla="*/ 10 w 126"/>
                  <a:gd name="T69" fmla="*/ 204 h 212"/>
                  <a:gd name="T70" fmla="*/ 6 w 126"/>
                  <a:gd name="T71" fmla="*/ 200 h 212"/>
                  <a:gd name="T72" fmla="*/ 2 w 126"/>
                  <a:gd name="T73" fmla="*/ 194 h 212"/>
                  <a:gd name="T74" fmla="*/ 2 w 126"/>
                  <a:gd name="T75" fmla="*/ 184 h 212"/>
                  <a:gd name="T76" fmla="*/ 6 w 126"/>
                  <a:gd name="T77" fmla="*/ 186 h 212"/>
                  <a:gd name="T78" fmla="*/ 12 w 126"/>
                  <a:gd name="T79" fmla="*/ 184 h 212"/>
                  <a:gd name="T80" fmla="*/ 18 w 126"/>
                  <a:gd name="T81" fmla="*/ 180 h 212"/>
                  <a:gd name="T82" fmla="*/ 18 w 126"/>
                  <a:gd name="T83" fmla="*/ 174 h 212"/>
                  <a:gd name="T84" fmla="*/ 16 w 126"/>
                  <a:gd name="T85" fmla="*/ 168 h 212"/>
                  <a:gd name="T86" fmla="*/ 12 w 126"/>
                  <a:gd name="T87" fmla="*/ 156 h 212"/>
                  <a:gd name="T88" fmla="*/ 12 w 126"/>
                  <a:gd name="T89" fmla="*/ 150 h 212"/>
                  <a:gd name="T90" fmla="*/ 14 w 126"/>
                  <a:gd name="T91" fmla="*/ 144 h 212"/>
                  <a:gd name="T92" fmla="*/ 12 w 126"/>
                  <a:gd name="T93" fmla="*/ 136 h 212"/>
                  <a:gd name="T94" fmla="*/ 10 w 126"/>
                  <a:gd name="T95" fmla="*/ 132 h 212"/>
                  <a:gd name="T96" fmla="*/ 8 w 126"/>
                  <a:gd name="T97" fmla="*/ 130 h 212"/>
                  <a:gd name="T98" fmla="*/ 4 w 126"/>
                  <a:gd name="T99" fmla="*/ 126 h 212"/>
                  <a:gd name="T100" fmla="*/ 0 w 126"/>
                  <a:gd name="T101" fmla="*/ 126 h 212"/>
                  <a:gd name="T102" fmla="*/ 2 w 126"/>
                  <a:gd name="T103" fmla="*/ 120 h 212"/>
                  <a:gd name="T104" fmla="*/ 6 w 126"/>
                  <a:gd name="T105" fmla="*/ 104 h 212"/>
                  <a:gd name="T106" fmla="*/ 4 w 126"/>
                  <a:gd name="T107" fmla="*/ 102 h 212"/>
                  <a:gd name="T108" fmla="*/ 6 w 126"/>
                  <a:gd name="T109" fmla="*/ 96 h 212"/>
                  <a:gd name="T110" fmla="*/ 12 w 126"/>
                  <a:gd name="T111" fmla="*/ 88 h 212"/>
                  <a:gd name="T112" fmla="*/ 18 w 126"/>
                  <a:gd name="T113" fmla="*/ 78 h 212"/>
                  <a:gd name="T114" fmla="*/ 18 w 126"/>
                  <a:gd name="T115" fmla="*/ 50 h 212"/>
                  <a:gd name="T116" fmla="*/ 26 w 126"/>
                  <a:gd name="T117" fmla="*/ 30 h 212"/>
                  <a:gd name="T118" fmla="*/ 24 w 126"/>
                  <a:gd name="T119" fmla="*/ 26 h 212"/>
                  <a:gd name="T120" fmla="*/ 20 w 126"/>
                  <a:gd name="T121" fmla="*/ 16 h 212"/>
                  <a:gd name="T122" fmla="*/ 18 w 126"/>
                  <a:gd name="T123" fmla="*/ 6 h 212"/>
                  <a:gd name="T124" fmla="*/ 18 w 126"/>
                  <a:gd name="T125" fmla="*/ 0 h 21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26"/>
                  <a:gd name="T190" fmla="*/ 0 h 212"/>
                  <a:gd name="T191" fmla="*/ 126 w 126"/>
                  <a:gd name="T192" fmla="*/ 212 h 21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26" h="212">
                    <a:moveTo>
                      <a:pt x="18" y="0"/>
                    </a:moveTo>
                    <a:lnTo>
                      <a:pt x="126" y="46"/>
                    </a:lnTo>
                    <a:lnTo>
                      <a:pt x="124" y="90"/>
                    </a:lnTo>
                    <a:lnTo>
                      <a:pt x="122" y="90"/>
                    </a:lnTo>
                    <a:lnTo>
                      <a:pt x="120" y="88"/>
                    </a:lnTo>
                    <a:lnTo>
                      <a:pt x="116" y="88"/>
                    </a:lnTo>
                    <a:lnTo>
                      <a:pt x="112" y="90"/>
                    </a:lnTo>
                    <a:lnTo>
                      <a:pt x="110" y="90"/>
                    </a:lnTo>
                    <a:lnTo>
                      <a:pt x="108" y="92"/>
                    </a:lnTo>
                    <a:lnTo>
                      <a:pt x="106" y="96"/>
                    </a:lnTo>
                    <a:lnTo>
                      <a:pt x="106" y="98"/>
                    </a:lnTo>
                    <a:lnTo>
                      <a:pt x="106" y="100"/>
                    </a:lnTo>
                    <a:lnTo>
                      <a:pt x="106" y="104"/>
                    </a:lnTo>
                    <a:lnTo>
                      <a:pt x="104" y="108"/>
                    </a:lnTo>
                    <a:lnTo>
                      <a:pt x="102" y="110"/>
                    </a:lnTo>
                    <a:lnTo>
                      <a:pt x="100" y="110"/>
                    </a:lnTo>
                    <a:lnTo>
                      <a:pt x="98" y="114"/>
                    </a:lnTo>
                    <a:lnTo>
                      <a:pt x="96" y="116"/>
                    </a:lnTo>
                    <a:lnTo>
                      <a:pt x="98" y="120"/>
                    </a:lnTo>
                    <a:lnTo>
                      <a:pt x="98" y="122"/>
                    </a:lnTo>
                    <a:lnTo>
                      <a:pt x="98" y="124"/>
                    </a:lnTo>
                    <a:lnTo>
                      <a:pt x="98" y="122"/>
                    </a:lnTo>
                    <a:lnTo>
                      <a:pt x="98" y="124"/>
                    </a:lnTo>
                    <a:lnTo>
                      <a:pt x="100" y="126"/>
                    </a:lnTo>
                    <a:lnTo>
                      <a:pt x="102" y="128"/>
                    </a:lnTo>
                    <a:lnTo>
                      <a:pt x="104" y="132"/>
                    </a:lnTo>
                    <a:lnTo>
                      <a:pt x="104" y="134"/>
                    </a:lnTo>
                    <a:lnTo>
                      <a:pt x="102" y="138"/>
                    </a:lnTo>
                    <a:lnTo>
                      <a:pt x="102" y="144"/>
                    </a:lnTo>
                    <a:lnTo>
                      <a:pt x="102" y="150"/>
                    </a:lnTo>
                    <a:lnTo>
                      <a:pt x="102" y="154"/>
                    </a:lnTo>
                    <a:lnTo>
                      <a:pt x="104" y="158"/>
                    </a:lnTo>
                    <a:lnTo>
                      <a:pt x="104" y="162"/>
                    </a:lnTo>
                    <a:lnTo>
                      <a:pt x="106" y="168"/>
                    </a:lnTo>
                    <a:lnTo>
                      <a:pt x="108" y="172"/>
                    </a:lnTo>
                    <a:lnTo>
                      <a:pt x="108" y="174"/>
                    </a:lnTo>
                    <a:lnTo>
                      <a:pt x="108" y="176"/>
                    </a:lnTo>
                    <a:lnTo>
                      <a:pt x="104" y="178"/>
                    </a:lnTo>
                    <a:lnTo>
                      <a:pt x="100" y="178"/>
                    </a:lnTo>
                    <a:lnTo>
                      <a:pt x="96" y="180"/>
                    </a:lnTo>
                    <a:lnTo>
                      <a:pt x="92" y="182"/>
                    </a:lnTo>
                    <a:lnTo>
                      <a:pt x="88" y="186"/>
                    </a:lnTo>
                    <a:lnTo>
                      <a:pt x="86" y="190"/>
                    </a:lnTo>
                    <a:lnTo>
                      <a:pt x="86" y="192"/>
                    </a:lnTo>
                    <a:lnTo>
                      <a:pt x="86" y="194"/>
                    </a:lnTo>
                    <a:lnTo>
                      <a:pt x="84" y="198"/>
                    </a:lnTo>
                    <a:lnTo>
                      <a:pt x="82" y="200"/>
                    </a:lnTo>
                    <a:lnTo>
                      <a:pt x="78" y="202"/>
                    </a:lnTo>
                    <a:lnTo>
                      <a:pt x="74" y="204"/>
                    </a:lnTo>
                    <a:lnTo>
                      <a:pt x="68" y="204"/>
                    </a:lnTo>
                    <a:lnTo>
                      <a:pt x="68" y="202"/>
                    </a:lnTo>
                    <a:lnTo>
                      <a:pt x="66" y="202"/>
                    </a:lnTo>
                    <a:lnTo>
                      <a:pt x="64" y="202"/>
                    </a:lnTo>
                    <a:lnTo>
                      <a:pt x="60" y="200"/>
                    </a:lnTo>
                    <a:lnTo>
                      <a:pt x="58" y="202"/>
                    </a:lnTo>
                    <a:lnTo>
                      <a:pt x="58" y="204"/>
                    </a:lnTo>
                    <a:lnTo>
                      <a:pt x="56" y="204"/>
                    </a:lnTo>
                    <a:lnTo>
                      <a:pt x="46" y="208"/>
                    </a:lnTo>
                    <a:lnTo>
                      <a:pt x="32" y="210"/>
                    </a:lnTo>
                    <a:lnTo>
                      <a:pt x="12" y="212"/>
                    </a:lnTo>
                    <a:lnTo>
                      <a:pt x="12" y="210"/>
                    </a:lnTo>
                    <a:lnTo>
                      <a:pt x="10" y="206"/>
                    </a:lnTo>
                    <a:lnTo>
                      <a:pt x="10" y="204"/>
                    </a:lnTo>
                    <a:lnTo>
                      <a:pt x="6" y="202"/>
                    </a:lnTo>
                    <a:lnTo>
                      <a:pt x="6" y="200"/>
                    </a:lnTo>
                    <a:lnTo>
                      <a:pt x="4" y="198"/>
                    </a:lnTo>
                    <a:lnTo>
                      <a:pt x="2" y="194"/>
                    </a:lnTo>
                    <a:lnTo>
                      <a:pt x="2" y="190"/>
                    </a:lnTo>
                    <a:lnTo>
                      <a:pt x="2" y="184"/>
                    </a:lnTo>
                    <a:lnTo>
                      <a:pt x="4" y="184"/>
                    </a:lnTo>
                    <a:lnTo>
                      <a:pt x="6" y="186"/>
                    </a:lnTo>
                    <a:lnTo>
                      <a:pt x="8" y="184"/>
                    </a:lnTo>
                    <a:lnTo>
                      <a:pt x="12" y="184"/>
                    </a:lnTo>
                    <a:lnTo>
                      <a:pt x="14" y="182"/>
                    </a:lnTo>
                    <a:lnTo>
                      <a:pt x="18" y="180"/>
                    </a:lnTo>
                    <a:lnTo>
                      <a:pt x="18" y="176"/>
                    </a:lnTo>
                    <a:lnTo>
                      <a:pt x="18" y="174"/>
                    </a:lnTo>
                    <a:lnTo>
                      <a:pt x="18" y="172"/>
                    </a:lnTo>
                    <a:lnTo>
                      <a:pt x="16" y="168"/>
                    </a:lnTo>
                    <a:lnTo>
                      <a:pt x="14" y="162"/>
                    </a:lnTo>
                    <a:lnTo>
                      <a:pt x="12" y="156"/>
                    </a:lnTo>
                    <a:lnTo>
                      <a:pt x="12" y="152"/>
                    </a:lnTo>
                    <a:lnTo>
                      <a:pt x="12" y="150"/>
                    </a:lnTo>
                    <a:lnTo>
                      <a:pt x="12" y="146"/>
                    </a:lnTo>
                    <a:lnTo>
                      <a:pt x="14" y="144"/>
                    </a:lnTo>
                    <a:lnTo>
                      <a:pt x="12" y="140"/>
                    </a:lnTo>
                    <a:lnTo>
                      <a:pt x="12" y="136"/>
                    </a:lnTo>
                    <a:lnTo>
                      <a:pt x="10" y="132"/>
                    </a:lnTo>
                    <a:lnTo>
                      <a:pt x="10" y="130"/>
                    </a:lnTo>
                    <a:lnTo>
                      <a:pt x="8" y="130"/>
                    </a:lnTo>
                    <a:lnTo>
                      <a:pt x="6" y="128"/>
                    </a:lnTo>
                    <a:lnTo>
                      <a:pt x="4" y="126"/>
                    </a:lnTo>
                    <a:lnTo>
                      <a:pt x="0" y="128"/>
                    </a:lnTo>
                    <a:lnTo>
                      <a:pt x="0" y="126"/>
                    </a:lnTo>
                    <a:lnTo>
                      <a:pt x="0" y="124"/>
                    </a:lnTo>
                    <a:lnTo>
                      <a:pt x="2" y="120"/>
                    </a:lnTo>
                    <a:lnTo>
                      <a:pt x="4" y="114"/>
                    </a:lnTo>
                    <a:lnTo>
                      <a:pt x="6" y="104"/>
                    </a:lnTo>
                    <a:lnTo>
                      <a:pt x="4" y="104"/>
                    </a:lnTo>
                    <a:lnTo>
                      <a:pt x="4" y="102"/>
                    </a:lnTo>
                    <a:lnTo>
                      <a:pt x="4" y="100"/>
                    </a:lnTo>
                    <a:lnTo>
                      <a:pt x="6" y="96"/>
                    </a:lnTo>
                    <a:lnTo>
                      <a:pt x="8" y="92"/>
                    </a:lnTo>
                    <a:lnTo>
                      <a:pt x="12" y="88"/>
                    </a:lnTo>
                    <a:lnTo>
                      <a:pt x="18" y="82"/>
                    </a:lnTo>
                    <a:lnTo>
                      <a:pt x="18" y="78"/>
                    </a:lnTo>
                    <a:lnTo>
                      <a:pt x="18" y="66"/>
                    </a:lnTo>
                    <a:lnTo>
                      <a:pt x="18" y="50"/>
                    </a:lnTo>
                    <a:lnTo>
                      <a:pt x="20" y="38"/>
                    </a:lnTo>
                    <a:lnTo>
                      <a:pt x="26" y="30"/>
                    </a:lnTo>
                    <a:lnTo>
                      <a:pt x="24" y="30"/>
                    </a:lnTo>
                    <a:lnTo>
                      <a:pt x="24" y="26"/>
                    </a:lnTo>
                    <a:lnTo>
                      <a:pt x="22" y="22"/>
                    </a:lnTo>
                    <a:lnTo>
                      <a:pt x="20" y="16"/>
                    </a:lnTo>
                    <a:lnTo>
                      <a:pt x="18" y="12"/>
                    </a:lnTo>
                    <a:lnTo>
                      <a:pt x="18" y="6"/>
                    </a:lnTo>
                    <a:lnTo>
                      <a:pt x="18"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50" name="Freeform 282"/>
              <p:cNvSpPr>
                <a:spLocks/>
              </p:cNvSpPr>
              <p:nvPr/>
            </p:nvSpPr>
            <p:spPr bwMode="gray">
              <a:xfrm>
                <a:off x="2944" y="2553"/>
                <a:ext cx="241" cy="250"/>
              </a:xfrm>
              <a:custGeom>
                <a:avLst/>
                <a:gdLst>
                  <a:gd name="T0" fmla="*/ 186 w 218"/>
                  <a:gd name="T1" fmla="*/ 4 h 250"/>
                  <a:gd name="T2" fmla="*/ 174 w 218"/>
                  <a:gd name="T3" fmla="*/ 16 h 250"/>
                  <a:gd name="T4" fmla="*/ 28 w 218"/>
                  <a:gd name="T5" fmla="*/ 22 h 250"/>
                  <a:gd name="T6" fmla="*/ 24 w 218"/>
                  <a:gd name="T7" fmla="*/ 82 h 250"/>
                  <a:gd name="T8" fmla="*/ 14 w 218"/>
                  <a:gd name="T9" fmla="*/ 84 h 250"/>
                  <a:gd name="T10" fmla="*/ 10 w 218"/>
                  <a:gd name="T11" fmla="*/ 90 h 250"/>
                  <a:gd name="T12" fmla="*/ 6 w 218"/>
                  <a:gd name="T13" fmla="*/ 100 h 250"/>
                  <a:gd name="T14" fmla="*/ 2 w 218"/>
                  <a:gd name="T15" fmla="*/ 106 h 250"/>
                  <a:gd name="T16" fmla="*/ 0 w 218"/>
                  <a:gd name="T17" fmla="*/ 110 h 250"/>
                  <a:gd name="T18" fmla="*/ 4 w 218"/>
                  <a:gd name="T19" fmla="*/ 122 h 250"/>
                  <a:gd name="T20" fmla="*/ 6 w 218"/>
                  <a:gd name="T21" fmla="*/ 128 h 250"/>
                  <a:gd name="T22" fmla="*/ 6 w 218"/>
                  <a:gd name="T23" fmla="*/ 136 h 250"/>
                  <a:gd name="T24" fmla="*/ 6 w 218"/>
                  <a:gd name="T25" fmla="*/ 152 h 250"/>
                  <a:gd name="T26" fmla="*/ 14 w 218"/>
                  <a:gd name="T27" fmla="*/ 174 h 250"/>
                  <a:gd name="T28" fmla="*/ 24 w 218"/>
                  <a:gd name="T29" fmla="*/ 186 h 250"/>
                  <a:gd name="T30" fmla="*/ 32 w 218"/>
                  <a:gd name="T31" fmla="*/ 196 h 250"/>
                  <a:gd name="T32" fmla="*/ 50 w 218"/>
                  <a:gd name="T33" fmla="*/ 222 h 250"/>
                  <a:gd name="T34" fmla="*/ 56 w 218"/>
                  <a:gd name="T35" fmla="*/ 230 h 250"/>
                  <a:gd name="T36" fmla="*/ 66 w 218"/>
                  <a:gd name="T37" fmla="*/ 238 h 250"/>
                  <a:gd name="T38" fmla="*/ 78 w 218"/>
                  <a:gd name="T39" fmla="*/ 240 h 250"/>
                  <a:gd name="T40" fmla="*/ 88 w 218"/>
                  <a:gd name="T41" fmla="*/ 250 h 250"/>
                  <a:gd name="T42" fmla="*/ 114 w 218"/>
                  <a:gd name="T43" fmla="*/ 250 h 250"/>
                  <a:gd name="T44" fmla="*/ 138 w 218"/>
                  <a:gd name="T45" fmla="*/ 250 h 250"/>
                  <a:gd name="T46" fmla="*/ 180 w 218"/>
                  <a:gd name="T47" fmla="*/ 244 h 250"/>
                  <a:gd name="T48" fmla="*/ 180 w 218"/>
                  <a:gd name="T49" fmla="*/ 222 h 250"/>
                  <a:gd name="T50" fmla="*/ 172 w 218"/>
                  <a:gd name="T51" fmla="*/ 210 h 250"/>
                  <a:gd name="T52" fmla="*/ 160 w 218"/>
                  <a:gd name="T53" fmla="*/ 196 h 250"/>
                  <a:gd name="T54" fmla="*/ 154 w 218"/>
                  <a:gd name="T55" fmla="*/ 192 h 250"/>
                  <a:gd name="T56" fmla="*/ 152 w 218"/>
                  <a:gd name="T57" fmla="*/ 184 h 250"/>
                  <a:gd name="T58" fmla="*/ 156 w 218"/>
                  <a:gd name="T59" fmla="*/ 176 h 250"/>
                  <a:gd name="T60" fmla="*/ 156 w 218"/>
                  <a:gd name="T61" fmla="*/ 158 h 250"/>
                  <a:gd name="T62" fmla="*/ 160 w 218"/>
                  <a:gd name="T63" fmla="*/ 150 h 250"/>
                  <a:gd name="T64" fmla="*/ 176 w 218"/>
                  <a:gd name="T65" fmla="*/ 130 h 250"/>
                  <a:gd name="T66" fmla="*/ 188 w 218"/>
                  <a:gd name="T67" fmla="*/ 108 h 250"/>
                  <a:gd name="T68" fmla="*/ 192 w 218"/>
                  <a:gd name="T69" fmla="*/ 94 h 250"/>
                  <a:gd name="T70" fmla="*/ 200 w 218"/>
                  <a:gd name="T71" fmla="*/ 82 h 250"/>
                  <a:gd name="T72" fmla="*/ 208 w 218"/>
                  <a:gd name="T73" fmla="*/ 78 h 250"/>
                  <a:gd name="T74" fmla="*/ 216 w 218"/>
                  <a:gd name="T75" fmla="*/ 70 h 250"/>
                  <a:gd name="T76" fmla="*/ 218 w 218"/>
                  <a:gd name="T77" fmla="*/ 66 h 250"/>
                  <a:gd name="T78" fmla="*/ 212 w 218"/>
                  <a:gd name="T79" fmla="*/ 54 h 250"/>
                  <a:gd name="T80" fmla="*/ 204 w 218"/>
                  <a:gd name="T81" fmla="*/ 40 h 250"/>
                  <a:gd name="T82" fmla="*/ 200 w 218"/>
                  <a:gd name="T83" fmla="*/ 32 h 250"/>
                  <a:gd name="T84" fmla="*/ 200 w 218"/>
                  <a:gd name="T85" fmla="*/ 22 h 250"/>
                  <a:gd name="T86" fmla="*/ 192 w 218"/>
                  <a:gd name="T87" fmla="*/ 8 h 2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18"/>
                  <a:gd name="T133" fmla="*/ 0 h 250"/>
                  <a:gd name="T134" fmla="*/ 218 w 218"/>
                  <a:gd name="T135" fmla="*/ 250 h 2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18" h="250">
                    <a:moveTo>
                      <a:pt x="188" y="0"/>
                    </a:moveTo>
                    <a:lnTo>
                      <a:pt x="188" y="2"/>
                    </a:lnTo>
                    <a:lnTo>
                      <a:pt x="186" y="4"/>
                    </a:lnTo>
                    <a:lnTo>
                      <a:pt x="184" y="8"/>
                    </a:lnTo>
                    <a:lnTo>
                      <a:pt x="180" y="12"/>
                    </a:lnTo>
                    <a:lnTo>
                      <a:pt x="174" y="16"/>
                    </a:lnTo>
                    <a:lnTo>
                      <a:pt x="168" y="20"/>
                    </a:lnTo>
                    <a:lnTo>
                      <a:pt x="160" y="22"/>
                    </a:lnTo>
                    <a:lnTo>
                      <a:pt x="28" y="22"/>
                    </a:lnTo>
                    <a:lnTo>
                      <a:pt x="28" y="84"/>
                    </a:lnTo>
                    <a:lnTo>
                      <a:pt x="28" y="82"/>
                    </a:lnTo>
                    <a:lnTo>
                      <a:pt x="24" y="82"/>
                    </a:lnTo>
                    <a:lnTo>
                      <a:pt x="20" y="82"/>
                    </a:lnTo>
                    <a:lnTo>
                      <a:pt x="18" y="82"/>
                    </a:lnTo>
                    <a:lnTo>
                      <a:pt x="14" y="84"/>
                    </a:lnTo>
                    <a:lnTo>
                      <a:pt x="10" y="86"/>
                    </a:lnTo>
                    <a:lnTo>
                      <a:pt x="10" y="90"/>
                    </a:lnTo>
                    <a:lnTo>
                      <a:pt x="8" y="94"/>
                    </a:lnTo>
                    <a:lnTo>
                      <a:pt x="8" y="98"/>
                    </a:lnTo>
                    <a:lnTo>
                      <a:pt x="6" y="100"/>
                    </a:lnTo>
                    <a:lnTo>
                      <a:pt x="6" y="102"/>
                    </a:lnTo>
                    <a:lnTo>
                      <a:pt x="4" y="104"/>
                    </a:lnTo>
                    <a:lnTo>
                      <a:pt x="2" y="106"/>
                    </a:lnTo>
                    <a:lnTo>
                      <a:pt x="0" y="108"/>
                    </a:lnTo>
                    <a:lnTo>
                      <a:pt x="0" y="110"/>
                    </a:lnTo>
                    <a:lnTo>
                      <a:pt x="0" y="114"/>
                    </a:lnTo>
                    <a:lnTo>
                      <a:pt x="2" y="118"/>
                    </a:lnTo>
                    <a:lnTo>
                      <a:pt x="4" y="122"/>
                    </a:lnTo>
                    <a:lnTo>
                      <a:pt x="6" y="124"/>
                    </a:lnTo>
                    <a:lnTo>
                      <a:pt x="6" y="128"/>
                    </a:lnTo>
                    <a:lnTo>
                      <a:pt x="6" y="132"/>
                    </a:lnTo>
                    <a:lnTo>
                      <a:pt x="6" y="136"/>
                    </a:lnTo>
                    <a:lnTo>
                      <a:pt x="4" y="140"/>
                    </a:lnTo>
                    <a:lnTo>
                      <a:pt x="4" y="146"/>
                    </a:lnTo>
                    <a:lnTo>
                      <a:pt x="6" y="152"/>
                    </a:lnTo>
                    <a:lnTo>
                      <a:pt x="12" y="170"/>
                    </a:lnTo>
                    <a:lnTo>
                      <a:pt x="14" y="174"/>
                    </a:lnTo>
                    <a:lnTo>
                      <a:pt x="16" y="178"/>
                    </a:lnTo>
                    <a:lnTo>
                      <a:pt x="20" y="182"/>
                    </a:lnTo>
                    <a:lnTo>
                      <a:pt x="24" y="186"/>
                    </a:lnTo>
                    <a:lnTo>
                      <a:pt x="26" y="190"/>
                    </a:lnTo>
                    <a:lnTo>
                      <a:pt x="30" y="194"/>
                    </a:lnTo>
                    <a:lnTo>
                      <a:pt x="32" y="196"/>
                    </a:lnTo>
                    <a:lnTo>
                      <a:pt x="38" y="204"/>
                    </a:lnTo>
                    <a:lnTo>
                      <a:pt x="44" y="214"/>
                    </a:lnTo>
                    <a:lnTo>
                      <a:pt x="50" y="222"/>
                    </a:lnTo>
                    <a:lnTo>
                      <a:pt x="54" y="228"/>
                    </a:lnTo>
                    <a:lnTo>
                      <a:pt x="54" y="230"/>
                    </a:lnTo>
                    <a:lnTo>
                      <a:pt x="56" y="230"/>
                    </a:lnTo>
                    <a:lnTo>
                      <a:pt x="60" y="234"/>
                    </a:lnTo>
                    <a:lnTo>
                      <a:pt x="62" y="236"/>
                    </a:lnTo>
                    <a:lnTo>
                      <a:pt x="66" y="238"/>
                    </a:lnTo>
                    <a:lnTo>
                      <a:pt x="72" y="240"/>
                    </a:lnTo>
                    <a:lnTo>
                      <a:pt x="76" y="240"/>
                    </a:lnTo>
                    <a:lnTo>
                      <a:pt x="78" y="240"/>
                    </a:lnTo>
                    <a:lnTo>
                      <a:pt x="80" y="242"/>
                    </a:lnTo>
                    <a:lnTo>
                      <a:pt x="84" y="244"/>
                    </a:lnTo>
                    <a:lnTo>
                      <a:pt x="88" y="250"/>
                    </a:lnTo>
                    <a:lnTo>
                      <a:pt x="92" y="250"/>
                    </a:lnTo>
                    <a:lnTo>
                      <a:pt x="102" y="250"/>
                    </a:lnTo>
                    <a:lnTo>
                      <a:pt x="114" y="250"/>
                    </a:lnTo>
                    <a:lnTo>
                      <a:pt x="122" y="250"/>
                    </a:lnTo>
                    <a:lnTo>
                      <a:pt x="126" y="250"/>
                    </a:lnTo>
                    <a:lnTo>
                      <a:pt x="138" y="250"/>
                    </a:lnTo>
                    <a:lnTo>
                      <a:pt x="152" y="248"/>
                    </a:lnTo>
                    <a:lnTo>
                      <a:pt x="168" y="246"/>
                    </a:lnTo>
                    <a:lnTo>
                      <a:pt x="180" y="244"/>
                    </a:lnTo>
                    <a:lnTo>
                      <a:pt x="184" y="240"/>
                    </a:lnTo>
                    <a:lnTo>
                      <a:pt x="182" y="222"/>
                    </a:lnTo>
                    <a:lnTo>
                      <a:pt x="180" y="222"/>
                    </a:lnTo>
                    <a:lnTo>
                      <a:pt x="178" y="218"/>
                    </a:lnTo>
                    <a:lnTo>
                      <a:pt x="176" y="214"/>
                    </a:lnTo>
                    <a:lnTo>
                      <a:pt x="172" y="210"/>
                    </a:lnTo>
                    <a:lnTo>
                      <a:pt x="168" y="204"/>
                    </a:lnTo>
                    <a:lnTo>
                      <a:pt x="164" y="200"/>
                    </a:lnTo>
                    <a:lnTo>
                      <a:pt x="160" y="196"/>
                    </a:lnTo>
                    <a:lnTo>
                      <a:pt x="158" y="194"/>
                    </a:lnTo>
                    <a:lnTo>
                      <a:pt x="156" y="194"/>
                    </a:lnTo>
                    <a:lnTo>
                      <a:pt x="154" y="192"/>
                    </a:lnTo>
                    <a:lnTo>
                      <a:pt x="152" y="190"/>
                    </a:lnTo>
                    <a:lnTo>
                      <a:pt x="152" y="188"/>
                    </a:lnTo>
                    <a:lnTo>
                      <a:pt x="152" y="184"/>
                    </a:lnTo>
                    <a:lnTo>
                      <a:pt x="156" y="182"/>
                    </a:lnTo>
                    <a:lnTo>
                      <a:pt x="156" y="180"/>
                    </a:lnTo>
                    <a:lnTo>
                      <a:pt x="156" y="176"/>
                    </a:lnTo>
                    <a:lnTo>
                      <a:pt x="156" y="172"/>
                    </a:lnTo>
                    <a:lnTo>
                      <a:pt x="156" y="166"/>
                    </a:lnTo>
                    <a:lnTo>
                      <a:pt x="156" y="158"/>
                    </a:lnTo>
                    <a:lnTo>
                      <a:pt x="158" y="154"/>
                    </a:lnTo>
                    <a:lnTo>
                      <a:pt x="160" y="150"/>
                    </a:lnTo>
                    <a:lnTo>
                      <a:pt x="164" y="144"/>
                    </a:lnTo>
                    <a:lnTo>
                      <a:pt x="168" y="136"/>
                    </a:lnTo>
                    <a:lnTo>
                      <a:pt x="176" y="130"/>
                    </a:lnTo>
                    <a:lnTo>
                      <a:pt x="178" y="128"/>
                    </a:lnTo>
                    <a:lnTo>
                      <a:pt x="182" y="118"/>
                    </a:lnTo>
                    <a:lnTo>
                      <a:pt x="188" y="108"/>
                    </a:lnTo>
                    <a:lnTo>
                      <a:pt x="188" y="98"/>
                    </a:lnTo>
                    <a:lnTo>
                      <a:pt x="190" y="96"/>
                    </a:lnTo>
                    <a:lnTo>
                      <a:pt x="192" y="94"/>
                    </a:lnTo>
                    <a:lnTo>
                      <a:pt x="194" y="90"/>
                    </a:lnTo>
                    <a:lnTo>
                      <a:pt x="198" y="86"/>
                    </a:lnTo>
                    <a:lnTo>
                      <a:pt x="200" y="82"/>
                    </a:lnTo>
                    <a:lnTo>
                      <a:pt x="204" y="80"/>
                    </a:lnTo>
                    <a:lnTo>
                      <a:pt x="206" y="78"/>
                    </a:lnTo>
                    <a:lnTo>
                      <a:pt x="208" y="78"/>
                    </a:lnTo>
                    <a:lnTo>
                      <a:pt x="212" y="76"/>
                    </a:lnTo>
                    <a:lnTo>
                      <a:pt x="214" y="72"/>
                    </a:lnTo>
                    <a:lnTo>
                      <a:pt x="216" y="70"/>
                    </a:lnTo>
                    <a:lnTo>
                      <a:pt x="218" y="68"/>
                    </a:lnTo>
                    <a:lnTo>
                      <a:pt x="218" y="66"/>
                    </a:lnTo>
                    <a:lnTo>
                      <a:pt x="216" y="64"/>
                    </a:lnTo>
                    <a:lnTo>
                      <a:pt x="214" y="60"/>
                    </a:lnTo>
                    <a:lnTo>
                      <a:pt x="212" y="54"/>
                    </a:lnTo>
                    <a:lnTo>
                      <a:pt x="210" y="50"/>
                    </a:lnTo>
                    <a:lnTo>
                      <a:pt x="206" y="44"/>
                    </a:lnTo>
                    <a:lnTo>
                      <a:pt x="204" y="40"/>
                    </a:lnTo>
                    <a:lnTo>
                      <a:pt x="204" y="38"/>
                    </a:lnTo>
                    <a:lnTo>
                      <a:pt x="202" y="34"/>
                    </a:lnTo>
                    <a:lnTo>
                      <a:pt x="200" y="32"/>
                    </a:lnTo>
                    <a:lnTo>
                      <a:pt x="200" y="28"/>
                    </a:lnTo>
                    <a:lnTo>
                      <a:pt x="200" y="22"/>
                    </a:lnTo>
                    <a:lnTo>
                      <a:pt x="198" y="18"/>
                    </a:lnTo>
                    <a:lnTo>
                      <a:pt x="196" y="12"/>
                    </a:lnTo>
                    <a:lnTo>
                      <a:pt x="192" y="8"/>
                    </a:lnTo>
                    <a:lnTo>
                      <a:pt x="188"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51" name="Freeform 286"/>
              <p:cNvSpPr>
                <a:spLocks/>
              </p:cNvSpPr>
              <p:nvPr/>
            </p:nvSpPr>
            <p:spPr bwMode="gray">
              <a:xfrm>
                <a:off x="2788" y="2797"/>
                <a:ext cx="97" cy="122"/>
              </a:xfrm>
              <a:custGeom>
                <a:avLst/>
                <a:gdLst>
                  <a:gd name="T0" fmla="*/ 10 w 88"/>
                  <a:gd name="T1" fmla="*/ 120 h 122"/>
                  <a:gd name="T2" fmla="*/ 12 w 88"/>
                  <a:gd name="T3" fmla="*/ 122 h 122"/>
                  <a:gd name="T4" fmla="*/ 10 w 88"/>
                  <a:gd name="T5" fmla="*/ 120 h 122"/>
                  <a:gd name="T6" fmla="*/ 0 w 88"/>
                  <a:gd name="T7" fmla="*/ 104 h 122"/>
                  <a:gd name="T8" fmla="*/ 2 w 88"/>
                  <a:gd name="T9" fmla="*/ 102 h 122"/>
                  <a:gd name="T10" fmla="*/ 6 w 88"/>
                  <a:gd name="T11" fmla="*/ 98 h 122"/>
                  <a:gd name="T12" fmla="*/ 8 w 88"/>
                  <a:gd name="T13" fmla="*/ 96 h 122"/>
                  <a:gd name="T14" fmla="*/ 14 w 88"/>
                  <a:gd name="T15" fmla="*/ 92 h 122"/>
                  <a:gd name="T16" fmla="*/ 20 w 88"/>
                  <a:gd name="T17" fmla="*/ 84 h 122"/>
                  <a:gd name="T18" fmla="*/ 24 w 88"/>
                  <a:gd name="T19" fmla="*/ 90 h 122"/>
                  <a:gd name="T20" fmla="*/ 32 w 88"/>
                  <a:gd name="T21" fmla="*/ 88 h 122"/>
                  <a:gd name="T22" fmla="*/ 44 w 88"/>
                  <a:gd name="T23" fmla="*/ 84 h 122"/>
                  <a:gd name="T24" fmla="*/ 48 w 88"/>
                  <a:gd name="T25" fmla="*/ 82 h 122"/>
                  <a:gd name="T26" fmla="*/ 48 w 88"/>
                  <a:gd name="T27" fmla="*/ 78 h 122"/>
                  <a:gd name="T28" fmla="*/ 50 w 88"/>
                  <a:gd name="T29" fmla="*/ 66 h 122"/>
                  <a:gd name="T30" fmla="*/ 44 w 88"/>
                  <a:gd name="T31" fmla="*/ 58 h 122"/>
                  <a:gd name="T32" fmla="*/ 44 w 88"/>
                  <a:gd name="T33" fmla="*/ 56 h 122"/>
                  <a:gd name="T34" fmla="*/ 44 w 88"/>
                  <a:gd name="T35" fmla="*/ 50 h 122"/>
                  <a:gd name="T36" fmla="*/ 46 w 88"/>
                  <a:gd name="T37" fmla="*/ 48 h 122"/>
                  <a:gd name="T38" fmla="*/ 48 w 88"/>
                  <a:gd name="T39" fmla="*/ 46 h 122"/>
                  <a:gd name="T40" fmla="*/ 50 w 88"/>
                  <a:gd name="T41" fmla="*/ 40 h 122"/>
                  <a:gd name="T42" fmla="*/ 48 w 88"/>
                  <a:gd name="T43" fmla="*/ 34 h 122"/>
                  <a:gd name="T44" fmla="*/ 30 w 88"/>
                  <a:gd name="T45" fmla="*/ 32 h 122"/>
                  <a:gd name="T46" fmla="*/ 28 w 88"/>
                  <a:gd name="T47" fmla="*/ 24 h 122"/>
                  <a:gd name="T48" fmla="*/ 32 w 88"/>
                  <a:gd name="T49" fmla="*/ 22 h 122"/>
                  <a:gd name="T50" fmla="*/ 56 w 88"/>
                  <a:gd name="T51" fmla="*/ 20 h 122"/>
                  <a:gd name="T52" fmla="*/ 72 w 88"/>
                  <a:gd name="T53" fmla="*/ 22 h 122"/>
                  <a:gd name="T54" fmla="*/ 72 w 88"/>
                  <a:gd name="T55" fmla="*/ 18 h 122"/>
                  <a:gd name="T56" fmla="*/ 72 w 88"/>
                  <a:gd name="T57" fmla="*/ 12 h 122"/>
                  <a:gd name="T58" fmla="*/ 78 w 88"/>
                  <a:gd name="T59" fmla="*/ 6 h 122"/>
                  <a:gd name="T60" fmla="*/ 82 w 88"/>
                  <a:gd name="T61" fmla="*/ 4 h 122"/>
                  <a:gd name="T62" fmla="*/ 86 w 88"/>
                  <a:gd name="T63" fmla="*/ 0 h 122"/>
                  <a:gd name="T64" fmla="*/ 88 w 88"/>
                  <a:gd name="T65" fmla="*/ 0 h 122"/>
                  <a:gd name="T66" fmla="*/ 88 w 88"/>
                  <a:gd name="T67" fmla="*/ 10 h 122"/>
                  <a:gd name="T68" fmla="*/ 88 w 88"/>
                  <a:gd name="T69" fmla="*/ 14 h 122"/>
                  <a:gd name="T70" fmla="*/ 86 w 88"/>
                  <a:gd name="T71" fmla="*/ 24 h 122"/>
                  <a:gd name="T72" fmla="*/ 86 w 88"/>
                  <a:gd name="T73" fmla="*/ 34 h 122"/>
                  <a:gd name="T74" fmla="*/ 86 w 88"/>
                  <a:gd name="T75" fmla="*/ 40 h 122"/>
                  <a:gd name="T76" fmla="*/ 86 w 88"/>
                  <a:gd name="T77" fmla="*/ 48 h 122"/>
                  <a:gd name="T78" fmla="*/ 84 w 88"/>
                  <a:gd name="T79" fmla="*/ 60 h 122"/>
                  <a:gd name="T80" fmla="*/ 80 w 88"/>
                  <a:gd name="T81" fmla="*/ 68 h 122"/>
                  <a:gd name="T82" fmla="*/ 78 w 88"/>
                  <a:gd name="T83" fmla="*/ 72 h 122"/>
                  <a:gd name="T84" fmla="*/ 74 w 88"/>
                  <a:gd name="T85" fmla="*/ 82 h 122"/>
                  <a:gd name="T86" fmla="*/ 70 w 88"/>
                  <a:gd name="T87" fmla="*/ 92 h 122"/>
                  <a:gd name="T88" fmla="*/ 66 w 88"/>
                  <a:gd name="T89" fmla="*/ 98 h 122"/>
                  <a:gd name="T90" fmla="*/ 64 w 88"/>
                  <a:gd name="T91" fmla="*/ 102 h 122"/>
                  <a:gd name="T92" fmla="*/ 60 w 88"/>
                  <a:gd name="T93" fmla="*/ 110 h 122"/>
                  <a:gd name="T94" fmla="*/ 56 w 88"/>
                  <a:gd name="T95" fmla="*/ 112 h 122"/>
                  <a:gd name="T96" fmla="*/ 50 w 88"/>
                  <a:gd name="T97" fmla="*/ 112 h 122"/>
                  <a:gd name="T98" fmla="*/ 44 w 88"/>
                  <a:gd name="T99" fmla="*/ 112 h 122"/>
                  <a:gd name="T100" fmla="*/ 38 w 88"/>
                  <a:gd name="T101" fmla="*/ 116 h 122"/>
                  <a:gd name="T102" fmla="*/ 34 w 88"/>
                  <a:gd name="T103" fmla="*/ 114 h 122"/>
                  <a:gd name="T104" fmla="*/ 32 w 88"/>
                  <a:gd name="T105" fmla="*/ 112 h 122"/>
                  <a:gd name="T106" fmla="*/ 28 w 88"/>
                  <a:gd name="T107" fmla="*/ 112 h 122"/>
                  <a:gd name="T108" fmla="*/ 18 w 88"/>
                  <a:gd name="T109" fmla="*/ 116 h 122"/>
                  <a:gd name="T110" fmla="*/ 10 w 88"/>
                  <a:gd name="T111" fmla="*/ 120 h 12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8"/>
                  <a:gd name="T169" fmla="*/ 0 h 122"/>
                  <a:gd name="T170" fmla="*/ 88 w 88"/>
                  <a:gd name="T171" fmla="*/ 122 h 12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8" h="122">
                    <a:moveTo>
                      <a:pt x="10" y="120"/>
                    </a:moveTo>
                    <a:lnTo>
                      <a:pt x="10" y="120"/>
                    </a:lnTo>
                    <a:lnTo>
                      <a:pt x="12" y="122"/>
                    </a:lnTo>
                    <a:lnTo>
                      <a:pt x="10" y="120"/>
                    </a:lnTo>
                    <a:lnTo>
                      <a:pt x="0" y="108"/>
                    </a:lnTo>
                    <a:lnTo>
                      <a:pt x="0" y="104"/>
                    </a:lnTo>
                    <a:lnTo>
                      <a:pt x="2" y="102"/>
                    </a:lnTo>
                    <a:lnTo>
                      <a:pt x="4" y="100"/>
                    </a:lnTo>
                    <a:lnTo>
                      <a:pt x="6" y="98"/>
                    </a:lnTo>
                    <a:lnTo>
                      <a:pt x="6" y="96"/>
                    </a:lnTo>
                    <a:lnTo>
                      <a:pt x="8" y="96"/>
                    </a:lnTo>
                    <a:lnTo>
                      <a:pt x="10" y="92"/>
                    </a:lnTo>
                    <a:lnTo>
                      <a:pt x="14" y="92"/>
                    </a:lnTo>
                    <a:lnTo>
                      <a:pt x="18" y="90"/>
                    </a:lnTo>
                    <a:lnTo>
                      <a:pt x="20" y="84"/>
                    </a:lnTo>
                    <a:lnTo>
                      <a:pt x="22" y="90"/>
                    </a:lnTo>
                    <a:lnTo>
                      <a:pt x="24" y="90"/>
                    </a:lnTo>
                    <a:lnTo>
                      <a:pt x="28" y="90"/>
                    </a:lnTo>
                    <a:lnTo>
                      <a:pt x="32" y="88"/>
                    </a:lnTo>
                    <a:lnTo>
                      <a:pt x="38" y="86"/>
                    </a:lnTo>
                    <a:lnTo>
                      <a:pt x="44" y="84"/>
                    </a:lnTo>
                    <a:lnTo>
                      <a:pt x="46" y="82"/>
                    </a:lnTo>
                    <a:lnTo>
                      <a:pt x="48" y="82"/>
                    </a:lnTo>
                    <a:lnTo>
                      <a:pt x="48" y="80"/>
                    </a:lnTo>
                    <a:lnTo>
                      <a:pt x="48" y="78"/>
                    </a:lnTo>
                    <a:lnTo>
                      <a:pt x="50" y="74"/>
                    </a:lnTo>
                    <a:lnTo>
                      <a:pt x="50" y="66"/>
                    </a:lnTo>
                    <a:lnTo>
                      <a:pt x="50" y="58"/>
                    </a:lnTo>
                    <a:lnTo>
                      <a:pt x="44" y="58"/>
                    </a:lnTo>
                    <a:lnTo>
                      <a:pt x="44" y="56"/>
                    </a:lnTo>
                    <a:lnTo>
                      <a:pt x="44" y="52"/>
                    </a:lnTo>
                    <a:lnTo>
                      <a:pt x="44" y="50"/>
                    </a:lnTo>
                    <a:lnTo>
                      <a:pt x="44" y="48"/>
                    </a:lnTo>
                    <a:lnTo>
                      <a:pt x="46" y="48"/>
                    </a:lnTo>
                    <a:lnTo>
                      <a:pt x="48" y="48"/>
                    </a:lnTo>
                    <a:lnTo>
                      <a:pt x="48" y="46"/>
                    </a:lnTo>
                    <a:lnTo>
                      <a:pt x="48" y="42"/>
                    </a:lnTo>
                    <a:lnTo>
                      <a:pt x="50" y="40"/>
                    </a:lnTo>
                    <a:lnTo>
                      <a:pt x="50" y="36"/>
                    </a:lnTo>
                    <a:lnTo>
                      <a:pt x="48" y="34"/>
                    </a:lnTo>
                    <a:lnTo>
                      <a:pt x="30" y="32"/>
                    </a:lnTo>
                    <a:lnTo>
                      <a:pt x="28" y="28"/>
                    </a:lnTo>
                    <a:lnTo>
                      <a:pt x="28" y="24"/>
                    </a:lnTo>
                    <a:lnTo>
                      <a:pt x="28" y="22"/>
                    </a:lnTo>
                    <a:lnTo>
                      <a:pt x="32" y="22"/>
                    </a:lnTo>
                    <a:lnTo>
                      <a:pt x="42" y="22"/>
                    </a:lnTo>
                    <a:lnTo>
                      <a:pt x="56" y="20"/>
                    </a:lnTo>
                    <a:lnTo>
                      <a:pt x="66" y="20"/>
                    </a:lnTo>
                    <a:lnTo>
                      <a:pt x="72" y="22"/>
                    </a:lnTo>
                    <a:lnTo>
                      <a:pt x="72" y="20"/>
                    </a:lnTo>
                    <a:lnTo>
                      <a:pt x="72" y="18"/>
                    </a:lnTo>
                    <a:lnTo>
                      <a:pt x="70" y="16"/>
                    </a:lnTo>
                    <a:lnTo>
                      <a:pt x="72" y="12"/>
                    </a:lnTo>
                    <a:lnTo>
                      <a:pt x="74" y="8"/>
                    </a:lnTo>
                    <a:lnTo>
                      <a:pt x="78" y="6"/>
                    </a:lnTo>
                    <a:lnTo>
                      <a:pt x="80" y="6"/>
                    </a:lnTo>
                    <a:lnTo>
                      <a:pt x="82" y="4"/>
                    </a:lnTo>
                    <a:lnTo>
                      <a:pt x="84" y="2"/>
                    </a:lnTo>
                    <a:lnTo>
                      <a:pt x="86" y="0"/>
                    </a:lnTo>
                    <a:lnTo>
                      <a:pt x="88" y="0"/>
                    </a:lnTo>
                    <a:lnTo>
                      <a:pt x="88" y="4"/>
                    </a:lnTo>
                    <a:lnTo>
                      <a:pt x="88" y="10"/>
                    </a:lnTo>
                    <a:lnTo>
                      <a:pt x="88" y="14"/>
                    </a:lnTo>
                    <a:lnTo>
                      <a:pt x="88" y="18"/>
                    </a:lnTo>
                    <a:lnTo>
                      <a:pt x="86" y="24"/>
                    </a:lnTo>
                    <a:lnTo>
                      <a:pt x="86" y="28"/>
                    </a:lnTo>
                    <a:lnTo>
                      <a:pt x="86" y="34"/>
                    </a:lnTo>
                    <a:lnTo>
                      <a:pt x="86" y="38"/>
                    </a:lnTo>
                    <a:lnTo>
                      <a:pt x="86" y="40"/>
                    </a:lnTo>
                    <a:lnTo>
                      <a:pt x="86" y="44"/>
                    </a:lnTo>
                    <a:lnTo>
                      <a:pt x="86" y="48"/>
                    </a:lnTo>
                    <a:lnTo>
                      <a:pt x="84" y="54"/>
                    </a:lnTo>
                    <a:lnTo>
                      <a:pt x="84" y="60"/>
                    </a:lnTo>
                    <a:lnTo>
                      <a:pt x="82" y="66"/>
                    </a:lnTo>
                    <a:lnTo>
                      <a:pt x="80" y="68"/>
                    </a:lnTo>
                    <a:lnTo>
                      <a:pt x="80" y="70"/>
                    </a:lnTo>
                    <a:lnTo>
                      <a:pt x="78" y="72"/>
                    </a:lnTo>
                    <a:lnTo>
                      <a:pt x="76" y="78"/>
                    </a:lnTo>
                    <a:lnTo>
                      <a:pt x="74" y="82"/>
                    </a:lnTo>
                    <a:lnTo>
                      <a:pt x="72" y="88"/>
                    </a:lnTo>
                    <a:lnTo>
                      <a:pt x="70" y="92"/>
                    </a:lnTo>
                    <a:lnTo>
                      <a:pt x="68" y="96"/>
                    </a:lnTo>
                    <a:lnTo>
                      <a:pt x="66" y="98"/>
                    </a:lnTo>
                    <a:lnTo>
                      <a:pt x="66" y="100"/>
                    </a:lnTo>
                    <a:lnTo>
                      <a:pt x="64" y="102"/>
                    </a:lnTo>
                    <a:lnTo>
                      <a:pt x="62" y="106"/>
                    </a:lnTo>
                    <a:lnTo>
                      <a:pt x="60" y="110"/>
                    </a:lnTo>
                    <a:lnTo>
                      <a:pt x="56" y="112"/>
                    </a:lnTo>
                    <a:lnTo>
                      <a:pt x="54" y="112"/>
                    </a:lnTo>
                    <a:lnTo>
                      <a:pt x="50" y="112"/>
                    </a:lnTo>
                    <a:lnTo>
                      <a:pt x="46" y="110"/>
                    </a:lnTo>
                    <a:lnTo>
                      <a:pt x="44" y="112"/>
                    </a:lnTo>
                    <a:lnTo>
                      <a:pt x="42" y="112"/>
                    </a:lnTo>
                    <a:lnTo>
                      <a:pt x="38" y="116"/>
                    </a:lnTo>
                    <a:lnTo>
                      <a:pt x="34" y="114"/>
                    </a:lnTo>
                    <a:lnTo>
                      <a:pt x="34" y="112"/>
                    </a:lnTo>
                    <a:lnTo>
                      <a:pt x="32" y="112"/>
                    </a:lnTo>
                    <a:lnTo>
                      <a:pt x="30" y="112"/>
                    </a:lnTo>
                    <a:lnTo>
                      <a:pt x="28" y="112"/>
                    </a:lnTo>
                    <a:lnTo>
                      <a:pt x="24" y="114"/>
                    </a:lnTo>
                    <a:lnTo>
                      <a:pt x="18" y="116"/>
                    </a:lnTo>
                    <a:lnTo>
                      <a:pt x="10" y="12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52" name="Freeform 287"/>
              <p:cNvSpPr>
                <a:spLocks/>
              </p:cNvSpPr>
              <p:nvPr/>
            </p:nvSpPr>
            <p:spPr bwMode="gray">
              <a:xfrm>
                <a:off x="2799" y="2937"/>
                <a:ext cx="143" cy="156"/>
              </a:xfrm>
              <a:custGeom>
                <a:avLst/>
                <a:gdLst>
                  <a:gd name="T0" fmla="*/ 24 w 130"/>
                  <a:gd name="T1" fmla="*/ 2 h 156"/>
                  <a:gd name="T2" fmla="*/ 42 w 130"/>
                  <a:gd name="T3" fmla="*/ 0 h 156"/>
                  <a:gd name="T4" fmla="*/ 56 w 130"/>
                  <a:gd name="T5" fmla="*/ 0 h 156"/>
                  <a:gd name="T6" fmla="*/ 86 w 130"/>
                  <a:gd name="T7" fmla="*/ 26 h 156"/>
                  <a:gd name="T8" fmla="*/ 86 w 130"/>
                  <a:gd name="T9" fmla="*/ 18 h 156"/>
                  <a:gd name="T10" fmla="*/ 88 w 130"/>
                  <a:gd name="T11" fmla="*/ 14 h 156"/>
                  <a:gd name="T12" fmla="*/ 102 w 130"/>
                  <a:gd name="T13" fmla="*/ 18 h 156"/>
                  <a:gd name="T14" fmla="*/ 112 w 130"/>
                  <a:gd name="T15" fmla="*/ 24 h 156"/>
                  <a:gd name="T16" fmla="*/ 112 w 130"/>
                  <a:gd name="T17" fmla="*/ 34 h 156"/>
                  <a:gd name="T18" fmla="*/ 114 w 130"/>
                  <a:gd name="T19" fmla="*/ 38 h 156"/>
                  <a:gd name="T20" fmla="*/ 116 w 130"/>
                  <a:gd name="T21" fmla="*/ 48 h 156"/>
                  <a:gd name="T22" fmla="*/ 114 w 130"/>
                  <a:gd name="T23" fmla="*/ 56 h 156"/>
                  <a:gd name="T24" fmla="*/ 114 w 130"/>
                  <a:gd name="T25" fmla="*/ 60 h 156"/>
                  <a:gd name="T26" fmla="*/ 128 w 130"/>
                  <a:gd name="T27" fmla="*/ 62 h 156"/>
                  <a:gd name="T28" fmla="*/ 128 w 130"/>
                  <a:gd name="T29" fmla="*/ 70 h 156"/>
                  <a:gd name="T30" fmla="*/ 128 w 130"/>
                  <a:gd name="T31" fmla="*/ 82 h 156"/>
                  <a:gd name="T32" fmla="*/ 128 w 130"/>
                  <a:gd name="T33" fmla="*/ 88 h 156"/>
                  <a:gd name="T34" fmla="*/ 112 w 130"/>
                  <a:gd name="T35" fmla="*/ 136 h 156"/>
                  <a:gd name="T36" fmla="*/ 114 w 130"/>
                  <a:gd name="T37" fmla="*/ 138 h 156"/>
                  <a:gd name="T38" fmla="*/ 118 w 130"/>
                  <a:gd name="T39" fmla="*/ 144 h 156"/>
                  <a:gd name="T40" fmla="*/ 130 w 130"/>
                  <a:gd name="T41" fmla="*/ 152 h 156"/>
                  <a:gd name="T42" fmla="*/ 126 w 130"/>
                  <a:gd name="T43" fmla="*/ 152 h 156"/>
                  <a:gd name="T44" fmla="*/ 116 w 130"/>
                  <a:gd name="T45" fmla="*/ 154 h 156"/>
                  <a:gd name="T46" fmla="*/ 106 w 130"/>
                  <a:gd name="T47" fmla="*/ 156 h 156"/>
                  <a:gd name="T48" fmla="*/ 100 w 130"/>
                  <a:gd name="T49" fmla="*/ 156 h 156"/>
                  <a:gd name="T50" fmla="*/ 92 w 130"/>
                  <a:gd name="T51" fmla="*/ 156 h 156"/>
                  <a:gd name="T52" fmla="*/ 82 w 130"/>
                  <a:gd name="T53" fmla="*/ 154 h 156"/>
                  <a:gd name="T54" fmla="*/ 76 w 130"/>
                  <a:gd name="T55" fmla="*/ 150 h 156"/>
                  <a:gd name="T56" fmla="*/ 30 w 130"/>
                  <a:gd name="T57" fmla="*/ 150 h 156"/>
                  <a:gd name="T58" fmla="*/ 24 w 130"/>
                  <a:gd name="T59" fmla="*/ 150 h 156"/>
                  <a:gd name="T60" fmla="*/ 20 w 130"/>
                  <a:gd name="T61" fmla="*/ 144 h 156"/>
                  <a:gd name="T62" fmla="*/ 16 w 130"/>
                  <a:gd name="T63" fmla="*/ 142 h 156"/>
                  <a:gd name="T64" fmla="*/ 6 w 130"/>
                  <a:gd name="T65" fmla="*/ 142 h 156"/>
                  <a:gd name="T66" fmla="*/ 2 w 130"/>
                  <a:gd name="T67" fmla="*/ 140 h 156"/>
                  <a:gd name="T68" fmla="*/ 6 w 130"/>
                  <a:gd name="T69" fmla="*/ 118 h 156"/>
                  <a:gd name="T70" fmla="*/ 10 w 130"/>
                  <a:gd name="T71" fmla="*/ 100 h 156"/>
                  <a:gd name="T72" fmla="*/ 12 w 130"/>
                  <a:gd name="T73" fmla="*/ 94 h 156"/>
                  <a:gd name="T74" fmla="*/ 16 w 130"/>
                  <a:gd name="T75" fmla="*/ 82 h 156"/>
                  <a:gd name="T76" fmla="*/ 24 w 130"/>
                  <a:gd name="T77" fmla="*/ 68 h 156"/>
                  <a:gd name="T78" fmla="*/ 26 w 130"/>
                  <a:gd name="T79" fmla="*/ 68 h 156"/>
                  <a:gd name="T80" fmla="*/ 28 w 130"/>
                  <a:gd name="T81" fmla="*/ 66 h 156"/>
                  <a:gd name="T82" fmla="*/ 28 w 130"/>
                  <a:gd name="T83" fmla="*/ 58 h 156"/>
                  <a:gd name="T84" fmla="*/ 26 w 130"/>
                  <a:gd name="T85" fmla="*/ 46 h 156"/>
                  <a:gd name="T86" fmla="*/ 14 w 130"/>
                  <a:gd name="T87" fmla="*/ 16 h 156"/>
                  <a:gd name="T88" fmla="*/ 6 w 130"/>
                  <a:gd name="T89" fmla="*/ 4 h 1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0"/>
                  <a:gd name="T136" fmla="*/ 0 h 156"/>
                  <a:gd name="T137" fmla="*/ 130 w 130"/>
                  <a:gd name="T138" fmla="*/ 156 h 15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0" h="156">
                    <a:moveTo>
                      <a:pt x="6" y="4"/>
                    </a:moveTo>
                    <a:lnTo>
                      <a:pt x="24" y="2"/>
                    </a:lnTo>
                    <a:lnTo>
                      <a:pt x="32" y="0"/>
                    </a:lnTo>
                    <a:lnTo>
                      <a:pt x="42" y="0"/>
                    </a:lnTo>
                    <a:lnTo>
                      <a:pt x="52" y="0"/>
                    </a:lnTo>
                    <a:lnTo>
                      <a:pt x="56" y="0"/>
                    </a:lnTo>
                    <a:lnTo>
                      <a:pt x="64" y="24"/>
                    </a:lnTo>
                    <a:lnTo>
                      <a:pt x="86" y="26"/>
                    </a:lnTo>
                    <a:lnTo>
                      <a:pt x="86" y="22"/>
                    </a:lnTo>
                    <a:lnTo>
                      <a:pt x="86" y="18"/>
                    </a:lnTo>
                    <a:lnTo>
                      <a:pt x="88" y="14"/>
                    </a:lnTo>
                    <a:lnTo>
                      <a:pt x="102" y="12"/>
                    </a:lnTo>
                    <a:lnTo>
                      <a:pt x="102" y="18"/>
                    </a:lnTo>
                    <a:lnTo>
                      <a:pt x="112" y="18"/>
                    </a:lnTo>
                    <a:lnTo>
                      <a:pt x="112" y="24"/>
                    </a:lnTo>
                    <a:lnTo>
                      <a:pt x="112" y="28"/>
                    </a:lnTo>
                    <a:lnTo>
                      <a:pt x="112" y="34"/>
                    </a:lnTo>
                    <a:lnTo>
                      <a:pt x="114" y="38"/>
                    </a:lnTo>
                    <a:lnTo>
                      <a:pt x="116" y="42"/>
                    </a:lnTo>
                    <a:lnTo>
                      <a:pt x="116" y="48"/>
                    </a:lnTo>
                    <a:lnTo>
                      <a:pt x="116" y="52"/>
                    </a:lnTo>
                    <a:lnTo>
                      <a:pt x="114" y="56"/>
                    </a:lnTo>
                    <a:lnTo>
                      <a:pt x="114" y="60"/>
                    </a:lnTo>
                    <a:lnTo>
                      <a:pt x="128" y="62"/>
                    </a:lnTo>
                    <a:lnTo>
                      <a:pt x="128" y="66"/>
                    </a:lnTo>
                    <a:lnTo>
                      <a:pt x="128" y="70"/>
                    </a:lnTo>
                    <a:lnTo>
                      <a:pt x="128" y="76"/>
                    </a:lnTo>
                    <a:lnTo>
                      <a:pt x="128" y="82"/>
                    </a:lnTo>
                    <a:lnTo>
                      <a:pt x="128" y="86"/>
                    </a:lnTo>
                    <a:lnTo>
                      <a:pt x="128" y="88"/>
                    </a:lnTo>
                    <a:lnTo>
                      <a:pt x="112" y="90"/>
                    </a:lnTo>
                    <a:lnTo>
                      <a:pt x="112" y="136"/>
                    </a:lnTo>
                    <a:lnTo>
                      <a:pt x="114" y="138"/>
                    </a:lnTo>
                    <a:lnTo>
                      <a:pt x="116" y="140"/>
                    </a:lnTo>
                    <a:lnTo>
                      <a:pt x="118" y="144"/>
                    </a:lnTo>
                    <a:lnTo>
                      <a:pt x="124" y="148"/>
                    </a:lnTo>
                    <a:lnTo>
                      <a:pt x="130" y="152"/>
                    </a:lnTo>
                    <a:lnTo>
                      <a:pt x="126" y="152"/>
                    </a:lnTo>
                    <a:lnTo>
                      <a:pt x="122" y="152"/>
                    </a:lnTo>
                    <a:lnTo>
                      <a:pt x="116" y="154"/>
                    </a:lnTo>
                    <a:lnTo>
                      <a:pt x="110" y="154"/>
                    </a:lnTo>
                    <a:lnTo>
                      <a:pt x="106" y="156"/>
                    </a:lnTo>
                    <a:lnTo>
                      <a:pt x="102" y="156"/>
                    </a:lnTo>
                    <a:lnTo>
                      <a:pt x="100" y="156"/>
                    </a:lnTo>
                    <a:lnTo>
                      <a:pt x="98" y="156"/>
                    </a:lnTo>
                    <a:lnTo>
                      <a:pt x="92" y="156"/>
                    </a:lnTo>
                    <a:lnTo>
                      <a:pt x="88" y="154"/>
                    </a:lnTo>
                    <a:lnTo>
                      <a:pt x="82" y="154"/>
                    </a:lnTo>
                    <a:lnTo>
                      <a:pt x="78" y="152"/>
                    </a:lnTo>
                    <a:lnTo>
                      <a:pt x="76" y="150"/>
                    </a:lnTo>
                    <a:lnTo>
                      <a:pt x="32" y="150"/>
                    </a:lnTo>
                    <a:lnTo>
                      <a:pt x="30" y="150"/>
                    </a:lnTo>
                    <a:lnTo>
                      <a:pt x="28" y="150"/>
                    </a:lnTo>
                    <a:lnTo>
                      <a:pt x="24" y="150"/>
                    </a:lnTo>
                    <a:lnTo>
                      <a:pt x="22" y="148"/>
                    </a:lnTo>
                    <a:lnTo>
                      <a:pt x="20" y="144"/>
                    </a:lnTo>
                    <a:lnTo>
                      <a:pt x="18" y="144"/>
                    </a:lnTo>
                    <a:lnTo>
                      <a:pt x="16" y="142"/>
                    </a:lnTo>
                    <a:lnTo>
                      <a:pt x="12" y="142"/>
                    </a:lnTo>
                    <a:lnTo>
                      <a:pt x="6" y="142"/>
                    </a:lnTo>
                    <a:lnTo>
                      <a:pt x="0" y="144"/>
                    </a:lnTo>
                    <a:lnTo>
                      <a:pt x="2" y="140"/>
                    </a:lnTo>
                    <a:lnTo>
                      <a:pt x="4" y="130"/>
                    </a:lnTo>
                    <a:lnTo>
                      <a:pt x="6" y="118"/>
                    </a:lnTo>
                    <a:lnTo>
                      <a:pt x="10" y="108"/>
                    </a:lnTo>
                    <a:lnTo>
                      <a:pt x="10" y="100"/>
                    </a:lnTo>
                    <a:lnTo>
                      <a:pt x="10" y="98"/>
                    </a:lnTo>
                    <a:lnTo>
                      <a:pt x="12" y="94"/>
                    </a:lnTo>
                    <a:lnTo>
                      <a:pt x="14" y="90"/>
                    </a:lnTo>
                    <a:lnTo>
                      <a:pt x="16" y="82"/>
                    </a:lnTo>
                    <a:lnTo>
                      <a:pt x="20" y="76"/>
                    </a:lnTo>
                    <a:lnTo>
                      <a:pt x="24" y="68"/>
                    </a:lnTo>
                    <a:lnTo>
                      <a:pt x="26" y="68"/>
                    </a:lnTo>
                    <a:lnTo>
                      <a:pt x="28" y="66"/>
                    </a:lnTo>
                    <a:lnTo>
                      <a:pt x="28" y="62"/>
                    </a:lnTo>
                    <a:lnTo>
                      <a:pt x="28" y="58"/>
                    </a:lnTo>
                    <a:lnTo>
                      <a:pt x="28" y="54"/>
                    </a:lnTo>
                    <a:lnTo>
                      <a:pt x="26" y="46"/>
                    </a:lnTo>
                    <a:lnTo>
                      <a:pt x="24" y="38"/>
                    </a:lnTo>
                    <a:lnTo>
                      <a:pt x="14" y="16"/>
                    </a:lnTo>
                    <a:lnTo>
                      <a:pt x="6" y="10"/>
                    </a:lnTo>
                    <a:lnTo>
                      <a:pt x="6" y="4"/>
                    </a:lnTo>
                  </a:path>
                </a:pathLst>
              </a:custGeom>
              <a:grpFill/>
              <a:ln w="9525">
                <a:solidFill>
                  <a:srgbClr val="C0C0C0"/>
                </a:solidFill>
                <a:round/>
                <a:headEnd/>
                <a:tailEnd/>
              </a:ln>
            </p:spPr>
            <p:txBody>
              <a:bodyPr/>
              <a:lstStyle/>
              <a:p>
                <a:pPr>
                  <a:defRPr/>
                </a:pPr>
                <a:endParaRPr lang="en-US">
                  <a:solidFill>
                    <a:schemeClr val="bg2"/>
                  </a:solidFill>
                </a:endParaRPr>
              </a:p>
            </p:txBody>
          </p:sp>
          <p:sp>
            <p:nvSpPr>
              <p:cNvPr id="153" name="Freeform 288"/>
              <p:cNvSpPr>
                <a:spLocks/>
              </p:cNvSpPr>
              <p:nvPr/>
            </p:nvSpPr>
            <p:spPr bwMode="gray">
              <a:xfrm>
                <a:off x="2803" y="2779"/>
                <a:ext cx="280" cy="258"/>
              </a:xfrm>
              <a:custGeom>
                <a:avLst/>
                <a:gdLst>
                  <a:gd name="T0" fmla="*/ 24 w 254"/>
                  <a:gd name="T1" fmla="*/ 132 h 258"/>
                  <a:gd name="T2" fmla="*/ 32 w 254"/>
                  <a:gd name="T3" fmla="*/ 128 h 258"/>
                  <a:gd name="T4" fmla="*/ 40 w 254"/>
                  <a:gd name="T5" fmla="*/ 130 h 258"/>
                  <a:gd name="T6" fmla="*/ 46 w 254"/>
                  <a:gd name="T7" fmla="*/ 128 h 258"/>
                  <a:gd name="T8" fmla="*/ 50 w 254"/>
                  <a:gd name="T9" fmla="*/ 120 h 258"/>
                  <a:gd name="T10" fmla="*/ 66 w 254"/>
                  <a:gd name="T11" fmla="*/ 86 h 258"/>
                  <a:gd name="T12" fmla="*/ 68 w 254"/>
                  <a:gd name="T13" fmla="*/ 80 h 258"/>
                  <a:gd name="T14" fmla="*/ 72 w 254"/>
                  <a:gd name="T15" fmla="*/ 70 h 258"/>
                  <a:gd name="T16" fmla="*/ 72 w 254"/>
                  <a:gd name="T17" fmla="*/ 52 h 258"/>
                  <a:gd name="T18" fmla="*/ 72 w 254"/>
                  <a:gd name="T19" fmla="*/ 40 h 258"/>
                  <a:gd name="T20" fmla="*/ 76 w 254"/>
                  <a:gd name="T21" fmla="*/ 30 h 258"/>
                  <a:gd name="T22" fmla="*/ 72 w 254"/>
                  <a:gd name="T23" fmla="*/ 18 h 258"/>
                  <a:gd name="T24" fmla="*/ 74 w 254"/>
                  <a:gd name="T25" fmla="*/ 12 h 258"/>
                  <a:gd name="T26" fmla="*/ 84 w 254"/>
                  <a:gd name="T27" fmla="*/ 6 h 258"/>
                  <a:gd name="T28" fmla="*/ 92 w 254"/>
                  <a:gd name="T29" fmla="*/ 8 h 258"/>
                  <a:gd name="T30" fmla="*/ 96 w 254"/>
                  <a:gd name="T31" fmla="*/ 16 h 258"/>
                  <a:gd name="T32" fmla="*/ 104 w 254"/>
                  <a:gd name="T33" fmla="*/ 14 h 258"/>
                  <a:gd name="T34" fmla="*/ 122 w 254"/>
                  <a:gd name="T35" fmla="*/ 12 h 258"/>
                  <a:gd name="T36" fmla="*/ 130 w 254"/>
                  <a:gd name="T37" fmla="*/ 12 h 258"/>
                  <a:gd name="T38" fmla="*/ 180 w 254"/>
                  <a:gd name="T39" fmla="*/ 2 h 258"/>
                  <a:gd name="T40" fmla="*/ 188 w 254"/>
                  <a:gd name="T41" fmla="*/ 10 h 258"/>
                  <a:gd name="T42" fmla="*/ 202 w 254"/>
                  <a:gd name="T43" fmla="*/ 14 h 258"/>
                  <a:gd name="T44" fmla="*/ 212 w 254"/>
                  <a:gd name="T45" fmla="*/ 18 h 258"/>
                  <a:gd name="T46" fmla="*/ 222 w 254"/>
                  <a:gd name="T47" fmla="*/ 24 h 258"/>
                  <a:gd name="T48" fmla="*/ 244 w 254"/>
                  <a:gd name="T49" fmla="*/ 26 h 258"/>
                  <a:gd name="T50" fmla="*/ 242 w 254"/>
                  <a:gd name="T51" fmla="*/ 32 h 258"/>
                  <a:gd name="T52" fmla="*/ 240 w 254"/>
                  <a:gd name="T53" fmla="*/ 40 h 258"/>
                  <a:gd name="T54" fmla="*/ 238 w 254"/>
                  <a:gd name="T55" fmla="*/ 50 h 258"/>
                  <a:gd name="T56" fmla="*/ 236 w 254"/>
                  <a:gd name="T57" fmla="*/ 60 h 258"/>
                  <a:gd name="T58" fmla="*/ 230 w 254"/>
                  <a:gd name="T59" fmla="*/ 74 h 258"/>
                  <a:gd name="T60" fmla="*/ 234 w 254"/>
                  <a:gd name="T61" fmla="*/ 118 h 258"/>
                  <a:gd name="T62" fmla="*/ 244 w 254"/>
                  <a:gd name="T63" fmla="*/ 170 h 258"/>
                  <a:gd name="T64" fmla="*/ 250 w 254"/>
                  <a:gd name="T65" fmla="*/ 194 h 258"/>
                  <a:gd name="T66" fmla="*/ 242 w 254"/>
                  <a:gd name="T67" fmla="*/ 194 h 258"/>
                  <a:gd name="T68" fmla="*/ 232 w 254"/>
                  <a:gd name="T69" fmla="*/ 196 h 258"/>
                  <a:gd name="T70" fmla="*/ 226 w 254"/>
                  <a:gd name="T71" fmla="*/ 204 h 258"/>
                  <a:gd name="T72" fmla="*/ 228 w 254"/>
                  <a:gd name="T73" fmla="*/ 214 h 258"/>
                  <a:gd name="T74" fmla="*/ 234 w 254"/>
                  <a:gd name="T75" fmla="*/ 228 h 258"/>
                  <a:gd name="T76" fmla="*/ 240 w 254"/>
                  <a:gd name="T77" fmla="*/ 240 h 258"/>
                  <a:gd name="T78" fmla="*/ 250 w 254"/>
                  <a:gd name="T79" fmla="*/ 258 h 258"/>
                  <a:gd name="T80" fmla="*/ 214 w 254"/>
                  <a:gd name="T81" fmla="*/ 230 h 258"/>
                  <a:gd name="T82" fmla="*/ 210 w 254"/>
                  <a:gd name="T83" fmla="*/ 230 h 258"/>
                  <a:gd name="T84" fmla="*/ 206 w 254"/>
                  <a:gd name="T85" fmla="*/ 224 h 258"/>
                  <a:gd name="T86" fmla="*/ 204 w 254"/>
                  <a:gd name="T87" fmla="*/ 230 h 258"/>
                  <a:gd name="T88" fmla="*/ 192 w 254"/>
                  <a:gd name="T89" fmla="*/ 230 h 258"/>
                  <a:gd name="T90" fmla="*/ 164 w 254"/>
                  <a:gd name="T91" fmla="*/ 224 h 258"/>
                  <a:gd name="T92" fmla="*/ 158 w 254"/>
                  <a:gd name="T93" fmla="*/ 222 h 258"/>
                  <a:gd name="T94" fmla="*/ 156 w 254"/>
                  <a:gd name="T95" fmla="*/ 220 h 258"/>
                  <a:gd name="T96" fmla="*/ 146 w 254"/>
                  <a:gd name="T97" fmla="*/ 218 h 258"/>
                  <a:gd name="T98" fmla="*/ 136 w 254"/>
                  <a:gd name="T99" fmla="*/ 218 h 258"/>
                  <a:gd name="T100" fmla="*/ 110 w 254"/>
                  <a:gd name="T101" fmla="*/ 218 h 258"/>
                  <a:gd name="T102" fmla="*/ 112 w 254"/>
                  <a:gd name="T103" fmla="*/ 210 h 258"/>
                  <a:gd name="T104" fmla="*/ 110 w 254"/>
                  <a:gd name="T105" fmla="*/ 196 h 258"/>
                  <a:gd name="T106" fmla="*/ 108 w 254"/>
                  <a:gd name="T107" fmla="*/ 186 h 258"/>
                  <a:gd name="T108" fmla="*/ 98 w 254"/>
                  <a:gd name="T109" fmla="*/ 176 h 258"/>
                  <a:gd name="T110" fmla="*/ 84 w 254"/>
                  <a:gd name="T111" fmla="*/ 172 h 258"/>
                  <a:gd name="T112" fmla="*/ 82 w 254"/>
                  <a:gd name="T113" fmla="*/ 184 h 258"/>
                  <a:gd name="T114" fmla="*/ 48 w 254"/>
                  <a:gd name="T115" fmla="*/ 158 h 258"/>
                  <a:gd name="T116" fmla="*/ 20 w 254"/>
                  <a:gd name="T117" fmla="*/ 160 h 258"/>
                  <a:gd name="T118" fmla="*/ 1 w 254"/>
                  <a:gd name="T119" fmla="*/ 161 h 2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54"/>
                  <a:gd name="T181" fmla="*/ 0 h 258"/>
                  <a:gd name="T182" fmla="*/ 254 w 254"/>
                  <a:gd name="T183" fmla="*/ 258 h 25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54" h="258">
                    <a:moveTo>
                      <a:pt x="0" y="152"/>
                    </a:moveTo>
                    <a:lnTo>
                      <a:pt x="24" y="134"/>
                    </a:lnTo>
                    <a:lnTo>
                      <a:pt x="24" y="132"/>
                    </a:lnTo>
                    <a:lnTo>
                      <a:pt x="26" y="132"/>
                    </a:lnTo>
                    <a:lnTo>
                      <a:pt x="28" y="130"/>
                    </a:lnTo>
                    <a:lnTo>
                      <a:pt x="32" y="128"/>
                    </a:lnTo>
                    <a:lnTo>
                      <a:pt x="38" y="130"/>
                    </a:lnTo>
                    <a:lnTo>
                      <a:pt x="40" y="130"/>
                    </a:lnTo>
                    <a:lnTo>
                      <a:pt x="42" y="130"/>
                    </a:lnTo>
                    <a:lnTo>
                      <a:pt x="44" y="130"/>
                    </a:lnTo>
                    <a:lnTo>
                      <a:pt x="46" y="128"/>
                    </a:lnTo>
                    <a:lnTo>
                      <a:pt x="48" y="124"/>
                    </a:lnTo>
                    <a:lnTo>
                      <a:pt x="50" y="124"/>
                    </a:lnTo>
                    <a:lnTo>
                      <a:pt x="50" y="120"/>
                    </a:lnTo>
                    <a:lnTo>
                      <a:pt x="54" y="114"/>
                    </a:lnTo>
                    <a:lnTo>
                      <a:pt x="58" y="106"/>
                    </a:lnTo>
                    <a:lnTo>
                      <a:pt x="66" y="86"/>
                    </a:lnTo>
                    <a:lnTo>
                      <a:pt x="68" y="84"/>
                    </a:lnTo>
                    <a:lnTo>
                      <a:pt x="68" y="80"/>
                    </a:lnTo>
                    <a:lnTo>
                      <a:pt x="70" y="74"/>
                    </a:lnTo>
                    <a:lnTo>
                      <a:pt x="70" y="72"/>
                    </a:lnTo>
                    <a:lnTo>
                      <a:pt x="72" y="70"/>
                    </a:lnTo>
                    <a:lnTo>
                      <a:pt x="72" y="64"/>
                    </a:lnTo>
                    <a:lnTo>
                      <a:pt x="72" y="58"/>
                    </a:lnTo>
                    <a:lnTo>
                      <a:pt x="72" y="52"/>
                    </a:lnTo>
                    <a:lnTo>
                      <a:pt x="72" y="46"/>
                    </a:lnTo>
                    <a:lnTo>
                      <a:pt x="72" y="40"/>
                    </a:lnTo>
                    <a:lnTo>
                      <a:pt x="74" y="34"/>
                    </a:lnTo>
                    <a:lnTo>
                      <a:pt x="74" y="32"/>
                    </a:lnTo>
                    <a:lnTo>
                      <a:pt x="76" y="30"/>
                    </a:lnTo>
                    <a:lnTo>
                      <a:pt x="76" y="24"/>
                    </a:lnTo>
                    <a:lnTo>
                      <a:pt x="74" y="20"/>
                    </a:lnTo>
                    <a:lnTo>
                      <a:pt x="72" y="18"/>
                    </a:lnTo>
                    <a:lnTo>
                      <a:pt x="72" y="16"/>
                    </a:lnTo>
                    <a:lnTo>
                      <a:pt x="72" y="14"/>
                    </a:lnTo>
                    <a:lnTo>
                      <a:pt x="74" y="12"/>
                    </a:lnTo>
                    <a:lnTo>
                      <a:pt x="76" y="10"/>
                    </a:lnTo>
                    <a:lnTo>
                      <a:pt x="80" y="6"/>
                    </a:lnTo>
                    <a:lnTo>
                      <a:pt x="84" y="6"/>
                    </a:lnTo>
                    <a:lnTo>
                      <a:pt x="90" y="4"/>
                    </a:lnTo>
                    <a:lnTo>
                      <a:pt x="90" y="6"/>
                    </a:lnTo>
                    <a:lnTo>
                      <a:pt x="92" y="8"/>
                    </a:lnTo>
                    <a:lnTo>
                      <a:pt x="94" y="10"/>
                    </a:lnTo>
                    <a:lnTo>
                      <a:pt x="96" y="14"/>
                    </a:lnTo>
                    <a:lnTo>
                      <a:pt x="96" y="16"/>
                    </a:lnTo>
                    <a:lnTo>
                      <a:pt x="98" y="16"/>
                    </a:lnTo>
                    <a:lnTo>
                      <a:pt x="100" y="14"/>
                    </a:lnTo>
                    <a:lnTo>
                      <a:pt x="104" y="14"/>
                    </a:lnTo>
                    <a:lnTo>
                      <a:pt x="110" y="12"/>
                    </a:lnTo>
                    <a:lnTo>
                      <a:pt x="116" y="12"/>
                    </a:lnTo>
                    <a:lnTo>
                      <a:pt x="122" y="12"/>
                    </a:lnTo>
                    <a:lnTo>
                      <a:pt x="126" y="12"/>
                    </a:lnTo>
                    <a:lnTo>
                      <a:pt x="130" y="12"/>
                    </a:lnTo>
                    <a:lnTo>
                      <a:pt x="134" y="10"/>
                    </a:lnTo>
                    <a:lnTo>
                      <a:pt x="180" y="0"/>
                    </a:lnTo>
                    <a:lnTo>
                      <a:pt x="180" y="2"/>
                    </a:lnTo>
                    <a:lnTo>
                      <a:pt x="182" y="4"/>
                    </a:lnTo>
                    <a:lnTo>
                      <a:pt x="184" y="6"/>
                    </a:lnTo>
                    <a:lnTo>
                      <a:pt x="188" y="10"/>
                    </a:lnTo>
                    <a:lnTo>
                      <a:pt x="194" y="12"/>
                    </a:lnTo>
                    <a:lnTo>
                      <a:pt x="200" y="14"/>
                    </a:lnTo>
                    <a:lnTo>
                      <a:pt x="202" y="14"/>
                    </a:lnTo>
                    <a:lnTo>
                      <a:pt x="204" y="16"/>
                    </a:lnTo>
                    <a:lnTo>
                      <a:pt x="208" y="16"/>
                    </a:lnTo>
                    <a:lnTo>
                      <a:pt x="212" y="18"/>
                    </a:lnTo>
                    <a:lnTo>
                      <a:pt x="216" y="24"/>
                    </a:lnTo>
                    <a:lnTo>
                      <a:pt x="218" y="24"/>
                    </a:lnTo>
                    <a:lnTo>
                      <a:pt x="222" y="24"/>
                    </a:lnTo>
                    <a:lnTo>
                      <a:pt x="228" y="24"/>
                    </a:lnTo>
                    <a:lnTo>
                      <a:pt x="236" y="26"/>
                    </a:lnTo>
                    <a:lnTo>
                      <a:pt x="244" y="26"/>
                    </a:lnTo>
                    <a:lnTo>
                      <a:pt x="244" y="28"/>
                    </a:lnTo>
                    <a:lnTo>
                      <a:pt x="242" y="32"/>
                    </a:lnTo>
                    <a:lnTo>
                      <a:pt x="242" y="36"/>
                    </a:lnTo>
                    <a:lnTo>
                      <a:pt x="242" y="38"/>
                    </a:lnTo>
                    <a:lnTo>
                      <a:pt x="240" y="40"/>
                    </a:lnTo>
                    <a:lnTo>
                      <a:pt x="238" y="42"/>
                    </a:lnTo>
                    <a:lnTo>
                      <a:pt x="238" y="46"/>
                    </a:lnTo>
                    <a:lnTo>
                      <a:pt x="238" y="50"/>
                    </a:lnTo>
                    <a:lnTo>
                      <a:pt x="238" y="52"/>
                    </a:lnTo>
                    <a:lnTo>
                      <a:pt x="238" y="56"/>
                    </a:lnTo>
                    <a:lnTo>
                      <a:pt x="236" y="60"/>
                    </a:lnTo>
                    <a:lnTo>
                      <a:pt x="234" y="64"/>
                    </a:lnTo>
                    <a:lnTo>
                      <a:pt x="232" y="70"/>
                    </a:lnTo>
                    <a:lnTo>
                      <a:pt x="230" y="74"/>
                    </a:lnTo>
                    <a:lnTo>
                      <a:pt x="230" y="102"/>
                    </a:lnTo>
                    <a:lnTo>
                      <a:pt x="230" y="106"/>
                    </a:lnTo>
                    <a:lnTo>
                      <a:pt x="234" y="118"/>
                    </a:lnTo>
                    <a:lnTo>
                      <a:pt x="238" y="134"/>
                    </a:lnTo>
                    <a:lnTo>
                      <a:pt x="240" y="152"/>
                    </a:lnTo>
                    <a:lnTo>
                      <a:pt x="244" y="170"/>
                    </a:lnTo>
                    <a:lnTo>
                      <a:pt x="248" y="184"/>
                    </a:lnTo>
                    <a:lnTo>
                      <a:pt x="250" y="192"/>
                    </a:lnTo>
                    <a:lnTo>
                      <a:pt x="250" y="194"/>
                    </a:lnTo>
                    <a:lnTo>
                      <a:pt x="248" y="194"/>
                    </a:lnTo>
                    <a:lnTo>
                      <a:pt x="246" y="194"/>
                    </a:lnTo>
                    <a:lnTo>
                      <a:pt x="242" y="194"/>
                    </a:lnTo>
                    <a:lnTo>
                      <a:pt x="240" y="194"/>
                    </a:lnTo>
                    <a:lnTo>
                      <a:pt x="236" y="194"/>
                    </a:lnTo>
                    <a:lnTo>
                      <a:pt x="232" y="196"/>
                    </a:lnTo>
                    <a:lnTo>
                      <a:pt x="230" y="198"/>
                    </a:lnTo>
                    <a:lnTo>
                      <a:pt x="228" y="200"/>
                    </a:lnTo>
                    <a:lnTo>
                      <a:pt x="226" y="204"/>
                    </a:lnTo>
                    <a:lnTo>
                      <a:pt x="226" y="210"/>
                    </a:lnTo>
                    <a:lnTo>
                      <a:pt x="228" y="214"/>
                    </a:lnTo>
                    <a:lnTo>
                      <a:pt x="230" y="218"/>
                    </a:lnTo>
                    <a:lnTo>
                      <a:pt x="232" y="224"/>
                    </a:lnTo>
                    <a:lnTo>
                      <a:pt x="234" y="228"/>
                    </a:lnTo>
                    <a:lnTo>
                      <a:pt x="236" y="234"/>
                    </a:lnTo>
                    <a:lnTo>
                      <a:pt x="238" y="238"/>
                    </a:lnTo>
                    <a:lnTo>
                      <a:pt x="240" y="240"/>
                    </a:lnTo>
                    <a:lnTo>
                      <a:pt x="254" y="242"/>
                    </a:lnTo>
                    <a:lnTo>
                      <a:pt x="254" y="256"/>
                    </a:lnTo>
                    <a:lnTo>
                      <a:pt x="250" y="258"/>
                    </a:lnTo>
                    <a:lnTo>
                      <a:pt x="238" y="254"/>
                    </a:lnTo>
                    <a:lnTo>
                      <a:pt x="222" y="244"/>
                    </a:lnTo>
                    <a:lnTo>
                      <a:pt x="214" y="230"/>
                    </a:lnTo>
                    <a:lnTo>
                      <a:pt x="214" y="232"/>
                    </a:lnTo>
                    <a:lnTo>
                      <a:pt x="212" y="232"/>
                    </a:lnTo>
                    <a:lnTo>
                      <a:pt x="210" y="230"/>
                    </a:lnTo>
                    <a:lnTo>
                      <a:pt x="208" y="230"/>
                    </a:lnTo>
                    <a:lnTo>
                      <a:pt x="206" y="228"/>
                    </a:lnTo>
                    <a:lnTo>
                      <a:pt x="206" y="224"/>
                    </a:lnTo>
                    <a:lnTo>
                      <a:pt x="206" y="226"/>
                    </a:lnTo>
                    <a:lnTo>
                      <a:pt x="204" y="228"/>
                    </a:lnTo>
                    <a:lnTo>
                      <a:pt x="204" y="230"/>
                    </a:lnTo>
                    <a:lnTo>
                      <a:pt x="200" y="230"/>
                    </a:lnTo>
                    <a:lnTo>
                      <a:pt x="198" y="230"/>
                    </a:lnTo>
                    <a:lnTo>
                      <a:pt x="192" y="230"/>
                    </a:lnTo>
                    <a:lnTo>
                      <a:pt x="182" y="228"/>
                    </a:lnTo>
                    <a:lnTo>
                      <a:pt x="170" y="226"/>
                    </a:lnTo>
                    <a:lnTo>
                      <a:pt x="164" y="224"/>
                    </a:lnTo>
                    <a:lnTo>
                      <a:pt x="162" y="224"/>
                    </a:lnTo>
                    <a:lnTo>
                      <a:pt x="160" y="222"/>
                    </a:lnTo>
                    <a:lnTo>
                      <a:pt x="158" y="222"/>
                    </a:lnTo>
                    <a:lnTo>
                      <a:pt x="158" y="220"/>
                    </a:lnTo>
                    <a:lnTo>
                      <a:pt x="156" y="220"/>
                    </a:lnTo>
                    <a:lnTo>
                      <a:pt x="154" y="218"/>
                    </a:lnTo>
                    <a:lnTo>
                      <a:pt x="150" y="218"/>
                    </a:lnTo>
                    <a:lnTo>
                      <a:pt x="146" y="218"/>
                    </a:lnTo>
                    <a:lnTo>
                      <a:pt x="144" y="218"/>
                    </a:lnTo>
                    <a:lnTo>
                      <a:pt x="140" y="218"/>
                    </a:lnTo>
                    <a:lnTo>
                      <a:pt x="136" y="218"/>
                    </a:lnTo>
                    <a:lnTo>
                      <a:pt x="130" y="218"/>
                    </a:lnTo>
                    <a:lnTo>
                      <a:pt x="124" y="220"/>
                    </a:lnTo>
                    <a:lnTo>
                      <a:pt x="110" y="218"/>
                    </a:lnTo>
                    <a:lnTo>
                      <a:pt x="110" y="214"/>
                    </a:lnTo>
                    <a:lnTo>
                      <a:pt x="112" y="210"/>
                    </a:lnTo>
                    <a:lnTo>
                      <a:pt x="112" y="206"/>
                    </a:lnTo>
                    <a:lnTo>
                      <a:pt x="112" y="200"/>
                    </a:lnTo>
                    <a:lnTo>
                      <a:pt x="110" y="196"/>
                    </a:lnTo>
                    <a:lnTo>
                      <a:pt x="108" y="192"/>
                    </a:lnTo>
                    <a:lnTo>
                      <a:pt x="108" y="186"/>
                    </a:lnTo>
                    <a:lnTo>
                      <a:pt x="108" y="182"/>
                    </a:lnTo>
                    <a:lnTo>
                      <a:pt x="108" y="176"/>
                    </a:lnTo>
                    <a:lnTo>
                      <a:pt x="98" y="176"/>
                    </a:lnTo>
                    <a:lnTo>
                      <a:pt x="98" y="170"/>
                    </a:lnTo>
                    <a:lnTo>
                      <a:pt x="84" y="172"/>
                    </a:lnTo>
                    <a:lnTo>
                      <a:pt x="82" y="176"/>
                    </a:lnTo>
                    <a:lnTo>
                      <a:pt x="82" y="180"/>
                    </a:lnTo>
                    <a:lnTo>
                      <a:pt x="82" y="184"/>
                    </a:lnTo>
                    <a:lnTo>
                      <a:pt x="60" y="182"/>
                    </a:lnTo>
                    <a:lnTo>
                      <a:pt x="52" y="158"/>
                    </a:lnTo>
                    <a:lnTo>
                      <a:pt x="48" y="158"/>
                    </a:lnTo>
                    <a:lnTo>
                      <a:pt x="38" y="158"/>
                    </a:lnTo>
                    <a:lnTo>
                      <a:pt x="28" y="158"/>
                    </a:lnTo>
                    <a:lnTo>
                      <a:pt x="20" y="160"/>
                    </a:lnTo>
                    <a:lnTo>
                      <a:pt x="2" y="162"/>
                    </a:lnTo>
                    <a:lnTo>
                      <a:pt x="0" y="152"/>
                    </a:lnTo>
                    <a:lnTo>
                      <a:pt x="1" y="161"/>
                    </a:lnTo>
                    <a:lnTo>
                      <a:pt x="0" y="15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54" name="Freeform 289"/>
              <p:cNvSpPr>
                <a:spLocks/>
              </p:cNvSpPr>
              <p:nvPr/>
            </p:nvSpPr>
            <p:spPr bwMode="gray">
              <a:xfrm>
                <a:off x="2922" y="2971"/>
                <a:ext cx="214" cy="120"/>
              </a:xfrm>
              <a:custGeom>
                <a:avLst/>
                <a:gdLst>
                  <a:gd name="T0" fmla="*/ 142 w 194"/>
                  <a:gd name="T1" fmla="*/ 2 h 120"/>
                  <a:gd name="T2" fmla="*/ 138 w 194"/>
                  <a:gd name="T3" fmla="*/ 2 h 120"/>
                  <a:gd name="T4" fmla="*/ 132 w 194"/>
                  <a:gd name="T5" fmla="*/ 2 h 120"/>
                  <a:gd name="T6" fmla="*/ 124 w 194"/>
                  <a:gd name="T7" fmla="*/ 4 h 120"/>
                  <a:gd name="T8" fmla="*/ 120 w 194"/>
                  <a:gd name="T9" fmla="*/ 8 h 120"/>
                  <a:gd name="T10" fmla="*/ 118 w 194"/>
                  <a:gd name="T11" fmla="*/ 18 h 120"/>
                  <a:gd name="T12" fmla="*/ 120 w 194"/>
                  <a:gd name="T13" fmla="*/ 22 h 120"/>
                  <a:gd name="T14" fmla="*/ 124 w 194"/>
                  <a:gd name="T15" fmla="*/ 32 h 120"/>
                  <a:gd name="T16" fmla="*/ 128 w 194"/>
                  <a:gd name="T17" fmla="*/ 42 h 120"/>
                  <a:gd name="T18" fmla="*/ 132 w 194"/>
                  <a:gd name="T19" fmla="*/ 48 h 120"/>
                  <a:gd name="T20" fmla="*/ 146 w 194"/>
                  <a:gd name="T21" fmla="*/ 64 h 120"/>
                  <a:gd name="T22" fmla="*/ 130 w 194"/>
                  <a:gd name="T23" fmla="*/ 62 h 120"/>
                  <a:gd name="T24" fmla="*/ 106 w 194"/>
                  <a:gd name="T25" fmla="*/ 38 h 120"/>
                  <a:gd name="T26" fmla="*/ 104 w 194"/>
                  <a:gd name="T27" fmla="*/ 40 h 120"/>
                  <a:gd name="T28" fmla="*/ 100 w 194"/>
                  <a:gd name="T29" fmla="*/ 38 h 120"/>
                  <a:gd name="T30" fmla="*/ 98 w 194"/>
                  <a:gd name="T31" fmla="*/ 32 h 120"/>
                  <a:gd name="T32" fmla="*/ 96 w 194"/>
                  <a:gd name="T33" fmla="*/ 36 h 120"/>
                  <a:gd name="T34" fmla="*/ 92 w 194"/>
                  <a:gd name="T35" fmla="*/ 38 h 120"/>
                  <a:gd name="T36" fmla="*/ 84 w 194"/>
                  <a:gd name="T37" fmla="*/ 38 h 120"/>
                  <a:gd name="T38" fmla="*/ 62 w 194"/>
                  <a:gd name="T39" fmla="*/ 34 h 120"/>
                  <a:gd name="T40" fmla="*/ 54 w 194"/>
                  <a:gd name="T41" fmla="*/ 32 h 120"/>
                  <a:gd name="T42" fmla="*/ 50 w 194"/>
                  <a:gd name="T43" fmla="*/ 30 h 120"/>
                  <a:gd name="T44" fmla="*/ 48 w 194"/>
                  <a:gd name="T45" fmla="*/ 28 h 120"/>
                  <a:gd name="T46" fmla="*/ 46 w 194"/>
                  <a:gd name="T47" fmla="*/ 26 h 120"/>
                  <a:gd name="T48" fmla="*/ 38 w 194"/>
                  <a:gd name="T49" fmla="*/ 26 h 120"/>
                  <a:gd name="T50" fmla="*/ 32 w 194"/>
                  <a:gd name="T51" fmla="*/ 26 h 120"/>
                  <a:gd name="T52" fmla="*/ 22 w 194"/>
                  <a:gd name="T53" fmla="*/ 26 h 120"/>
                  <a:gd name="T54" fmla="*/ 16 w 194"/>
                  <a:gd name="T55" fmla="*/ 28 h 120"/>
                  <a:gd name="T56" fmla="*/ 16 w 194"/>
                  <a:gd name="T57" fmla="*/ 38 h 120"/>
                  <a:gd name="T58" fmla="*/ 14 w 194"/>
                  <a:gd name="T59" fmla="*/ 48 h 120"/>
                  <a:gd name="T60" fmla="*/ 16 w 194"/>
                  <a:gd name="T61" fmla="*/ 54 h 120"/>
                  <a:gd name="T62" fmla="*/ 0 w 194"/>
                  <a:gd name="T63" fmla="*/ 102 h 120"/>
                  <a:gd name="T64" fmla="*/ 2 w 194"/>
                  <a:gd name="T65" fmla="*/ 104 h 120"/>
                  <a:gd name="T66" fmla="*/ 8 w 194"/>
                  <a:gd name="T67" fmla="*/ 112 h 120"/>
                  <a:gd name="T68" fmla="*/ 18 w 194"/>
                  <a:gd name="T69" fmla="*/ 118 h 120"/>
                  <a:gd name="T70" fmla="*/ 24 w 194"/>
                  <a:gd name="T71" fmla="*/ 116 h 120"/>
                  <a:gd name="T72" fmla="*/ 36 w 194"/>
                  <a:gd name="T73" fmla="*/ 116 h 120"/>
                  <a:gd name="T74" fmla="*/ 48 w 194"/>
                  <a:gd name="T75" fmla="*/ 116 h 120"/>
                  <a:gd name="T76" fmla="*/ 60 w 194"/>
                  <a:gd name="T77" fmla="*/ 118 h 120"/>
                  <a:gd name="T78" fmla="*/ 72 w 194"/>
                  <a:gd name="T79" fmla="*/ 120 h 120"/>
                  <a:gd name="T80" fmla="*/ 82 w 194"/>
                  <a:gd name="T81" fmla="*/ 120 h 120"/>
                  <a:gd name="T82" fmla="*/ 102 w 194"/>
                  <a:gd name="T83" fmla="*/ 118 h 120"/>
                  <a:gd name="T84" fmla="*/ 114 w 194"/>
                  <a:gd name="T85" fmla="*/ 104 h 120"/>
                  <a:gd name="T86" fmla="*/ 192 w 194"/>
                  <a:gd name="T87" fmla="*/ 64 h 120"/>
                  <a:gd name="T88" fmla="*/ 194 w 194"/>
                  <a:gd name="T89" fmla="*/ 50 h 120"/>
                  <a:gd name="T90" fmla="*/ 190 w 194"/>
                  <a:gd name="T91" fmla="*/ 34 h 120"/>
                  <a:gd name="T92" fmla="*/ 174 w 194"/>
                  <a:gd name="T93" fmla="*/ 10 h 120"/>
                  <a:gd name="T94" fmla="*/ 142 w 194"/>
                  <a:gd name="T95" fmla="*/ 0 h 12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4"/>
                  <a:gd name="T145" fmla="*/ 0 h 120"/>
                  <a:gd name="T146" fmla="*/ 194 w 194"/>
                  <a:gd name="T147" fmla="*/ 120 h 12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4" h="120">
                    <a:moveTo>
                      <a:pt x="142" y="0"/>
                    </a:moveTo>
                    <a:lnTo>
                      <a:pt x="142" y="2"/>
                    </a:lnTo>
                    <a:lnTo>
                      <a:pt x="140" y="2"/>
                    </a:lnTo>
                    <a:lnTo>
                      <a:pt x="138" y="2"/>
                    </a:lnTo>
                    <a:lnTo>
                      <a:pt x="134" y="2"/>
                    </a:lnTo>
                    <a:lnTo>
                      <a:pt x="132" y="2"/>
                    </a:lnTo>
                    <a:lnTo>
                      <a:pt x="128" y="2"/>
                    </a:lnTo>
                    <a:lnTo>
                      <a:pt x="124" y="4"/>
                    </a:lnTo>
                    <a:lnTo>
                      <a:pt x="122" y="6"/>
                    </a:lnTo>
                    <a:lnTo>
                      <a:pt x="120" y="8"/>
                    </a:lnTo>
                    <a:lnTo>
                      <a:pt x="118" y="12"/>
                    </a:lnTo>
                    <a:lnTo>
                      <a:pt x="118" y="18"/>
                    </a:lnTo>
                    <a:lnTo>
                      <a:pt x="120" y="22"/>
                    </a:lnTo>
                    <a:lnTo>
                      <a:pt x="122" y="26"/>
                    </a:lnTo>
                    <a:lnTo>
                      <a:pt x="124" y="32"/>
                    </a:lnTo>
                    <a:lnTo>
                      <a:pt x="126" y="36"/>
                    </a:lnTo>
                    <a:lnTo>
                      <a:pt x="128" y="42"/>
                    </a:lnTo>
                    <a:lnTo>
                      <a:pt x="130" y="46"/>
                    </a:lnTo>
                    <a:lnTo>
                      <a:pt x="132" y="48"/>
                    </a:lnTo>
                    <a:lnTo>
                      <a:pt x="146" y="50"/>
                    </a:lnTo>
                    <a:lnTo>
                      <a:pt x="146" y="64"/>
                    </a:lnTo>
                    <a:lnTo>
                      <a:pt x="142" y="66"/>
                    </a:lnTo>
                    <a:lnTo>
                      <a:pt x="130" y="62"/>
                    </a:lnTo>
                    <a:lnTo>
                      <a:pt x="114" y="52"/>
                    </a:lnTo>
                    <a:lnTo>
                      <a:pt x="106" y="38"/>
                    </a:lnTo>
                    <a:lnTo>
                      <a:pt x="106" y="40"/>
                    </a:lnTo>
                    <a:lnTo>
                      <a:pt x="104" y="40"/>
                    </a:lnTo>
                    <a:lnTo>
                      <a:pt x="102" y="38"/>
                    </a:lnTo>
                    <a:lnTo>
                      <a:pt x="100" y="38"/>
                    </a:lnTo>
                    <a:lnTo>
                      <a:pt x="98" y="36"/>
                    </a:lnTo>
                    <a:lnTo>
                      <a:pt x="98" y="32"/>
                    </a:lnTo>
                    <a:lnTo>
                      <a:pt x="98" y="34"/>
                    </a:lnTo>
                    <a:lnTo>
                      <a:pt x="96" y="36"/>
                    </a:lnTo>
                    <a:lnTo>
                      <a:pt x="96" y="38"/>
                    </a:lnTo>
                    <a:lnTo>
                      <a:pt x="92" y="38"/>
                    </a:lnTo>
                    <a:lnTo>
                      <a:pt x="90" y="38"/>
                    </a:lnTo>
                    <a:lnTo>
                      <a:pt x="84" y="38"/>
                    </a:lnTo>
                    <a:lnTo>
                      <a:pt x="74" y="36"/>
                    </a:lnTo>
                    <a:lnTo>
                      <a:pt x="62" y="34"/>
                    </a:lnTo>
                    <a:lnTo>
                      <a:pt x="56" y="32"/>
                    </a:lnTo>
                    <a:lnTo>
                      <a:pt x="54" y="32"/>
                    </a:lnTo>
                    <a:lnTo>
                      <a:pt x="52" y="30"/>
                    </a:lnTo>
                    <a:lnTo>
                      <a:pt x="50" y="30"/>
                    </a:lnTo>
                    <a:lnTo>
                      <a:pt x="50" y="28"/>
                    </a:lnTo>
                    <a:lnTo>
                      <a:pt x="48" y="28"/>
                    </a:lnTo>
                    <a:lnTo>
                      <a:pt x="46" y="26"/>
                    </a:lnTo>
                    <a:lnTo>
                      <a:pt x="42" y="26"/>
                    </a:lnTo>
                    <a:lnTo>
                      <a:pt x="38" y="26"/>
                    </a:lnTo>
                    <a:lnTo>
                      <a:pt x="36" y="26"/>
                    </a:lnTo>
                    <a:lnTo>
                      <a:pt x="32" y="26"/>
                    </a:lnTo>
                    <a:lnTo>
                      <a:pt x="28" y="26"/>
                    </a:lnTo>
                    <a:lnTo>
                      <a:pt x="22" y="26"/>
                    </a:lnTo>
                    <a:lnTo>
                      <a:pt x="16" y="28"/>
                    </a:lnTo>
                    <a:lnTo>
                      <a:pt x="16" y="32"/>
                    </a:lnTo>
                    <a:lnTo>
                      <a:pt x="16" y="38"/>
                    </a:lnTo>
                    <a:lnTo>
                      <a:pt x="14" y="42"/>
                    </a:lnTo>
                    <a:lnTo>
                      <a:pt x="14" y="48"/>
                    </a:lnTo>
                    <a:lnTo>
                      <a:pt x="16" y="52"/>
                    </a:lnTo>
                    <a:lnTo>
                      <a:pt x="16" y="54"/>
                    </a:lnTo>
                    <a:lnTo>
                      <a:pt x="0" y="56"/>
                    </a:lnTo>
                    <a:lnTo>
                      <a:pt x="0" y="102"/>
                    </a:lnTo>
                    <a:lnTo>
                      <a:pt x="2" y="104"/>
                    </a:lnTo>
                    <a:lnTo>
                      <a:pt x="4" y="108"/>
                    </a:lnTo>
                    <a:lnTo>
                      <a:pt x="8" y="112"/>
                    </a:lnTo>
                    <a:lnTo>
                      <a:pt x="12" y="114"/>
                    </a:lnTo>
                    <a:lnTo>
                      <a:pt x="18" y="118"/>
                    </a:lnTo>
                    <a:lnTo>
                      <a:pt x="20" y="118"/>
                    </a:lnTo>
                    <a:lnTo>
                      <a:pt x="24" y="116"/>
                    </a:lnTo>
                    <a:lnTo>
                      <a:pt x="30" y="116"/>
                    </a:lnTo>
                    <a:lnTo>
                      <a:pt x="36" y="116"/>
                    </a:lnTo>
                    <a:lnTo>
                      <a:pt x="46" y="116"/>
                    </a:lnTo>
                    <a:lnTo>
                      <a:pt x="48" y="116"/>
                    </a:lnTo>
                    <a:lnTo>
                      <a:pt x="54" y="116"/>
                    </a:lnTo>
                    <a:lnTo>
                      <a:pt x="60" y="118"/>
                    </a:lnTo>
                    <a:lnTo>
                      <a:pt x="66" y="118"/>
                    </a:lnTo>
                    <a:lnTo>
                      <a:pt x="72" y="120"/>
                    </a:lnTo>
                    <a:lnTo>
                      <a:pt x="78" y="120"/>
                    </a:lnTo>
                    <a:lnTo>
                      <a:pt x="82" y="120"/>
                    </a:lnTo>
                    <a:lnTo>
                      <a:pt x="90" y="120"/>
                    </a:lnTo>
                    <a:lnTo>
                      <a:pt x="102" y="118"/>
                    </a:lnTo>
                    <a:lnTo>
                      <a:pt x="110" y="114"/>
                    </a:lnTo>
                    <a:lnTo>
                      <a:pt x="114" y="104"/>
                    </a:lnTo>
                    <a:lnTo>
                      <a:pt x="192" y="88"/>
                    </a:lnTo>
                    <a:lnTo>
                      <a:pt x="192" y="64"/>
                    </a:lnTo>
                    <a:lnTo>
                      <a:pt x="190" y="56"/>
                    </a:lnTo>
                    <a:lnTo>
                      <a:pt x="194" y="50"/>
                    </a:lnTo>
                    <a:lnTo>
                      <a:pt x="194" y="46"/>
                    </a:lnTo>
                    <a:lnTo>
                      <a:pt x="190" y="34"/>
                    </a:lnTo>
                    <a:lnTo>
                      <a:pt x="184" y="20"/>
                    </a:lnTo>
                    <a:lnTo>
                      <a:pt x="174" y="10"/>
                    </a:lnTo>
                    <a:lnTo>
                      <a:pt x="160" y="4"/>
                    </a:lnTo>
                    <a:lnTo>
                      <a:pt x="142"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55" name="Freeform 290"/>
              <p:cNvSpPr>
                <a:spLocks/>
              </p:cNvSpPr>
              <p:nvPr/>
            </p:nvSpPr>
            <p:spPr bwMode="gray">
              <a:xfrm>
                <a:off x="2796" y="3079"/>
                <a:ext cx="212" cy="166"/>
              </a:xfrm>
              <a:custGeom>
                <a:avLst/>
                <a:gdLst>
                  <a:gd name="T0" fmla="*/ 130 w 192"/>
                  <a:gd name="T1" fmla="*/ 10 h 166"/>
                  <a:gd name="T2" fmla="*/ 122 w 192"/>
                  <a:gd name="T3" fmla="*/ 10 h 166"/>
                  <a:gd name="T4" fmla="*/ 112 w 192"/>
                  <a:gd name="T5" fmla="*/ 12 h 166"/>
                  <a:gd name="T6" fmla="*/ 104 w 192"/>
                  <a:gd name="T7" fmla="*/ 14 h 166"/>
                  <a:gd name="T8" fmla="*/ 98 w 192"/>
                  <a:gd name="T9" fmla="*/ 14 h 166"/>
                  <a:gd name="T10" fmla="*/ 88 w 192"/>
                  <a:gd name="T11" fmla="*/ 12 h 166"/>
                  <a:gd name="T12" fmla="*/ 80 w 192"/>
                  <a:gd name="T13" fmla="*/ 10 h 166"/>
                  <a:gd name="T14" fmla="*/ 34 w 192"/>
                  <a:gd name="T15" fmla="*/ 8 h 166"/>
                  <a:gd name="T16" fmla="*/ 30 w 192"/>
                  <a:gd name="T17" fmla="*/ 8 h 166"/>
                  <a:gd name="T18" fmla="*/ 24 w 192"/>
                  <a:gd name="T19" fmla="*/ 6 h 166"/>
                  <a:gd name="T20" fmla="*/ 20 w 192"/>
                  <a:gd name="T21" fmla="*/ 2 h 166"/>
                  <a:gd name="T22" fmla="*/ 14 w 192"/>
                  <a:gd name="T23" fmla="*/ 0 h 166"/>
                  <a:gd name="T24" fmla="*/ 2 w 192"/>
                  <a:gd name="T25" fmla="*/ 2 h 166"/>
                  <a:gd name="T26" fmla="*/ 2 w 192"/>
                  <a:gd name="T27" fmla="*/ 12 h 166"/>
                  <a:gd name="T28" fmla="*/ 12 w 192"/>
                  <a:gd name="T29" fmla="*/ 32 h 166"/>
                  <a:gd name="T30" fmla="*/ 18 w 192"/>
                  <a:gd name="T31" fmla="*/ 54 h 166"/>
                  <a:gd name="T32" fmla="*/ 24 w 192"/>
                  <a:gd name="T33" fmla="*/ 72 h 166"/>
                  <a:gd name="T34" fmla="*/ 34 w 192"/>
                  <a:gd name="T35" fmla="*/ 110 h 166"/>
                  <a:gd name="T36" fmla="*/ 46 w 192"/>
                  <a:gd name="T37" fmla="*/ 136 h 166"/>
                  <a:gd name="T38" fmla="*/ 48 w 192"/>
                  <a:gd name="T39" fmla="*/ 140 h 166"/>
                  <a:gd name="T40" fmla="*/ 52 w 192"/>
                  <a:gd name="T41" fmla="*/ 148 h 166"/>
                  <a:gd name="T42" fmla="*/ 58 w 192"/>
                  <a:gd name="T43" fmla="*/ 158 h 166"/>
                  <a:gd name="T44" fmla="*/ 60 w 192"/>
                  <a:gd name="T45" fmla="*/ 164 h 166"/>
                  <a:gd name="T46" fmla="*/ 72 w 192"/>
                  <a:gd name="T47" fmla="*/ 160 h 166"/>
                  <a:gd name="T48" fmla="*/ 74 w 192"/>
                  <a:gd name="T49" fmla="*/ 156 h 166"/>
                  <a:gd name="T50" fmla="*/ 76 w 192"/>
                  <a:gd name="T51" fmla="*/ 152 h 166"/>
                  <a:gd name="T52" fmla="*/ 78 w 192"/>
                  <a:gd name="T53" fmla="*/ 150 h 166"/>
                  <a:gd name="T54" fmla="*/ 82 w 192"/>
                  <a:gd name="T55" fmla="*/ 152 h 166"/>
                  <a:gd name="T56" fmla="*/ 82 w 192"/>
                  <a:gd name="T57" fmla="*/ 156 h 166"/>
                  <a:gd name="T58" fmla="*/ 82 w 192"/>
                  <a:gd name="T59" fmla="*/ 162 h 166"/>
                  <a:gd name="T60" fmla="*/ 86 w 192"/>
                  <a:gd name="T61" fmla="*/ 164 h 166"/>
                  <a:gd name="T62" fmla="*/ 94 w 192"/>
                  <a:gd name="T63" fmla="*/ 164 h 166"/>
                  <a:gd name="T64" fmla="*/ 104 w 192"/>
                  <a:gd name="T65" fmla="*/ 166 h 166"/>
                  <a:gd name="T66" fmla="*/ 112 w 192"/>
                  <a:gd name="T67" fmla="*/ 162 h 166"/>
                  <a:gd name="T68" fmla="*/ 114 w 192"/>
                  <a:gd name="T69" fmla="*/ 60 h 166"/>
                  <a:gd name="T70" fmla="*/ 128 w 192"/>
                  <a:gd name="T71" fmla="*/ 16 h 166"/>
                  <a:gd name="T72" fmla="*/ 144 w 192"/>
                  <a:gd name="T73" fmla="*/ 16 h 166"/>
                  <a:gd name="T74" fmla="*/ 164 w 192"/>
                  <a:gd name="T75" fmla="*/ 16 h 166"/>
                  <a:gd name="T76" fmla="*/ 168 w 192"/>
                  <a:gd name="T77" fmla="*/ 18 h 166"/>
                  <a:gd name="T78" fmla="*/ 170 w 192"/>
                  <a:gd name="T79" fmla="*/ 22 h 166"/>
                  <a:gd name="T80" fmla="*/ 172 w 192"/>
                  <a:gd name="T81" fmla="*/ 20 h 166"/>
                  <a:gd name="T82" fmla="*/ 182 w 192"/>
                  <a:gd name="T83" fmla="*/ 16 h 166"/>
                  <a:gd name="T84" fmla="*/ 190 w 192"/>
                  <a:gd name="T85" fmla="*/ 12 h 166"/>
                  <a:gd name="T86" fmla="*/ 188 w 192"/>
                  <a:gd name="T87" fmla="*/ 12 h 166"/>
                  <a:gd name="T88" fmla="*/ 166 w 192"/>
                  <a:gd name="T89" fmla="*/ 8 h 166"/>
                  <a:gd name="T90" fmla="*/ 132 w 192"/>
                  <a:gd name="T91" fmla="*/ 10 h 16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92"/>
                  <a:gd name="T139" fmla="*/ 0 h 166"/>
                  <a:gd name="T140" fmla="*/ 192 w 192"/>
                  <a:gd name="T141" fmla="*/ 166 h 16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92" h="166">
                    <a:moveTo>
                      <a:pt x="132" y="10"/>
                    </a:moveTo>
                    <a:lnTo>
                      <a:pt x="130" y="10"/>
                    </a:lnTo>
                    <a:lnTo>
                      <a:pt x="128" y="10"/>
                    </a:lnTo>
                    <a:lnTo>
                      <a:pt x="122" y="10"/>
                    </a:lnTo>
                    <a:lnTo>
                      <a:pt x="118" y="12"/>
                    </a:lnTo>
                    <a:lnTo>
                      <a:pt x="112" y="12"/>
                    </a:lnTo>
                    <a:lnTo>
                      <a:pt x="106" y="14"/>
                    </a:lnTo>
                    <a:lnTo>
                      <a:pt x="104" y="14"/>
                    </a:lnTo>
                    <a:lnTo>
                      <a:pt x="102" y="14"/>
                    </a:lnTo>
                    <a:lnTo>
                      <a:pt x="98" y="14"/>
                    </a:lnTo>
                    <a:lnTo>
                      <a:pt x="94" y="14"/>
                    </a:lnTo>
                    <a:lnTo>
                      <a:pt x="88" y="12"/>
                    </a:lnTo>
                    <a:lnTo>
                      <a:pt x="84" y="12"/>
                    </a:lnTo>
                    <a:lnTo>
                      <a:pt x="80" y="10"/>
                    </a:lnTo>
                    <a:lnTo>
                      <a:pt x="76" y="8"/>
                    </a:lnTo>
                    <a:lnTo>
                      <a:pt x="34" y="8"/>
                    </a:lnTo>
                    <a:lnTo>
                      <a:pt x="32" y="8"/>
                    </a:lnTo>
                    <a:lnTo>
                      <a:pt x="30" y="8"/>
                    </a:lnTo>
                    <a:lnTo>
                      <a:pt x="26" y="8"/>
                    </a:lnTo>
                    <a:lnTo>
                      <a:pt x="24" y="6"/>
                    </a:lnTo>
                    <a:lnTo>
                      <a:pt x="20" y="2"/>
                    </a:lnTo>
                    <a:lnTo>
                      <a:pt x="18" y="0"/>
                    </a:lnTo>
                    <a:lnTo>
                      <a:pt x="14" y="0"/>
                    </a:lnTo>
                    <a:lnTo>
                      <a:pt x="8" y="0"/>
                    </a:lnTo>
                    <a:lnTo>
                      <a:pt x="2" y="2"/>
                    </a:lnTo>
                    <a:lnTo>
                      <a:pt x="0" y="10"/>
                    </a:lnTo>
                    <a:lnTo>
                      <a:pt x="2" y="12"/>
                    </a:lnTo>
                    <a:lnTo>
                      <a:pt x="6" y="20"/>
                    </a:lnTo>
                    <a:lnTo>
                      <a:pt x="12" y="32"/>
                    </a:lnTo>
                    <a:lnTo>
                      <a:pt x="16" y="42"/>
                    </a:lnTo>
                    <a:lnTo>
                      <a:pt x="18" y="54"/>
                    </a:lnTo>
                    <a:lnTo>
                      <a:pt x="20" y="58"/>
                    </a:lnTo>
                    <a:lnTo>
                      <a:pt x="24" y="72"/>
                    </a:lnTo>
                    <a:lnTo>
                      <a:pt x="28" y="90"/>
                    </a:lnTo>
                    <a:lnTo>
                      <a:pt x="34" y="110"/>
                    </a:lnTo>
                    <a:lnTo>
                      <a:pt x="42" y="126"/>
                    </a:lnTo>
                    <a:lnTo>
                      <a:pt x="46" y="136"/>
                    </a:lnTo>
                    <a:lnTo>
                      <a:pt x="48" y="136"/>
                    </a:lnTo>
                    <a:lnTo>
                      <a:pt x="48" y="140"/>
                    </a:lnTo>
                    <a:lnTo>
                      <a:pt x="50" y="144"/>
                    </a:lnTo>
                    <a:lnTo>
                      <a:pt x="52" y="148"/>
                    </a:lnTo>
                    <a:lnTo>
                      <a:pt x="56" y="152"/>
                    </a:lnTo>
                    <a:lnTo>
                      <a:pt x="58" y="158"/>
                    </a:lnTo>
                    <a:lnTo>
                      <a:pt x="60" y="162"/>
                    </a:lnTo>
                    <a:lnTo>
                      <a:pt x="60" y="164"/>
                    </a:lnTo>
                    <a:lnTo>
                      <a:pt x="72" y="160"/>
                    </a:lnTo>
                    <a:lnTo>
                      <a:pt x="74" y="158"/>
                    </a:lnTo>
                    <a:lnTo>
                      <a:pt x="74" y="156"/>
                    </a:lnTo>
                    <a:lnTo>
                      <a:pt x="76" y="154"/>
                    </a:lnTo>
                    <a:lnTo>
                      <a:pt x="76" y="152"/>
                    </a:lnTo>
                    <a:lnTo>
                      <a:pt x="78" y="150"/>
                    </a:lnTo>
                    <a:lnTo>
                      <a:pt x="80" y="152"/>
                    </a:lnTo>
                    <a:lnTo>
                      <a:pt x="82" y="152"/>
                    </a:lnTo>
                    <a:lnTo>
                      <a:pt x="82" y="154"/>
                    </a:lnTo>
                    <a:lnTo>
                      <a:pt x="82" y="156"/>
                    </a:lnTo>
                    <a:lnTo>
                      <a:pt x="82" y="160"/>
                    </a:lnTo>
                    <a:lnTo>
                      <a:pt x="82" y="162"/>
                    </a:lnTo>
                    <a:lnTo>
                      <a:pt x="84" y="164"/>
                    </a:lnTo>
                    <a:lnTo>
                      <a:pt x="86" y="164"/>
                    </a:lnTo>
                    <a:lnTo>
                      <a:pt x="88" y="164"/>
                    </a:lnTo>
                    <a:lnTo>
                      <a:pt x="94" y="164"/>
                    </a:lnTo>
                    <a:lnTo>
                      <a:pt x="98" y="166"/>
                    </a:lnTo>
                    <a:lnTo>
                      <a:pt x="104" y="166"/>
                    </a:lnTo>
                    <a:lnTo>
                      <a:pt x="108" y="164"/>
                    </a:lnTo>
                    <a:lnTo>
                      <a:pt x="112" y="162"/>
                    </a:lnTo>
                    <a:lnTo>
                      <a:pt x="114" y="160"/>
                    </a:lnTo>
                    <a:lnTo>
                      <a:pt x="114" y="60"/>
                    </a:lnTo>
                    <a:lnTo>
                      <a:pt x="128" y="60"/>
                    </a:lnTo>
                    <a:lnTo>
                      <a:pt x="128" y="16"/>
                    </a:lnTo>
                    <a:lnTo>
                      <a:pt x="132" y="16"/>
                    </a:lnTo>
                    <a:lnTo>
                      <a:pt x="144" y="16"/>
                    </a:lnTo>
                    <a:lnTo>
                      <a:pt x="156" y="14"/>
                    </a:lnTo>
                    <a:lnTo>
                      <a:pt x="164" y="16"/>
                    </a:lnTo>
                    <a:lnTo>
                      <a:pt x="168" y="18"/>
                    </a:lnTo>
                    <a:lnTo>
                      <a:pt x="168" y="20"/>
                    </a:lnTo>
                    <a:lnTo>
                      <a:pt x="170" y="22"/>
                    </a:lnTo>
                    <a:lnTo>
                      <a:pt x="172" y="20"/>
                    </a:lnTo>
                    <a:lnTo>
                      <a:pt x="176" y="18"/>
                    </a:lnTo>
                    <a:lnTo>
                      <a:pt x="182" y="16"/>
                    </a:lnTo>
                    <a:lnTo>
                      <a:pt x="186" y="14"/>
                    </a:lnTo>
                    <a:lnTo>
                      <a:pt x="190" y="12"/>
                    </a:lnTo>
                    <a:lnTo>
                      <a:pt x="192" y="12"/>
                    </a:lnTo>
                    <a:lnTo>
                      <a:pt x="188" y="12"/>
                    </a:lnTo>
                    <a:lnTo>
                      <a:pt x="178" y="10"/>
                    </a:lnTo>
                    <a:lnTo>
                      <a:pt x="166" y="8"/>
                    </a:lnTo>
                    <a:lnTo>
                      <a:pt x="156" y="8"/>
                    </a:lnTo>
                    <a:lnTo>
                      <a:pt x="132" y="1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56" name="Freeform 292"/>
              <p:cNvSpPr>
                <a:spLocks/>
              </p:cNvSpPr>
              <p:nvPr/>
            </p:nvSpPr>
            <p:spPr bwMode="gray">
              <a:xfrm>
                <a:off x="3229" y="2697"/>
                <a:ext cx="128" cy="164"/>
              </a:xfrm>
              <a:custGeom>
                <a:avLst/>
                <a:gdLst>
                  <a:gd name="T0" fmla="*/ 4 w 116"/>
                  <a:gd name="T1" fmla="*/ 164 h 164"/>
                  <a:gd name="T2" fmla="*/ 28 w 116"/>
                  <a:gd name="T3" fmla="*/ 148 h 164"/>
                  <a:gd name="T4" fmla="*/ 32 w 116"/>
                  <a:gd name="T5" fmla="*/ 144 h 164"/>
                  <a:gd name="T6" fmla="*/ 38 w 116"/>
                  <a:gd name="T7" fmla="*/ 136 h 164"/>
                  <a:gd name="T8" fmla="*/ 50 w 116"/>
                  <a:gd name="T9" fmla="*/ 126 h 164"/>
                  <a:gd name="T10" fmla="*/ 62 w 116"/>
                  <a:gd name="T11" fmla="*/ 112 h 164"/>
                  <a:gd name="T12" fmla="*/ 72 w 116"/>
                  <a:gd name="T13" fmla="*/ 98 h 164"/>
                  <a:gd name="T14" fmla="*/ 82 w 116"/>
                  <a:gd name="T15" fmla="*/ 84 h 164"/>
                  <a:gd name="T16" fmla="*/ 92 w 116"/>
                  <a:gd name="T17" fmla="*/ 66 h 164"/>
                  <a:gd name="T18" fmla="*/ 100 w 116"/>
                  <a:gd name="T19" fmla="*/ 50 h 164"/>
                  <a:gd name="T20" fmla="*/ 106 w 116"/>
                  <a:gd name="T21" fmla="*/ 36 h 164"/>
                  <a:gd name="T22" fmla="*/ 108 w 116"/>
                  <a:gd name="T23" fmla="*/ 32 h 164"/>
                  <a:gd name="T24" fmla="*/ 116 w 116"/>
                  <a:gd name="T25" fmla="*/ 18 h 164"/>
                  <a:gd name="T26" fmla="*/ 116 w 116"/>
                  <a:gd name="T27" fmla="*/ 0 h 164"/>
                  <a:gd name="T28" fmla="*/ 108 w 116"/>
                  <a:gd name="T29" fmla="*/ 0 h 164"/>
                  <a:gd name="T30" fmla="*/ 108 w 116"/>
                  <a:gd name="T31" fmla="*/ 0 h 164"/>
                  <a:gd name="T32" fmla="*/ 106 w 116"/>
                  <a:gd name="T33" fmla="*/ 2 h 164"/>
                  <a:gd name="T34" fmla="*/ 102 w 116"/>
                  <a:gd name="T35" fmla="*/ 2 h 164"/>
                  <a:gd name="T36" fmla="*/ 98 w 116"/>
                  <a:gd name="T37" fmla="*/ 4 h 164"/>
                  <a:gd name="T38" fmla="*/ 92 w 116"/>
                  <a:gd name="T39" fmla="*/ 4 h 164"/>
                  <a:gd name="T40" fmla="*/ 80 w 116"/>
                  <a:gd name="T41" fmla="*/ 6 h 164"/>
                  <a:gd name="T42" fmla="*/ 66 w 116"/>
                  <a:gd name="T43" fmla="*/ 8 h 164"/>
                  <a:gd name="T44" fmla="*/ 54 w 116"/>
                  <a:gd name="T45" fmla="*/ 10 h 164"/>
                  <a:gd name="T46" fmla="*/ 50 w 116"/>
                  <a:gd name="T47" fmla="*/ 10 h 164"/>
                  <a:gd name="T48" fmla="*/ 28 w 116"/>
                  <a:gd name="T49" fmla="*/ 14 h 164"/>
                  <a:gd name="T50" fmla="*/ 28 w 116"/>
                  <a:gd name="T51" fmla="*/ 14 h 164"/>
                  <a:gd name="T52" fmla="*/ 26 w 116"/>
                  <a:gd name="T53" fmla="*/ 12 h 164"/>
                  <a:gd name="T54" fmla="*/ 24 w 116"/>
                  <a:gd name="T55" fmla="*/ 12 h 164"/>
                  <a:gd name="T56" fmla="*/ 20 w 116"/>
                  <a:gd name="T57" fmla="*/ 10 h 164"/>
                  <a:gd name="T58" fmla="*/ 14 w 116"/>
                  <a:gd name="T59" fmla="*/ 20 h 164"/>
                  <a:gd name="T60" fmla="*/ 16 w 116"/>
                  <a:gd name="T61" fmla="*/ 22 h 164"/>
                  <a:gd name="T62" fmla="*/ 14 w 116"/>
                  <a:gd name="T63" fmla="*/ 28 h 164"/>
                  <a:gd name="T64" fmla="*/ 24 w 116"/>
                  <a:gd name="T65" fmla="*/ 34 h 164"/>
                  <a:gd name="T66" fmla="*/ 56 w 116"/>
                  <a:gd name="T67" fmla="*/ 52 h 164"/>
                  <a:gd name="T68" fmla="*/ 70 w 116"/>
                  <a:gd name="T69" fmla="*/ 54 h 164"/>
                  <a:gd name="T70" fmla="*/ 40 w 116"/>
                  <a:gd name="T71" fmla="*/ 96 h 164"/>
                  <a:gd name="T72" fmla="*/ 24 w 116"/>
                  <a:gd name="T73" fmla="*/ 102 h 164"/>
                  <a:gd name="T74" fmla="*/ 22 w 116"/>
                  <a:gd name="T75" fmla="*/ 108 h 164"/>
                  <a:gd name="T76" fmla="*/ 6 w 116"/>
                  <a:gd name="T77" fmla="*/ 108 h 164"/>
                  <a:gd name="T78" fmla="*/ 0 w 116"/>
                  <a:gd name="T79" fmla="*/ 122 h 164"/>
                  <a:gd name="T80" fmla="*/ 0 w 116"/>
                  <a:gd name="T81" fmla="*/ 156 h 164"/>
                  <a:gd name="T82" fmla="*/ 4 w 116"/>
                  <a:gd name="T83" fmla="*/ 164 h 164"/>
                  <a:gd name="T84" fmla="*/ 4 w 116"/>
                  <a:gd name="T85" fmla="*/ 164 h 16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16"/>
                  <a:gd name="T130" fmla="*/ 0 h 164"/>
                  <a:gd name="T131" fmla="*/ 116 w 116"/>
                  <a:gd name="T132" fmla="*/ 164 h 16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16" h="164">
                    <a:moveTo>
                      <a:pt x="4" y="164"/>
                    </a:moveTo>
                    <a:lnTo>
                      <a:pt x="28" y="148"/>
                    </a:lnTo>
                    <a:lnTo>
                      <a:pt x="32" y="144"/>
                    </a:lnTo>
                    <a:lnTo>
                      <a:pt x="38" y="136"/>
                    </a:lnTo>
                    <a:lnTo>
                      <a:pt x="50" y="126"/>
                    </a:lnTo>
                    <a:lnTo>
                      <a:pt x="62" y="112"/>
                    </a:lnTo>
                    <a:lnTo>
                      <a:pt x="72" y="98"/>
                    </a:lnTo>
                    <a:lnTo>
                      <a:pt x="82" y="84"/>
                    </a:lnTo>
                    <a:lnTo>
                      <a:pt x="92" y="66"/>
                    </a:lnTo>
                    <a:lnTo>
                      <a:pt x="100" y="50"/>
                    </a:lnTo>
                    <a:lnTo>
                      <a:pt x="106" y="36"/>
                    </a:lnTo>
                    <a:lnTo>
                      <a:pt x="108" y="32"/>
                    </a:lnTo>
                    <a:lnTo>
                      <a:pt x="116" y="18"/>
                    </a:lnTo>
                    <a:lnTo>
                      <a:pt x="116" y="0"/>
                    </a:lnTo>
                    <a:lnTo>
                      <a:pt x="108" y="0"/>
                    </a:lnTo>
                    <a:lnTo>
                      <a:pt x="106" y="2"/>
                    </a:lnTo>
                    <a:lnTo>
                      <a:pt x="102" y="2"/>
                    </a:lnTo>
                    <a:lnTo>
                      <a:pt x="98" y="4"/>
                    </a:lnTo>
                    <a:lnTo>
                      <a:pt x="92" y="4"/>
                    </a:lnTo>
                    <a:lnTo>
                      <a:pt x="80" y="6"/>
                    </a:lnTo>
                    <a:lnTo>
                      <a:pt x="66" y="8"/>
                    </a:lnTo>
                    <a:lnTo>
                      <a:pt x="54" y="10"/>
                    </a:lnTo>
                    <a:lnTo>
                      <a:pt x="50" y="10"/>
                    </a:lnTo>
                    <a:lnTo>
                      <a:pt x="28" y="14"/>
                    </a:lnTo>
                    <a:lnTo>
                      <a:pt x="26" y="12"/>
                    </a:lnTo>
                    <a:lnTo>
                      <a:pt x="24" y="12"/>
                    </a:lnTo>
                    <a:lnTo>
                      <a:pt x="20" y="10"/>
                    </a:lnTo>
                    <a:lnTo>
                      <a:pt x="14" y="20"/>
                    </a:lnTo>
                    <a:lnTo>
                      <a:pt x="16" y="22"/>
                    </a:lnTo>
                    <a:lnTo>
                      <a:pt x="14" y="28"/>
                    </a:lnTo>
                    <a:lnTo>
                      <a:pt x="24" y="34"/>
                    </a:lnTo>
                    <a:lnTo>
                      <a:pt x="56" y="52"/>
                    </a:lnTo>
                    <a:lnTo>
                      <a:pt x="70" y="54"/>
                    </a:lnTo>
                    <a:lnTo>
                      <a:pt x="40" y="96"/>
                    </a:lnTo>
                    <a:lnTo>
                      <a:pt x="24" y="102"/>
                    </a:lnTo>
                    <a:lnTo>
                      <a:pt x="22" y="108"/>
                    </a:lnTo>
                    <a:lnTo>
                      <a:pt x="6" y="108"/>
                    </a:lnTo>
                    <a:lnTo>
                      <a:pt x="0" y="122"/>
                    </a:lnTo>
                    <a:lnTo>
                      <a:pt x="0" y="156"/>
                    </a:lnTo>
                    <a:lnTo>
                      <a:pt x="4" y="16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57" name="Freeform 293"/>
              <p:cNvSpPr>
                <a:spLocks/>
              </p:cNvSpPr>
              <p:nvPr/>
            </p:nvSpPr>
            <p:spPr bwMode="gray">
              <a:xfrm>
                <a:off x="3119" y="2793"/>
                <a:ext cx="117" cy="124"/>
              </a:xfrm>
              <a:custGeom>
                <a:avLst/>
                <a:gdLst>
                  <a:gd name="T0" fmla="*/ 66 w 106"/>
                  <a:gd name="T1" fmla="*/ 116 h 124"/>
                  <a:gd name="T2" fmla="*/ 82 w 106"/>
                  <a:gd name="T3" fmla="*/ 100 h 124"/>
                  <a:gd name="T4" fmla="*/ 102 w 106"/>
                  <a:gd name="T5" fmla="*/ 68 h 124"/>
                  <a:gd name="T6" fmla="*/ 104 w 106"/>
                  <a:gd name="T7" fmla="*/ 68 h 124"/>
                  <a:gd name="T8" fmla="*/ 100 w 106"/>
                  <a:gd name="T9" fmla="*/ 60 h 124"/>
                  <a:gd name="T10" fmla="*/ 100 w 106"/>
                  <a:gd name="T11" fmla="*/ 26 h 124"/>
                  <a:gd name="T12" fmla="*/ 106 w 106"/>
                  <a:gd name="T13" fmla="*/ 12 h 124"/>
                  <a:gd name="T14" fmla="*/ 104 w 106"/>
                  <a:gd name="T15" fmla="*/ 6 h 124"/>
                  <a:gd name="T16" fmla="*/ 84 w 106"/>
                  <a:gd name="T17" fmla="*/ 10 h 124"/>
                  <a:gd name="T18" fmla="*/ 76 w 106"/>
                  <a:gd name="T19" fmla="*/ 18 h 124"/>
                  <a:gd name="T20" fmla="*/ 58 w 106"/>
                  <a:gd name="T21" fmla="*/ 16 h 124"/>
                  <a:gd name="T22" fmla="*/ 40 w 106"/>
                  <a:gd name="T23" fmla="*/ 0 h 124"/>
                  <a:gd name="T24" fmla="*/ 26 w 106"/>
                  <a:gd name="T25" fmla="*/ 0 h 124"/>
                  <a:gd name="T26" fmla="*/ 26 w 106"/>
                  <a:gd name="T27" fmla="*/ 0 h 124"/>
                  <a:gd name="T28" fmla="*/ 26 w 106"/>
                  <a:gd name="T29" fmla="*/ 0 h 124"/>
                  <a:gd name="T30" fmla="*/ 24 w 106"/>
                  <a:gd name="T31" fmla="*/ 2 h 124"/>
                  <a:gd name="T32" fmla="*/ 22 w 106"/>
                  <a:gd name="T33" fmla="*/ 4 h 124"/>
                  <a:gd name="T34" fmla="*/ 16 w 106"/>
                  <a:gd name="T35" fmla="*/ 4 h 124"/>
                  <a:gd name="T36" fmla="*/ 8 w 106"/>
                  <a:gd name="T37" fmla="*/ 6 h 124"/>
                  <a:gd name="T38" fmla="*/ 10 w 106"/>
                  <a:gd name="T39" fmla="*/ 12 h 124"/>
                  <a:gd name="T40" fmla="*/ 14 w 106"/>
                  <a:gd name="T41" fmla="*/ 40 h 124"/>
                  <a:gd name="T42" fmla="*/ 0 w 106"/>
                  <a:gd name="T43" fmla="*/ 56 h 124"/>
                  <a:gd name="T44" fmla="*/ 0 w 106"/>
                  <a:gd name="T45" fmla="*/ 56 h 124"/>
                  <a:gd name="T46" fmla="*/ 2 w 106"/>
                  <a:gd name="T47" fmla="*/ 58 h 124"/>
                  <a:gd name="T48" fmla="*/ 4 w 106"/>
                  <a:gd name="T49" fmla="*/ 62 h 124"/>
                  <a:gd name="T50" fmla="*/ 4 w 106"/>
                  <a:gd name="T51" fmla="*/ 66 h 124"/>
                  <a:gd name="T52" fmla="*/ 6 w 106"/>
                  <a:gd name="T53" fmla="*/ 70 h 124"/>
                  <a:gd name="T54" fmla="*/ 4 w 106"/>
                  <a:gd name="T55" fmla="*/ 74 h 124"/>
                  <a:gd name="T56" fmla="*/ 2 w 106"/>
                  <a:gd name="T57" fmla="*/ 78 h 124"/>
                  <a:gd name="T58" fmla="*/ 46 w 106"/>
                  <a:gd name="T59" fmla="*/ 110 h 124"/>
                  <a:gd name="T60" fmla="*/ 46 w 106"/>
                  <a:gd name="T61" fmla="*/ 110 h 124"/>
                  <a:gd name="T62" fmla="*/ 48 w 106"/>
                  <a:gd name="T63" fmla="*/ 112 h 124"/>
                  <a:gd name="T64" fmla="*/ 48 w 106"/>
                  <a:gd name="T65" fmla="*/ 114 h 124"/>
                  <a:gd name="T66" fmla="*/ 50 w 106"/>
                  <a:gd name="T67" fmla="*/ 116 h 124"/>
                  <a:gd name="T68" fmla="*/ 62 w 106"/>
                  <a:gd name="T69" fmla="*/ 124 h 124"/>
                  <a:gd name="T70" fmla="*/ 66 w 106"/>
                  <a:gd name="T71" fmla="*/ 116 h 1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124"/>
                  <a:gd name="T110" fmla="*/ 106 w 106"/>
                  <a:gd name="T111" fmla="*/ 124 h 1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124">
                    <a:moveTo>
                      <a:pt x="66" y="116"/>
                    </a:moveTo>
                    <a:lnTo>
                      <a:pt x="82" y="100"/>
                    </a:lnTo>
                    <a:lnTo>
                      <a:pt x="102" y="68"/>
                    </a:lnTo>
                    <a:lnTo>
                      <a:pt x="104" y="68"/>
                    </a:lnTo>
                    <a:lnTo>
                      <a:pt x="100" y="60"/>
                    </a:lnTo>
                    <a:lnTo>
                      <a:pt x="100" y="26"/>
                    </a:lnTo>
                    <a:lnTo>
                      <a:pt x="106" y="12"/>
                    </a:lnTo>
                    <a:lnTo>
                      <a:pt x="104" y="6"/>
                    </a:lnTo>
                    <a:lnTo>
                      <a:pt x="84" y="10"/>
                    </a:lnTo>
                    <a:lnTo>
                      <a:pt x="76" y="18"/>
                    </a:lnTo>
                    <a:lnTo>
                      <a:pt x="58" y="16"/>
                    </a:lnTo>
                    <a:lnTo>
                      <a:pt x="40" y="0"/>
                    </a:lnTo>
                    <a:lnTo>
                      <a:pt x="26" y="0"/>
                    </a:lnTo>
                    <a:lnTo>
                      <a:pt x="24" y="2"/>
                    </a:lnTo>
                    <a:lnTo>
                      <a:pt x="22" y="4"/>
                    </a:lnTo>
                    <a:lnTo>
                      <a:pt x="16" y="4"/>
                    </a:lnTo>
                    <a:lnTo>
                      <a:pt x="8" y="6"/>
                    </a:lnTo>
                    <a:lnTo>
                      <a:pt x="10" y="12"/>
                    </a:lnTo>
                    <a:lnTo>
                      <a:pt x="14" y="40"/>
                    </a:lnTo>
                    <a:lnTo>
                      <a:pt x="0" y="56"/>
                    </a:lnTo>
                    <a:lnTo>
                      <a:pt x="2" y="58"/>
                    </a:lnTo>
                    <a:lnTo>
                      <a:pt x="4" y="62"/>
                    </a:lnTo>
                    <a:lnTo>
                      <a:pt x="4" y="66"/>
                    </a:lnTo>
                    <a:lnTo>
                      <a:pt x="6" y="70"/>
                    </a:lnTo>
                    <a:lnTo>
                      <a:pt x="4" y="74"/>
                    </a:lnTo>
                    <a:lnTo>
                      <a:pt x="2" y="78"/>
                    </a:lnTo>
                    <a:lnTo>
                      <a:pt x="46" y="110"/>
                    </a:lnTo>
                    <a:lnTo>
                      <a:pt x="48" y="112"/>
                    </a:lnTo>
                    <a:lnTo>
                      <a:pt x="48" y="114"/>
                    </a:lnTo>
                    <a:lnTo>
                      <a:pt x="50" y="116"/>
                    </a:lnTo>
                    <a:lnTo>
                      <a:pt x="62" y="124"/>
                    </a:lnTo>
                    <a:lnTo>
                      <a:pt x="66" y="11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58" name="Freeform 295"/>
              <p:cNvSpPr>
                <a:spLocks/>
              </p:cNvSpPr>
              <p:nvPr/>
            </p:nvSpPr>
            <p:spPr bwMode="gray">
              <a:xfrm>
                <a:off x="3112" y="2621"/>
                <a:ext cx="197" cy="190"/>
              </a:xfrm>
              <a:custGeom>
                <a:avLst/>
                <a:gdLst>
                  <a:gd name="T0" fmla="*/ 66 w 178"/>
                  <a:gd name="T1" fmla="*/ 0 h 190"/>
                  <a:gd name="T2" fmla="*/ 62 w 178"/>
                  <a:gd name="T3" fmla="*/ 4 h 190"/>
                  <a:gd name="T4" fmla="*/ 56 w 178"/>
                  <a:gd name="T5" fmla="*/ 10 h 190"/>
                  <a:gd name="T6" fmla="*/ 52 w 178"/>
                  <a:gd name="T7" fmla="*/ 12 h 190"/>
                  <a:gd name="T8" fmla="*/ 46 w 178"/>
                  <a:gd name="T9" fmla="*/ 18 h 190"/>
                  <a:gd name="T10" fmla="*/ 40 w 178"/>
                  <a:gd name="T11" fmla="*/ 26 h 190"/>
                  <a:gd name="T12" fmla="*/ 36 w 178"/>
                  <a:gd name="T13" fmla="*/ 30 h 190"/>
                  <a:gd name="T14" fmla="*/ 30 w 178"/>
                  <a:gd name="T15" fmla="*/ 50 h 190"/>
                  <a:gd name="T16" fmla="*/ 24 w 178"/>
                  <a:gd name="T17" fmla="*/ 62 h 190"/>
                  <a:gd name="T18" fmla="*/ 12 w 178"/>
                  <a:gd name="T19" fmla="*/ 76 h 190"/>
                  <a:gd name="T20" fmla="*/ 6 w 178"/>
                  <a:gd name="T21" fmla="*/ 86 h 190"/>
                  <a:gd name="T22" fmla="*/ 4 w 178"/>
                  <a:gd name="T23" fmla="*/ 90 h 190"/>
                  <a:gd name="T24" fmla="*/ 4 w 178"/>
                  <a:gd name="T25" fmla="*/ 104 h 190"/>
                  <a:gd name="T26" fmla="*/ 4 w 178"/>
                  <a:gd name="T27" fmla="*/ 112 h 190"/>
                  <a:gd name="T28" fmla="*/ 0 w 178"/>
                  <a:gd name="T29" fmla="*/ 116 h 190"/>
                  <a:gd name="T30" fmla="*/ 0 w 178"/>
                  <a:gd name="T31" fmla="*/ 122 h 190"/>
                  <a:gd name="T32" fmla="*/ 4 w 178"/>
                  <a:gd name="T33" fmla="*/ 126 h 190"/>
                  <a:gd name="T34" fmla="*/ 8 w 178"/>
                  <a:gd name="T35" fmla="*/ 128 h 190"/>
                  <a:gd name="T36" fmla="*/ 14 w 178"/>
                  <a:gd name="T37" fmla="*/ 134 h 190"/>
                  <a:gd name="T38" fmla="*/ 22 w 178"/>
                  <a:gd name="T39" fmla="*/ 144 h 190"/>
                  <a:gd name="T40" fmla="*/ 28 w 178"/>
                  <a:gd name="T41" fmla="*/ 152 h 190"/>
                  <a:gd name="T42" fmla="*/ 30 w 178"/>
                  <a:gd name="T43" fmla="*/ 154 h 190"/>
                  <a:gd name="T44" fmla="*/ 46 w 178"/>
                  <a:gd name="T45" fmla="*/ 172 h 190"/>
                  <a:gd name="T46" fmla="*/ 82 w 178"/>
                  <a:gd name="T47" fmla="*/ 190 h 190"/>
                  <a:gd name="T48" fmla="*/ 110 w 178"/>
                  <a:gd name="T49" fmla="*/ 178 h 190"/>
                  <a:gd name="T50" fmla="*/ 128 w 178"/>
                  <a:gd name="T51" fmla="*/ 184 h 190"/>
                  <a:gd name="T52" fmla="*/ 146 w 178"/>
                  <a:gd name="T53" fmla="*/ 172 h 190"/>
                  <a:gd name="T54" fmla="*/ 162 w 178"/>
                  <a:gd name="T55" fmla="*/ 128 h 190"/>
                  <a:gd name="T56" fmla="*/ 120 w 178"/>
                  <a:gd name="T57" fmla="*/ 104 h 190"/>
                  <a:gd name="T58" fmla="*/ 120 w 178"/>
                  <a:gd name="T59" fmla="*/ 96 h 190"/>
                  <a:gd name="T60" fmla="*/ 104 w 178"/>
                  <a:gd name="T61" fmla="*/ 80 h 190"/>
                  <a:gd name="T62" fmla="*/ 114 w 178"/>
                  <a:gd name="T63" fmla="*/ 74 h 190"/>
                  <a:gd name="T64" fmla="*/ 118 w 178"/>
                  <a:gd name="T65" fmla="*/ 68 h 190"/>
                  <a:gd name="T66" fmla="*/ 118 w 178"/>
                  <a:gd name="T67" fmla="*/ 66 h 190"/>
                  <a:gd name="T68" fmla="*/ 114 w 178"/>
                  <a:gd name="T69" fmla="*/ 60 h 190"/>
                  <a:gd name="T70" fmla="*/ 104 w 178"/>
                  <a:gd name="T71" fmla="*/ 50 h 190"/>
                  <a:gd name="T72" fmla="*/ 96 w 178"/>
                  <a:gd name="T73" fmla="*/ 42 h 190"/>
                  <a:gd name="T74" fmla="*/ 90 w 178"/>
                  <a:gd name="T75" fmla="*/ 38 h 190"/>
                  <a:gd name="T76" fmla="*/ 82 w 178"/>
                  <a:gd name="T77" fmla="*/ 30 h 190"/>
                  <a:gd name="T78" fmla="*/ 76 w 178"/>
                  <a:gd name="T79" fmla="*/ 20 h 190"/>
                  <a:gd name="T80" fmla="*/ 72 w 178"/>
                  <a:gd name="T81" fmla="*/ 14 h 190"/>
                  <a:gd name="T82" fmla="*/ 70 w 178"/>
                  <a:gd name="T83" fmla="*/ 10 h 190"/>
                  <a:gd name="T84" fmla="*/ 66 w 178"/>
                  <a:gd name="T85" fmla="*/ 0 h 19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8"/>
                  <a:gd name="T130" fmla="*/ 0 h 190"/>
                  <a:gd name="T131" fmla="*/ 178 w 178"/>
                  <a:gd name="T132" fmla="*/ 190 h 19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8" h="190">
                    <a:moveTo>
                      <a:pt x="66" y="0"/>
                    </a:moveTo>
                    <a:lnTo>
                      <a:pt x="66" y="0"/>
                    </a:lnTo>
                    <a:lnTo>
                      <a:pt x="64" y="2"/>
                    </a:lnTo>
                    <a:lnTo>
                      <a:pt x="62" y="4"/>
                    </a:lnTo>
                    <a:lnTo>
                      <a:pt x="58" y="8"/>
                    </a:lnTo>
                    <a:lnTo>
                      <a:pt x="56" y="10"/>
                    </a:lnTo>
                    <a:lnTo>
                      <a:pt x="54" y="10"/>
                    </a:lnTo>
                    <a:lnTo>
                      <a:pt x="52" y="12"/>
                    </a:lnTo>
                    <a:lnTo>
                      <a:pt x="48" y="14"/>
                    </a:lnTo>
                    <a:lnTo>
                      <a:pt x="46" y="18"/>
                    </a:lnTo>
                    <a:lnTo>
                      <a:pt x="42" y="22"/>
                    </a:lnTo>
                    <a:lnTo>
                      <a:pt x="40" y="26"/>
                    </a:lnTo>
                    <a:lnTo>
                      <a:pt x="38" y="28"/>
                    </a:lnTo>
                    <a:lnTo>
                      <a:pt x="36" y="30"/>
                    </a:lnTo>
                    <a:lnTo>
                      <a:pt x="34" y="40"/>
                    </a:lnTo>
                    <a:lnTo>
                      <a:pt x="30" y="50"/>
                    </a:lnTo>
                    <a:lnTo>
                      <a:pt x="26" y="60"/>
                    </a:lnTo>
                    <a:lnTo>
                      <a:pt x="24" y="62"/>
                    </a:lnTo>
                    <a:lnTo>
                      <a:pt x="16" y="68"/>
                    </a:lnTo>
                    <a:lnTo>
                      <a:pt x="12" y="76"/>
                    </a:lnTo>
                    <a:lnTo>
                      <a:pt x="8" y="82"/>
                    </a:lnTo>
                    <a:lnTo>
                      <a:pt x="6" y="86"/>
                    </a:lnTo>
                    <a:lnTo>
                      <a:pt x="4" y="90"/>
                    </a:lnTo>
                    <a:lnTo>
                      <a:pt x="4" y="98"/>
                    </a:lnTo>
                    <a:lnTo>
                      <a:pt x="4" y="104"/>
                    </a:lnTo>
                    <a:lnTo>
                      <a:pt x="4" y="108"/>
                    </a:lnTo>
                    <a:lnTo>
                      <a:pt x="4" y="112"/>
                    </a:lnTo>
                    <a:lnTo>
                      <a:pt x="4" y="114"/>
                    </a:lnTo>
                    <a:lnTo>
                      <a:pt x="0" y="116"/>
                    </a:lnTo>
                    <a:lnTo>
                      <a:pt x="0" y="120"/>
                    </a:lnTo>
                    <a:lnTo>
                      <a:pt x="0" y="122"/>
                    </a:lnTo>
                    <a:lnTo>
                      <a:pt x="2" y="124"/>
                    </a:lnTo>
                    <a:lnTo>
                      <a:pt x="4" y="126"/>
                    </a:lnTo>
                    <a:lnTo>
                      <a:pt x="6" y="126"/>
                    </a:lnTo>
                    <a:lnTo>
                      <a:pt x="8" y="128"/>
                    </a:lnTo>
                    <a:lnTo>
                      <a:pt x="10" y="130"/>
                    </a:lnTo>
                    <a:lnTo>
                      <a:pt x="14" y="134"/>
                    </a:lnTo>
                    <a:lnTo>
                      <a:pt x="18" y="140"/>
                    </a:lnTo>
                    <a:lnTo>
                      <a:pt x="22" y="144"/>
                    </a:lnTo>
                    <a:lnTo>
                      <a:pt x="24" y="148"/>
                    </a:lnTo>
                    <a:lnTo>
                      <a:pt x="28" y="152"/>
                    </a:lnTo>
                    <a:lnTo>
                      <a:pt x="28" y="154"/>
                    </a:lnTo>
                    <a:lnTo>
                      <a:pt x="30" y="154"/>
                    </a:lnTo>
                    <a:lnTo>
                      <a:pt x="32" y="172"/>
                    </a:lnTo>
                    <a:lnTo>
                      <a:pt x="46" y="172"/>
                    </a:lnTo>
                    <a:lnTo>
                      <a:pt x="64" y="188"/>
                    </a:lnTo>
                    <a:lnTo>
                      <a:pt x="82" y="190"/>
                    </a:lnTo>
                    <a:lnTo>
                      <a:pt x="90" y="182"/>
                    </a:lnTo>
                    <a:lnTo>
                      <a:pt x="110" y="178"/>
                    </a:lnTo>
                    <a:lnTo>
                      <a:pt x="112" y="184"/>
                    </a:lnTo>
                    <a:lnTo>
                      <a:pt x="128" y="184"/>
                    </a:lnTo>
                    <a:lnTo>
                      <a:pt x="130" y="178"/>
                    </a:lnTo>
                    <a:lnTo>
                      <a:pt x="146" y="172"/>
                    </a:lnTo>
                    <a:lnTo>
                      <a:pt x="178" y="130"/>
                    </a:lnTo>
                    <a:lnTo>
                      <a:pt x="162" y="128"/>
                    </a:lnTo>
                    <a:lnTo>
                      <a:pt x="130" y="110"/>
                    </a:lnTo>
                    <a:lnTo>
                      <a:pt x="120" y="104"/>
                    </a:lnTo>
                    <a:lnTo>
                      <a:pt x="122" y="98"/>
                    </a:lnTo>
                    <a:lnTo>
                      <a:pt x="120" y="96"/>
                    </a:lnTo>
                    <a:lnTo>
                      <a:pt x="106" y="92"/>
                    </a:lnTo>
                    <a:lnTo>
                      <a:pt x="104" y="80"/>
                    </a:lnTo>
                    <a:lnTo>
                      <a:pt x="112" y="72"/>
                    </a:lnTo>
                    <a:lnTo>
                      <a:pt x="114" y="74"/>
                    </a:lnTo>
                    <a:lnTo>
                      <a:pt x="118" y="70"/>
                    </a:lnTo>
                    <a:lnTo>
                      <a:pt x="118" y="68"/>
                    </a:lnTo>
                    <a:lnTo>
                      <a:pt x="118" y="66"/>
                    </a:lnTo>
                    <a:lnTo>
                      <a:pt x="116" y="64"/>
                    </a:lnTo>
                    <a:lnTo>
                      <a:pt x="114" y="60"/>
                    </a:lnTo>
                    <a:lnTo>
                      <a:pt x="110" y="56"/>
                    </a:lnTo>
                    <a:lnTo>
                      <a:pt x="104" y="50"/>
                    </a:lnTo>
                    <a:lnTo>
                      <a:pt x="96" y="44"/>
                    </a:lnTo>
                    <a:lnTo>
                      <a:pt x="96" y="42"/>
                    </a:lnTo>
                    <a:lnTo>
                      <a:pt x="94" y="40"/>
                    </a:lnTo>
                    <a:lnTo>
                      <a:pt x="90" y="38"/>
                    </a:lnTo>
                    <a:lnTo>
                      <a:pt x="86" y="34"/>
                    </a:lnTo>
                    <a:lnTo>
                      <a:pt x="82" y="30"/>
                    </a:lnTo>
                    <a:lnTo>
                      <a:pt x="78" y="26"/>
                    </a:lnTo>
                    <a:lnTo>
                      <a:pt x="76" y="20"/>
                    </a:lnTo>
                    <a:lnTo>
                      <a:pt x="74" y="16"/>
                    </a:lnTo>
                    <a:lnTo>
                      <a:pt x="72" y="14"/>
                    </a:lnTo>
                    <a:lnTo>
                      <a:pt x="72" y="12"/>
                    </a:lnTo>
                    <a:lnTo>
                      <a:pt x="70" y="10"/>
                    </a:lnTo>
                    <a:lnTo>
                      <a:pt x="70" y="6"/>
                    </a:lnTo>
                    <a:lnTo>
                      <a:pt x="66"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59" name="Freeform 297"/>
              <p:cNvSpPr>
                <a:spLocks/>
              </p:cNvSpPr>
              <p:nvPr/>
            </p:nvSpPr>
            <p:spPr bwMode="gray">
              <a:xfrm>
                <a:off x="3059" y="2887"/>
                <a:ext cx="27" cy="32"/>
              </a:xfrm>
              <a:custGeom>
                <a:avLst/>
                <a:gdLst>
                  <a:gd name="T0" fmla="*/ 18 w 24"/>
                  <a:gd name="T1" fmla="*/ 0 h 32"/>
                  <a:gd name="T2" fmla="*/ 18 w 24"/>
                  <a:gd name="T3" fmla="*/ 2 h 32"/>
                  <a:gd name="T4" fmla="*/ 16 w 24"/>
                  <a:gd name="T5" fmla="*/ 2 h 32"/>
                  <a:gd name="T6" fmla="*/ 12 w 24"/>
                  <a:gd name="T7" fmla="*/ 6 h 32"/>
                  <a:gd name="T8" fmla="*/ 12 w 24"/>
                  <a:gd name="T9" fmla="*/ 6 h 32"/>
                  <a:gd name="T10" fmla="*/ 12 w 24"/>
                  <a:gd name="T11" fmla="*/ 6 h 32"/>
                  <a:gd name="T12" fmla="*/ 10 w 24"/>
                  <a:gd name="T13" fmla="*/ 6 h 32"/>
                  <a:gd name="T14" fmla="*/ 10 w 24"/>
                  <a:gd name="T15" fmla="*/ 8 h 32"/>
                  <a:gd name="T16" fmla="*/ 8 w 24"/>
                  <a:gd name="T17" fmla="*/ 8 h 32"/>
                  <a:gd name="T18" fmla="*/ 6 w 24"/>
                  <a:gd name="T19" fmla="*/ 8 h 32"/>
                  <a:gd name="T20" fmla="*/ 2 w 24"/>
                  <a:gd name="T21" fmla="*/ 6 h 32"/>
                  <a:gd name="T22" fmla="*/ 0 w 24"/>
                  <a:gd name="T23" fmla="*/ 6 h 32"/>
                  <a:gd name="T24" fmla="*/ 8 w 24"/>
                  <a:gd name="T25" fmla="*/ 32 h 32"/>
                  <a:gd name="T26" fmla="*/ 8 w 24"/>
                  <a:gd name="T27" fmla="*/ 32 h 32"/>
                  <a:gd name="T28" fmla="*/ 10 w 24"/>
                  <a:gd name="T29" fmla="*/ 30 h 32"/>
                  <a:gd name="T30" fmla="*/ 14 w 24"/>
                  <a:gd name="T31" fmla="*/ 28 h 32"/>
                  <a:gd name="T32" fmla="*/ 16 w 24"/>
                  <a:gd name="T33" fmla="*/ 24 h 32"/>
                  <a:gd name="T34" fmla="*/ 20 w 24"/>
                  <a:gd name="T35" fmla="*/ 20 h 32"/>
                  <a:gd name="T36" fmla="*/ 22 w 24"/>
                  <a:gd name="T37" fmla="*/ 16 h 32"/>
                  <a:gd name="T38" fmla="*/ 24 w 24"/>
                  <a:gd name="T39" fmla="*/ 12 h 32"/>
                  <a:gd name="T40" fmla="*/ 24 w 24"/>
                  <a:gd name="T41" fmla="*/ 10 h 32"/>
                  <a:gd name="T42" fmla="*/ 22 w 24"/>
                  <a:gd name="T43" fmla="*/ 8 h 32"/>
                  <a:gd name="T44" fmla="*/ 20 w 24"/>
                  <a:gd name="T45" fmla="*/ 6 h 32"/>
                  <a:gd name="T46" fmla="*/ 20 w 24"/>
                  <a:gd name="T47" fmla="*/ 4 h 32"/>
                  <a:gd name="T48" fmla="*/ 18 w 24"/>
                  <a:gd name="T49" fmla="*/ 0 h 32"/>
                  <a:gd name="T50" fmla="*/ 18 w 24"/>
                  <a:gd name="T51" fmla="*/ 0 h 3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4"/>
                  <a:gd name="T79" fmla="*/ 0 h 32"/>
                  <a:gd name="T80" fmla="*/ 24 w 24"/>
                  <a:gd name="T81" fmla="*/ 32 h 3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4" h="32">
                    <a:moveTo>
                      <a:pt x="18" y="0"/>
                    </a:moveTo>
                    <a:lnTo>
                      <a:pt x="18" y="2"/>
                    </a:lnTo>
                    <a:lnTo>
                      <a:pt x="16" y="2"/>
                    </a:lnTo>
                    <a:lnTo>
                      <a:pt x="12" y="6"/>
                    </a:lnTo>
                    <a:lnTo>
                      <a:pt x="10" y="6"/>
                    </a:lnTo>
                    <a:lnTo>
                      <a:pt x="10" y="8"/>
                    </a:lnTo>
                    <a:lnTo>
                      <a:pt x="8" y="8"/>
                    </a:lnTo>
                    <a:lnTo>
                      <a:pt x="6" y="8"/>
                    </a:lnTo>
                    <a:lnTo>
                      <a:pt x="2" y="6"/>
                    </a:lnTo>
                    <a:lnTo>
                      <a:pt x="0" y="6"/>
                    </a:lnTo>
                    <a:lnTo>
                      <a:pt x="8" y="32"/>
                    </a:lnTo>
                    <a:lnTo>
                      <a:pt x="10" y="30"/>
                    </a:lnTo>
                    <a:lnTo>
                      <a:pt x="14" y="28"/>
                    </a:lnTo>
                    <a:lnTo>
                      <a:pt x="16" y="24"/>
                    </a:lnTo>
                    <a:lnTo>
                      <a:pt x="20" y="20"/>
                    </a:lnTo>
                    <a:lnTo>
                      <a:pt x="22" y="16"/>
                    </a:lnTo>
                    <a:lnTo>
                      <a:pt x="24" y="12"/>
                    </a:lnTo>
                    <a:lnTo>
                      <a:pt x="24" y="10"/>
                    </a:lnTo>
                    <a:lnTo>
                      <a:pt x="22" y="8"/>
                    </a:lnTo>
                    <a:lnTo>
                      <a:pt x="20" y="6"/>
                    </a:lnTo>
                    <a:lnTo>
                      <a:pt x="20" y="4"/>
                    </a:lnTo>
                    <a:lnTo>
                      <a:pt x="18"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0" name="Freeform 298"/>
              <p:cNvSpPr>
                <a:spLocks/>
              </p:cNvSpPr>
              <p:nvPr/>
            </p:nvSpPr>
            <p:spPr bwMode="gray">
              <a:xfrm>
                <a:off x="3068" y="2867"/>
                <a:ext cx="139" cy="142"/>
              </a:xfrm>
              <a:custGeom>
                <a:avLst/>
                <a:gdLst>
                  <a:gd name="T0" fmla="*/ 40 w 126"/>
                  <a:gd name="T1" fmla="*/ 4 h 142"/>
                  <a:gd name="T2" fmla="*/ 40 w 126"/>
                  <a:gd name="T3" fmla="*/ 6 h 142"/>
                  <a:gd name="T4" fmla="*/ 38 w 126"/>
                  <a:gd name="T5" fmla="*/ 12 h 142"/>
                  <a:gd name="T6" fmla="*/ 32 w 126"/>
                  <a:gd name="T7" fmla="*/ 18 h 142"/>
                  <a:gd name="T8" fmla="*/ 28 w 126"/>
                  <a:gd name="T9" fmla="*/ 18 h 142"/>
                  <a:gd name="T10" fmla="*/ 22 w 126"/>
                  <a:gd name="T11" fmla="*/ 12 h 142"/>
                  <a:gd name="T12" fmla="*/ 18 w 126"/>
                  <a:gd name="T13" fmla="*/ 6 h 142"/>
                  <a:gd name="T14" fmla="*/ 10 w 126"/>
                  <a:gd name="T15" fmla="*/ 2 h 142"/>
                  <a:gd name="T16" fmla="*/ 10 w 126"/>
                  <a:gd name="T17" fmla="*/ 6 h 142"/>
                  <a:gd name="T18" fmla="*/ 12 w 126"/>
                  <a:gd name="T19" fmla="*/ 14 h 142"/>
                  <a:gd name="T20" fmla="*/ 14 w 126"/>
                  <a:gd name="T21" fmla="*/ 16 h 142"/>
                  <a:gd name="T22" fmla="*/ 12 w 126"/>
                  <a:gd name="T23" fmla="*/ 22 h 142"/>
                  <a:gd name="T24" fmla="*/ 12 w 126"/>
                  <a:gd name="T25" fmla="*/ 26 h 142"/>
                  <a:gd name="T26" fmla="*/ 16 w 126"/>
                  <a:gd name="T27" fmla="*/ 32 h 142"/>
                  <a:gd name="T28" fmla="*/ 16 w 126"/>
                  <a:gd name="T29" fmla="*/ 34 h 142"/>
                  <a:gd name="T30" fmla="*/ 14 w 126"/>
                  <a:gd name="T31" fmla="*/ 38 h 142"/>
                  <a:gd name="T32" fmla="*/ 6 w 126"/>
                  <a:gd name="T33" fmla="*/ 48 h 142"/>
                  <a:gd name="T34" fmla="*/ 10 w 126"/>
                  <a:gd name="T35" fmla="*/ 104 h 142"/>
                  <a:gd name="T36" fmla="*/ 14 w 126"/>
                  <a:gd name="T37" fmla="*/ 104 h 142"/>
                  <a:gd name="T38" fmla="*/ 22 w 126"/>
                  <a:gd name="T39" fmla="*/ 106 h 142"/>
                  <a:gd name="T40" fmla="*/ 30 w 126"/>
                  <a:gd name="T41" fmla="*/ 108 h 142"/>
                  <a:gd name="T42" fmla="*/ 34 w 126"/>
                  <a:gd name="T43" fmla="*/ 108 h 142"/>
                  <a:gd name="T44" fmla="*/ 40 w 126"/>
                  <a:gd name="T45" fmla="*/ 108 h 142"/>
                  <a:gd name="T46" fmla="*/ 48 w 126"/>
                  <a:gd name="T47" fmla="*/ 108 h 142"/>
                  <a:gd name="T48" fmla="*/ 56 w 126"/>
                  <a:gd name="T49" fmla="*/ 116 h 142"/>
                  <a:gd name="T50" fmla="*/ 60 w 126"/>
                  <a:gd name="T51" fmla="*/ 126 h 142"/>
                  <a:gd name="T52" fmla="*/ 62 w 126"/>
                  <a:gd name="T53" fmla="*/ 132 h 142"/>
                  <a:gd name="T54" fmla="*/ 68 w 126"/>
                  <a:gd name="T55" fmla="*/ 142 h 142"/>
                  <a:gd name="T56" fmla="*/ 84 w 126"/>
                  <a:gd name="T57" fmla="*/ 140 h 142"/>
                  <a:gd name="T58" fmla="*/ 106 w 126"/>
                  <a:gd name="T59" fmla="*/ 142 h 142"/>
                  <a:gd name="T60" fmla="*/ 110 w 126"/>
                  <a:gd name="T61" fmla="*/ 108 h 142"/>
                  <a:gd name="T62" fmla="*/ 106 w 126"/>
                  <a:gd name="T63" fmla="*/ 90 h 142"/>
                  <a:gd name="T64" fmla="*/ 102 w 126"/>
                  <a:gd name="T65" fmla="*/ 84 h 142"/>
                  <a:gd name="T66" fmla="*/ 100 w 126"/>
                  <a:gd name="T67" fmla="*/ 76 h 142"/>
                  <a:gd name="T68" fmla="*/ 110 w 126"/>
                  <a:gd name="T69" fmla="*/ 50 h 142"/>
                  <a:gd name="T70" fmla="*/ 96 w 126"/>
                  <a:gd name="T71" fmla="*/ 42 h 142"/>
                  <a:gd name="T72" fmla="*/ 94 w 126"/>
                  <a:gd name="T73" fmla="*/ 38 h 142"/>
                  <a:gd name="T74" fmla="*/ 48 w 126"/>
                  <a:gd name="T75" fmla="*/ 4 h 1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26"/>
                  <a:gd name="T115" fmla="*/ 0 h 142"/>
                  <a:gd name="T116" fmla="*/ 126 w 126"/>
                  <a:gd name="T117" fmla="*/ 142 h 1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26" h="142">
                    <a:moveTo>
                      <a:pt x="48" y="4"/>
                    </a:moveTo>
                    <a:lnTo>
                      <a:pt x="40" y="4"/>
                    </a:lnTo>
                    <a:lnTo>
                      <a:pt x="40" y="6"/>
                    </a:lnTo>
                    <a:lnTo>
                      <a:pt x="38" y="10"/>
                    </a:lnTo>
                    <a:lnTo>
                      <a:pt x="38" y="12"/>
                    </a:lnTo>
                    <a:lnTo>
                      <a:pt x="36" y="16"/>
                    </a:lnTo>
                    <a:lnTo>
                      <a:pt x="32" y="18"/>
                    </a:lnTo>
                    <a:lnTo>
                      <a:pt x="28" y="18"/>
                    </a:lnTo>
                    <a:lnTo>
                      <a:pt x="24" y="16"/>
                    </a:lnTo>
                    <a:lnTo>
                      <a:pt x="22" y="12"/>
                    </a:lnTo>
                    <a:lnTo>
                      <a:pt x="20" y="10"/>
                    </a:lnTo>
                    <a:lnTo>
                      <a:pt x="18" y="6"/>
                    </a:lnTo>
                    <a:lnTo>
                      <a:pt x="18" y="0"/>
                    </a:lnTo>
                    <a:lnTo>
                      <a:pt x="10" y="2"/>
                    </a:lnTo>
                    <a:lnTo>
                      <a:pt x="10" y="4"/>
                    </a:lnTo>
                    <a:lnTo>
                      <a:pt x="10" y="6"/>
                    </a:lnTo>
                    <a:lnTo>
                      <a:pt x="12" y="10"/>
                    </a:lnTo>
                    <a:lnTo>
                      <a:pt x="12" y="14"/>
                    </a:lnTo>
                    <a:lnTo>
                      <a:pt x="14" y="16"/>
                    </a:lnTo>
                    <a:lnTo>
                      <a:pt x="12" y="18"/>
                    </a:lnTo>
                    <a:lnTo>
                      <a:pt x="12" y="22"/>
                    </a:lnTo>
                    <a:lnTo>
                      <a:pt x="12" y="26"/>
                    </a:lnTo>
                    <a:lnTo>
                      <a:pt x="14" y="28"/>
                    </a:lnTo>
                    <a:lnTo>
                      <a:pt x="16" y="32"/>
                    </a:lnTo>
                    <a:lnTo>
                      <a:pt x="16" y="34"/>
                    </a:lnTo>
                    <a:lnTo>
                      <a:pt x="16" y="36"/>
                    </a:lnTo>
                    <a:lnTo>
                      <a:pt x="14" y="38"/>
                    </a:lnTo>
                    <a:lnTo>
                      <a:pt x="10" y="42"/>
                    </a:lnTo>
                    <a:lnTo>
                      <a:pt x="6" y="48"/>
                    </a:lnTo>
                    <a:lnTo>
                      <a:pt x="0" y="54"/>
                    </a:lnTo>
                    <a:lnTo>
                      <a:pt x="10" y="104"/>
                    </a:lnTo>
                    <a:lnTo>
                      <a:pt x="14" y="104"/>
                    </a:lnTo>
                    <a:lnTo>
                      <a:pt x="16" y="106"/>
                    </a:lnTo>
                    <a:lnTo>
                      <a:pt x="22" y="106"/>
                    </a:lnTo>
                    <a:lnTo>
                      <a:pt x="26" y="108"/>
                    </a:lnTo>
                    <a:lnTo>
                      <a:pt x="30" y="108"/>
                    </a:lnTo>
                    <a:lnTo>
                      <a:pt x="34" y="108"/>
                    </a:lnTo>
                    <a:lnTo>
                      <a:pt x="36" y="108"/>
                    </a:lnTo>
                    <a:lnTo>
                      <a:pt x="40" y="108"/>
                    </a:lnTo>
                    <a:lnTo>
                      <a:pt x="42" y="108"/>
                    </a:lnTo>
                    <a:lnTo>
                      <a:pt x="48" y="108"/>
                    </a:lnTo>
                    <a:lnTo>
                      <a:pt x="52" y="112"/>
                    </a:lnTo>
                    <a:lnTo>
                      <a:pt x="56" y="116"/>
                    </a:lnTo>
                    <a:lnTo>
                      <a:pt x="60" y="124"/>
                    </a:lnTo>
                    <a:lnTo>
                      <a:pt x="60" y="126"/>
                    </a:lnTo>
                    <a:lnTo>
                      <a:pt x="62" y="128"/>
                    </a:lnTo>
                    <a:lnTo>
                      <a:pt x="62" y="132"/>
                    </a:lnTo>
                    <a:lnTo>
                      <a:pt x="64" y="138"/>
                    </a:lnTo>
                    <a:lnTo>
                      <a:pt x="68" y="142"/>
                    </a:lnTo>
                    <a:lnTo>
                      <a:pt x="80" y="142"/>
                    </a:lnTo>
                    <a:lnTo>
                      <a:pt x="84" y="140"/>
                    </a:lnTo>
                    <a:lnTo>
                      <a:pt x="86" y="142"/>
                    </a:lnTo>
                    <a:lnTo>
                      <a:pt x="106" y="142"/>
                    </a:lnTo>
                    <a:lnTo>
                      <a:pt x="126" y="134"/>
                    </a:lnTo>
                    <a:lnTo>
                      <a:pt x="110" y="108"/>
                    </a:lnTo>
                    <a:lnTo>
                      <a:pt x="108" y="90"/>
                    </a:lnTo>
                    <a:lnTo>
                      <a:pt x="106" y="90"/>
                    </a:lnTo>
                    <a:lnTo>
                      <a:pt x="104" y="88"/>
                    </a:lnTo>
                    <a:lnTo>
                      <a:pt x="102" y="84"/>
                    </a:lnTo>
                    <a:lnTo>
                      <a:pt x="102" y="80"/>
                    </a:lnTo>
                    <a:lnTo>
                      <a:pt x="100" y="76"/>
                    </a:lnTo>
                    <a:lnTo>
                      <a:pt x="102" y="70"/>
                    </a:lnTo>
                    <a:lnTo>
                      <a:pt x="110" y="50"/>
                    </a:lnTo>
                    <a:lnTo>
                      <a:pt x="98" y="44"/>
                    </a:lnTo>
                    <a:lnTo>
                      <a:pt x="96" y="42"/>
                    </a:lnTo>
                    <a:lnTo>
                      <a:pt x="94" y="40"/>
                    </a:lnTo>
                    <a:lnTo>
                      <a:pt x="94" y="38"/>
                    </a:lnTo>
                    <a:lnTo>
                      <a:pt x="94" y="36"/>
                    </a:lnTo>
                    <a:lnTo>
                      <a:pt x="48" y="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1" name="Freeform 299"/>
              <p:cNvSpPr>
                <a:spLocks/>
              </p:cNvSpPr>
              <p:nvPr/>
            </p:nvSpPr>
            <p:spPr bwMode="gray">
              <a:xfrm>
                <a:off x="3086" y="3001"/>
                <a:ext cx="123" cy="212"/>
              </a:xfrm>
              <a:custGeom>
                <a:avLst/>
                <a:gdLst>
                  <a:gd name="T0" fmla="*/ 8 w 112"/>
                  <a:gd name="T1" fmla="*/ 148 h 212"/>
                  <a:gd name="T2" fmla="*/ 28 w 112"/>
                  <a:gd name="T3" fmla="*/ 128 h 212"/>
                  <a:gd name="T4" fmla="*/ 28 w 112"/>
                  <a:gd name="T5" fmla="*/ 96 h 212"/>
                  <a:gd name="T6" fmla="*/ 18 w 112"/>
                  <a:gd name="T7" fmla="*/ 76 h 212"/>
                  <a:gd name="T8" fmla="*/ 8 w 112"/>
                  <a:gd name="T9" fmla="*/ 66 h 212"/>
                  <a:gd name="T10" fmla="*/ 44 w 112"/>
                  <a:gd name="T11" fmla="*/ 34 h 212"/>
                  <a:gd name="T12" fmla="*/ 46 w 112"/>
                  <a:gd name="T13" fmla="*/ 20 h 212"/>
                  <a:gd name="T14" fmla="*/ 54 w 112"/>
                  <a:gd name="T15" fmla="*/ 28 h 212"/>
                  <a:gd name="T16" fmla="*/ 58 w 112"/>
                  <a:gd name="T17" fmla="*/ 36 h 212"/>
                  <a:gd name="T18" fmla="*/ 62 w 112"/>
                  <a:gd name="T19" fmla="*/ 40 h 212"/>
                  <a:gd name="T20" fmla="*/ 64 w 112"/>
                  <a:gd name="T21" fmla="*/ 40 h 212"/>
                  <a:gd name="T22" fmla="*/ 62 w 112"/>
                  <a:gd name="T23" fmla="*/ 26 h 212"/>
                  <a:gd name="T24" fmla="*/ 58 w 112"/>
                  <a:gd name="T25" fmla="*/ 24 h 212"/>
                  <a:gd name="T26" fmla="*/ 56 w 112"/>
                  <a:gd name="T27" fmla="*/ 20 h 212"/>
                  <a:gd name="T28" fmla="*/ 64 w 112"/>
                  <a:gd name="T29" fmla="*/ 8 h 212"/>
                  <a:gd name="T30" fmla="*/ 70 w 112"/>
                  <a:gd name="T31" fmla="*/ 8 h 212"/>
                  <a:gd name="T32" fmla="*/ 110 w 112"/>
                  <a:gd name="T33" fmla="*/ 0 h 212"/>
                  <a:gd name="T34" fmla="*/ 110 w 112"/>
                  <a:gd name="T35" fmla="*/ 10 h 212"/>
                  <a:gd name="T36" fmla="*/ 110 w 112"/>
                  <a:gd name="T37" fmla="*/ 24 h 212"/>
                  <a:gd name="T38" fmla="*/ 110 w 112"/>
                  <a:gd name="T39" fmla="*/ 36 h 212"/>
                  <a:gd name="T40" fmla="*/ 112 w 112"/>
                  <a:gd name="T41" fmla="*/ 42 h 212"/>
                  <a:gd name="T42" fmla="*/ 108 w 112"/>
                  <a:gd name="T43" fmla="*/ 70 h 212"/>
                  <a:gd name="T44" fmla="*/ 96 w 112"/>
                  <a:gd name="T45" fmla="*/ 80 h 212"/>
                  <a:gd name="T46" fmla="*/ 88 w 112"/>
                  <a:gd name="T47" fmla="*/ 82 h 212"/>
                  <a:gd name="T48" fmla="*/ 78 w 112"/>
                  <a:gd name="T49" fmla="*/ 88 h 212"/>
                  <a:gd name="T50" fmla="*/ 72 w 112"/>
                  <a:gd name="T51" fmla="*/ 94 h 212"/>
                  <a:gd name="T52" fmla="*/ 68 w 112"/>
                  <a:gd name="T53" fmla="*/ 100 h 212"/>
                  <a:gd name="T54" fmla="*/ 60 w 112"/>
                  <a:gd name="T55" fmla="*/ 108 h 212"/>
                  <a:gd name="T56" fmla="*/ 56 w 112"/>
                  <a:gd name="T57" fmla="*/ 110 h 212"/>
                  <a:gd name="T58" fmla="*/ 48 w 112"/>
                  <a:gd name="T59" fmla="*/ 118 h 212"/>
                  <a:gd name="T60" fmla="*/ 44 w 112"/>
                  <a:gd name="T61" fmla="*/ 126 h 212"/>
                  <a:gd name="T62" fmla="*/ 44 w 112"/>
                  <a:gd name="T63" fmla="*/ 142 h 212"/>
                  <a:gd name="T64" fmla="*/ 46 w 112"/>
                  <a:gd name="T65" fmla="*/ 168 h 212"/>
                  <a:gd name="T66" fmla="*/ 46 w 112"/>
                  <a:gd name="T67" fmla="*/ 176 h 212"/>
                  <a:gd name="T68" fmla="*/ 46 w 112"/>
                  <a:gd name="T69" fmla="*/ 184 h 212"/>
                  <a:gd name="T70" fmla="*/ 42 w 112"/>
                  <a:gd name="T71" fmla="*/ 188 h 212"/>
                  <a:gd name="T72" fmla="*/ 34 w 112"/>
                  <a:gd name="T73" fmla="*/ 192 h 212"/>
                  <a:gd name="T74" fmla="*/ 30 w 112"/>
                  <a:gd name="T75" fmla="*/ 194 h 212"/>
                  <a:gd name="T76" fmla="*/ 22 w 112"/>
                  <a:gd name="T77" fmla="*/ 198 h 212"/>
                  <a:gd name="T78" fmla="*/ 20 w 112"/>
                  <a:gd name="T79" fmla="*/ 202 h 212"/>
                  <a:gd name="T80" fmla="*/ 20 w 112"/>
                  <a:gd name="T81" fmla="*/ 206 h 212"/>
                  <a:gd name="T82" fmla="*/ 22 w 112"/>
                  <a:gd name="T83" fmla="*/ 208 h 212"/>
                  <a:gd name="T84" fmla="*/ 20 w 112"/>
                  <a:gd name="T85" fmla="*/ 212 h 212"/>
                  <a:gd name="T86" fmla="*/ 18 w 112"/>
                  <a:gd name="T87" fmla="*/ 212 h 212"/>
                  <a:gd name="T88" fmla="*/ 12 w 112"/>
                  <a:gd name="T89" fmla="*/ 204 h 212"/>
                  <a:gd name="T90" fmla="*/ 10 w 112"/>
                  <a:gd name="T91" fmla="*/ 194 h 212"/>
                  <a:gd name="T92" fmla="*/ 8 w 112"/>
                  <a:gd name="T93" fmla="*/ 192 h 212"/>
                  <a:gd name="T94" fmla="*/ 6 w 112"/>
                  <a:gd name="T95" fmla="*/ 192 h 212"/>
                  <a:gd name="T96" fmla="*/ 6 w 112"/>
                  <a:gd name="T97" fmla="*/ 174 h 212"/>
                  <a:gd name="T98" fmla="*/ 2 w 112"/>
                  <a:gd name="T99" fmla="*/ 164 h 212"/>
                  <a:gd name="T100" fmla="*/ 0 w 112"/>
                  <a:gd name="T101" fmla="*/ 160 h 212"/>
                  <a:gd name="T102" fmla="*/ 2 w 112"/>
                  <a:gd name="T103" fmla="*/ 156 h 21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2"/>
                  <a:gd name="T157" fmla="*/ 0 h 212"/>
                  <a:gd name="T158" fmla="*/ 112 w 112"/>
                  <a:gd name="T159" fmla="*/ 212 h 21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2" h="212">
                    <a:moveTo>
                      <a:pt x="2" y="156"/>
                    </a:moveTo>
                    <a:lnTo>
                      <a:pt x="8" y="148"/>
                    </a:lnTo>
                    <a:lnTo>
                      <a:pt x="20" y="140"/>
                    </a:lnTo>
                    <a:lnTo>
                      <a:pt x="28" y="128"/>
                    </a:lnTo>
                    <a:lnTo>
                      <a:pt x="30" y="112"/>
                    </a:lnTo>
                    <a:lnTo>
                      <a:pt x="28" y="96"/>
                    </a:lnTo>
                    <a:lnTo>
                      <a:pt x="30" y="82"/>
                    </a:lnTo>
                    <a:lnTo>
                      <a:pt x="18" y="76"/>
                    </a:lnTo>
                    <a:lnTo>
                      <a:pt x="8" y="72"/>
                    </a:lnTo>
                    <a:lnTo>
                      <a:pt x="8" y="66"/>
                    </a:lnTo>
                    <a:lnTo>
                      <a:pt x="44" y="58"/>
                    </a:lnTo>
                    <a:lnTo>
                      <a:pt x="44" y="34"/>
                    </a:lnTo>
                    <a:lnTo>
                      <a:pt x="42" y="26"/>
                    </a:lnTo>
                    <a:lnTo>
                      <a:pt x="46" y="20"/>
                    </a:lnTo>
                    <a:lnTo>
                      <a:pt x="50" y="28"/>
                    </a:lnTo>
                    <a:lnTo>
                      <a:pt x="54" y="28"/>
                    </a:lnTo>
                    <a:lnTo>
                      <a:pt x="56" y="34"/>
                    </a:lnTo>
                    <a:lnTo>
                      <a:pt x="58" y="36"/>
                    </a:lnTo>
                    <a:lnTo>
                      <a:pt x="60" y="38"/>
                    </a:lnTo>
                    <a:lnTo>
                      <a:pt x="62" y="40"/>
                    </a:lnTo>
                    <a:lnTo>
                      <a:pt x="64" y="40"/>
                    </a:lnTo>
                    <a:lnTo>
                      <a:pt x="64" y="32"/>
                    </a:lnTo>
                    <a:lnTo>
                      <a:pt x="62" y="26"/>
                    </a:lnTo>
                    <a:lnTo>
                      <a:pt x="60" y="26"/>
                    </a:lnTo>
                    <a:lnTo>
                      <a:pt x="58" y="24"/>
                    </a:lnTo>
                    <a:lnTo>
                      <a:pt x="56" y="22"/>
                    </a:lnTo>
                    <a:lnTo>
                      <a:pt x="56" y="20"/>
                    </a:lnTo>
                    <a:lnTo>
                      <a:pt x="52" y="8"/>
                    </a:lnTo>
                    <a:lnTo>
                      <a:pt x="64" y="8"/>
                    </a:lnTo>
                    <a:lnTo>
                      <a:pt x="68" y="6"/>
                    </a:lnTo>
                    <a:lnTo>
                      <a:pt x="70" y="8"/>
                    </a:lnTo>
                    <a:lnTo>
                      <a:pt x="92" y="8"/>
                    </a:lnTo>
                    <a:lnTo>
                      <a:pt x="110" y="0"/>
                    </a:lnTo>
                    <a:lnTo>
                      <a:pt x="110" y="4"/>
                    </a:lnTo>
                    <a:lnTo>
                      <a:pt x="110" y="10"/>
                    </a:lnTo>
                    <a:lnTo>
                      <a:pt x="110" y="18"/>
                    </a:lnTo>
                    <a:lnTo>
                      <a:pt x="110" y="24"/>
                    </a:lnTo>
                    <a:lnTo>
                      <a:pt x="110" y="32"/>
                    </a:lnTo>
                    <a:lnTo>
                      <a:pt x="110" y="36"/>
                    </a:lnTo>
                    <a:lnTo>
                      <a:pt x="112" y="40"/>
                    </a:lnTo>
                    <a:lnTo>
                      <a:pt x="112" y="42"/>
                    </a:lnTo>
                    <a:lnTo>
                      <a:pt x="112" y="58"/>
                    </a:lnTo>
                    <a:lnTo>
                      <a:pt x="108" y="70"/>
                    </a:lnTo>
                    <a:lnTo>
                      <a:pt x="102" y="76"/>
                    </a:lnTo>
                    <a:lnTo>
                      <a:pt x="96" y="80"/>
                    </a:lnTo>
                    <a:lnTo>
                      <a:pt x="90" y="82"/>
                    </a:lnTo>
                    <a:lnTo>
                      <a:pt x="88" y="82"/>
                    </a:lnTo>
                    <a:lnTo>
                      <a:pt x="82" y="86"/>
                    </a:lnTo>
                    <a:lnTo>
                      <a:pt x="78" y="88"/>
                    </a:lnTo>
                    <a:lnTo>
                      <a:pt x="74" y="92"/>
                    </a:lnTo>
                    <a:lnTo>
                      <a:pt x="72" y="94"/>
                    </a:lnTo>
                    <a:lnTo>
                      <a:pt x="68" y="100"/>
                    </a:lnTo>
                    <a:lnTo>
                      <a:pt x="62" y="106"/>
                    </a:lnTo>
                    <a:lnTo>
                      <a:pt x="60" y="108"/>
                    </a:lnTo>
                    <a:lnTo>
                      <a:pt x="56" y="110"/>
                    </a:lnTo>
                    <a:lnTo>
                      <a:pt x="50" y="114"/>
                    </a:lnTo>
                    <a:lnTo>
                      <a:pt x="48" y="118"/>
                    </a:lnTo>
                    <a:lnTo>
                      <a:pt x="46" y="122"/>
                    </a:lnTo>
                    <a:lnTo>
                      <a:pt x="44" y="126"/>
                    </a:lnTo>
                    <a:lnTo>
                      <a:pt x="44" y="142"/>
                    </a:lnTo>
                    <a:lnTo>
                      <a:pt x="44" y="158"/>
                    </a:lnTo>
                    <a:lnTo>
                      <a:pt x="46" y="168"/>
                    </a:lnTo>
                    <a:lnTo>
                      <a:pt x="46" y="172"/>
                    </a:lnTo>
                    <a:lnTo>
                      <a:pt x="46" y="176"/>
                    </a:lnTo>
                    <a:lnTo>
                      <a:pt x="46" y="180"/>
                    </a:lnTo>
                    <a:lnTo>
                      <a:pt x="46" y="184"/>
                    </a:lnTo>
                    <a:lnTo>
                      <a:pt x="42" y="188"/>
                    </a:lnTo>
                    <a:lnTo>
                      <a:pt x="38" y="190"/>
                    </a:lnTo>
                    <a:lnTo>
                      <a:pt x="34" y="192"/>
                    </a:lnTo>
                    <a:lnTo>
                      <a:pt x="30" y="194"/>
                    </a:lnTo>
                    <a:lnTo>
                      <a:pt x="24" y="196"/>
                    </a:lnTo>
                    <a:lnTo>
                      <a:pt x="22" y="198"/>
                    </a:lnTo>
                    <a:lnTo>
                      <a:pt x="20" y="200"/>
                    </a:lnTo>
                    <a:lnTo>
                      <a:pt x="20" y="202"/>
                    </a:lnTo>
                    <a:lnTo>
                      <a:pt x="20" y="206"/>
                    </a:lnTo>
                    <a:lnTo>
                      <a:pt x="22" y="208"/>
                    </a:lnTo>
                    <a:lnTo>
                      <a:pt x="22" y="210"/>
                    </a:lnTo>
                    <a:lnTo>
                      <a:pt x="20" y="212"/>
                    </a:lnTo>
                    <a:lnTo>
                      <a:pt x="18" y="212"/>
                    </a:lnTo>
                    <a:lnTo>
                      <a:pt x="14" y="212"/>
                    </a:lnTo>
                    <a:lnTo>
                      <a:pt x="12" y="204"/>
                    </a:lnTo>
                    <a:lnTo>
                      <a:pt x="10" y="198"/>
                    </a:lnTo>
                    <a:lnTo>
                      <a:pt x="10" y="194"/>
                    </a:lnTo>
                    <a:lnTo>
                      <a:pt x="8" y="192"/>
                    </a:lnTo>
                    <a:lnTo>
                      <a:pt x="6" y="192"/>
                    </a:lnTo>
                    <a:lnTo>
                      <a:pt x="8" y="182"/>
                    </a:lnTo>
                    <a:lnTo>
                      <a:pt x="6" y="174"/>
                    </a:lnTo>
                    <a:lnTo>
                      <a:pt x="4" y="168"/>
                    </a:lnTo>
                    <a:lnTo>
                      <a:pt x="2" y="164"/>
                    </a:lnTo>
                    <a:lnTo>
                      <a:pt x="0" y="162"/>
                    </a:lnTo>
                    <a:lnTo>
                      <a:pt x="0" y="160"/>
                    </a:lnTo>
                    <a:lnTo>
                      <a:pt x="2" y="15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2" name="Freeform 300"/>
              <p:cNvSpPr>
                <a:spLocks/>
              </p:cNvSpPr>
              <p:nvPr/>
            </p:nvSpPr>
            <p:spPr bwMode="gray">
              <a:xfrm>
                <a:off x="2863" y="3161"/>
                <a:ext cx="247" cy="176"/>
              </a:xfrm>
              <a:custGeom>
                <a:avLst/>
                <a:gdLst>
                  <a:gd name="T0" fmla="*/ 170 w 224"/>
                  <a:gd name="T1" fmla="*/ 6 h 176"/>
                  <a:gd name="T2" fmla="*/ 162 w 224"/>
                  <a:gd name="T3" fmla="*/ 10 h 176"/>
                  <a:gd name="T4" fmla="*/ 152 w 224"/>
                  <a:gd name="T5" fmla="*/ 18 h 176"/>
                  <a:gd name="T6" fmla="*/ 144 w 224"/>
                  <a:gd name="T7" fmla="*/ 22 h 176"/>
                  <a:gd name="T8" fmla="*/ 134 w 224"/>
                  <a:gd name="T9" fmla="*/ 34 h 176"/>
                  <a:gd name="T10" fmla="*/ 128 w 224"/>
                  <a:gd name="T11" fmla="*/ 46 h 176"/>
                  <a:gd name="T12" fmla="*/ 122 w 224"/>
                  <a:gd name="T13" fmla="*/ 46 h 176"/>
                  <a:gd name="T14" fmla="*/ 114 w 224"/>
                  <a:gd name="T15" fmla="*/ 40 h 176"/>
                  <a:gd name="T16" fmla="*/ 102 w 224"/>
                  <a:gd name="T17" fmla="*/ 42 h 176"/>
                  <a:gd name="T18" fmla="*/ 98 w 224"/>
                  <a:gd name="T19" fmla="*/ 46 h 176"/>
                  <a:gd name="T20" fmla="*/ 94 w 224"/>
                  <a:gd name="T21" fmla="*/ 54 h 176"/>
                  <a:gd name="T22" fmla="*/ 80 w 224"/>
                  <a:gd name="T23" fmla="*/ 66 h 176"/>
                  <a:gd name="T24" fmla="*/ 66 w 224"/>
                  <a:gd name="T25" fmla="*/ 68 h 176"/>
                  <a:gd name="T26" fmla="*/ 64 w 224"/>
                  <a:gd name="T27" fmla="*/ 62 h 176"/>
                  <a:gd name="T28" fmla="*/ 68 w 224"/>
                  <a:gd name="T29" fmla="*/ 56 h 176"/>
                  <a:gd name="T30" fmla="*/ 64 w 224"/>
                  <a:gd name="T31" fmla="*/ 38 h 176"/>
                  <a:gd name="T32" fmla="*/ 56 w 224"/>
                  <a:gd name="T33" fmla="*/ 32 h 176"/>
                  <a:gd name="T34" fmla="*/ 54 w 224"/>
                  <a:gd name="T35" fmla="*/ 78 h 176"/>
                  <a:gd name="T36" fmla="*/ 50 w 224"/>
                  <a:gd name="T37" fmla="*/ 82 h 176"/>
                  <a:gd name="T38" fmla="*/ 28 w 224"/>
                  <a:gd name="T39" fmla="*/ 82 h 176"/>
                  <a:gd name="T40" fmla="*/ 24 w 224"/>
                  <a:gd name="T41" fmla="*/ 80 h 176"/>
                  <a:gd name="T42" fmla="*/ 22 w 224"/>
                  <a:gd name="T43" fmla="*/ 70 h 176"/>
                  <a:gd name="T44" fmla="*/ 18 w 224"/>
                  <a:gd name="T45" fmla="*/ 68 h 176"/>
                  <a:gd name="T46" fmla="*/ 0 w 224"/>
                  <a:gd name="T47" fmla="*/ 82 h 176"/>
                  <a:gd name="T48" fmla="*/ 20 w 224"/>
                  <a:gd name="T49" fmla="*/ 160 h 176"/>
                  <a:gd name="T50" fmla="*/ 38 w 224"/>
                  <a:gd name="T51" fmla="*/ 172 h 176"/>
                  <a:gd name="T52" fmla="*/ 70 w 224"/>
                  <a:gd name="T53" fmla="*/ 172 h 176"/>
                  <a:gd name="T54" fmla="*/ 100 w 224"/>
                  <a:gd name="T55" fmla="*/ 164 h 176"/>
                  <a:gd name="T56" fmla="*/ 128 w 224"/>
                  <a:gd name="T57" fmla="*/ 160 h 176"/>
                  <a:gd name="T58" fmla="*/ 146 w 224"/>
                  <a:gd name="T59" fmla="*/ 150 h 176"/>
                  <a:gd name="T60" fmla="*/ 154 w 224"/>
                  <a:gd name="T61" fmla="*/ 142 h 176"/>
                  <a:gd name="T62" fmla="*/ 166 w 224"/>
                  <a:gd name="T63" fmla="*/ 126 h 176"/>
                  <a:gd name="T64" fmla="*/ 186 w 224"/>
                  <a:gd name="T65" fmla="*/ 104 h 176"/>
                  <a:gd name="T66" fmla="*/ 190 w 224"/>
                  <a:gd name="T67" fmla="*/ 96 h 176"/>
                  <a:gd name="T68" fmla="*/ 198 w 224"/>
                  <a:gd name="T69" fmla="*/ 88 h 176"/>
                  <a:gd name="T70" fmla="*/ 202 w 224"/>
                  <a:gd name="T71" fmla="*/ 84 h 176"/>
                  <a:gd name="T72" fmla="*/ 212 w 224"/>
                  <a:gd name="T73" fmla="*/ 76 h 176"/>
                  <a:gd name="T74" fmla="*/ 216 w 224"/>
                  <a:gd name="T75" fmla="*/ 70 h 176"/>
                  <a:gd name="T76" fmla="*/ 222 w 224"/>
                  <a:gd name="T77" fmla="*/ 58 h 176"/>
                  <a:gd name="T78" fmla="*/ 216 w 224"/>
                  <a:gd name="T79" fmla="*/ 52 h 176"/>
                  <a:gd name="T80" fmla="*/ 214 w 224"/>
                  <a:gd name="T81" fmla="*/ 44 h 176"/>
                  <a:gd name="T82" fmla="*/ 210 w 224"/>
                  <a:gd name="T83" fmla="*/ 32 h 176"/>
                  <a:gd name="T84" fmla="*/ 210 w 224"/>
                  <a:gd name="T85" fmla="*/ 26 h 176"/>
                  <a:gd name="T86" fmla="*/ 208 w 224"/>
                  <a:gd name="T87" fmla="*/ 8 h 176"/>
                  <a:gd name="T88" fmla="*/ 176 w 224"/>
                  <a:gd name="T89" fmla="*/ 0 h 17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4"/>
                  <a:gd name="T136" fmla="*/ 0 h 176"/>
                  <a:gd name="T137" fmla="*/ 224 w 224"/>
                  <a:gd name="T138" fmla="*/ 176 h 17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4" h="176">
                    <a:moveTo>
                      <a:pt x="176" y="0"/>
                    </a:moveTo>
                    <a:lnTo>
                      <a:pt x="174" y="4"/>
                    </a:lnTo>
                    <a:lnTo>
                      <a:pt x="170" y="6"/>
                    </a:lnTo>
                    <a:lnTo>
                      <a:pt x="166" y="8"/>
                    </a:lnTo>
                    <a:lnTo>
                      <a:pt x="164" y="10"/>
                    </a:lnTo>
                    <a:lnTo>
                      <a:pt x="162" y="10"/>
                    </a:lnTo>
                    <a:lnTo>
                      <a:pt x="160" y="14"/>
                    </a:lnTo>
                    <a:lnTo>
                      <a:pt x="158" y="16"/>
                    </a:lnTo>
                    <a:lnTo>
                      <a:pt x="152" y="18"/>
                    </a:lnTo>
                    <a:lnTo>
                      <a:pt x="148" y="20"/>
                    </a:lnTo>
                    <a:lnTo>
                      <a:pt x="146" y="20"/>
                    </a:lnTo>
                    <a:lnTo>
                      <a:pt x="144" y="22"/>
                    </a:lnTo>
                    <a:lnTo>
                      <a:pt x="140" y="24"/>
                    </a:lnTo>
                    <a:lnTo>
                      <a:pt x="136" y="28"/>
                    </a:lnTo>
                    <a:lnTo>
                      <a:pt x="134" y="34"/>
                    </a:lnTo>
                    <a:lnTo>
                      <a:pt x="132" y="38"/>
                    </a:lnTo>
                    <a:lnTo>
                      <a:pt x="130" y="42"/>
                    </a:lnTo>
                    <a:lnTo>
                      <a:pt x="128" y="46"/>
                    </a:lnTo>
                    <a:lnTo>
                      <a:pt x="128" y="48"/>
                    </a:lnTo>
                    <a:lnTo>
                      <a:pt x="124" y="48"/>
                    </a:lnTo>
                    <a:lnTo>
                      <a:pt x="122" y="46"/>
                    </a:lnTo>
                    <a:lnTo>
                      <a:pt x="120" y="44"/>
                    </a:lnTo>
                    <a:lnTo>
                      <a:pt x="118" y="44"/>
                    </a:lnTo>
                    <a:lnTo>
                      <a:pt x="114" y="40"/>
                    </a:lnTo>
                    <a:lnTo>
                      <a:pt x="110" y="40"/>
                    </a:lnTo>
                    <a:lnTo>
                      <a:pt x="106" y="40"/>
                    </a:lnTo>
                    <a:lnTo>
                      <a:pt x="102" y="42"/>
                    </a:lnTo>
                    <a:lnTo>
                      <a:pt x="100" y="42"/>
                    </a:lnTo>
                    <a:lnTo>
                      <a:pt x="98" y="44"/>
                    </a:lnTo>
                    <a:lnTo>
                      <a:pt x="98" y="46"/>
                    </a:lnTo>
                    <a:lnTo>
                      <a:pt x="96" y="50"/>
                    </a:lnTo>
                    <a:lnTo>
                      <a:pt x="94" y="52"/>
                    </a:lnTo>
                    <a:lnTo>
                      <a:pt x="94" y="54"/>
                    </a:lnTo>
                    <a:lnTo>
                      <a:pt x="94" y="56"/>
                    </a:lnTo>
                    <a:lnTo>
                      <a:pt x="88" y="62"/>
                    </a:lnTo>
                    <a:lnTo>
                      <a:pt x="80" y="66"/>
                    </a:lnTo>
                    <a:lnTo>
                      <a:pt x="74" y="68"/>
                    </a:lnTo>
                    <a:lnTo>
                      <a:pt x="70" y="68"/>
                    </a:lnTo>
                    <a:lnTo>
                      <a:pt x="66" y="68"/>
                    </a:lnTo>
                    <a:lnTo>
                      <a:pt x="64" y="68"/>
                    </a:lnTo>
                    <a:lnTo>
                      <a:pt x="62" y="64"/>
                    </a:lnTo>
                    <a:lnTo>
                      <a:pt x="64" y="62"/>
                    </a:lnTo>
                    <a:lnTo>
                      <a:pt x="66" y="58"/>
                    </a:lnTo>
                    <a:lnTo>
                      <a:pt x="68" y="56"/>
                    </a:lnTo>
                    <a:lnTo>
                      <a:pt x="68" y="50"/>
                    </a:lnTo>
                    <a:lnTo>
                      <a:pt x="66" y="44"/>
                    </a:lnTo>
                    <a:lnTo>
                      <a:pt x="64" y="38"/>
                    </a:lnTo>
                    <a:lnTo>
                      <a:pt x="60" y="36"/>
                    </a:lnTo>
                    <a:lnTo>
                      <a:pt x="58" y="34"/>
                    </a:lnTo>
                    <a:lnTo>
                      <a:pt x="56" y="32"/>
                    </a:lnTo>
                    <a:lnTo>
                      <a:pt x="54" y="32"/>
                    </a:lnTo>
                    <a:lnTo>
                      <a:pt x="54" y="78"/>
                    </a:lnTo>
                    <a:lnTo>
                      <a:pt x="54" y="80"/>
                    </a:lnTo>
                    <a:lnTo>
                      <a:pt x="52" y="80"/>
                    </a:lnTo>
                    <a:lnTo>
                      <a:pt x="50" y="82"/>
                    </a:lnTo>
                    <a:lnTo>
                      <a:pt x="46" y="82"/>
                    </a:lnTo>
                    <a:lnTo>
                      <a:pt x="38" y="82"/>
                    </a:lnTo>
                    <a:lnTo>
                      <a:pt x="28" y="82"/>
                    </a:lnTo>
                    <a:lnTo>
                      <a:pt x="26" y="82"/>
                    </a:lnTo>
                    <a:lnTo>
                      <a:pt x="24" y="80"/>
                    </a:lnTo>
                    <a:lnTo>
                      <a:pt x="22" y="76"/>
                    </a:lnTo>
                    <a:lnTo>
                      <a:pt x="22" y="70"/>
                    </a:lnTo>
                    <a:lnTo>
                      <a:pt x="20" y="70"/>
                    </a:lnTo>
                    <a:lnTo>
                      <a:pt x="20" y="68"/>
                    </a:lnTo>
                    <a:lnTo>
                      <a:pt x="18" y="68"/>
                    </a:lnTo>
                    <a:lnTo>
                      <a:pt x="16" y="68"/>
                    </a:lnTo>
                    <a:lnTo>
                      <a:pt x="12" y="78"/>
                    </a:lnTo>
                    <a:lnTo>
                      <a:pt x="0" y="82"/>
                    </a:lnTo>
                    <a:lnTo>
                      <a:pt x="8" y="110"/>
                    </a:lnTo>
                    <a:lnTo>
                      <a:pt x="20" y="126"/>
                    </a:lnTo>
                    <a:lnTo>
                      <a:pt x="20" y="160"/>
                    </a:lnTo>
                    <a:lnTo>
                      <a:pt x="20" y="162"/>
                    </a:lnTo>
                    <a:lnTo>
                      <a:pt x="28" y="168"/>
                    </a:lnTo>
                    <a:lnTo>
                      <a:pt x="38" y="172"/>
                    </a:lnTo>
                    <a:lnTo>
                      <a:pt x="56" y="176"/>
                    </a:lnTo>
                    <a:lnTo>
                      <a:pt x="60" y="176"/>
                    </a:lnTo>
                    <a:lnTo>
                      <a:pt x="70" y="172"/>
                    </a:lnTo>
                    <a:lnTo>
                      <a:pt x="82" y="166"/>
                    </a:lnTo>
                    <a:lnTo>
                      <a:pt x="92" y="164"/>
                    </a:lnTo>
                    <a:lnTo>
                      <a:pt x="100" y="164"/>
                    </a:lnTo>
                    <a:lnTo>
                      <a:pt x="104" y="164"/>
                    </a:lnTo>
                    <a:lnTo>
                      <a:pt x="116" y="164"/>
                    </a:lnTo>
                    <a:lnTo>
                      <a:pt x="128" y="160"/>
                    </a:lnTo>
                    <a:lnTo>
                      <a:pt x="142" y="154"/>
                    </a:lnTo>
                    <a:lnTo>
                      <a:pt x="144" y="152"/>
                    </a:lnTo>
                    <a:lnTo>
                      <a:pt x="146" y="150"/>
                    </a:lnTo>
                    <a:lnTo>
                      <a:pt x="148" y="148"/>
                    </a:lnTo>
                    <a:lnTo>
                      <a:pt x="152" y="144"/>
                    </a:lnTo>
                    <a:lnTo>
                      <a:pt x="154" y="142"/>
                    </a:lnTo>
                    <a:lnTo>
                      <a:pt x="156" y="138"/>
                    </a:lnTo>
                    <a:lnTo>
                      <a:pt x="158" y="136"/>
                    </a:lnTo>
                    <a:lnTo>
                      <a:pt x="166" y="126"/>
                    </a:lnTo>
                    <a:lnTo>
                      <a:pt x="174" y="116"/>
                    </a:lnTo>
                    <a:lnTo>
                      <a:pt x="182" y="108"/>
                    </a:lnTo>
                    <a:lnTo>
                      <a:pt x="186" y="104"/>
                    </a:lnTo>
                    <a:lnTo>
                      <a:pt x="186" y="102"/>
                    </a:lnTo>
                    <a:lnTo>
                      <a:pt x="188" y="100"/>
                    </a:lnTo>
                    <a:lnTo>
                      <a:pt x="190" y="96"/>
                    </a:lnTo>
                    <a:lnTo>
                      <a:pt x="194" y="94"/>
                    </a:lnTo>
                    <a:lnTo>
                      <a:pt x="196" y="90"/>
                    </a:lnTo>
                    <a:lnTo>
                      <a:pt x="198" y="88"/>
                    </a:lnTo>
                    <a:lnTo>
                      <a:pt x="198" y="86"/>
                    </a:lnTo>
                    <a:lnTo>
                      <a:pt x="200" y="86"/>
                    </a:lnTo>
                    <a:lnTo>
                      <a:pt x="202" y="84"/>
                    </a:lnTo>
                    <a:lnTo>
                      <a:pt x="206" y="82"/>
                    </a:lnTo>
                    <a:lnTo>
                      <a:pt x="208" y="80"/>
                    </a:lnTo>
                    <a:lnTo>
                      <a:pt x="212" y="76"/>
                    </a:lnTo>
                    <a:lnTo>
                      <a:pt x="214" y="74"/>
                    </a:lnTo>
                    <a:lnTo>
                      <a:pt x="216" y="72"/>
                    </a:lnTo>
                    <a:lnTo>
                      <a:pt x="216" y="70"/>
                    </a:lnTo>
                    <a:lnTo>
                      <a:pt x="218" y="68"/>
                    </a:lnTo>
                    <a:lnTo>
                      <a:pt x="220" y="62"/>
                    </a:lnTo>
                    <a:lnTo>
                      <a:pt x="222" y="58"/>
                    </a:lnTo>
                    <a:lnTo>
                      <a:pt x="224" y="54"/>
                    </a:lnTo>
                    <a:lnTo>
                      <a:pt x="224" y="52"/>
                    </a:lnTo>
                    <a:lnTo>
                      <a:pt x="216" y="52"/>
                    </a:lnTo>
                    <a:lnTo>
                      <a:pt x="214" y="52"/>
                    </a:lnTo>
                    <a:lnTo>
                      <a:pt x="214" y="48"/>
                    </a:lnTo>
                    <a:lnTo>
                      <a:pt x="214" y="44"/>
                    </a:lnTo>
                    <a:lnTo>
                      <a:pt x="214" y="40"/>
                    </a:lnTo>
                    <a:lnTo>
                      <a:pt x="212" y="36"/>
                    </a:lnTo>
                    <a:lnTo>
                      <a:pt x="210" y="32"/>
                    </a:lnTo>
                    <a:lnTo>
                      <a:pt x="208" y="30"/>
                    </a:lnTo>
                    <a:lnTo>
                      <a:pt x="210" y="26"/>
                    </a:lnTo>
                    <a:lnTo>
                      <a:pt x="210" y="20"/>
                    </a:lnTo>
                    <a:lnTo>
                      <a:pt x="208" y="14"/>
                    </a:lnTo>
                    <a:lnTo>
                      <a:pt x="208" y="8"/>
                    </a:lnTo>
                    <a:lnTo>
                      <a:pt x="204" y="4"/>
                    </a:lnTo>
                    <a:lnTo>
                      <a:pt x="202" y="0"/>
                    </a:lnTo>
                    <a:lnTo>
                      <a:pt x="176"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3" name="Freeform 301"/>
              <p:cNvSpPr>
                <a:spLocks/>
              </p:cNvSpPr>
              <p:nvPr/>
            </p:nvSpPr>
            <p:spPr bwMode="gray">
              <a:xfrm>
                <a:off x="3086" y="3191"/>
                <a:ext cx="15" cy="28"/>
              </a:xfrm>
              <a:custGeom>
                <a:avLst/>
                <a:gdLst>
                  <a:gd name="T0" fmla="*/ 4 w 14"/>
                  <a:gd name="T1" fmla="*/ 2 h 28"/>
                  <a:gd name="T2" fmla="*/ 4 w 14"/>
                  <a:gd name="T3" fmla="*/ 2 h 28"/>
                  <a:gd name="T4" fmla="*/ 6 w 14"/>
                  <a:gd name="T5" fmla="*/ 2 h 28"/>
                  <a:gd name="T6" fmla="*/ 6 w 14"/>
                  <a:gd name="T7" fmla="*/ 0 h 28"/>
                  <a:gd name="T8" fmla="*/ 6 w 14"/>
                  <a:gd name="T9" fmla="*/ 2 h 28"/>
                  <a:gd name="T10" fmla="*/ 8 w 14"/>
                  <a:gd name="T11" fmla="*/ 2 h 28"/>
                  <a:gd name="T12" fmla="*/ 8 w 14"/>
                  <a:gd name="T13" fmla="*/ 4 h 28"/>
                  <a:gd name="T14" fmla="*/ 10 w 14"/>
                  <a:gd name="T15" fmla="*/ 6 h 28"/>
                  <a:gd name="T16" fmla="*/ 12 w 14"/>
                  <a:gd name="T17" fmla="*/ 10 h 28"/>
                  <a:gd name="T18" fmla="*/ 12 w 14"/>
                  <a:gd name="T19" fmla="*/ 14 h 28"/>
                  <a:gd name="T20" fmla="*/ 14 w 14"/>
                  <a:gd name="T21" fmla="*/ 22 h 28"/>
                  <a:gd name="T22" fmla="*/ 12 w 14"/>
                  <a:gd name="T23" fmla="*/ 24 h 28"/>
                  <a:gd name="T24" fmla="*/ 12 w 14"/>
                  <a:gd name="T25" fmla="*/ 24 h 28"/>
                  <a:gd name="T26" fmla="*/ 10 w 14"/>
                  <a:gd name="T27" fmla="*/ 26 h 28"/>
                  <a:gd name="T28" fmla="*/ 6 w 14"/>
                  <a:gd name="T29" fmla="*/ 28 h 28"/>
                  <a:gd name="T30" fmla="*/ 4 w 14"/>
                  <a:gd name="T31" fmla="*/ 26 h 28"/>
                  <a:gd name="T32" fmla="*/ 2 w 14"/>
                  <a:gd name="T33" fmla="*/ 24 h 28"/>
                  <a:gd name="T34" fmla="*/ 2 w 14"/>
                  <a:gd name="T35" fmla="*/ 22 h 28"/>
                  <a:gd name="T36" fmla="*/ 0 w 14"/>
                  <a:gd name="T37" fmla="*/ 18 h 28"/>
                  <a:gd name="T38" fmla="*/ 0 w 14"/>
                  <a:gd name="T39" fmla="*/ 14 h 28"/>
                  <a:gd name="T40" fmla="*/ 0 w 14"/>
                  <a:gd name="T41" fmla="*/ 8 h 28"/>
                  <a:gd name="T42" fmla="*/ 4 w 14"/>
                  <a:gd name="T43" fmla="*/ 2 h 28"/>
                  <a:gd name="T44" fmla="*/ 4 w 14"/>
                  <a:gd name="T45" fmla="*/ 2 h 2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4"/>
                  <a:gd name="T70" fmla="*/ 0 h 28"/>
                  <a:gd name="T71" fmla="*/ 14 w 14"/>
                  <a:gd name="T72" fmla="*/ 28 h 2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4" h="28">
                    <a:moveTo>
                      <a:pt x="4" y="2"/>
                    </a:moveTo>
                    <a:lnTo>
                      <a:pt x="4" y="2"/>
                    </a:lnTo>
                    <a:lnTo>
                      <a:pt x="6" y="2"/>
                    </a:lnTo>
                    <a:lnTo>
                      <a:pt x="6" y="0"/>
                    </a:lnTo>
                    <a:lnTo>
                      <a:pt x="6" y="2"/>
                    </a:lnTo>
                    <a:lnTo>
                      <a:pt x="8" y="2"/>
                    </a:lnTo>
                    <a:lnTo>
                      <a:pt x="8" y="4"/>
                    </a:lnTo>
                    <a:lnTo>
                      <a:pt x="10" y="6"/>
                    </a:lnTo>
                    <a:lnTo>
                      <a:pt x="12" y="10"/>
                    </a:lnTo>
                    <a:lnTo>
                      <a:pt x="12" y="14"/>
                    </a:lnTo>
                    <a:lnTo>
                      <a:pt x="14" y="22"/>
                    </a:lnTo>
                    <a:lnTo>
                      <a:pt x="12" y="24"/>
                    </a:lnTo>
                    <a:lnTo>
                      <a:pt x="10" y="26"/>
                    </a:lnTo>
                    <a:lnTo>
                      <a:pt x="6" y="28"/>
                    </a:lnTo>
                    <a:lnTo>
                      <a:pt x="4" y="26"/>
                    </a:lnTo>
                    <a:lnTo>
                      <a:pt x="2" y="24"/>
                    </a:lnTo>
                    <a:lnTo>
                      <a:pt x="2" y="22"/>
                    </a:lnTo>
                    <a:lnTo>
                      <a:pt x="0" y="18"/>
                    </a:lnTo>
                    <a:lnTo>
                      <a:pt x="0" y="14"/>
                    </a:lnTo>
                    <a:lnTo>
                      <a:pt x="0" y="8"/>
                    </a:lnTo>
                    <a:lnTo>
                      <a:pt x="4" y="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4" name="Freeform 302"/>
              <p:cNvSpPr>
                <a:spLocks/>
              </p:cNvSpPr>
              <p:nvPr/>
            </p:nvSpPr>
            <p:spPr bwMode="gray">
              <a:xfrm>
                <a:off x="3022" y="3237"/>
                <a:ext cx="24" cy="26"/>
              </a:xfrm>
              <a:custGeom>
                <a:avLst/>
                <a:gdLst>
                  <a:gd name="T0" fmla="*/ 0 w 22"/>
                  <a:gd name="T1" fmla="*/ 12 h 26"/>
                  <a:gd name="T2" fmla="*/ 4 w 22"/>
                  <a:gd name="T3" fmla="*/ 6 h 26"/>
                  <a:gd name="T4" fmla="*/ 4 w 22"/>
                  <a:gd name="T5" fmla="*/ 6 h 26"/>
                  <a:gd name="T6" fmla="*/ 4 w 22"/>
                  <a:gd name="T7" fmla="*/ 6 h 26"/>
                  <a:gd name="T8" fmla="*/ 4 w 22"/>
                  <a:gd name="T9" fmla="*/ 4 h 26"/>
                  <a:gd name="T10" fmla="*/ 6 w 22"/>
                  <a:gd name="T11" fmla="*/ 2 h 26"/>
                  <a:gd name="T12" fmla="*/ 8 w 22"/>
                  <a:gd name="T13" fmla="*/ 2 h 26"/>
                  <a:gd name="T14" fmla="*/ 12 w 22"/>
                  <a:gd name="T15" fmla="*/ 0 h 26"/>
                  <a:gd name="T16" fmla="*/ 22 w 22"/>
                  <a:gd name="T17" fmla="*/ 8 h 26"/>
                  <a:gd name="T18" fmla="*/ 16 w 22"/>
                  <a:gd name="T19" fmla="*/ 18 h 26"/>
                  <a:gd name="T20" fmla="*/ 14 w 22"/>
                  <a:gd name="T21" fmla="*/ 20 h 26"/>
                  <a:gd name="T22" fmla="*/ 14 w 22"/>
                  <a:gd name="T23" fmla="*/ 22 h 26"/>
                  <a:gd name="T24" fmla="*/ 12 w 22"/>
                  <a:gd name="T25" fmla="*/ 24 h 26"/>
                  <a:gd name="T26" fmla="*/ 12 w 22"/>
                  <a:gd name="T27" fmla="*/ 26 h 26"/>
                  <a:gd name="T28" fmla="*/ 8 w 22"/>
                  <a:gd name="T29" fmla="*/ 26 h 26"/>
                  <a:gd name="T30" fmla="*/ 0 w 22"/>
                  <a:gd name="T31" fmla="*/ 12 h 26"/>
                  <a:gd name="T32" fmla="*/ 0 w 22"/>
                  <a:gd name="T33" fmla="*/ 12 h 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2"/>
                  <a:gd name="T52" fmla="*/ 0 h 26"/>
                  <a:gd name="T53" fmla="*/ 22 w 22"/>
                  <a:gd name="T54" fmla="*/ 26 h 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2" h="26">
                    <a:moveTo>
                      <a:pt x="0" y="12"/>
                    </a:moveTo>
                    <a:lnTo>
                      <a:pt x="4" y="6"/>
                    </a:lnTo>
                    <a:lnTo>
                      <a:pt x="4" y="4"/>
                    </a:lnTo>
                    <a:lnTo>
                      <a:pt x="6" y="2"/>
                    </a:lnTo>
                    <a:lnTo>
                      <a:pt x="8" y="2"/>
                    </a:lnTo>
                    <a:lnTo>
                      <a:pt x="12" y="0"/>
                    </a:lnTo>
                    <a:lnTo>
                      <a:pt x="22" y="8"/>
                    </a:lnTo>
                    <a:lnTo>
                      <a:pt x="16" y="18"/>
                    </a:lnTo>
                    <a:lnTo>
                      <a:pt x="14" y="20"/>
                    </a:lnTo>
                    <a:lnTo>
                      <a:pt x="14" y="22"/>
                    </a:lnTo>
                    <a:lnTo>
                      <a:pt x="12" y="24"/>
                    </a:lnTo>
                    <a:lnTo>
                      <a:pt x="12" y="26"/>
                    </a:lnTo>
                    <a:lnTo>
                      <a:pt x="8" y="26"/>
                    </a:lnTo>
                    <a:lnTo>
                      <a:pt x="0" y="1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5" name="Freeform 303"/>
              <p:cNvSpPr>
                <a:spLocks/>
              </p:cNvSpPr>
              <p:nvPr/>
            </p:nvSpPr>
            <p:spPr bwMode="gray">
              <a:xfrm>
                <a:off x="3008" y="3065"/>
                <a:ext cx="111" cy="96"/>
              </a:xfrm>
              <a:custGeom>
                <a:avLst/>
                <a:gdLst>
                  <a:gd name="T0" fmla="*/ 18 w 100"/>
                  <a:gd name="T1" fmla="*/ 26 h 96"/>
                  <a:gd name="T2" fmla="*/ 34 w 100"/>
                  <a:gd name="T3" fmla="*/ 16 h 96"/>
                  <a:gd name="T4" fmla="*/ 36 w 100"/>
                  <a:gd name="T5" fmla="*/ 10 h 96"/>
                  <a:gd name="T6" fmla="*/ 78 w 100"/>
                  <a:gd name="T7" fmla="*/ 8 h 96"/>
                  <a:gd name="T8" fmla="*/ 100 w 100"/>
                  <a:gd name="T9" fmla="*/ 18 h 96"/>
                  <a:gd name="T10" fmla="*/ 100 w 100"/>
                  <a:gd name="T11" fmla="*/ 48 h 96"/>
                  <a:gd name="T12" fmla="*/ 90 w 100"/>
                  <a:gd name="T13" fmla="*/ 76 h 96"/>
                  <a:gd name="T14" fmla="*/ 72 w 100"/>
                  <a:gd name="T15" fmla="*/ 92 h 96"/>
                  <a:gd name="T16" fmla="*/ 42 w 100"/>
                  <a:gd name="T17" fmla="*/ 96 h 96"/>
                  <a:gd name="T18" fmla="*/ 40 w 100"/>
                  <a:gd name="T19" fmla="*/ 94 h 96"/>
                  <a:gd name="T20" fmla="*/ 34 w 100"/>
                  <a:gd name="T21" fmla="*/ 88 h 96"/>
                  <a:gd name="T22" fmla="*/ 32 w 100"/>
                  <a:gd name="T23" fmla="*/ 88 h 96"/>
                  <a:gd name="T24" fmla="*/ 28 w 100"/>
                  <a:gd name="T25" fmla="*/ 86 h 96"/>
                  <a:gd name="T26" fmla="*/ 26 w 100"/>
                  <a:gd name="T27" fmla="*/ 80 h 96"/>
                  <a:gd name="T28" fmla="*/ 20 w 100"/>
                  <a:gd name="T29" fmla="*/ 74 h 96"/>
                  <a:gd name="T30" fmla="*/ 20 w 100"/>
                  <a:gd name="T31" fmla="*/ 74 h 96"/>
                  <a:gd name="T32" fmla="*/ 18 w 100"/>
                  <a:gd name="T33" fmla="*/ 68 h 96"/>
                  <a:gd name="T34" fmla="*/ 12 w 100"/>
                  <a:gd name="T35" fmla="*/ 58 h 96"/>
                  <a:gd name="T36" fmla="*/ 4 w 100"/>
                  <a:gd name="T37" fmla="*/ 46 h 96"/>
                  <a:gd name="T38" fmla="*/ 0 w 100"/>
                  <a:gd name="T39" fmla="*/ 28 h 96"/>
                  <a:gd name="T40" fmla="*/ 2 w 100"/>
                  <a:gd name="T41" fmla="*/ 38 h 96"/>
                  <a:gd name="T42" fmla="*/ 6 w 100"/>
                  <a:gd name="T43" fmla="*/ 50 h 96"/>
                  <a:gd name="T44" fmla="*/ 10 w 100"/>
                  <a:gd name="T45" fmla="*/ 56 h 96"/>
                  <a:gd name="T46" fmla="*/ 12 w 100"/>
                  <a:gd name="T47" fmla="*/ 58 h 96"/>
                  <a:gd name="T48" fmla="*/ 16 w 100"/>
                  <a:gd name="T49" fmla="*/ 64 h 96"/>
                  <a:gd name="T50" fmla="*/ 20 w 100"/>
                  <a:gd name="T51" fmla="*/ 72 h 96"/>
                  <a:gd name="T52" fmla="*/ 20 w 100"/>
                  <a:gd name="T53" fmla="*/ 74 h 96"/>
                  <a:gd name="T54" fmla="*/ 26 w 100"/>
                  <a:gd name="T55" fmla="*/ 80 h 96"/>
                  <a:gd name="T56" fmla="*/ 28 w 100"/>
                  <a:gd name="T57" fmla="*/ 86 h 96"/>
                  <a:gd name="T58" fmla="*/ 32 w 100"/>
                  <a:gd name="T59" fmla="*/ 88 h 96"/>
                  <a:gd name="T60" fmla="*/ 34 w 100"/>
                  <a:gd name="T61" fmla="*/ 88 h 96"/>
                  <a:gd name="T62" fmla="*/ 40 w 100"/>
                  <a:gd name="T63" fmla="*/ 94 h 96"/>
                  <a:gd name="T64" fmla="*/ 42 w 100"/>
                  <a:gd name="T65" fmla="*/ 96 h 9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0"/>
                  <a:gd name="T100" fmla="*/ 0 h 96"/>
                  <a:gd name="T101" fmla="*/ 100 w 100"/>
                  <a:gd name="T102" fmla="*/ 96 h 9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0" h="96">
                    <a:moveTo>
                      <a:pt x="0" y="26"/>
                    </a:moveTo>
                    <a:lnTo>
                      <a:pt x="18" y="26"/>
                    </a:lnTo>
                    <a:lnTo>
                      <a:pt x="30" y="22"/>
                    </a:lnTo>
                    <a:lnTo>
                      <a:pt x="34" y="16"/>
                    </a:lnTo>
                    <a:lnTo>
                      <a:pt x="36" y="12"/>
                    </a:lnTo>
                    <a:lnTo>
                      <a:pt x="36" y="10"/>
                    </a:lnTo>
                    <a:lnTo>
                      <a:pt x="78" y="0"/>
                    </a:lnTo>
                    <a:lnTo>
                      <a:pt x="78" y="8"/>
                    </a:lnTo>
                    <a:lnTo>
                      <a:pt x="88" y="12"/>
                    </a:lnTo>
                    <a:lnTo>
                      <a:pt x="100" y="18"/>
                    </a:lnTo>
                    <a:lnTo>
                      <a:pt x="98" y="32"/>
                    </a:lnTo>
                    <a:lnTo>
                      <a:pt x="100" y="48"/>
                    </a:lnTo>
                    <a:lnTo>
                      <a:pt x="98" y="64"/>
                    </a:lnTo>
                    <a:lnTo>
                      <a:pt x="90" y="76"/>
                    </a:lnTo>
                    <a:lnTo>
                      <a:pt x="78" y="86"/>
                    </a:lnTo>
                    <a:lnTo>
                      <a:pt x="72" y="92"/>
                    </a:lnTo>
                    <a:lnTo>
                      <a:pt x="70" y="96"/>
                    </a:lnTo>
                    <a:lnTo>
                      <a:pt x="42" y="96"/>
                    </a:lnTo>
                    <a:lnTo>
                      <a:pt x="40" y="94"/>
                    </a:lnTo>
                    <a:lnTo>
                      <a:pt x="38" y="90"/>
                    </a:lnTo>
                    <a:lnTo>
                      <a:pt x="34" y="88"/>
                    </a:lnTo>
                    <a:lnTo>
                      <a:pt x="32" y="88"/>
                    </a:lnTo>
                    <a:lnTo>
                      <a:pt x="30" y="88"/>
                    </a:lnTo>
                    <a:lnTo>
                      <a:pt x="28" y="86"/>
                    </a:lnTo>
                    <a:lnTo>
                      <a:pt x="26" y="84"/>
                    </a:lnTo>
                    <a:lnTo>
                      <a:pt x="26" y="80"/>
                    </a:lnTo>
                    <a:lnTo>
                      <a:pt x="24" y="76"/>
                    </a:lnTo>
                    <a:lnTo>
                      <a:pt x="20" y="74"/>
                    </a:lnTo>
                    <a:lnTo>
                      <a:pt x="20" y="72"/>
                    </a:lnTo>
                    <a:lnTo>
                      <a:pt x="18" y="68"/>
                    </a:lnTo>
                    <a:lnTo>
                      <a:pt x="16" y="64"/>
                    </a:lnTo>
                    <a:lnTo>
                      <a:pt x="12" y="58"/>
                    </a:lnTo>
                    <a:lnTo>
                      <a:pt x="8" y="52"/>
                    </a:lnTo>
                    <a:lnTo>
                      <a:pt x="4" y="46"/>
                    </a:lnTo>
                    <a:lnTo>
                      <a:pt x="0" y="26"/>
                    </a:lnTo>
                    <a:lnTo>
                      <a:pt x="0" y="28"/>
                    </a:lnTo>
                    <a:lnTo>
                      <a:pt x="2" y="32"/>
                    </a:lnTo>
                    <a:lnTo>
                      <a:pt x="2" y="38"/>
                    </a:lnTo>
                    <a:lnTo>
                      <a:pt x="4" y="44"/>
                    </a:lnTo>
                    <a:lnTo>
                      <a:pt x="6" y="50"/>
                    </a:lnTo>
                    <a:lnTo>
                      <a:pt x="8" y="54"/>
                    </a:lnTo>
                    <a:lnTo>
                      <a:pt x="10" y="56"/>
                    </a:lnTo>
                    <a:lnTo>
                      <a:pt x="12" y="58"/>
                    </a:lnTo>
                    <a:lnTo>
                      <a:pt x="14" y="62"/>
                    </a:lnTo>
                    <a:lnTo>
                      <a:pt x="16" y="64"/>
                    </a:lnTo>
                    <a:lnTo>
                      <a:pt x="18" y="68"/>
                    </a:lnTo>
                    <a:lnTo>
                      <a:pt x="20" y="72"/>
                    </a:lnTo>
                    <a:lnTo>
                      <a:pt x="20" y="74"/>
                    </a:lnTo>
                    <a:lnTo>
                      <a:pt x="24" y="76"/>
                    </a:lnTo>
                    <a:lnTo>
                      <a:pt x="26" y="80"/>
                    </a:lnTo>
                    <a:lnTo>
                      <a:pt x="28" y="84"/>
                    </a:lnTo>
                    <a:lnTo>
                      <a:pt x="28" y="86"/>
                    </a:lnTo>
                    <a:lnTo>
                      <a:pt x="30" y="88"/>
                    </a:lnTo>
                    <a:lnTo>
                      <a:pt x="32" y="88"/>
                    </a:lnTo>
                    <a:lnTo>
                      <a:pt x="34" y="88"/>
                    </a:lnTo>
                    <a:lnTo>
                      <a:pt x="38" y="90"/>
                    </a:lnTo>
                    <a:lnTo>
                      <a:pt x="40" y="94"/>
                    </a:lnTo>
                    <a:lnTo>
                      <a:pt x="42" y="96"/>
                    </a:lnTo>
                    <a:lnTo>
                      <a:pt x="0" y="2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6" name="Freeform 304"/>
              <p:cNvSpPr>
                <a:spLocks/>
              </p:cNvSpPr>
              <p:nvPr/>
            </p:nvSpPr>
            <p:spPr bwMode="gray">
              <a:xfrm>
                <a:off x="2461" y="2505"/>
                <a:ext cx="232" cy="200"/>
              </a:xfrm>
              <a:custGeom>
                <a:avLst/>
                <a:gdLst>
                  <a:gd name="T0" fmla="*/ 74 w 210"/>
                  <a:gd name="T1" fmla="*/ 0 h 200"/>
                  <a:gd name="T2" fmla="*/ 74 w 210"/>
                  <a:gd name="T3" fmla="*/ 0 h 200"/>
                  <a:gd name="T4" fmla="*/ 72 w 210"/>
                  <a:gd name="T5" fmla="*/ 2 h 200"/>
                  <a:gd name="T6" fmla="*/ 78 w 210"/>
                  <a:gd name="T7" fmla="*/ 114 h 200"/>
                  <a:gd name="T8" fmla="*/ 80 w 210"/>
                  <a:gd name="T9" fmla="*/ 120 h 200"/>
                  <a:gd name="T10" fmla="*/ 82 w 210"/>
                  <a:gd name="T11" fmla="*/ 128 h 200"/>
                  <a:gd name="T12" fmla="*/ 24 w 210"/>
                  <a:gd name="T13" fmla="*/ 130 h 200"/>
                  <a:gd name="T14" fmla="*/ 22 w 210"/>
                  <a:gd name="T15" fmla="*/ 132 h 200"/>
                  <a:gd name="T16" fmla="*/ 18 w 210"/>
                  <a:gd name="T17" fmla="*/ 134 h 200"/>
                  <a:gd name="T18" fmla="*/ 16 w 210"/>
                  <a:gd name="T19" fmla="*/ 132 h 200"/>
                  <a:gd name="T20" fmla="*/ 14 w 210"/>
                  <a:gd name="T21" fmla="*/ 132 h 200"/>
                  <a:gd name="T22" fmla="*/ 12 w 210"/>
                  <a:gd name="T23" fmla="*/ 136 h 200"/>
                  <a:gd name="T24" fmla="*/ 12 w 210"/>
                  <a:gd name="T25" fmla="*/ 140 h 200"/>
                  <a:gd name="T26" fmla="*/ 10 w 210"/>
                  <a:gd name="T27" fmla="*/ 144 h 200"/>
                  <a:gd name="T28" fmla="*/ 8 w 210"/>
                  <a:gd name="T29" fmla="*/ 146 h 200"/>
                  <a:gd name="T30" fmla="*/ 6 w 210"/>
                  <a:gd name="T31" fmla="*/ 150 h 200"/>
                  <a:gd name="T32" fmla="*/ 2 w 210"/>
                  <a:gd name="T33" fmla="*/ 154 h 200"/>
                  <a:gd name="T34" fmla="*/ 0 w 210"/>
                  <a:gd name="T35" fmla="*/ 156 h 200"/>
                  <a:gd name="T36" fmla="*/ 0 w 210"/>
                  <a:gd name="T37" fmla="*/ 164 h 200"/>
                  <a:gd name="T38" fmla="*/ 2 w 210"/>
                  <a:gd name="T39" fmla="*/ 172 h 200"/>
                  <a:gd name="T40" fmla="*/ 2 w 210"/>
                  <a:gd name="T41" fmla="*/ 174 h 200"/>
                  <a:gd name="T42" fmla="*/ 4 w 210"/>
                  <a:gd name="T43" fmla="*/ 176 h 200"/>
                  <a:gd name="T44" fmla="*/ 10 w 210"/>
                  <a:gd name="T45" fmla="*/ 178 h 200"/>
                  <a:gd name="T46" fmla="*/ 14 w 210"/>
                  <a:gd name="T47" fmla="*/ 180 h 200"/>
                  <a:gd name="T48" fmla="*/ 22 w 210"/>
                  <a:gd name="T49" fmla="*/ 182 h 200"/>
                  <a:gd name="T50" fmla="*/ 24 w 210"/>
                  <a:gd name="T51" fmla="*/ 182 h 200"/>
                  <a:gd name="T52" fmla="*/ 30 w 210"/>
                  <a:gd name="T53" fmla="*/ 182 h 200"/>
                  <a:gd name="T54" fmla="*/ 30 w 210"/>
                  <a:gd name="T55" fmla="*/ 176 h 200"/>
                  <a:gd name="T56" fmla="*/ 32 w 210"/>
                  <a:gd name="T57" fmla="*/ 176 h 200"/>
                  <a:gd name="T58" fmla="*/ 38 w 210"/>
                  <a:gd name="T59" fmla="*/ 174 h 200"/>
                  <a:gd name="T60" fmla="*/ 44 w 210"/>
                  <a:gd name="T61" fmla="*/ 178 h 200"/>
                  <a:gd name="T62" fmla="*/ 44 w 210"/>
                  <a:gd name="T63" fmla="*/ 182 h 200"/>
                  <a:gd name="T64" fmla="*/ 48 w 210"/>
                  <a:gd name="T65" fmla="*/ 190 h 200"/>
                  <a:gd name="T66" fmla="*/ 56 w 210"/>
                  <a:gd name="T67" fmla="*/ 198 h 200"/>
                  <a:gd name="T68" fmla="*/ 60 w 210"/>
                  <a:gd name="T69" fmla="*/ 200 h 200"/>
                  <a:gd name="T70" fmla="*/ 70 w 210"/>
                  <a:gd name="T71" fmla="*/ 198 h 200"/>
                  <a:gd name="T72" fmla="*/ 74 w 210"/>
                  <a:gd name="T73" fmla="*/ 196 h 200"/>
                  <a:gd name="T74" fmla="*/ 78 w 210"/>
                  <a:gd name="T75" fmla="*/ 192 h 200"/>
                  <a:gd name="T76" fmla="*/ 84 w 210"/>
                  <a:gd name="T77" fmla="*/ 196 h 200"/>
                  <a:gd name="T78" fmla="*/ 86 w 210"/>
                  <a:gd name="T79" fmla="*/ 196 h 200"/>
                  <a:gd name="T80" fmla="*/ 90 w 210"/>
                  <a:gd name="T81" fmla="*/ 196 h 200"/>
                  <a:gd name="T82" fmla="*/ 92 w 210"/>
                  <a:gd name="T83" fmla="*/ 194 h 200"/>
                  <a:gd name="T84" fmla="*/ 94 w 210"/>
                  <a:gd name="T85" fmla="*/ 186 h 200"/>
                  <a:gd name="T86" fmla="*/ 98 w 210"/>
                  <a:gd name="T87" fmla="*/ 176 h 200"/>
                  <a:gd name="T88" fmla="*/ 102 w 210"/>
                  <a:gd name="T89" fmla="*/ 170 h 200"/>
                  <a:gd name="T90" fmla="*/ 106 w 210"/>
                  <a:gd name="T91" fmla="*/ 166 h 200"/>
                  <a:gd name="T92" fmla="*/ 114 w 210"/>
                  <a:gd name="T93" fmla="*/ 164 h 200"/>
                  <a:gd name="T94" fmla="*/ 130 w 210"/>
                  <a:gd name="T95" fmla="*/ 162 h 200"/>
                  <a:gd name="T96" fmla="*/ 148 w 210"/>
                  <a:gd name="T97" fmla="*/ 156 h 200"/>
                  <a:gd name="T98" fmla="*/ 154 w 210"/>
                  <a:gd name="T99" fmla="*/ 150 h 200"/>
                  <a:gd name="T100" fmla="*/ 162 w 210"/>
                  <a:gd name="T101" fmla="*/ 150 h 200"/>
                  <a:gd name="T102" fmla="*/ 176 w 210"/>
                  <a:gd name="T103" fmla="*/ 148 h 200"/>
                  <a:gd name="T104" fmla="*/ 180 w 210"/>
                  <a:gd name="T105" fmla="*/ 148 h 200"/>
                  <a:gd name="T106" fmla="*/ 186 w 210"/>
                  <a:gd name="T107" fmla="*/ 142 h 200"/>
                  <a:gd name="T108" fmla="*/ 196 w 210"/>
                  <a:gd name="T109" fmla="*/ 132 h 200"/>
                  <a:gd name="T110" fmla="*/ 202 w 210"/>
                  <a:gd name="T111" fmla="*/ 120 h 200"/>
                  <a:gd name="T112" fmla="*/ 208 w 210"/>
                  <a:gd name="T113" fmla="*/ 92 h 200"/>
                  <a:gd name="T114" fmla="*/ 202 w 210"/>
                  <a:gd name="T115" fmla="*/ 74 h 200"/>
                  <a:gd name="T116" fmla="*/ 170 w 210"/>
                  <a:gd name="T117" fmla="*/ 58 h 200"/>
                  <a:gd name="T118" fmla="*/ 154 w 210"/>
                  <a:gd name="T119" fmla="*/ 45 h 200"/>
                  <a:gd name="T120" fmla="*/ 94 w 210"/>
                  <a:gd name="T121" fmla="*/ 0 h 20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10"/>
                  <a:gd name="T184" fmla="*/ 0 h 200"/>
                  <a:gd name="T185" fmla="*/ 210 w 210"/>
                  <a:gd name="T186" fmla="*/ 200 h 20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10" h="200">
                    <a:moveTo>
                      <a:pt x="94" y="0"/>
                    </a:moveTo>
                    <a:lnTo>
                      <a:pt x="74" y="0"/>
                    </a:lnTo>
                    <a:lnTo>
                      <a:pt x="72" y="0"/>
                    </a:lnTo>
                    <a:lnTo>
                      <a:pt x="72" y="2"/>
                    </a:lnTo>
                    <a:lnTo>
                      <a:pt x="78" y="114"/>
                    </a:lnTo>
                    <a:lnTo>
                      <a:pt x="80" y="118"/>
                    </a:lnTo>
                    <a:lnTo>
                      <a:pt x="80" y="120"/>
                    </a:lnTo>
                    <a:lnTo>
                      <a:pt x="82" y="124"/>
                    </a:lnTo>
                    <a:lnTo>
                      <a:pt x="82" y="128"/>
                    </a:lnTo>
                    <a:lnTo>
                      <a:pt x="76" y="136"/>
                    </a:lnTo>
                    <a:lnTo>
                      <a:pt x="24" y="130"/>
                    </a:lnTo>
                    <a:lnTo>
                      <a:pt x="22" y="132"/>
                    </a:lnTo>
                    <a:lnTo>
                      <a:pt x="20" y="134"/>
                    </a:lnTo>
                    <a:lnTo>
                      <a:pt x="18" y="134"/>
                    </a:lnTo>
                    <a:lnTo>
                      <a:pt x="16" y="132"/>
                    </a:lnTo>
                    <a:lnTo>
                      <a:pt x="14" y="132"/>
                    </a:lnTo>
                    <a:lnTo>
                      <a:pt x="12" y="134"/>
                    </a:lnTo>
                    <a:lnTo>
                      <a:pt x="12" y="136"/>
                    </a:lnTo>
                    <a:lnTo>
                      <a:pt x="12" y="138"/>
                    </a:lnTo>
                    <a:lnTo>
                      <a:pt x="12" y="140"/>
                    </a:lnTo>
                    <a:lnTo>
                      <a:pt x="12" y="144"/>
                    </a:lnTo>
                    <a:lnTo>
                      <a:pt x="10" y="144"/>
                    </a:lnTo>
                    <a:lnTo>
                      <a:pt x="8" y="144"/>
                    </a:lnTo>
                    <a:lnTo>
                      <a:pt x="8" y="146"/>
                    </a:lnTo>
                    <a:lnTo>
                      <a:pt x="8" y="148"/>
                    </a:lnTo>
                    <a:lnTo>
                      <a:pt x="6" y="150"/>
                    </a:lnTo>
                    <a:lnTo>
                      <a:pt x="4" y="154"/>
                    </a:lnTo>
                    <a:lnTo>
                      <a:pt x="2" y="154"/>
                    </a:lnTo>
                    <a:lnTo>
                      <a:pt x="0" y="154"/>
                    </a:lnTo>
                    <a:lnTo>
                      <a:pt x="0" y="156"/>
                    </a:lnTo>
                    <a:lnTo>
                      <a:pt x="0" y="158"/>
                    </a:lnTo>
                    <a:lnTo>
                      <a:pt x="0" y="164"/>
                    </a:lnTo>
                    <a:lnTo>
                      <a:pt x="2" y="168"/>
                    </a:lnTo>
                    <a:lnTo>
                      <a:pt x="2" y="172"/>
                    </a:lnTo>
                    <a:lnTo>
                      <a:pt x="2" y="174"/>
                    </a:lnTo>
                    <a:lnTo>
                      <a:pt x="2" y="176"/>
                    </a:lnTo>
                    <a:lnTo>
                      <a:pt x="4" y="176"/>
                    </a:lnTo>
                    <a:lnTo>
                      <a:pt x="6" y="178"/>
                    </a:lnTo>
                    <a:lnTo>
                      <a:pt x="10" y="178"/>
                    </a:lnTo>
                    <a:lnTo>
                      <a:pt x="14" y="180"/>
                    </a:lnTo>
                    <a:lnTo>
                      <a:pt x="18" y="182"/>
                    </a:lnTo>
                    <a:lnTo>
                      <a:pt x="22" y="182"/>
                    </a:lnTo>
                    <a:lnTo>
                      <a:pt x="24" y="182"/>
                    </a:lnTo>
                    <a:lnTo>
                      <a:pt x="28" y="182"/>
                    </a:lnTo>
                    <a:lnTo>
                      <a:pt x="30" y="182"/>
                    </a:lnTo>
                    <a:lnTo>
                      <a:pt x="30" y="180"/>
                    </a:lnTo>
                    <a:lnTo>
                      <a:pt x="30" y="176"/>
                    </a:lnTo>
                    <a:lnTo>
                      <a:pt x="32" y="176"/>
                    </a:lnTo>
                    <a:lnTo>
                      <a:pt x="36" y="174"/>
                    </a:lnTo>
                    <a:lnTo>
                      <a:pt x="38" y="174"/>
                    </a:lnTo>
                    <a:lnTo>
                      <a:pt x="42" y="176"/>
                    </a:lnTo>
                    <a:lnTo>
                      <a:pt x="44" y="178"/>
                    </a:lnTo>
                    <a:lnTo>
                      <a:pt x="44" y="180"/>
                    </a:lnTo>
                    <a:lnTo>
                      <a:pt x="44" y="182"/>
                    </a:lnTo>
                    <a:lnTo>
                      <a:pt x="46" y="186"/>
                    </a:lnTo>
                    <a:lnTo>
                      <a:pt x="48" y="190"/>
                    </a:lnTo>
                    <a:lnTo>
                      <a:pt x="50" y="194"/>
                    </a:lnTo>
                    <a:lnTo>
                      <a:pt x="56" y="198"/>
                    </a:lnTo>
                    <a:lnTo>
                      <a:pt x="60" y="200"/>
                    </a:lnTo>
                    <a:lnTo>
                      <a:pt x="64" y="200"/>
                    </a:lnTo>
                    <a:lnTo>
                      <a:pt x="70" y="198"/>
                    </a:lnTo>
                    <a:lnTo>
                      <a:pt x="74" y="196"/>
                    </a:lnTo>
                    <a:lnTo>
                      <a:pt x="76" y="194"/>
                    </a:lnTo>
                    <a:lnTo>
                      <a:pt x="78" y="192"/>
                    </a:lnTo>
                    <a:lnTo>
                      <a:pt x="82" y="192"/>
                    </a:lnTo>
                    <a:lnTo>
                      <a:pt x="84" y="196"/>
                    </a:lnTo>
                    <a:lnTo>
                      <a:pt x="86" y="196"/>
                    </a:lnTo>
                    <a:lnTo>
                      <a:pt x="88" y="198"/>
                    </a:lnTo>
                    <a:lnTo>
                      <a:pt x="90" y="196"/>
                    </a:lnTo>
                    <a:lnTo>
                      <a:pt x="92" y="194"/>
                    </a:lnTo>
                    <a:lnTo>
                      <a:pt x="92" y="190"/>
                    </a:lnTo>
                    <a:lnTo>
                      <a:pt x="94" y="186"/>
                    </a:lnTo>
                    <a:lnTo>
                      <a:pt x="96" y="180"/>
                    </a:lnTo>
                    <a:lnTo>
                      <a:pt x="98" y="176"/>
                    </a:lnTo>
                    <a:lnTo>
                      <a:pt x="100" y="172"/>
                    </a:lnTo>
                    <a:lnTo>
                      <a:pt x="102" y="170"/>
                    </a:lnTo>
                    <a:lnTo>
                      <a:pt x="102" y="168"/>
                    </a:lnTo>
                    <a:lnTo>
                      <a:pt x="106" y="166"/>
                    </a:lnTo>
                    <a:lnTo>
                      <a:pt x="108" y="164"/>
                    </a:lnTo>
                    <a:lnTo>
                      <a:pt x="114" y="164"/>
                    </a:lnTo>
                    <a:lnTo>
                      <a:pt x="120" y="164"/>
                    </a:lnTo>
                    <a:lnTo>
                      <a:pt x="130" y="162"/>
                    </a:lnTo>
                    <a:lnTo>
                      <a:pt x="140" y="160"/>
                    </a:lnTo>
                    <a:lnTo>
                      <a:pt x="148" y="156"/>
                    </a:lnTo>
                    <a:lnTo>
                      <a:pt x="152" y="150"/>
                    </a:lnTo>
                    <a:lnTo>
                      <a:pt x="154" y="150"/>
                    </a:lnTo>
                    <a:lnTo>
                      <a:pt x="158" y="150"/>
                    </a:lnTo>
                    <a:lnTo>
                      <a:pt x="162" y="150"/>
                    </a:lnTo>
                    <a:lnTo>
                      <a:pt x="168" y="150"/>
                    </a:lnTo>
                    <a:lnTo>
                      <a:pt x="176" y="148"/>
                    </a:lnTo>
                    <a:lnTo>
                      <a:pt x="180" y="148"/>
                    </a:lnTo>
                    <a:lnTo>
                      <a:pt x="182" y="146"/>
                    </a:lnTo>
                    <a:lnTo>
                      <a:pt x="186" y="142"/>
                    </a:lnTo>
                    <a:lnTo>
                      <a:pt x="192" y="138"/>
                    </a:lnTo>
                    <a:lnTo>
                      <a:pt x="196" y="132"/>
                    </a:lnTo>
                    <a:lnTo>
                      <a:pt x="200" y="124"/>
                    </a:lnTo>
                    <a:lnTo>
                      <a:pt x="202" y="120"/>
                    </a:lnTo>
                    <a:lnTo>
                      <a:pt x="204" y="108"/>
                    </a:lnTo>
                    <a:lnTo>
                      <a:pt x="208" y="92"/>
                    </a:lnTo>
                    <a:lnTo>
                      <a:pt x="210" y="72"/>
                    </a:lnTo>
                    <a:lnTo>
                      <a:pt x="202" y="74"/>
                    </a:lnTo>
                    <a:lnTo>
                      <a:pt x="198" y="58"/>
                    </a:lnTo>
                    <a:lnTo>
                      <a:pt x="170" y="58"/>
                    </a:lnTo>
                    <a:lnTo>
                      <a:pt x="94" y="0"/>
                    </a:lnTo>
                    <a:lnTo>
                      <a:pt x="154" y="45"/>
                    </a:lnTo>
                    <a:lnTo>
                      <a:pt x="127" y="24"/>
                    </a:lnTo>
                    <a:lnTo>
                      <a:pt x="94"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7" name="Freeform 305"/>
              <p:cNvSpPr>
                <a:spLocks/>
              </p:cNvSpPr>
              <p:nvPr/>
            </p:nvSpPr>
            <p:spPr bwMode="gray">
              <a:xfrm>
                <a:off x="3000" y="2425"/>
                <a:ext cx="152" cy="150"/>
              </a:xfrm>
              <a:custGeom>
                <a:avLst/>
                <a:gdLst>
                  <a:gd name="T0" fmla="*/ 0 w 138"/>
                  <a:gd name="T1" fmla="*/ 150 h 150"/>
                  <a:gd name="T2" fmla="*/ 0 w 138"/>
                  <a:gd name="T3" fmla="*/ 0 h 150"/>
                  <a:gd name="T4" fmla="*/ 2 w 138"/>
                  <a:gd name="T5" fmla="*/ 0 h 150"/>
                  <a:gd name="T6" fmla="*/ 6 w 138"/>
                  <a:gd name="T7" fmla="*/ 2 h 150"/>
                  <a:gd name="T8" fmla="*/ 12 w 138"/>
                  <a:gd name="T9" fmla="*/ 2 h 150"/>
                  <a:gd name="T10" fmla="*/ 18 w 138"/>
                  <a:gd name="T11" fmla="*/ 2 h 150"/>
                  <a:gd name="T12" fmla="*/ 22 w 138"/>
                  <a:gd name="T13" fmla="*/ 2 h 150"/>
                  <a:gd name="T14" fmla="*/ 26 w 138"/>
                  <a:gd name="T15" fmla="*/ 4 h 150"/>
                  <a:gd name="T16" fmla="*/ 28 w 138"/>
                  <a:gd name="T17" fmla="*/ 4 h 150"/>
                  <a:gd name="T18" fmla="*/ 30 w 138"/>
                  <a:gd name="T19" fmla="*/ 6 h 150"/>
                  <a:gd name="T20" fmla="*/ 34 w 138"/>
                  <a:gd name="T21" fmla="*/ 8 h 150"/>
                  <a:gd name="T22" fmla="*/ 38 w 138"/>
                  <a:gd name="T23" fmla="*/ 10 h 150"/>
                  <a:gd name="T24" fmla="*/ 44 w 138"/>
                  <a:gd name="T25" fmla="*/ 10 h 150"/>
                  <a:gd name="T26" fmla="*/ 68 w 138"/>
                  <a:gd name="T27" fmla="*/ 4 h 150"/>
                  <a:gd name="T28" fmla="*/ 68 w 138"/>
                  <a:gd name="T29" fmla="*/ 4 h 150"/>
                  <a:gd name="T30" fmla="*/ 70 w 138"/>
                  <a:gd name="T31" fmla="*/ 4 h 150"/>
                  <a:gd name="T32" fmla="*/ 72 w 138"/>
                  <a:gd name="T33" fmla="*/ 2 h 150"/>
                  <a:gd name="T34" fmla="*/ 76 w 138"/>
                  <a:gd name="T35" fmla="*/ 2 h 150"/>
                  <a:gd name="T36" fmla="*/ 80 w 138"/>
                  <a:gd name="T37" fmla="*/ 4 h 150"/>
                  <a:gd name="T38" fmla="*/ 86 w 138"/>
                  <a:gd name="T39" fmla="*/ 6 h 150"/>
                  <a:gd name="T40" fmla="*/ 86 w 138"/>
                  <a:gd name="T41" fmla="*/ 6 h 150"/>
                  <a:gd name="T42" fmla="*/ 86 w 138"/>
                  <a:gd name="T43" fmla="*/ 10 h 150"/>
                  <a:gd name="T44" fmla="*/ 86 w 138"/>
                  <a:gd name="T45" fmla="*/ 14 h 150"/>
                  <a:gd name="T46" fmla="*/ 88 w 138"/>
                  <a:gd name="T47" fmla="*/ 20 h 150"/>
                  <a:gd name="T48" fmla="*/ 92 w 138"/>
                  <a:gd name="T49" fmla="*/ 26 h 150"/>
                  <a:gd name="T50" fmla="*/ 92 w 138"/>
                  <a:gd name="T51" fmla="*/ 30 h 150"/>
                  <a:gd name="T52" fmla="*/ 98 w 138"/>
                  <a:gd name="T53" fmla="*/ 40 h 150"/>
                  <a:gd name="T54" fmla="*/ 106 w 138"/>
                  <a:gd name="T55" fmla="*/ 56 h 150"/>
                  <a:gd name="T56" fmla="*/ 114 w 138"/>
                  <a:gd name="T57" fmla="*/ 74 h 150"/>
                  <a:gd name="T58" fmla="*/ 122 w 138"/>
                  <a:gd name="T59" fmla="*/ 92 h 150"/>
                  <a:gd name="T60" fmla="*/ 130 w 138"/>
                  <a:gd name="T61" fmla="*/ 108 h 150"/>
                  <a:gd name="T62" fmla="*/ 136 w 138"/>
                  <a:gd name="T63" fmla="*/ 122 h 150"/>
                  <a:gd name="T64" fmla="*/ 138 w 138"/>
                  <a:gd name="T65" fmla="*/ 128 h 150"/>
                  <a:gd name="T66" fmla="*/ 138 w 138"/>
                  <a:gd name="T67" fmla="*/ 130 h 150"/>
                  <a:gd name="T68" fmla="*/ 136 w 138"/>
                  <a:gd name="T69" fmla="*/ 132 h 150"/>
                  <a:gd name="T70" fmla="*/ 132 w 138"/>
                  <a:gd name="T71" fmla="*/ 138 h 150"/>
                  <a:gd name="T72" fmla="*/ 126 w 138"/>
                  <a:gd name="T73" fmla="*/ 142 h 150"/>
                  <a:gd name="T74" fmla="*/ 120 w 138"/>
                  <a:gd name="T75" fmla="*/ 146 h 150"/>
                  <a:gd name="T76" fmla="*/ 110 w 138"/>
                  <a:gd name="T77" fmla="*/ 150 h 150"/>
                  <a:gd name="T78" fmla="*/ 0 w 138"/>
                  <a:gd name="T79" fmla="*/ 150 h 150"/>
                  <a:gd name="T80" fmla="*/ 0 w 138"/>
                  <a:gd name="T81" fmla="*/ 150 h 15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38"/>
                  <a:gd name="T124" fmla="*/ 0 h 150"/>
                  <a:gd name="T125" fmla="*/ 138 w 138"/>
                  <a:gd name="T126" fmla="*/ 150 h 15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38" h="150">
                    <a:moveTo>
                      <a:pt x="0" y="150"/>
                    </a:moveTo>
                    <a:lnTo>
                      <a:pt x="0" y="0"/>
                    </a:lnTo>
                    <a:lnTo>
                      <a:pt x="2" y="0"/>
                    </a:lnTo>
                    <a:lnTo>
                      <a:pt x="6" y="2"/>
                    </a:lnTo>
                    <a:lnTo>
                      <a:pt x="12" y="2"/>
                    </a:lnTo>
                    <a:lnTo>
                      <a:pt x="18" y="2"/>
                    </a:lnTo>
                    <a:lnTo>
                      <a:pt x="22" y="2"/>
                    </a:lnTo>
                    <a:lnTo>
                      <a:pt x="26" y="4"/>
                    </a:lnTo>
                    <a:lnTo>
                      <a:pt x="28" y="4"/>
                    </a:lnTo>
                    <a:lnTo>
                      <a:pt x="30" y="6"/>
                    </a:lnTo>
                    <a:lnTo>
                      <a:pt x="34" y="8"/>
                    </a:lnTo>
                    <a:lnTo>
                      <a:pt x="38" y="10"/>
                    </a:lnTo>
                    <a:lnTo>
                      <a:pt x="44" y="10"/>
                    </a:lnTo>
                    <a:lnTo>
                      <a:pt x="68" y="4"/>
                    </a:lnTo>
                    <a:lnTo>
                      <a:pt x="70" y="4"/>
                    </a:lnTo>
                    <a:lnTo>
                      <a:pt x="72" y="2"/>
                    </a:lnTo>
                    <a:lnTo>
                      <a:pt x="76" y="2"/>
                    </a:lnTo>
                    <a:lnTo>
                      <a:pt x="80" y="4"/>
                    </a:lnTo>
                    <a:lnTo>
                      <a:pt x="86" y="6"/>
                    </a:lnTo>
                    <a:lnTo>
                      <a:pt x="86" y="10"/>
                    </a:lnTo>
                    <a:lnTo>
                      <a:pt x="86" y="14"/>
                    </a:lnTo>
                    <a:lnTo>
                      <a:pt x="88" y="20"/>
                    </a:lnTo>
                    <a:lnTo>
                      <a:pt x="92" y="26"/>
                    </a:lnTo>
                    <a:lnTo>
                      <a:pt x="92" y="30"/>
                    </a:lnTo>
                    <a:lnTo>
                      <a:pt x="98" y="40"/>
                    </a:lnTo>
                    <a:lnTo>
                      <a:pt x="106" y="56"/>
                    </a:lnTo>
                    <a:lnTo>
                      <a:pt x="114" y="74"/>
                    </a:lnTo>
                    <a:lnTo>
                      <a:pt x="122" y="92"/>
                    </a:lnTo>
                    <a:lnTo>
                      <a:pt x="130" y="108"/>
                    </a:lnTo>
                    <a:lnTo>
                      <a:pt x="136" y="122"/>
                    </a:lnTo>
                    <a:lnTo>
                      <a:pt x="138" y="128"/>
                    </a:lnTo>
                    <a:lnTo>
                      <a:pt x="138" y="130"/>
                    </a:lnTo>
                    <a:lnTo>
                      <a:pt x="136" y="132"/>
                    </a:lnTo>
                    <a:lnTo>
                      <a:pt x="132" y="138"/>
                    </a:lnTo>
                    <a:lnTo>
                      <a:pt x="126" y="142"/>
                    </a:lnTo>
                    <a:lnTo>
                      <a:pt x="120" y="146"/>
                    </a:lnTo>
                    <a:lnTo>
                      <a:pt x="110" y="150"/>
                    </a:lnTo>
                    <a:lnTo>
                      <a:pt x="0" y="15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8" name="Freeform 306"/>
              <p:cNvSpPr>
                <a:spLocks/>
              </p:cNvSpPr>
              <p:nvPr/>
            </p:nvSpPr>
            <p:spPr bwMode="gray">
              <a:xfrm>
                <a:off x="3094" y="2429"/>
                <a:ext cx="45" cy="50"/>
              </a:xfrm>
              <a:custGeom>
                <a:avLst/>
                <a:gdLst>
                  <a:gd name="T0" fmla="*/ 0 w 40"/>
                  <a:gd name="T1" fmla="*/ 0 h 50"/>
                  <a:gd name="T2" fmla="*/ 0 w 40"/>
                  <a:gd name="T3" fmla="*/ 8 h 50"/>
                  <a:gd name="T4" fmla="*/ 0 w 40"/>
                  <a:gd name="T5" fmla="*/ 10 h 50"/>
                  <a:gd name="T6" fmla="*/ 2 w 40"/>
                  <a:gd name="T7" fmla="*/ 12 h 50"/>
                  <a:gd name="T8" fmla="*/ 2 w 40"/>
                  <a:gd name="T9" fmla="*/ 16 h 50"/>
                  <a:gd name="T10" fmla="*/ 4 w 40"/>
                  <a:gd name="T11" fmla="*/ 20 h 50"/>
                  <a:gd name="T12" fmla="*/ 6 w 40"/>
                  <a:gd name="T13" fmla="*/ 24 h 50"/>
                  <a:gd name="T14" fmla="*/ 8 w 40"/>
                  <a:gd name="T15" fmla="*/ 28 h 50"/>
                  <a:gd name="T16" fmla="*/ 10 w 40"/>
                  <a:gd name="T17" fmla="*/ 30 h 50"/>
                  <a:gd name="T18" fmla="*/ 14 w 40"/>
                  <a:gd name="T19" fmla="*/ 34 h 50"/>
                  <a:gd name="T20" fmla="*/ 16 w 40"/>
                  <a:gd name="T21" fmla="*/ 38 h 50"/>
                  <a:gd name="T22" fmla="*/ 22 w 40"/>
                  <a:gd name="T23" fmla="*/ 42 h 50"/>
                  <a:gd name="T24" fmla="*/ 26 w 40"/>
                  <a:gd name="T25" fmla="*/ 44 h 50"/>
                  <a:gd name="T26" fmla="*/ 30 w 40"/>
                  <a:gd name="T27" fmla="*/ 48 h 50"/>
                  <a:gd name="T28" fmla="*/ 32 w 40"/>
                  <a:gd name="T29" fmla="*/ 50 h 50"/>
                  <a:gd name="T30" fmla="*/ 32 w 40"/>
                  <a:gd name="T31" fmla="*/ 50 h 50"/>
                  <a:gd name="T32" fmla="*/ 34 w 40"/>
                  <a:gd name="T33" fmla="*/ 50 h 50"/>
                  <a:gd name="T34" fmla="*/ 36 w 40"/>
                  <a:gd name="T35" fmla="*/ 48 h 50"/>
                  <a:gd name="T36" fmla="*/ 38 w 40"/>
                  <a:gd name="T37" fmla="*/ 44 h 50"/>
                  <a:gd name="T38" fmla="*/ 40 w 40"/>
                  <a:gd name="T39" fmla="*/ 32 h 50"/>
                  <a:gd name="T40" fmla="*/ 38 w 40"/>
                  <a:gd name="T41" fmla="*/ 28 h 50"/>
                  <a:gd name="T42" fmla="*/ 32 w 40"/>
                  <a:gd name="T43" fmla="*/ 18 h 50"/>
                  <a:gd name="T44" fmla="*/ 26 w 40"/>
                  <a:gd name="T45" fmla="*/ 8 h 50"/>
                  <a:gd name="T46" fmla="*/ 22 w 40"/>
                  <a:gd name="T47" fmla="*/ 0 h 50"/>
                  <a:gd name="T48" fmla="*/ 22 w 40"/>
                  <a:gd name="T49" fmla="*/ 0 h 50"/>
                  <a:gd name="T50" fmla="*/ 18 w 40"/>
                  <a:gd name="T51" fmla="*/ 0 h 50"/>
                  <a:gd name="T52" fmla="*/ 12 w 40"/>
                  <a:gd name="T53" fmla="*/ 0 h 50"/>
                  <a:gd name="T54" fmla="*/ 8 w 40"/>
                  <a:gd name="T55" fmla="*/ 0 h 50"/>
                  <a:gd name="T56" fmla="*/ 2 w 40"/>
                  <a:gd name="T57" fmla="*/ 0 h 50"/>
                  <a:gd name="T58" fmla="*/ 0 w 40"/>
                  <a:gd name="T59" fmla="*/ 0 h 50"/>
                  <a:gd name="T60" fmla="*/ 0 w 40"/>
                  <a:gd name="T61" fmla="*/ 0 h 5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0"/>
                  <a:gd name="T94" fmla="*/ 0 h 50"/>
                  <a:gd name="T95" fmla="*/ 40 w 40"/>
                  <a:gd name="T96" fmla="*/ 50 h 5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0" h="50">
                    <a:moveTo>
                      <a:pt x="0" y="0"/>
                    </a:moveTo>
                    <a:lnTo>
                      <a:pt x="0" y="8"/>
                    </a:lnTo>
                    <a:lnTo>
                      <a:pt x="0" y="10"/>
                    </a:lnTo>
                    <a:lnTo>
                      <a:pt x="2" y="12"/>
                    </a:lnTo>
                    <a:lnTo>
                      <a:pt x="2" y="16"/>
                    </a:lnTo>
                    <a:lnTo>
                      <a:pt x="4" y="20"/>
                    </a:lnTo>
                    <a:lnTo>
                      <a:pt x="6" y="24"/>
                    </a:lnTo>
                    <a:lnTo>
                      <a:pt x="8" y="28"/>
                    </a:lnTo>
                    <a:lnTo>
                      <a:pt x="10" y="30"/>
                    </a:lnTo>
                    <a:lnTo>
                      <a:pt x="14" y="34"/>
                    </a:lnTo>
                    <a:lnTo>
                      <a:pt x="16" y="38"/>
                    </a:lnTo>
                    <a:lnTo>
                      <a:pt x="22" y="42"/>
                    </a:lnTo>
                    <a:lnTo>
                      <a:pt x="26" y="44"/>
                    </a:lnTo>
                    <a:lnTo>
                      <a:pt x="30" y="48"/>
                    </a:lnTo>
                    <a:lnTo>
                      <a:pt x="32" y="50"/>
                    </a:lnTo>
                    <a:lnTo>
                      <a:pt x="34" y="50"/>
                    </a:lnTo>
                    <a:lnTo>
                      <a:pt x="36" y="48"/>
                    </a:lnTo>
                    <a:lnTo>
                      <a:pt x="38" y="44"/>
                    </a:lnTo>
                    <a:lnTo>
                      <a:pt x="40" y="32"/>
                    </a:lnTo>
                    <a:lnTo>
                      <a:pt x="38" y="28"/>
                    </a:lnTo>
                    <a:lnTo>
                      <a:pt x="32" y="18"/>
                    </a:lnTo>
                    <a:lnTo>
                      <a:pt x="26" y="8"/>
                    </a:lnTo>
                    <a:lnTo>
                      <a:pt x="22" y="0"/>
                    </a:lnTo>
                    <a:lnTo>
                      <a:pt x="18" y="0"/>
                    </a:lnTo>
                    <a:lnTo>
                      <a:pt x="12" y="0"/>
                    </a:lnTo>
                    <a:lnTo>
                      <a:pt x="8" y="0"/>
                    </a:lnTo>
                    <a:lnTo>
                      <a:pt x="2" y="0"/>
                    </a:lnTo>
                    <a:lnTo>
                      <a:pt x="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69" name="Freeform 307"/>
              <p:cNvSpPr>
                <a:spLocks/>
              </p:cNvSpPr>
              <p:nvPr/>
            </p:nvSpPr>
            <p:spPr bwMode="gray">
              <a:xfrm>
                <a:off x="3247" y="3003"/>
                <a:ext cx="95" cy="182"/>
              </a:xfrm>
              <a:custGeom>
                <a:avLst/>
                <a:gdLst>
                  <a:gd name="T0" fmla="*/ 78 w 86"/>
                  <a:gd name="T1" fmla="*/ 0 h 182"/>
                  <a:gd name="T2" fmla="*/ 72 w 86"/>
                  <a:gd name="T3" fmla="*/ 4 h 182"/>
                  <a:gd name="T4" fmla="*/ 64 w 86"/>
                  <a:gd name="T5" fmla="*/ 12 h 182"/>
                  <a:gd name="T6" fmla="*/ 60 w 86"/>
                  <a:gd name="T7" fmla="*/ 20 h 182"/>
                  <a:gd name="T8" fmla="*/ 56 w 86"/>
                  <a:gd name="T9" fmla="*/ 24 h 182"/>
                  <a:gd name="T10" fmla="*/ 48 w 86"/>
                  <a:gd name="T11" fmla="*/ 32 h 182"/>
                  <a:gd name="T12" fmla="*/ 40 w 86"/>
                  <a:gd name="T13" fmla="*/ 42 h 182"/>
                  <a:gd name="T14" fmla="*/ 34 w 86"/>
                  <a:gd name="T15" fmla="*/ 50 h 182"/>
                  <a:gd name="T16" fmla="*/ 28 w 86"/>
                  <a:gd name="T17" fmla="*/ 54 h 182"/>
                  <a:gd name="T18" fmla="*/ 24 w 86"/>
                  <a:gd name="T19" fmla="*/ 54 h 182"/>
                  <a:gd name="T20" fmla="*/ 22 w 86"/>
                  <a:gd name="T21" fmla="*/ 54 h 182"/>
                  <a:gd name="T22" fmla="*/ 16 w 86"/>
                  <a:gd name="T23" fmla="*/ 54 h 182"/>
                  <a:gd name="T24" fmla="*/ 10 w 86"/>
                  <a:gd name="T25" fmla="*/ 60 h 182"/>
                  <a:gd name="T26" fmla="*/ 6 w 86"/>
                  <a:gd name="T27" fmla="*/ 68 h 182"/>
                  <a:gd name="T28" fmla="*/ 6 w 86"/>
                  <a:gd name="T29" fmla="*/ 82 h 182"/>
                  <a:gd name="T30" fmla="*/ 4 w 86"/>
                  <a:gd name="T31" fmla="*/ 90 h 182"/>
                  <a:gd name="T32" fmla="*/ 6 w 86"/>
                  <a:gd name="T33" fmla="*/ 92 h 182"/>
                  <a:gd name="T34" fmla="*/ 8 w 86"/>
                  <a:gd name="T35" fmla="*/ 92 h 182"/>
                  <a:gd name="T36" fmla="*/ 14 w 86"/>
                  <a:gd name="T37" fmla="*/ 100 h 182"/>
                  <a:gd name="T38" fmla="*/ 14 w 86"/>
                  <a:gd name="T39" fmla="*/ 106 h 182"/>
                  <a:gd name="T40" fmla="*/ 10 w 86"/>
                  <a:gd name="T41" fmla="*/ 110 h 182"/>
                  <a:gd name="T42" fmla="*/ 6 w 86"/>
                  <a:gd name="T43" fmla="*/ 116 h 182"/>
                  <a:gd name="T44" fmla="*/ 0 w 86"/>
                  <a:gd name="T45" fmla="*/ 138 h 182"/>
                  <a:gd name="T46" fmla="*/ 6 w 86"/>
                  <a:gd name="T47" fmla="*/ 172 h 182"/>
                  <a:gd name="T48" fmla="*/ 8 w 86"/>
                  <a:gd name="T49" fmla="*/ 172 h 182"/>
                  <a:gd name="T50" fmla="*/ 16 w 86"/>
                  <a:gd name="T51" fmla="*/ 172 h 182"/>
                  <a:gd name="T52" fmla="*/ 22 w 86"/>
                  <a:gd name="T53" fmla="*/ 172 h 182"/>
                  <a:gd name="T54" fmla="*/ 20 w 86"/>
                  <a:gd name="T55" fmla="*/ 174 h 182"/>
                  <a:gd name="T56" fmla="*/ 24 w 86"/>
                  <a:gd name="T57" fmla="*/ 178 h 182"/>
                  <a:gd name="T58" fmla="*/ 28 w 86"/>
                  <a:gd name="T59" fmla="*/ 182 h 182"/>
                  <a:gd name="T60" fmla="*/ 36 w 86"/>
                  <a:gd name="T61" fmla="*/ 182 h 182"/>
                  <a:gd name="T62" fmla="*/ 44 w 86"/>
                  <a:gd name="T63" fmla="*/ 178 h 182"/>
                  <a:gd name="T64" fmla="*/ 50 w 86"/>
                  <a:gd name="T65" fmla="*/ 164 h 182"/>
                  <a:gd name="T66" fmla="*/ 58 w 86"/>
                  <a:gd name="T67" fmla="*/ 134 h 182"/>
                  <a:gd name="T68" fmla="*/ 58 w 86"/>
                  <a:gd name="T69" fmla="*/ 126 h 182"/>
                  <a:gd name="T70" fmla="*/ 60 w 86"/>
                  <a:gd name="T71" fmla="*/ 120 h 182"/>
                  <a:gd name="T72" fmla="*/ 66 w 86"/>
                  <a:gd name="T73" fmla="*/ 108 h 182"/>
                  <a:gd name="T74" fmla="*/ 72 w 86"/>
                  <a:gd name="T75" fmla="*/ 82 h 182"/>
                  <a:gd name="T76" fmla="*/ 78 w 86"/>
                  <a:gd name="T77" fmla="*/ 54 h 182"/>
                  <a:gd name="T78" fmla="*/ 78 w 86"/>
                  <a:gd name="T79" fmla="*/ 50 h 182"/>
                  <a:gd name="T80" fmla="*/ 82 w 86"/>
                  <a:gd name="T81" fmla="*/ 40 h 182"/>
                  <a:gd name="T82" fmla="*/ 84 w 86"/>
                  <a:gd name="T83" fmla="*/ 28 h 182"/>
                  <a:gd name="T84" fmla="*/ 84 w 86"/>
                  <a:gd name="T85" fmla="*/ 20 h 182"/>
                  <a:gd name="T86" fmla="*/ 86 w 86"/>
                  <a:gd name="T87" fmla="*/ 12 h 182"/>
                  <a:gd name="T88" fmla="*/ 86 w 86"/>
                  <a:gd name="T89" fmla="*/ 4 h 182"/>
                  <a:gd name="T90" fmla="*/ 78 w 86"/>
                  <a:gd name="T91" fmla="*/ 0 h 18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182"/>
                  <a:gd name="T140" fmla="*/ 86 w 86"/>
                  <a:gd name="T141" fmla="*/ 182 h 18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182">
                    <a:moveTo>
                      <a:pt x="78" y="0"/>
                    </a:moveTo>
                    <a:lnTo>
                      <a:pt x="78" y="0"/>
                    </a:lnTo>
                    <a:lnTo>
                      <a:pt x="76" y="2"/>
                    </a:lnTo>
                    <a:lnTo>
                      <a:pt x="72" y="4"/>
                    </a:lnTo>
                    <a:lnTo>
                      <a:pt x="68" y="6"/>
                    </a:lnTo>
                    <a:lnTo>
                      <a:pt x="64" y="12"/>
                    </a:lnTo>
                    <a:lnTo>
                      <a:pt x="62" y="20"/>
                    </a:lnTo>
                    <a:lnTo>
                      <a:pt x="60" y="20"/>
                    </a:lnTo>
                    <a:lnTo>
                      <a:pt x="58" y="22"/>
                    </a:lnTo>
                    <a:lnTo>
                      <a:pt x="56" y="24"/>
                    </a:lnTo>
                    <a:lnTo>
                      <a:pt x="52" y="28"/>
                    </a:lnTo>
                    <a:lnTo>
                      <a:pt x="48" y="32"/>
                    </a:lnTo>
                    <a:lnTo>
                      <a:pt x="44" y="36"/>
                    </a:lnTo>
                    <a:lnTo>
                      <a:pt x="40" y="42"/>
                    </a:lnTo>
                    <a:lnTo>
                      <a:pt x="38" y="46"/>
                    </a:lnTo>
                    <a:lnTo>
                      <a:pt x="34" y="50"/>
                    </a:lnTo>
                    <a:lnTo>
                      <a:pt x="30" y="52"/>
                    </a:lnTo>
                    <a:lnTo>
                      <a:pt x="28" y="54"/>
                    </a:lnTo>
                    <a:lnTo>
                      <a:pt x="26" y="54"/>
                    </a:lnTo>
                    <a:lnTo>
                      <a:pt x="24" y="54"/>
                    </a:lnTo>
                    <a:lnTo>
                      <a:pt x="22" y="54"/>
                    </a:lnTo>
                    <a:lnTo>
                      <a:pt x="20" y="54"/>
                    </a:lnTo>
                    <a:lnTo>
                      <a:pt x="16" y="54"/>
                    </a:lnTo>
                    <a:lnTo>
                      <a:pt x="14" y="56"/>
                    </a:lnTo>
                    <a:lnTo>
                      <a:pt x="10" y="60"/>
                    </a:lnTo>
                    <a:lnTo>
                      <a:pt x="8" y="64"/>
                    </a:lnTo>
                    <a:lnTo>
                      <a:pt x="6" y="68"/>
                    </a:lnTo>
                    <a:lnTo>
                      <a:pt x="6" y="76"/>
                    </a:lnTo>
                    <a:lnTo>
                      <a:pt x="6" y="82"/>
                    </a:lnTo>
                    <a:lnTo>
                      <a:pt x="6" y="88"/>
                    </a:lnTo>
                    <a:lnTo>
                      <a:pt x="4" y="90"/>
                    </a:lnTo>
                    <a:lnTo>
                      <a:pt x="6" y="90"/>
                    </a:lnTo>
                    <a:lnTo>
                      <a:pt x="6" y="92"/>
                    </a:lnTo>
                    <a:lnTo>
                      <a:pt x="8" y="92"/>
                    </a:lnTo>
                    <a:lnTo>
                      <a:pt x="12" y="96"/>
                    </a:lnTo>
                    <a:lnTo>
                      <a:pt x="14" y="100"/>
                    </a:lnTo>
                    <a:lnTo>
                      <a:pt x="14" y="102"/>
                    </a:lnTo>
                    <a:lnTo>
                      <a:pt x="14" y="106"/>
                    </a:lnTo>
                    <a:lnTo>
                      <a:pt x="12" y="108"/>
                    </a:lnTo>
                    <a:lnTo>
                      <a:pt x="10" y="110"/>
                    </a:lnTo>
                    <a:lnTo>
                      <a:pt x="8" y="112"/>
                    </a:lnTo>
                    <a:lnTo>
                      <a:pt x="6" y="116"/>
                    </a:lnTo>
                    <a:lnTo>
                      <a:pt x="2" y="124"/>
                    </a:lnTo>
                    <a:lnTo>
                      <a:pt x="0" y="138"/>
                    </a:lnTo>
                    <a:lnTo>
                      <a:pt x="0" y="154"/>
                    </a:lnTo>
                    <a:lnTo>
                      <a:pt x="6" y="172"/>
                    </a:lnTo>
                    <a:lnTo>
                      <a:pt x="8" y="172"/>
                    </a:lnTo>
                    <a:lnTo>
                      <a:pt x="12" y="172"/>
                    </a:lnTo>
                    <a:lnTo>
                      <a:pt x="16" y="172"/>
                    </a:lnTo>
                    <a:lnTo>
                      <a:pt x="20" y="172"/>
                    </a:lnTo>
                    <a:lnTo>
                      <a:pt x="22" y="172"/>
                    </a:lnTo>
                    <a:lnTo>
                      <a:pt x="20" y="174"/>
                    </a:lnTo>
                    <a:lnTo>
                      <a:pt x="22" y="176"/>
                    </a:lnTo>
                    <a:lnTo>
                      <a:pt x="24" y="178"/>
                    </a:lnTo>
                    <a:lnTo>
                      <a:pt x="26" y="180"/>
                    </a:lnTo>
                    <a:lnTo>
                      <a:pt x="28" y="182"/>
                    </a:lnTo>
                    <a:lnTo>
                      <a:pt x="32" y="182"/>
                    </a:lnTo>
                    <a:lnTo>
                      <a:pt x="36" y="182"/>
                    </a:lnTo>
                    <a:lnTo>
                      <a:pt x="40" y="182"/>
                    </a:lnTo>
                    <a:lnTo>
                      <a:pt x="44" y="178"/>
                    </a:lnTo>
                    <a:lnTo>
                      <a:pt x="46" y="172"/>
                    </a:lnTo>
                    <a:lnTo>
                      <a:pt x="50" y="164"/>
                    </a:lnTo>
                    <a:lnTo>
                      <a:pt x="56" y="146"/>
                    </a:lnTo>
                    <a:lnTo>
                      <a:pt x="58" y="134"/>
                    </a:lnTo>
                    <a:lnTo>
                      <a:pt x="60" y="128"/>
                    </a:lnTo>
                    <a:lnTo>
                      <a:pt x="58" y="126"/>
                    </a:lnTo>
                    <a:lnTo>
                      <a:pt x="58" y="124"/>
                    </a:lnTo>
                    <a:lnTo>
                      <a:pt x="60" y="120"/>
                    </a:lnTo>
                    <a:lnTo>
                      <a:pt x="62" y="114"/>
                    </a:lnTo>
                    <a:lnTo>
                      <a:pt x="66" y="108"/>
                    </a:lnTo>
                    <a:lnTo>
                      <a:pt x="70" y="98"/>
                    </a:lnTo>
                    <a:lnTo>
                      <a:pt x="72" y="82"/>
                    </a:lnTo>
                    <a:lnTo>
                      <a:pt x="76" y="66"/>
                    </a:lnTo>
                    <a:lnTo>
                      <a:pt x="78" y="54"/>
                    </a:lnTo>
                    <a:lnTo>
                      <a:pt x="78" y="52"/>
                    </a:lnTo>
                    <a:lnTo>
                      <a:pt x="78" y="50"/>
                    </a:lnTo>
                    <a:lnTo>
                      <a:pt x="80" y="44"/>
                    </a:lnTo>
                    <a:lnTo>
                      <a:pt x="82" y="40"/>
                    </a:lnTo>
                    <a:lnTo>
                      <a:pt x="82" y="34"/>
                    </a:lnTo>
                    <a:lnTo>
                      <a:pt x="84" y="28"/>
                    </a:lnTo>
                    <a:lnTo>
                      <a:pt x="84" y="24"/>
                    </a:lnTo>
                    <a:lnTo>
                      <a:pt x="84" y="20"/>
                    </a:lnTo>
                    <a:lnTo>
                      <a:pt x="86" y="16"/>
                    </a:lnTo>
                    <a:lnTo>
                      <a:pt x="86" y="12"/>
                    </a:lnTo>
                    <a:lnTo>
                      <a:pt x="86" y="8"/>
                    </a:lnTo>
                    <a:lnTo>
                      <a:pt x="86" y="4"/>
                    </a:lnTo>
                    <a:lnTo>
                      <a:pt x="84" y="2"/>
                    </a:lnTo>
                    <a:lnTo>
                      <a:pt x="78"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70" name="Freeform 291"/>
              <p:cNvSpPr>
                <a:spLocks/>
              </p:cNvSpPr>
              <p:nvPr/>
            </p:nvSpPr>
            <p:spPr bwMode="gray">
              <a:xfrm>
                <a:off x="2922" y="3082"/>
                <a:ext cx="142" cy="149"/>
              </a:xfrm>
              <a:custGeom>
                <a:avLst/>
                <a:gdLst>
                  <a:gd name="T0" fmla="*/ 98 w 120"/>
                  <a:gd name="T1" fmla="*/ 48 h 138"/>
                  <a:gd name="T2" fmla="*/ 98 w 120"/>
                  <a:gd name="T3" fmla="*/ 44 h 138"/>
                  <a:gd name="T4" fmla="*/ 96 w 120"/>
                  <a:gd name="T5" fmla="*/ 38 h 138"/>
                  <a:gd name="T6" fmla="*/ 90 w 120"/>
                  <a:gd name="T7" fmla="*/ 32 h 138"/>
                  <a:gd name="T8" fmla="*/ 88 w 120"/>
                  <a:gd name="T9" fmla="*/ 28 h 138"/>
                  <a:gd name="T10" fmla="*/ 84 w 120"/>
                  <a:gd name="T11" fmla="*/ 22 h 138"/>
                  <a:gd name="T12" fmla="*/ 80 w 120"/>
                  <a:gd name="T13" fmla="*/ 10 h 138"/>
                  <a:gd name="T14" fmla="*/ 78 w 120"/>
                  <a:gd name="T15" fmla="*/ 0 h 138"/>
                  <a:gd name="T16" fmla="*/ 76 w 120"/>
                  <a:gd name="T17" fmla="*/ 0 h 138"/>
                  <a:gd name="T18" fmla="*/ 68 w 120"/>
                  <a:gd name="T19" fmla="*/ 2 h 138"/>
                  <a:gd name="T20" fmla="*/ 60 w 120"/>
                  <a:gd name="T21" fmla="*/ 6 h 138"/>
                  <a:gd name="T22" fmla="*/ 56 w 120"/>
                  <a:gd name="T23" fmla="*/ 10 h 138"/>
                  <a:gd name="T24" fmla="*/ 46 w 120"/>
                  <a:gd name="T25" fmla="*/ 2 h 138"/>
                  <a:gd name="T26" fmla="*/ 26 w 120"/>
                  <a:gd name="T27" fmla="*/ 2 h 138"/>
                  <a:gd name="T28" fmla="*/ 14 w 120"/>
                  <a:gd name="T29" fmla="*/ 4 h 138"/>
                  <a:gd name="T30" fmla="*/ 0 w 120"/>
                  <a:gd name="T31" fmla="*/ 48 h 138"/>
                  <a:gd name="T32" fmla="*/ 2 w 120"/>
                  <a:gd name="T33" fmla="*/ 102 h 138"/>
                  <a:gd name="T34" fmla="*/ 6 w 120"/>
                  <a:gd name="T35" fmla="*/ 104 h 138"/>
                  <a:gd name="T36" fmla="*/ 12 w 120"/>
                  <a:gd name="T37" fmla="*/ 112 h 138"/>
                  <a:gd name="T38" fmla="*/ 12 w 120"/>
                  <a:gd name="T39" fmla="*/ 126 h 138"/>
                  <a:gd name="T40" fmla="*/ 10 w 120"/>
                  <a:gd name="T41" fmla="*/ 128 h 138"/>
                  <a:gd name="T42" fmla="*/ 8 w 120"/>
                  <a:gd name="T43" fmla="*/ 134 h 138"/>
                  <a:gd name="T44" fmla="*/ 12 w 120"/>
                  <a:gd name="T45" fmla="*/ 138 h 138"/>
                  <a:gd name="T46" fmla="*/ 20 w 120"/>
                  <a:gd name="T47" fmla="*/ 136 h 138"/>
                  <a:gd name="T48" fmla="*/ 32 w 120"/>
                  <a:gd name="T49" fmla="*/ 130 h 138"/>
                  <a:gd name="T50" fmla="*/ 40 w 120"/>
                  <a:gd name="T51" fmla="*/ 124 h 138"/>
                  <a:gd name="T52" fmla="*/ 42 w 120"/>
                  <a:gd name="T53" fmla="*/ 118 h 138"/>
                  <a:gd name="T54" fmla="*/ 44 w 120"/>
                  <a:gd name="T55" fmla="*/ 112 h 138"/>
                  <a:gd name="T56" fmla="*/ 46 w 120"/>
                  <a:gd name="T57" fmla="*/ 110 h 138"/>
                  <a:gd name="T58" fmla="*/ 52 w 120"/>
                  <a:gd name="T59" fmla="*/ 108 h 138"/>
                  <a:gd name="T60" fmla="*/ 60 w 120"/>
                  <a:gd name="T61" fmla="*/ 110 h 138"/>
                  <a:gd name="T62" fmla="*/ 64 w 120"/>
                  <a:gd name="T63" fmla="*/ 114 h 138"/>
                  <a:gd name="T64" fmla="*/ 70 w 120"/>
                  <a:gd name="T65" fmla="*/ 116 h 138"/>
                  <a:gd name="T66" fmla="*/ 74 w 120"/>
                  <a:gd name="T67" fmla="*/ 114 h 138"/>
                  <a:gd name="T68" fmla="*/ 76 w 120"/>
                  <a:gd name="T69" fmla="*/ 106 h 138"/>
                  <a:gd name="T70" fmla="*/ 82 w 120"/>
                  <a:gd name="T71" fmla="*/ 98 h 138"/>
                  <a:gd name="T72" fmla="*/ 90 w 120"/>
                  <a:gd name="T73" fmla="*/ 90 h 138"/>
                  <a:gd name="T74" fmla="*/ 94 w 120"/>
                  <a:gd name="T75" fmla="*/ 88 h 138"/>
                  <a:gd name="T76" fmla="*/ 104 w 120"/>
                  <a:gd name="T77" fmla="*/ 84 h 138"/>
                  <a:gd name="T78" fmla="*/ 108 w 120"/>
                  <a:gd name="T79" fmla="*/ 80 h 138"/>
                  <a:gd name="T80" fmla="*/ 112 w 120"/>
                  <a:gd name="T81" fmla="*/ 78 h 138"/>
                  <a:gd name="T82" fmla="*/ 118 w 120"/>
                  <a:gd name="T83" fmla="*/ 72 h 138"/>
                  <a:gd name="T84" fmla="*/ 120 w 120"/>
                  <a:gd name="T85" fmla="*/ 68 h 138"/>
                  <a:gd name="T86" fmla="*/ 116 w 120"/>
                  <a:gd name="T87" fmla="*/ 62 h 138"/>
                  <a:gd name="T88" fmla="*/ 112 w 120"/>
                  <a:gd name="T89" fmla="*/ 60 h 138"/>
                  <a:gd name="T90" fmla="*/ 110 w 120"/>
                  <a:gd name="T91" fmla="*/ 60 h 138"/>
                  <a:gd name="T92" fmla="*/ 106 w 120"/>
                  <a:gd name="T93" fmla="*/ 56 h 138"/>
                  <a:gd name="T94" fmla="*/ 102 w 120"/>
                  <a:gd name="T95" fmla="*/ 48 h 13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20"/>
                  <a:gd name="T145" fmla="*/ 0 h 138"/>
                  <a:gd name="T146" fmla="*/ 120 w 120"/>
                  <a:gd name="T147" fmla="*/ 138 h 13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20" h="138">
                    <a:moveTo>
                      <a:pt x="102" y="48"/>
                    </a:moveTo>
                    <a:lnTo>
                      <a:pt x="98" y="48"/>
                    </a:lnTo>
                    <a:lnTo>
                      <a:pt x="100" y="46"/>
                    </a:lnTo>
                    <a:lnTo>
                      <a:pt x="98" y="44"/>
                    </a:lnTo>
                    <a:lnTo>
                      <a:pt x="98" y="40"/>
                    </a:lnTo>
                    <a:lnTo>
                      <a:pt x="96" y="38"/>
                    </a:lnTo>
                    <a:lnTo>
                      <a:pt x="92" y="34"/>
                    </a:lnTo>
                    <a:lnTo>
                      <a:pt x="90" y="32"/>
                    </a:lnTo>
                    <a:lnTo>
                      <a:pt x="90" y="30"/>
                    </a:lnTo>
                    <a:lnTo>
                      <a:pt x="88" y="28"/>
                    </a:lnTo>
                    <a:lnTo>
                      <a:pt x="86" y="26"/>
                    </a:lnTo>
                    <a:lnTo>
                      <a:pt x="84" y="22"/>
                    </a:lnTo>
                    <a:lnTo>
                      <a:pt x="82" y="16"/>
                    </a:lnTo>
                    <a:lnTo>
                      <a:pt x="80" y="10"/>
                    </a:lnTo>
                    <a:lnTo>
                      <a:pt x="80" y="4"/>
                    </a:lnTo>
                    <a:lnTo>
                      <a:pt x="78" y="0"/>
                    </a:lnTo>
                    <a:lnTo>
                      <a:pt x="76" y="0"/>
                    </a:lnTo>
                    <a:lnTo>
                      <a:pt x="72" y="0"/>
                    </a:lnTo>
                    <a:lnTo>
                      <a:pt x="68" y="2"/>
                    </a:lnTo>
                    <a:lnTo>
                      <a:pt x="64" y="4"/>
                    </a:lnTo>
                    <a:lnTo>
                      <a:pt x="60" y="6"/>
                    </a:lnTo>
                    <a:lnTo>
                      <a:pt x="56" y="8"/>
                    </a:lnTo>
                    <a:lnTo>
                      <a:pt x="56" y="10"/>
                    </a:lnTo>
                    <a:lnTo>
                      <a:pt x="52" y="4"/>
                    </a:lnTo>
                    <a:lnTo>
                      <a:pt x="46" y="2"/>
                    </a:lnTo>
                    <a:lnTo>
                      <a:pt x="36" y="0"/>
                    </a:lnTo>
                    <a:lnTo>
                      <a:pt x="26" y="2"/>
                    </a:lnTo>
                    <a:lnTo>
                      <a:pt x="18" y="2"/>
                    </a:lnTo>
                    <a:lnTo>
                      <a:pt x="14" y="4"/>
                    </a:lnTo>
                    <a:lnTo>
                      <a:pt x="14" y="46"/>
                    </a:lnTo>
                    <a:lnTo>
                      <a:pt x="0" y="48"/>
                    </a:lnTo>
                    <a:lnTo>
                      <a:pt x="0" y="100"/>
                    </a:lnTo>
                    <a:lnTo>
                      <a:pt x="2" y="102"/>
                    </a:lnTo>
                    <a:lnTo>
                      <a:pt x="4" y="102"/>
                    </a:lnTo>
                    <a:lnTo>
                      <a:pt x="6" y="104"/>
                    </a:lnTo>
                    <a:lnTo>
                      <a:pt x="10" y="108"/>
                    </a:lnTo>
                    <a:lnTo>
                      <a:pt x="12" y="112"/>
                    </a:lnTo>
                    <a:lnTo>
                      <a:pt x="14" y="118"/>
                    </a:lnTo>
                    <a:lnTo>
                      <a:pt x="12" y="126"/>
                    </a:lnTo>
                    <a:lnTo>
                      <a:pt x="10" y="128"/>
                    </a:lnTo>
                    <a:lnTo>
                      <a:pt x="8" y="130"/>
                    </a:lnTo>
                    <a:lnTo>
                      <a:pt x="8" y="134"/>
                    </a:lnTo>
                    <a:lnTo>
                      <a:pt x="10" y="136"/>
                    </a:lnTo>
                    <a:lnTo>
                      <a:pt x="12" y="138"/>
                    </a:lnTo>
                    <a:lnTo>
                      <a:pt x="16" y="138"/>
                    </a:lnTo>
                    <a:lnTo>
                      <a:pt x="20" y="136"/>
                    </a:lnTo>
                    <a:lnTo>
                      <a:pt x="26" y="134"/>
                    </a:lnTo>
                    <a:lnTo>
                      <a:pt x="32" y="130"/>
                    </a:lnTo>
                    <a:lnTo>
                      <a:pt x="38" y="124"/>
                    </a:lnTo>
                    <a:lnTo>
                      <a:pt x="40" y="124"/>
                    </a:lnTo>
                    <a:lnTo>
                      <a:pt x="40" y="122"/>
                    </a:lnTo>
                    <a:lnTo>
                      <a:pt x="42" y="118"/>
                    </a:lnTo>
                    <a:lnTo>
                      <a:pt x="44" y="116"/>
                    </a:lnTo>
                    <a:lnTo>
                      <a:pt x="44" y="112"/>
                    </a:lnTo>
                    <a:lnTo>
                      <a:pt x="46" y="110"/>
                    </a:lnTo>
                    <a:lnTo>
                      <a:pt x="50" y="110"/>
                    </a:lnTo>
                    <a:lnTo>
                      <a:pt x="52" y="108"/>
                    </a:lnTo>
                    <a:lnTo>
                      <a:pt x="56" y="108"/>
                    </a:lnTo>
                    <a:lnTo>
                      <a:pt x="60" y="110"/>
                    </a:lnTo>
                    <a:lnTo>
                      <a:pt x="64" y="114"/>
                    </a:lnTo>
                    <a:lnTo>
                      <a:pt x="68" y="116"/>
                    </a:lnTo>
                    <a:lnTo>
                      <a:pt x="70" y="116"/>
                    </a:lnTo>
                    <a:lnTo>
                      <a:pt x="74" y="116"/>
                    </a:lnTo>
                    <a:lnTo>
                      <a:pt x="74" y="114"/>
                    </a:lnTo>
                    <a:lnTo>
                      <a:pt x="74" y="112"/>
                    </a:lnTo>
                    <a:lnTo>
                      <a:pt x="76" y="106"/>
                    </a:lnTo>
                    <a:lnTo>
                      <a:pt x="80" y="102"/>
                    </a:lnTo>
                    <a:lnTo>
                      <a:pt x="82" y="98"/>
                    </a:lnTo>
                    <a:lnTo>
                      <a:pt x="86" y="94"/>
                    </a:lnTo>
                    <a:lnTo>
                      <a:pt x="90" y="90"/>
                    </a:lnTo>
                    <a:lnTo>
                      <a:pt x="94" y="88"/>
                    </a:lnTo>
                    <a:lnTo>
                      <a:pt x="98" y="86"/>
                    </a:lnTo>
                    <a:lnTo>
                      <a:pt x="104" y="84"/>
                    </a:lnTo>
                    <a:lnTo>
                      <a:pt x="106" y="82"/>
                    </a:lnTo>
                    <a:lnTo>
                      <a:pt x="108" y="80"/>
                    </a:lnTo>
                    <a:lnTo>
                      <a:pt x="110" y="78"/>
                    </a:lnTo>
                    <a:lnTo>
                      <a:pt x="112" y="78"/>
                    </a:lnTo>
                    <a:lnTo>
                      <a:pt x="116" y="76"/>
                    </a:lnTo>
                    <a:lnTo>
                      <a:pt x="118" y="72"/>
                    </a:lnTo>
                    <a:lnTo>
                      <a:pt x="120" y="70"/>
                    </a:lnTo>
                    <a:lnTo>
                      <a:pt x="120" y="68"/>
                    </a:lnTo>
                    <a:lnTo>
                      <a:pt x="120" y="66"/>
                    </a:lnTo>
                    <a:lnTo>
                      <a:pt x="116" y="62"/>
                    </a:lnTo>
                    <a:lnTo>
                      <a:pt x="112" y="60"/>
                    </a:lnTo>
                    <a:lnTo>
                      <a:pt x="110" y="60"/>
                    </a:lnTo>
                    <a:lnTo>
                      <a:pt x="108" y="58"/>
                    </a:lnTo>
                    <a:lnTo>
                      <a:pt x="106" y="56"/>
                    </a:lnTo>
                    <a:lnTo>
                      <a:pt x="104" y="54"/>
                    </a:lnTo>
                    <a:lnTo>
                      <a:pt x="102" y="48"/>
                    </a:lnTo>
                    <a:close/>
                  </a:path>
                </a:pathLst>
              </a:custGeom>
              <a:grpFill/>
              <a:ln w="9525">
                <a:solidFill>
                  <a:srgbClr val="C0C0C0"/>
                </a:solidFill>
                <a:round/>
                <a:headEnd/>
                <a:tailEnd/>
              </a:ln>
            </p:spPr>
            <p:txBody>
              <a:bodyPr/>
              <a:lstStyle/>
              <a:p>
                <a:pPr>
                  <a:defRPr/>
                </a:pPr>
                <a:endParaRPr lang="en-US">
                  <a:solidFill>
                    <a:schemeClr val="bg2"/>
                  </a:solidFill>
                </a:endParaRPr>
              </a:p>
            </p:txBody>
          </p:sp>
        </p:grpSp>
        <p:grpSp>
          <p:nvGrpSpPr>
            <p:cNvPr id="67779" name="Group 166"/>
            <p:cNvGrpSpPr>
              <a:grpSpLocks/>
            </p:cNvGrpSpPr>
            <p:nvPr/>
          </p:nvGrpSpPr>
          <p:grpSpPr bwMode="auto">
            <a:xfrm>
              <a:off x="3219" y="1226"/>
              <a:ext cx="2167" cy="1745"/>
              <a:chOff x="3138" y="-720"/>
              <a:chExt cx="2167" cy="1745"/>
            </a:xfrm>
            <a:grpFill/>
          </p:grpSpPr>
          <p:sp>
            <p:nvSpPr>
              <p:cNvPr id="172" name="Freeform 318"/>
              <p:cNvSpPr>
                <a:spLocks/>
              </p:cNvSpPr>
              <p:nvPr/>
            </p:nvSpPr>
            <p:spPr bwMode="gray">
              <a:xfrm>
                <a:off x="4485" y="917"/>
                <a:ext cx="135" cy="108"/>
              </a:xfrm>
              <a:custGeom>
                <a:avLst/>
                <a:gdLst>
                  <a:gd name="T0" fmla="*/ 122 w 122"/>
                  <a:gd name="T1" fmla="*/ 28 h 108"/>
                  <a:gd name="T2" fmla="*/ 114 w 122"/>
                  <a:gd name="T3" fmla="*/ 24 h 108"/>
                  <a:gd name="T4" fmla="*/ 102 w 122"/>
                  <a:gd name="T5" fmla="*/ 18 h 108"/>
                  <a:gd name="T6" fmla="*/ 92 w 122"/>
                  <a:gd name="T7" fmla="*/ 14 h 108"/>
                  <a:gd name="T8" fmla="*/ 80 w 122"/>
                  <a:gd name="T9" fmla="*/ 14 h 108"/>
                  <a:gd name="T10" fmla="*/ 72 w 122"/>
                  <a:gd name="T11" fmla="*/ 20 h 108"/>
                  <a:gd name="T12" fmla="*/ 72 w 122"/>
                  <a:gd name="T13" fmla="*/ 20 h 108"/>
                  <a:gd name="T14" fmla="*/ 72 w 122"/>
                  <a:gd name="T15" fmla="*/ 24 h 108"/>
                  <a:gd name="T16" fmla="*/ 72 w 122"/>
                  <a:gd name="T17" fmla="*/ 28 h 108"/>
                  <a:gd name="T18" fmla="*/ 70 w 122"/>
                  <a:gd name="T19" fmla="*/ 32 h 108"/>
                  <a:gd name="T20" fmla="*/ 70 w 122"/>
                  <a:gd name="T21" fmla="*/ 36 h 108"/>
                  <a:gd name="T22" fmla="*/ 66 w 122"/>
                  <a:gd name="T23" fmla="*/ 40 h 108"/>
                  <a:gd name="T24" fmla="*/ 64 w 122"/>
                  <a:gd name="T25" fmla="*/ 42 h 108"/>
                  <a:gd name="T26" fmla="*/ 58 w 122"/>
                  <a:gd name="T27" fmla="*/ 42 h 108"/>
                  <a:gd name="T28" fmla="*/ 52 w 122"/>
                  <a:gd name="T29" fmla="*/ 42 h 108"/>
                  <a:gd name="T30" fmla="*/ 48 w 122"/>
                  <a:gd name="T31" fmla="*/ 40 h 108"/>
                  <a:gd name="T32" fmla="*/ 42 w 122"/>
                  <a:gd name="T33" fmla="*/ 38 h 108"/>
                  <a:gd name="T34" fmla="*/ 40 w 122"/>
                  <a:gd name="T35" fmla="*/ 32 h 108"/>
                  <a:gd name="T36" fmla="*/ 38 w 122"/>
                  <a:gd name="T37" fmla="*/ 28 h 108"/>
                  <a:gd name="T38" fmla="*/ 34 w 122"/>
                  <a:gd name="T39" fmla="*/ 22 h 108"/>
                  <a:gd name="T40" fmla="*/ 34 w 122"/>
                  <a:gd name="T41" fmla="*/ 18 h 108"/>
                  <a:gd name="T42" fmla="*/ 32 w 122"/>
                  <a:gd name="T43" fmla="*/ 14 h 108"/>
                  <a:gd name="T44" fmla="*/ 32 w 122"/>
                  <a:gd name="T45" fmla="*/ 12 h 108"/>
                  <a:gd name="T46" fmla="*/ 30 w 122"/>
                  <a:gd name="T47" fmla="*/ 12 h 108"/>
                  <a:gd name="T48" fmla="*/ 28 w 122"/>
                  <a:gd name="T49" fmla="*/ 10 h 108"/>
                  <a:gd name="T50" fmla="*/ 26 w 122"/>
                  <a:gd name="T51" fmla="*/ 6 h 108"/>
                  <a:gd name="T52" fmla="*/ 22 w 122"/>
                  <a:gd name="T53" fmla="*/ 4 h 108"/>
                  <a:gd name="T54" fmla="*/ 18 w 122"/>
                  <a:gd name="T55" fmla="*/ 2 h 108"/>
                  <a:gd name="T56" fmla="*/ 12 w 122"/>
                  <a:gd name="T57" fmla="*/ 0 h 108"/>
                  <a:gd name="T58" fmla="*/ 8 w 122"/>
                  <a:gd name="T59" fmla="*/ 2 h 108"/>
                  <a:gd name="T60" fmla="*/ 2 w 122"/>
                  <a:gd name="T61" fmla="*/ 4 h 108"/>
                  <a:gd name="T62" fmla="*/ 2 w 122"/>
                  <a:gd name="T63" fmla="*/ 6 h 108"/>
                  <a:gd name="T64" fmla="*/ 0 w 122"/>
                  <a:gd name="T65" fmla="*/ 8 h 108"/>
                  <a:gd name="T66" fmla="*/ 0 w 122"/>
                  <a:gd name="T67" fmla="*/ 10 h 108"/>
                  <a:gd name="T68" fmla="*/ 2 w 122"/>
                  <a:gd name="T69" fmla="*/ 14 h 108"/>
                  <a:gd name="T70" fmla="*/ 6 w 122"/>
                  <a:gd name="T71" fmla="*/ 18 h 108"/>
                  <a:gd name="T72" fmla="*/ 10 w 122"/>
                  <a:gd name="T73" fmla="*/ 26 h 108"/>
                  <a:gd name="T74" fmla="*/ 12 w 122"/>
                  <a:gd name="T75" fmla="*/ 32 h 108"/>
                  <a:gd name="T76" fmla="*/ 14 w 122"/>
                  <a:gd name="T77" fmla="*/ 38 h 108"/>
                  <a:gd name="T78" fmla="*/ 14 w 122"/>
                  <a:gd name="T79" fmla="*/ 42 h 108"/>
                  <a:gd name="T80" fmla="*/ 16 w 122"/>
                  <a:gd name="T81" fmla="*/ 46 h 108"/>
                  <a:gd name="T82" fmla="*/ 18 w 122"/>
                  <a:gd name="T83" fmla="*/ 48 h 108"/>
                  <a:gd name="T84" fmla="*/ 20 w 122"/>
                  <a:gd name="T85" fmla="*/ 50 h 108"/>
                  <a:gd name="T86" fmla="*/ 24 w 122"/>
                  <a:gd name="T87" fmla="*/ 50 h 108"/>
                  <a:gd name="T88" fmla="*/ 28 w 122"/>
                  <a:gd name="T89" fmla="*/ 48 h 108"/>
                  <a:gd name="T90" fmla="*/ 34 w 122"/>
                  <a:gd name="T91" fmla="*/ 48 h 108"/>
                  <a:gd name="T92" fmla="*/ 38 w 122"/>
                  <a:gd name="T93" fmla="*/ 50 h 108"/>
                  <a:gd name="T94" fmla="*/ 42 w 122"/>
                  <a:gd name="T95" fmla="*/ 52 h 108"/>
                  <a:gd name="T96" fmla="*/ 46 w 122"/>
                  <a:gd name="T97" fmla="*/ 54 h 108"/>
                  <a:gd name="T98" fmla="*/ 50 w 122"/>
                  <a:gd name="T99" fmla="*/ 54 h 108"/>
                  <a:gd name="T100" fmla="*/ 56 w 122"/>
                  <a:gd name="T101" fmla="*/ 56 h 108"/>
                  <a:gd name="T102" fmla="*/ 62 w 122"/>
                  <a:gd name="T103" fmla="*/ 56 h 108"/>
                  <a:gd name="T104" fmla="*/ 68 w 122"/>
                  <a:gd name="T105" fmla="*/ 58 h 108"/>
                  <a:gd name="T106" fmla="*/ 70 w 122"/>
                  <a:gd name="T107" fmla="*/ 58 h 108"/>
                  <a:gd name="T108" fmla="*/ 72 w 122"/>
                  <a:gd name="T109" fmla="*/ 58 h 108"/>
                  <a:gd name="T110" fmla="*/ 88 w 122"/>
                  <a:gd name="T111" fmla="*/ 72 h 108"/>
                  <a:gd name="T112" fmla="*/ 98 w 122"/>
                  <a:gd name="T113" fmla="*/ 90 h 108"/>
                  <a:gd name="T114" fmla="*/ 114 w 122"/>
                  <a:gd name="T115" fmla="*/ 104 h 108"/>
                  <a:gd name="T116" fmla="*/ 118 w 122"/>
                  <a:gd name="T117" fmla="*/ 108 h 108"/>
                  <a:gd name="T118" fmla="*/ 122 w 122"/>
                  <a:gd name="T119" fmla="*/ 28 h 108"/>
                  <a:gd name="T120" fmla="*/ 122 w 122"/>
                  <a:gd name="T121" fmla="*/ 28 h 10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2"/>
                  <a:gd name="T184" fmla="*/ 0 h 108"/>
                  <a:gd name="T185" fmla="*/ 122 w 122"/>
                  <a:gd name="T186" fmla="*/ 108 h 10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2" h="108">
                    <a:moveTo>
                      <a:pt x="122" y="28"/>
                    </a:moveTo>
                    <a:lnTo>
                      <a:pt x="114" y="24"/>
                    </a:lnTo>
                    <a:lnTo>
                      <a:pt x="102" y="18"/>
                    </a:lnTo>
                    <a:lnTo>
                      <a:pt x="92" y="14"/>
                    </a:lnTo>
                    <a:lnTo>
                      <a:pt x="80" y="14"/>
                    </a:lnTo>
                    <a:lnTo>
                      <a:pt x="72" y="20"/>
                    </a:lnTo>
                    <a:lnTo>
                      <a:pt x="72" y="24"/>
                    </a:lnTo>
                    <a:lnTo>
                      <a:pt x="72" y="28"/>
                    </a:lnTo>
                    <a:lnTo>
                      <a:pt x="70" y="32"/>
                    </a:lnTo>
                    <a:lnTo>
                      <a:pt x="70" y="36"/>
                    </a:lnTo>
                    <a:lnTo>
                      <a:pt x="66" y="40"/>
                    </a:lnTo>
                    <a:lnTo>
                      <a:pt x="64" y="42"/>
                    </a:lnTo>
                    <a:lnTo>
                      <a:pt x="58" y="42"/>
                    </a:lnTo>
                    <a:lnTo>
                      <a:pt x="52" y="42"/>
                    </a:lnTo>
                    <a:lnTo>
                      <a:pt x="48" y="40"/>
                    </a:lnTo>
                    <a:lnTo>
                      <a:pt x="42" y="38"/>
                    </a:lnTo>
                    <a:lnTo>
                      <a:pt x="40" y="32"/>
                    </a:lnTo>
                    <a:lnTo>
                      <a:pt x="38" y="28"/>
                    </a:lnTo>
                    <a:lnTo>
                      <a:pt x="34" y="22"/>
                    </a:lnTo>
                    <a:lnTo>
                      <a:pt x="34" y="18"/>
                    </a:lnTo>
                    <a:lnTo>
                      <a:pt x="32" y="14"/>
                    </a:lnTo>
                    <a:lnTo>
                      <a:pt x="32" y="12"/>
                    </a:lnTo>
                    <a:lnTo>
                      <a:pt x="30" y="12"/>
                    </a:lnTo>
                    <a:lnTo>
                      <a:pt x="28" y="10"/>
                    </a:lnTo>
                    <a:lnTo>
                      <a:pt x="26" y="6"/>
                    </a:lnTo>
                    <a:lnTo>
                      <a:pt x="22" y="4"/>
                    </a:lnTo>
                    <a:lnTo>
                      <a:pt x="18" y="2"/>
                    </a:lnTo>
                    <a:lnTo>
                      <a:pt x="12" y="0"/>
                    </a:lnTo>
                    <a:lnTo>
                      <a:pt x="8" y="2"/>
                    </a:lnTo>
                    <a:lnTo>
                      <a:pt x="2" y="4"/>
                    </a:lnTo>
                    <a:lnTo>
                      <a:pt x="2" y="6"/>
                    </a:lnTo>
                    <a:lnTo>
                      <a:pt x="0" y="8"/>
                    </a:lnTo>
                    <a:lnTo>
                      <a:pt x="0" y="10"/>
                    </a:lnTo>
                    <a:lnTo>
                      <a:pt x="2" y="14"/>
                    </a:lnTo>
                    <a:lnTo>
                      <a:pt x="6" y="18"/>
                    </a:lnTo>
                    <a:lnTo>
                      <a:pt x="10" y="26"/>
                    </a:lnTo>
                    <a:lnTo>
                      <a:pt x="12" y="32"/>
                    </a:lnTo>
                    <a:lnTo>
                      <a:pt x="14" y="38"/>
                    </a:lnTo>
                    <a:lnTo>
                      <a:pt x="14" y="42"/>
                    </a:lnTo>
                    <a:lnTo>
                      <a:pt x="16" y="46"/>
                    </a:lnTo>
                    <a:lnTo>
                      <a:pt x="18" y="48"/>
                    </a:lnTo>
                    <a:lnTo>
                      <a:pt x="20" y="50"/>
                    </a:lnTo>
                    <a:lnTo>
                      <a:pt x="24" y="50"/>
                    </a:lnTo>
                    <a:lnTo>
                      <a:pt x="28" y="48"/>
                    </a:lnTo>
                    <a:lnTo>
                      <a:pt x="34" y="48"/>
                    </a:lnTo>
                    <a:lnTo>
                      <a:pt x="38" y="50"/>
                    </a:lnTo>
                    <a:lnTo>
                      <a:pt x="42" y="52"/>
                    </a:lnTo>
                    <a:lnTo>
                      <a:pt x="46" y="54"/>
                    </a:lnTo>
                    <a:lnTo>
                      <a:pt x="50" y="54"/>
                    </a:lnTo>
                    <a:lnTo>
                      <a:pt x="56" y="56"/>
                    </a:lnTo>
                    <a:lnTo>
                      <a:pt x="62" y="56"/>
                    </a:lnTo>
                    <a:lnTo>
                      <a:pt x="68" y="58"/>
                    </a:lnTo>
                    <a:lnTo>
                      <a:pt x="70" y="58"/>
                    </a:lnTo>
                    <a:lnTo>
                      <a:pt x="72" y="58"/>
                    </a:lnTo>
                    <a:lnTo>
                      <a:pt x="88" y="72"/>
                    </a:lnTo>
                    <a:lnTo>
                      <a:pt x="98" y="90"/>
                    </a:lnTo>
                    <a:lnTo>
                      <a:pt x="114" y="104"/>
                    </a:lnTo>
                    <a:lnTo>
                      <a:pt x="118" y="108"/>
                    </a:lnTo>
                    <a:lnTo>
                      <a:pt x="122" y="2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73" name="Freeform 196"/>
              <p:cNvSpPr>
                <a:spLocks/>
              </p:cNvSpPr>
              <p:nvPr/>
            </p:nvSpPr>
            <p:spPr bwMode="gray">
              <a:xfrm>
                <a:off x="4626" y="107"/>
                <a:ext cx="36" cy="164"/>
              </a:xfrm>
              <a:custGeom>
                <a:avLst/>
                <a:gdLst>
                  <a:gd name="T0" fmla="*/ 26 w 32"/>
                  <a:gd name="T1" fmla="*/ 8 h 164"/>
                  <a:gd name="T2" fmla="*/ 26 w 32"/>
                  <a:gd name="T3" fmla="*/ 6 h 164"/>
                  <a:gd name="T4" fmla="*/ 24 w 32"/>
                  <a:gd name="T5" fmla="*/ 6 h 164"/>
                  <a:gd name="T6" fmla="*/ 22 w 32"/>
                  <a:gd name="T7" fmla="*/ 2 h 164"/>
                  <a:gd name="T8" fmla="*/ 20 w 32"/>
                  <a:gd name="T9" fmla="*/ 2 h 164"/>
                  <a:gd name="T10" fmla="*/ 18 w 32"/>
                  <a:gd name="T11" fmla="*/ 0 h 164"/>
                  <a:gd name="T12" fmla="*/ 16 w 32"/>
                  <a:gd name="T13" fmla="*/ 2 h 164"/>
                  <a:gd name="T14" fmla="*/ 14 w 32"/>
                  <a:gd name="T15" fmla="*/ 6 h 164"/>
                  <a:gd name="T16" fmla="*/ 12 w 32"/>
                  <a:gd name="T17" fmla="*/ 10 h 164"/>
                  <a:gd name="T18" fmla="*/ 10 w 32"/>
                  <a:gd name="T19" fmla="*/ 14 h 164"/>
                  <a:gd name="T20" fmla="*/ 8 w 32"/>
                  <a:gd name="T21" fmla="*/ 18 h 164"/>
                  <a:gd name="T22" fmla="*/ 8 w 32"/>
                  <a:gd name="T23" fmla="*/ 22 h 164"/>
                  <a:gd name="T24" fmla="*/ 8 w 32"/>
                  <a:gd name="T25" fmla="*/ 22 h 164"/>
                  <a:gd name="T26" fmla="*/ 2 w 32"/>
                  <a:gd name="T27" fmla="*/ 42 h 164"/>
                  <a:gd name="T28" fmla="*/ 2 w 32"/>
                  <a:gd name="T29" fmla="*/ 44 h 164"/>
                  <a:gd name="T30" fmla="*/ 2 w 32"/>
                  <a:gd name="T31" fmla="*/ 46 h 164"/>
                  <a:gd name="T32" fmla="*/ 4 w 32"/>
                  <a:gd name="T33" fmla="*/ 52 h 164"/>
                  <a:gd name="T34" fmla="*/ 4 w 32"/>
                  <a:gd name="T35" fmla="*/ 56 h 164"/>
                  <a:gd name="T36" fmla="*/ 6 w 32"/>
                  <a:gd name="T37" fmla="*/ 60 h 164"/>
                  <a:gd name="T38" fmla="*/ 6 w 32"/>
                  <a:gd name="T39" fmla="*/ 66 h 164"/>
                  <a:gd name="T40" fmla="*/ 8 w 32"/>
                  <a:gd name="T41" fmla="*/ 82 h 164"/>
                  <a:gd name="T42" fmla="*/ 6 w 32"/>
                  <a:gd name="T43" fmla="*/ 100 h 164"/>
                  <a:gd name="T44" fmla="*/ 6 w 32"/>
                  <a:gd name="T45" fmla="*/ 118 h 164"/>
                  <a:gd name="T46" fmla="*/ 6 w 32"/>
                  <a:gd name="T47" fmla="*/ 132 h 164"/>
                  <a:gd name="T48" fmla="*/ 6 w 32"/>
                  <a:gd name="T49" fmla="*/ 140 h 164"/>
                  <a:gd name="T50" fmla="*/ 6 w 32"/>
                  <a:gd name="T51" fmla="*/ 142 h 164"/>
                  <a:gd name="T52" fmla="*/ 4 w 32"/>
                  <a:gd name="T53" fmla="*/ 146 h 164"/>
                  <a:gd name="T54" fmla="*/ 2 w 32"/>
                  <a:gd name="T55" fmla="*/ 150 h 164"/>
                  <a:gd name="T56" fmla="*/ 0 w 32"/>
                  <a:gd name="T57" fmla="*/ 156 h 164"/>
                  <a:gd name="T58" fmla="*/ 0 w 32"/>
                  <a:gd name="T59" fmla="*/ 158 h 164"/>
                  <a:gd name="T60" fmla="*/ 0 w 32"/>
                  <a:gd name="T61" fmla="*/ 160 h 164"/>
                  <a:gd name="T62" fmla="*/ 8 w 32"/>
                  <a:gd name="T63" fmla="*/ 164 h 164"/>
                  <a:gd name="T64" fmla="*/ 12 w 32"/>
                  <a:gd name="T65" fmla="*/ 152 h 164"/>
                  <a:gd name="T66" fmla="*/ 22 w 32"/>
                  <a:gd name="T67" fmla="*/ 162 h 164"/>
                  <a:gd name="T68" fmla="*/ 22 w 32"/>
                  <a:gd name="T69" fmla="*/ 160 h 164"/>
                  <a:gd name="T70" fmla="*/ 22 w 32"/>
                  <a:gd name="T71" fmla="*/ 158 h 164"/>
                  <a:gd name="T72" fmla="*/ 22 w 32"/>
                  <a:gd name="T73" fmla="*/ 152 h 164"/>
                  <a:gd name="T74" fmla="*/ 22 w 32"/>
                  <a:gd name="T75" fmla="*/ 146 h 164"/>
                  <a:gd name="T76" fmla="*/ 20 w 32"/>
                  <a:gd name="T77" fmla="*/ 140 h 164"/>
                  <a:gd name="T78" fmla="*/ 16 w 32"/>
                  <a:gd name="T79" fmla="*/ 130 h 164"/>
                  <a:gd name="T80" fmla="*/ 16 w 32"/>
                  <a:gd name="T81" fmla="*/ 118 h 164"/>
                  <a:gd name="T82" fmla="*/ 24 w 32"/>
                  <a:gd name="T83" fmla="*/ 106 h 164"/>
                  <a:gd name="T84" fmla="*/ 28 w 32"/>
                  <a:gd name="T85" fmla="*/ 102 h 164"/>
                  <a:gd name="T86" fmla="*/ 32 w 32"/>
                  <a:gd name="T87" fmla="*/ 96 h 164"/>
                  <a:gd name="T88" fmla="*/ 32 w 32"/>
                  <a:gd name="T89" fmla="*/ 92 h 164"/>
                  <a:gd name="T90" fmla="*/ 32 w 32"/>
                  <a:gd name="T91" fmla="*/ 88 h 164"/>
                  <a:gd name="T92" fmla="*/ 30 w 32"/>
                  <a:gd name="T93" fmla="*/ 84 h 164"/>
                  <a:gd name="T94" fmla="*/ 30 w 32"/>
                  <a:gd name="T95" fmla="*/ 80 h 164"/>
                  <a:gd name="T96" fmla="*/ 30 w 32"/>
                  <a:gd name="T97" fmla="*/ 74 h 164"/>
                  <a:gd name="T98" fmla="*/ 28 w 32"/>
                  <a:gd name="T99" fmla="*/ 62 h 164"/>
                  <a:gd name="T100" fmla="*/ 26 w 32"/>
                  <a:gd name="T101" fmla="*/ 50 h 164"/>
                  <a:gd name="T102" fmla="*/ 24 w 32"/>
                  <a:gd name="T103" fmla="*/ 40 h 164"/>
                  <a:gd name="T104" fmla="*/ 24 w 32"/>
                  <a:gd name="T105" fmla="*/ 36 h 164"/>
                  <a:gd name="T106" fmla="*/ 24 w 32"/>
                  <a:gd name="T107" fmla="*/ 36 h 164"/>
                  <a:gd name="T108" fmla="*/ 22 w 32"/>
                  <a:gd name="T109" fmla="*/ 32 h 164"/>
                  <a:gd name="T110" fmla="*/ 22 w 32"/>
                  <a:gd name="T111" fmla="*/ 28 h 164"/>
                  <a:gd name="T112" fmla="*/ 22 w 32"/>
                  <a:gd name="T113" fmla="*/ 22 h 164"/>
                  <a:gd name="T114" fmla="*/ 22 w 32"/>
                  <a:gd name="T115" fmla="*/ 16 h 164"/>
                  <a:gd name="T116" fmla="*/ 24 w 32"/>
                  <a:gd name="T117" fmla="*/ 12 h 164"/>
                  <a:gd name="T118" fmla="*/ 26 w 32"/>
                  <a:gd name="T119" fmla="*/ 8 h 164"/>
                  <a:gd name="T120" fmla="*/ 26 w 32"/>
                  <a:gd name="T121" fmla="*/ 8 h 1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32"/>
                  <a:gd name="T184" fmla="*/ 0 h 164"/>
                  <a:gd name="T185" fmla="*/ 32 w 32"/>
                  <a:gd name="T186" fmla="*/ 164 h 1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32" h="164">
                    <a:moveTo>
                      <a:pt x="26" y="8"/>
                    </a:moveTo>
                    <a:lnTo>
                      <a:pt x="26" y="6"/>
                    </a:lnTo>
                    <a:lnTo>
                      <a:pt x="24" y="6"/>
                    </a:lnTo>
                    <a:lnTo>
                      <a:pt x="22" y="2"/>
                    </a:lnTo>
                    <a:lnTo>
                      <a:pt x="20" y="2"/>
                    </a:lnTo>
                    <a:lnTo>
                      <a:pt x="18" y="0"/>
                    </a:lnTo>
                    <a:lnTo>
                      <a:pt x="16" y="2"/>
                    </a:lnTo>
                    <a:lnTo>
                      <a:pt x="14" y="6"/>
                    </a:lnTo>
                    <a:lnTo>
                      <a:pt x="12" y="10"/>
                    </a:lnTo>
                    <a:lnTo>
                      <a:pt x="10" y="14"/>
                    </a:lnTo>
                    <a:lnTo>
                      <a:pt x="8" y="18"/>
                    </a:lnTo>
                    <a:lnTo>
                      <a:pt x="8" y="22"/>
                    </a:lnTo>
                    <a:lnTo>
                      <a:pt x="2" y="42"/>
                    </a:lnTo>
                    <a:lnTo>
                      <a:pt x="2" y="44"/>
                    </a:lnTo>
                    <a:lnTo>
                      <a:pt x="2" y="46"/>
                    </a:lnTo>
                    <a:lnTo>
                      <a:pt x="4" y="52"/>
                    </a:lnTo>
                    <a:lnTo>
                      <a:pt x="4" y="56"/>
                    </a:lnTo>
                    <a:lnTo>
                      <a:pt x="6" y="60"/>
                    </a:lnTo>
                    <a:lnTo>
                      <a:pt x="6" y="66"/>
                    </a:lnTo>
                    <a:lnTo>
                      <a:pt x="8" y="82"/>
                    </a:lnTo>
                    <a:lnTo>
                      <a:pt x="6" y="100"/>
                    </a:lnTo>
                    <a:lnTo>
                      <a:pt x="6" y="118"/>
                    </a:lnTo>
                    <a:lnTo>
                      <a:pt x="6" y="132"/>
                    </a:lnTo>
                    <a:lnTo>
                      <a:pt x="6" y="140"/>
                    </a:lnTo>
                    <a:lnTo>
                      <a:pt x="6" y="142"/>
                    </a:lnTo>
                    <a:lnTo>
                      <a:pt x="4" y="146"/>
                    </a:lnTo>
                    <a:lnTo>
                      <a:pt x="2" y="150"/>
                    </a:lnTo>
                    <a:lnTo>
                      <a:pt x="0" y="156"/>
                    </a:lnTo>
                    <a:lnTo>
                      <a:pt x="0" y="158"/>
                    </a:lnTo>
                    <a:lnTo>
                      <a:pt x="0" y="160"/>
                    </a:lnTo>
                    <a:lnTo>
                      <a:pt x="8" y="164"/>
                    </a:lnTo>
                    <a:lnTo>
                      <a:pt x="12" y="152"/>
                    </a:lnTo>
                    <a:lnTo>
                      <a:pt x="22" y="162"/>
                    </a:lnTo>
                    <a:lnTo>
                      <a:pt x="22" y="160"/>
                    </a:lnTo>
                    <a:lnTo>
                      <a:pt x="22" y="158"/>
                    </a:lnTo>
                    <a:lnTo>
                      <a:pt x="22" y="152"/>
                    </a:lnTo>
                    <a:lnTo>
                      <a:pt x="22" y="146"/>
                    </a:lnTo>
                    <a:lnTo>
                      <a:pt x="20" y="140"/>
                    </a:lnTo>
                    <a:lnTo>
                      <a:pt x="16" y="130"/>
                    </a:lnTo>
                    <a:lnTo>
                      <a:pt x="16" y="118"/>
                    </a:lnTo>
                    <a:lnTo>
                      <a:pt x="24" y="106"/>
                    </a:lnTo>
                    <a:lnTo>
                      <a:pt x="28" y="102"/>
                    </a:lnTo>
                    <a:lnTo>
                      <a:pt x="32" y="96"/>
                    </a:lnTo>
                    <a:lnTo>
                      <a:pt x="32" y="92"/>
                    </a:lnTo>
                    <a:lnTo>
                      <a:pt x="32" y="88"/>
                    </a:lnTo>
                    <a:lnTo>
                      <a:pt x="30" y="84"/>
                    </a:lnTo>
                    <a:lnTo>
                      <a:pt x="30" y="80"/>
                    </a:lnTo>
                    <a:lnTo>
                      <a:pt x="30" y="74"/>
                    </a:lnTo>
                    <a:lnTo>
                      <a:pt x="28" y="62"/>
                    </a:lnTo>
                    <a:lnTo>
                      <a:pt x="26" y="50"/>
                    </a:lnTo>
                    <a:lnTo>
                      <a:pt x="24" y="40"/>
                    </a:lnTo>
                    <a:lnTo>
                      <a:pt x="24" y="36"/>
                    </a:lnTo>
                    <a:lnTo>
                      <a:pt x="22" y="32"/>
                    </a:lnTo>
                    <a:lnTo>
                      <a:pt x="22" y="28"/>
                    </a:lnTo>
                    <a:lnTo>
                      <a:pt x="22" y="22"/>
                    </a:lnTo>
                    <a:lnTo>
                      <a:pt x="22" y="16"/>
                    </a:lnTo>
                    <a:lnTo>
                      <a:pt x="24" y="12"/>
                    </a:lnTo>
                    <a:lnTo>
                      <a:pt x="26" y="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74" name="Freeform 198"/>
              <p:cNvSpPr>
                <a:spLocks/>
              </p:cNvSpPr>
              <p:nvPr/>
            </p:nvSpPr>
            <p:spPr bwMode="gray">
              <a:xfrm>
                <a:off x="4037" y="617"/>
                <a:ext cx="95" cy="116"/>
              </a:xfrm>
              <a:custGeom>
                <a:avLst/>
                <a:gdLst>
                  <a:gd name="T0" fmla="*/ 2 w 86"/>
                  <a:gd name="T1" fmla="*/ 26 h 116"/>
                  <a:gd name="T2" fmla="*/ 8 w 86"/>
                  <a:gd name="T3" fmla="*/ 28 h 116"/>
                  <a:gd name="T4" fmla="*/ 10 w 86"/>
                  <a:gd name="T5" fmla="*/ 32 h 116"/>
                  <a:gd name="T6" fmla="*/ 10 w 86"/>
                  <a:gd name="T7" fmla="*/ 36 h 116"/>
                  <a:gd name="T8" fmla="*/ 22 w 86"/>
                  <a:gd name="T9" fmla="*/ 40 h 116"/>
                  <a:gd name="T10" fmla="*/ 22 w 86"/>
                  <a:gd name="T11" fmla="*/ 48 h 116"/>
                  <a:gd name="T12" fmla="*/ 20 w 86"/>
                  <a:gd name="T13" fmla="*/ 58 h 116"/>
                  <a:gd name="T14" fmla="*/ 18 w 86"/>
                  <a:gd name="T15" fmla="*/ 60 h 116"/>
                  <a:gd name="T16" fmla="*/ 20 w 86"/>
                  <a:gd name="T17" fmla="*/ 62 h 116"/>
                  <a:gd name="T18" fmla="*/ 26 w 86"/>
                  <a:gd name="T19" fmla="*/ 60 h 116"/>
                  <a:gd name="T20" fmla="*/ 32 w 86"/>
                  <a:gd name="T21" fmla="*/ 56 h 116"/>
                  <a:gd name="T22" fmla="*/ 38 w 86"/>
                  <a:gd name="T23" fmla="*/ 56 h 116"/>
                  <a:gd name="T24" fmla="*/ 42 w 86"/>
                  <a:gd name="T25" fmla="*/ 58 h 116"/>
                  <a:gd name="T26" fmla="*/ 50 w 86"/>
                  <a:gd name="T27" fmla="*/ 66 h 116"/>
                  <a:gd name="T28" fmla="*/ 58 w 86"/>
                  <a:gd name="T29" fmla="*/ 78 h 116"/>
                  <a:gd name="T30" fmla="*/ 60 w 86"/>
                  <a:gd name="T31" fmla="*/ 86 h 116"/>
                  <a:gd name="T32" fmla="*/ 62 w 86"/>
                  <a:gd name="T33" fmla="*/ 94 h 116"/>
                  <a:gd name="T34" fmla="*/ 62 w 86"/>
                  <a:gd name="T35" fmla="*/ 104 h 116"/>
                  <a:gd name="T36" fmla="*/ 60 w 86"/>
                  <a:gd name="T37" fmla="*/ 110 h 116"/>
                  <a:gd name="T38" fmla="*/ 70 w 86"/>
                  <a:gd name="T39" fmla="*/ 114 h 116"/>
                  <a:gd name="T40" fmla="*/ 78 w 86"/>
                  <a:gd name="T41" fmla="*/ 114 h 116"/>
                  <a:gd name="T42" fmla="*/ 86 w 86"/>
                  <a:gd name="T43" fmla="*/ 114 h 116"/>
                  <a:gd name="T44" fmla="*/ 86 w 86"/>
                  <a:gd name="T45" fmla="*/ 100 h 116"/>
                  <a:gd name="T46" fmla="*/ 80 w 86"/>
                  <a:gd name="T47" fmla="*/ 78 h 116"/>
                  <a:gd name="T48" fmla="*/ 72 w 86"/>
                  <a:gd name="T49" fmla="*/ 70 h 116"/>
                  <a:gd name="T50" fmla="*/ 64 w 86"/>
                  <a:gd name="T51" fmla="*/ 62 h 116"/>
                  <a:gd name="T52" fmla="*/ 60 w 86"/>
                  <a:gd name="T53" fmla="*/ 58 h 116"/>
                  <a:gd name="T54" fmla="*/ 58 w 86"/>
                  <a:gd name="T55" fmla="*/ 56 h 116"/>
                  <a:gd name="T56" fmla="*/ 52 w 86"/>
                  <a:gd name="T57" fmla="*/ 50 h 116"/>
                  <a:gd name="T58" fmla="*/ 46 w 86"/>
                  <a:gd name="T59" fmla="*/ 44 h 116"/>
                  <a:gd name="T60" fmla="*/ 50 w 86"/>
                  <a:gd name="T61" fmla="*/ 38 h 116"/>
                  <a:gd name="T62" fmla="*/ 52 w 86"/>
                  <a:gd name="T63" fmla="*/ 36 h 116"/>
                  <a:gd name="T64" fmla="*/ 54 w 86"/>
                  <a:gd name="T65" fmla="*/ 30 h 116"/>
                  <a:gd name="T66" fmla="*/ 52 w 86"/>
                  <a:gd name="T67" fmla="*/ 24 h 116"/>
                  <a:gd name="T68" fmla="*/ 40 w 86"/>
                  <a:gd name="T69" fmla="*/ 16 h 116"/>
                  <a:gd name="T70" fmla="*/ 36 w 86"/>
                  <a:gd name="T71" fmla="*/ 4 h 116"/>
                  <a:gd name="T72" fmla="*/ 34 w 86"/>
                  <a:gd name="T73" fmla="*/ 0 h 116"/>
                  <a:gd name="T74" fmla="*/ 28 w 86"/>
                  <a:gd name="T75" fmla="*/ 0 h 116"/>
                  <a:gd name="T76" fmla="*/ 24 w 86"/>
                  <a:gd name="T77" fmla="*/ 4 h 116"/>
                  <a:gd name="T78" fmla="*/ 24 w 86"/>
                  <a:gd name="T79" fmla="*/ 10 h 116"/>
                  <a:gd name="T80" fmla="*/ 24 w 86"/>
                  <a:gd name="T81" fmla="*/ 18 h 116"/>
                  <a:gd name="T82" fmla="*/ 22 w 86"/>
                  <a:gd name="T83" fmla="*/ 20 h 116"/>
                  <a:gd name="T84" fmla="*/ 18 w 86"/>
                  <a:gd name="T85" fmla="*/ 20 h 116"/>
                  <a:gd name="T86" fmla="*/ 12 w 86"/>
                  <a:gd name="T87" fmla="*/ 22 h 116"/>
                  <a:gd name="T88" fmla="*/ 0 w 86"/>
                  <a:gd name="T89" fmla="*/ 26 h 11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6"/>
                  <a:gd name="T136" fmla="*/ 0 h 116"/>
                  <a:gd name="T137" fmla="*/ 86 w 86"/>
                  <a:gd name="T138" fmla="*/ 116 h 11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6" h="116">
                    <a:moveTo>
                      <a:pt x="0" y="26"/>
                    </a:moveTo>
                    <a:lnTo>
                      <a:pt x="2" y="26"/>
                    </a:lnTo>
                    <a:lnTo>
                      <a:pt x="4" y="26"/>
                    </a:lnTo>
                    <a:lnTo>
                      <a:pt x="8" y="28"/>
                    </a:lnTo>
                    <a:lnTo>
                      <a:pt x="8" y="30"/>
                    </a:lnTo>
                    <a:lnTo>
                      <a:pt x="10" y="32"/>
                    </a:lnTo>
                    <a:lnTo>
                      <a:pt x="10" y="36"/>
                    </a:lnTo>
                    <a:lnTo>
                      <a:pt x="20" y="36"/>
                    </a:lnTo>
                    <a:lnTo>
                      <a:pt x="22" y="40"/>
                    </a:lnTo>
                    <a:lnTo>
                      <a:pt x="22" y="44"/>
                    </a:lnTo>
                    <a:lnTo>
                      <a:pt x="22" y="48"/>
                    </a:lnTo>
                    <a:lnTo>
                      <a:pt x="20" y="54"/>
                    </a:lnTo>
                    <a:lnTo>
                      <a:pt x="20" y="58"/>
                    </a:lnTo>
                    <a:lnTo>
                      <a:pt x="18" y="60"/>
                    </a:lnTo>
                    <a:lnTo>
                      <a:pt x="18" y="62"/>
                    </a:lnTo>
                    <a:lnTo>
                      <a:pt x="20" y="62"/>
                    </a:lnTo>
                    <a:lnTo>
                      <a:pt x="24" y="62"/>
                    </a:lnTo>
                    <a:lnTo>
                      <a:pt x="26" y="60"/>
                    </a:lnTo>
                    <a:lnTo>
                      <a:pt x="30" y="58"/>
                    </a:lnTo>
                    <a:lnTo>
                      <a:pt x="32" y="56"/>
                    </a:lnTo>
                    <a:lnTo>
                      <a:pt x="34" y="56"/>
                    </a:lnTo>
                    <a:lnTo>
                      <a:pt x="38" y="56"/>
                    </a:lnTo>
                    <a:lnTo>
                      <a:pt x="40" y="58"/>
                    </a:lnTo>
                    <a:lnTo>
                      <a:pt x="42" y="58"/>
                    </a:lnTo>
                    <a:lnTo>
                      <a:pt x="44" y="60"/>
                    </a:lnTo>
                    <a:lnTo>
                      <a:pt x="50" y="66"/>
                    </a:lnTo>
                    <a:lnTo>
                      <a:pt x="54" y="72"/>
                    </a:lnTo>
                    <a:lnTo>
                      <a:pt x="58" y="78"/>
                    </a:lnTo>
                    <a:lnTo>
                      <a:pt x="60" y="84"/>
                    </a:lnTo>
                    <a:lnTo>
                      <a:pt x="60" y="86"/>
                    </a:lnTo>
                    <a:lnTo>
                      <a:pt x="60" y="88"/>
                    </a:lnTo>
                    <a:lnTo>
                      <a:pt x="62" y="94"/>
                    </a:lnTo>
                    <a:lnTo>
                      <a:pt x="62" y="100"/>
                    </a:lnTo>
                    <a:lnTo>
                      <a:pt x="62" y="104"/>
                    </a:lnTo>
                    <a:lnTo>
                      <a:pt x="62" y="108"/>
                    </a:lnTo>
                    <a:lnTo>
                      <a:pt x="60" y="110"/>
                    </a:lnTo>
                    <a:lnTo>
                      <a:pt x="68" y="116"/>
                    </a:lnTo>
                    <a:lnTo>
                      <a:pt x="70" y="114"/>
                    </a:lnTo>
                    <a:lnTo>
                      <a:pt x="72" y="114"/>
                    </a:lnTo>
                    <a:lnTo>
                      <a:pt x="78" y="114"/>
                    </a:lnTo>
                    <a:lnTo>
                      <a:pt x="82" y="114"/>
                    </a:lnTo>
                    <a:lnTo>
                      <a:pt x="86" y="114"/>
                    </a:lnTo>
                    <a:lnTo>
                      <a:pt x="86" y="110"/>
                    </a:lnTo>
                    <a:lnTo>
                      <a:pt x="86" y="100"/>
                    </a:lnTo>
                    <a:lnTo>
                      <a:pt x="84" y="88"/>
                    </a:lnTo>
                    <a:lnTo>
                      <a:pt x="80" y="78"/>
                    </a:lnTo>
                    <a:lnTo>
                      <a:pt x="76" y="74"/>
                    </a:lnTo>
                    <a:lnTo>
                      <a:pt x="72" y="70"/>
                    </a:lnTo>
                    <a:lnTo>
                      <a:pt x="68" y="66"/>
                    </a:lnTo>
                    <a:lnTo>
                      <a:pt x="64" y="62"/>
                    </a:lnTo>
                    <a:lnTo>
                      <a:pt x="62" y="60"/>
                    </a:lnTo>
                    <a:lnTo>
                      <a:pt x="60" y="58"/>
                    </a:lnTo>
                    <a:lnTo>
                      <a:pt x="58" y="56"/>
                    </a:lnTo>
                    <a:lnTo>
                      <a:pt x="54" y="54"/>
                    </a:lnTo>
                    <a:lnTo>
                      <a:pt x="52" y="50"/>
                    </a:lnTo>
                    <a:lnTo>
                      <a:pt x="48" y="48"/>
                    </a:lnTo>
                    <a:lnTo>
                      <a:pt x="46" y="44"/>
                    </a:lnTo>
                    <a:lnTo>
                      <a:pt x="48" y="40"/>
                    </a:lnTo>
                    <a:lnTo>
                      <a:pt x="50" y="38"/>
                    </a:lnTo>
                    <a:lnTo>
                      <a:pt x="52" y="36"/>
                    </a:lnTo>
                    <a:lnTo>
                      <a:pt x="52" y="34"/>
                    </a:lnTo>
                    <a:lnTo>
                      <a:pt x="54" y="30"/>
                    </a:lnTo>
                    <a:lnTo>
                      <a:pt x="54" y="26"/>
                    </a:lnTo>
                    <a:lnTo>
                      <a:pt x="52" y="24"/>
                    </a:lnTo>
                    <a:lnTo>
                      <a:pt x="50" y="20"/>
                    </a:lnTo>
                    <a:lnTo>
                      <a:pt x="40" y="16"/>
                    </a:lnTo>
                    <a:lnTo>
                      <a:pt x="38" y="4"/>
                    </a:lnTo>
                    <a:lnTo>
                      <a:pt x="36" y="4"/>
                    </a:lnTo>
                    <a:lnTo>
                      <a:pt x="36" y="2"/>
                    </a:lnTo>
                    <a:lnTo>
                      <a:pt x="34" y="0"/>
                    </a:lnTo>
                    <a:lnTo>
                      <a:pt x="30" y="0"/>
                    </a:lnTo>
                    <a:lnTo>
                      <a:pt x="28" y="0"/>
                    </a:lnTo>
                    <a:lnTo>
                      <a:pt x="24" y="2"/>
                    </a:lnTo>
                    <a:lnTo>
                      <a:pt x="24" y="4"/>
                    </a:lnTo>
                    <a:lnTo>
                      <a:pt x="24" y="6"/>
                    </a:lnTo>
                    <a:lnTo>
                      <a:pt x="24" y="10"/>
                    </a:lnTo>
                    <a:lnTo>
                      <a:pt x="24" y="14"/>
                    </a:lnTo>
                    <a:lnTo>
                      <a:pt x="24" y="18"/>
                    </a:lnTo>
                    <a:lnTo>
                      <a:pt x="24" y="20"/>
                    </a:lnTo>
                    <a:lnTo>
                      <a:pt x="22" y="20"/>
                    </a:lnTo>
                    <a:lnTo>
                      <a:pt x="20" y="20"/>
                    </a:lnTo>
                    <a:lnTo>
                      <a:pt x="18" y="20"/>
                    </a:lnTo>
                    <a:lnTo>
                      <a:pt x="14" y="22"/>
                    </a:lnTo>
                    <a:lnTo>
                      <a:pt x="12" y="22"/>
                    </a:lnTo>
                    <a:lnTo>
                      <a:pt x="0" y="2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75" name="Freeform 199"/>
              <p:cNvSpPr>
                <a:spLocks/>
              </p:cNvSpPr>
              <p:nvPr/>
            </p:nvSpPr>
            <p:spPr bwMode="gray">
              <a:xfrm>
                <a:off x="3501" y="425"/>
                <a:ext cx="221" cy="174"/>
              </a:xfrm>
              <a:custGeom>
                <a:avLst/>
                <a:gdLst>
                  <a:gd name="T0" fmla="*/ 150 w 200"/>
                  <a:gd name="T1" fmla="*/ 2 h 174"/>
                  <a:gd name="T2" fmla="*/ 142 w 200"/>
                  <a:gd name="T3" fmla="*/ 10 h 174"/>
                  <a:gd name="T4" fmla="*/ 122 w 200"/>
                  <a:gd name="T5" fmla="*/ 28 h 174"/>
                  <a:gd name="T6" fmla="*/ 118 w 200"/>
                  <a:gd name="T7" fmla="*/ 30 h 174"/>
                  <a:gd name="T8" fmla="*/ 110 w 200"/>
                  <a:gd name="T9" fmla="*/ 36 h 174"/>
                  <a:gd name="T10" fmla="*/ 92 w 200"/>
                  <a:gd name="T11" fmla="*/ 66 h 174"/>
                  <a:gd name="T12" fmla="*/ 82 w 200"/>
                  <a:gd name="T13" fmla="*/ 66 h 174"/>
                  <a:gd name="T14" fmla="*/ 66 w 200"/>
                  <a:gd name="T15" fmla="*/ 70 h 174"/>
                  <a:gd name="T16" fmla="*/ 56 w 200"/>
                  <a:gd name="T17" fmla="*/ 82 h 174"/>
                  <a:gd name="T18" fmla="*/ 46 w 200"/>
                  <a:gd name="T19" fmla="*/ 90 h 174"/>
                  <a:gd name="T20" fmla="*/ 40 w 200"/>
                  <a:gd name="T21" fmla="*/ 94 h 174"/>
                  <a:gd name="T22" fmla="*/ 8 w 200"/>
                  <a:gd name="T23" fmla="*/ 98 h 174"/>
                  <a:gd name="T24" fmla="*/ 14 w 200"/>
                  <a:gd name="T25" fmla="*/ 120 h 174"/>
                  <a:gd name="T26" fmla="*/ 12 w 200"/>
                  <a:gd name="T27" fmla="*/ 132 h 174"/>
                  <a:gd name="T28" fmla="*/ 4 w 200"/>
                  <a:gd name="T29" fmla="*/ 144 h 174"/>
                  <a:gd name="T30" fmla="*/ 4 w 200"/>
                  <a:gd name="T31" fmla="*/ 154 h 174"/>
                  <a:gd name="T32" fmla="*/ 8 w 200"/>
                  <a:gd name="T33" fmla="*/ 162 h 174"/>
                  <a:gd name="T34" fmla="*/ 18 w 200"/>
                  <a:gd name="T35" fmla="*/ 158 h 174"/>
                  <a:gd name="T36" fmla="*/ 30 w 200"/>
                  <a:gd name="T37" fmla="*/ 156 h 174"/>
                  <a:gd name="T38" fmla="*/ 44 w 200"/>
                  <a:gd name="T39" fmla="*/ 158 h 174"/>
                  <a:gd name="T40" fmla="*/ 48 w 200"/>
                  <a:gd name="T41" fmla="*/ 158 h 174"/>
                  <a:gd name="T42" fmla="*/ 60 w 200"/>
                  <a:gd name="T43" fmla="*/ 160 h 174"/>
                  <a:gd name="T44" fmla="*/ 76 w 200"/>
                  <a:gd name="T45" fmla="*/ 174 h 174"/>
                  <a:gd name="T46" fmla="*/ 94 w 200"/>
                  <a:gd name="T47" fmla="*/ 156 h 174"/>
                  <a:gd name="T48" fmla="*/ 114 w 200"/>
                  <a:gd name="T49" fmla="*/ 154 h 174"/>
                  <a:gd name="T50" fmla="*/ 114 w 200"/>
                  <a:gd name="T51" fmla="*/ 130 h 174"/>
                  <a:gd name="T52" fmla="*/ 116 w 200"/>
                  <a:gd name="T53" fmla="*/ 112 h 174"/>
                  <a:gd name="T54" fmla="*/ 152 w 200"/>
                  <a:gd name="T55" fmla="*/ 82 h 174"/>
                  <a:gd name="T56" fmla="*/ 156 w 200"/>
                  <a:gd name="T57" fmla="*/ 76 h 174"/>
                  <a:gd name="T58" fmla="*/ 164 w 200"/>
                  <a:gd name="T59" fmla="*/ 66 h 174"/>
                  <a:gd name="T60" fmla="*/ 172 w 200"/>
                  <a:gd name="T61" fmla="*/ 60 h 174"/>
                  <a:gd name="T62" fmla="*/ 172 w 200"/>
                  <a:gd name="T63" fmla="*/ 52 h 174"/>
                  <a:gd name="T64" fmla="*/ 178 w 200"/>
                  <a:gd name="T65" fmla="*/ 46 h 174"/>
                  <a:gd name="T66" fmla="*/ 188 w 200"/>
                  <a:gd name="T67" fmla="*/ 44 h 174"/>
                  <a:gd name="T68" fmla="*/ 200 w 200"/>
                  <a:gd name="T69" fmla="*/ 46 h 174"/>
                  <a:gd name="T70" fmla="*/ 198 w 200"/>
                  <a:gd name="T71" fmla="*/ 42 h 174"/>
                  <a:gd name="T72" fmla="*/ 192 w 200"/>
                  <a:gd name="T73" fmla="*/ 38 h 174"/>
                  <a:gd name="T74" fmla="*/ 184 w 200"/>
                  <a:gd name="T75" fmla="*/ 36 h 174"/>
                  <a:gd name="T76" fmla="*/ 180 w 200"/>
                  <a:gd name="T77" fmla="*/ 32 h 174"/>
                  <a:gd name="T78" fmla="*/ 172 w 200"/>
                  <a:gd name="T79" fmla="*/ 26 h 174"/>
                  <a:gd name="T80" fmla="*/ 160 w 200"/>
                  <a:gd name="T81" fmla="*/ 28 h 174"/>
                  <a:gd name="T82" fmla="*/ 156 w 200"/>
                  <a:gd name="T83" fmla="*/ 18 h 174"/>
                  <a:gd name="T84" fmla="*/ 154 w 200"/>
                  <a:gd name="T85" fmla="*/ 0 h 17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0"/>
                  <a:gd name="T130" fmla="*/ 0 h 174"/>
                  <a:gd name="T131" fmla="*/ 200 w 200"/>
                  <a:gd name="T132" fmla="*/ 174 h 17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0" h="174">
                    <a:moveTo>
                      <a:pt x="154" y="0"/>
                    </a:moveTo>
                    <a:lnTo>
                      <a:pt x="154" y="2"/>
                    </a:lnTo>
                    <a:lnTo>
                      <a:pt x="150" y="2"/>
                    </a:lnTo>
                    <a:lnTo>
                      <a:pt x="148" y="4"/>
                    </a:lnTo>
                    <a:lnTo>
                      <a:pt x="144" y="8"/>
                    </a:lnTo>
                    <a:lnTo>
                      <a:pt x="142" y="10"/>
                    </a:lnTo>
                    <a:lnTo>
                      <a:pt x="142" y="14"/>
                    </a:lnTo>
                    <a:lnTo>
                      <a:pt x="126" y="18"/>
                    </a:lnTo>
                    <a:lnTo>
                      <a:pt x="122" y="28"/>
                    </a:lnTo>
                    <a:lnTo>
                      <a:pt x="120" y="28"/>
                    </a:lnTo>
                    <a:lnTo>
                      <a:pt x="118" y="30"/>
                    </a:lnTo>
                    <a:lnTo>
                      <a:pt x="116" y="30"/>
                    </a:lnTo>
                    <a:lnTo>
                      <a:pt x="112" y="32"/>
                    </a:lnTo>
                    <a:lnTo>
                      <a:pt x="110" y="36"/>
                    </a:lnTo>
                    <a:lnTo>
                      <a:pt x="110" y="40"/>
                    </a:lnTo>
                    <a:lnTo>
                      <a:pt x="110" y="46"/>
                    </a:lnTo>
                    <a:lnTo>
                      <a:pt x="92" y="66"/>
                    </a:lnTo>
                    <a:lnTo>
                      <a:pt x="90" y="66"/>
                    </a:lnTo>
                    <a:lnTo>
                      <a:pt x="86" y="66"/>
                    </a:lnTo>
                    <a:lnTo>
                      <a:pt x="82" y="66"/>
                    </a:lnTo>
                    <a:lnTo>
                      <a:pt x="76" y="66"/>
                    </a:lnTo>
                    <a:lnTo>
                      <a:pt x="72" y="68"/>
                    </a:lnTo>
                    <a:lnTo>
                      <a:pt x="66" y="70"/>
                    </a:lnTo>
                    <a:lnTo>
                      <a:pt x="62" y="74"/>
                    </a:lnTo>
                    <a:lnTo>
                      <a:pt x="60" y="78"/>
                    </a:lnTo>
                    <a:lnTo>
                      <a:pt x="56" y="82"/>
                    </a:lnTo>
                    <a:lnTo>
                      <a:pt x="52" y="86"/>
                    </a:lnTo>
                    <a:lnTo>
                      <a:pt x="48" y="88"/>
                    </a:lnTo>
                    <a:lnTo>
                      <a:pt x="46" y="90"/>
                    </a:lnTo>
                    <a:lnTo>
                      <a:pt x="44" y="92"/>
                    </a:lnTo>
                    <a:lnTo>
                      <a:pt x="42" y="92"/>
                    </a:lnTo>
                    <a:lnTo>
                      <a:pt x="40" y="94"/>
                    </a:lnTo>
                    <a:lnTo>
                      <a:pt x="32" y="96"/>
                    </a:lnTo>
                    <a:lnTo>
                      <a:pt x="20" y="98"/>
                    </a:lnTo>
                    <a:lnTo>
                      <a:pt x="8" y="98"/>
                    </a:lnTo>
                    <a:lnTo>
                      <a:pt x="0" y="96"/>
                    </a:lnTo>
                    <a:lnTo>
                      <a:pt x="12" y="116"/>
                    </a:lnTo>
                    <a:lnTo>
                      <a:pt x="14" y="120"/>
                    </a:lnTo>
                    <a:lnTo>
                      <a:pt x="14" y="130"/>
                    </a:lnTo>
                    <a:lnTo>
                      <a:pt x="12" y="132"/>
                    </a:lnTo>
                    <a:lnTo>
                      <a:pt x="8" y="134"/>
                    </a:lnTo>
                    <a:lnTo>
                      <a:pt x="6" y="138"/>
                    </a:lnTo>
                    <a:lnTo>
                      <a:pt x="4" y="144"/>
                    </a:lnTo>
                    <a:lnTo>
                      <a:pt x="4" y="146"/>
                    </a:lnTo>
                    <a:lnTo>
                      <a:pt x="4" y="150"/>
                    </a:lnTo>
                    <a:lnTo>
                      <a:pt x="4" y="154"/>
                    </a:lnTo>
                    <a:lnTo>
                      <a:pt x="6" y="158"/>
                    </a:lnTo>
                    <a:lnTo>
                      <a:pt x="8" y="162"/>
                    </a:lnTo>
                    <a:lnTo>
                      <a:pt x="10" y="160"/>
                    </a:lnTo>
                    <a:lnTo>
                      <a:pt x="14" y="160"/>
                    </a:lnTo>
                    <a:lnTo>
                      <a:pt x="18" y="158"/>
                    </a:lnTo>
                    <a:lnTo>
                      <a:pt x="22" y="158"/>
                    </a:lnTo>
                    <a:lnTo>
                      <a:pt x="24" y="156"/>
                    </a:lnTo>
                    <a:lnTo>
                      <a:pt x="30" y="156"/>
                    </a:lnTo>
                    <a:lnTo>
                      <a:pt x="34" y="158"/>
                    </a:lnTo>
                    <a:lnTo>
                      <a:pt x="40" y="158"/>
                    </a:lnTo>
                    <a:lnTo>
                      <a:pt x="44" y="158"/>
                    </a:lnTo>
                    <a:lnTo>
                      <a:pt x="46" y="158"/>
                    </a:lnTo>
                    <a:lnTo>
                      <a:pt x="48" y="158"/>
                    </a:lnTo>
                    <a:lnTo>
                      <a:pt x="52" y="158"/>
                    </a:lnTo>
                    <a:lnTo>
                      <a:pt x="56" y="160"/>
                    </a:lnTo>
                    <a:lnTo>
                      <a:pt x="60" y="160"/>
                    </a:lnTo>
                    <a:lnTo>
                      <a:pt x="64" y="162"/>
                    </a:lnTo>
                    <a:lnTo>
                      <a:pt x="66" y="166"/>
                    </a:lnTo>
                    <a:lnTo>
                      <a:pt x="76" y="174"/>
                    </a:lnTo>
                    <a:lnTo>
                      <a:pt x="92" y="156"/>
                    </a:lnTo>
                    <a:lnTo>
                      <a:pt x="94" y="156"/>
                    </a:lnTo>
                    <a:lnTo>
                      <a:pt x="96" y="154"/>
                    </a:lnTo>
                    <a:lnTo>
                      <a:pt x="100" y="154"/>
                    </a:lnTo>
                    <a:lnTo>
                      <a:pt x="114" y="154"/>
                    </a:lnTo>
                    <a:lnTo>
                      <a:pt x="120" y="154"/>
                    </a:lnTo>
                    <a:lnTo>
                      <a:pt x="122" y="134"/>
                    </a:lnTo>
                    <a:lnTo>
                      <a:pt x="114" y="130"/>
                    </a:lnTo>
                    <a:lnTo>
                      <a:pt x="114" y="128"/>
                    </a:lnTo>
                    <a:lnTo>
                      <a:pt x="114" y="122"/>
                    </a:lnTo>
                    <a:lnTo>
                      <a:pt x="116" y="112"/>
                    </a:lnTo>
                    <a:lnTo>
                      <a:pt x="120" y="102"/>
                    </a:lnTo>
                    <a:lnTo>
                      <a:pt x="132" y="92"/>
                    </a:lnTo>
                    <a:lnTo>
                      <a:pt x="152" y="82"/>
                    </a:lnTo>
                    <a:lnTo>
                      <a:pt x="154" y="80"/>
                    </a:lnTo>
                    <a:lnTo>
                      <a:pt x="156" y="76"/>
                    </a:lnTo>
                    <a:lnTo>
                      <a:pt x="160" y="72"/>
                    </a:lnTo>
                    <a:lnTo>
                      <a:pt x="162" y="70"/>
                    </a:lnTo>
                    <a:lnTo>
                      <a:pt x="164" y="66"/>
                    </a:lnTo>
                    <a:lnTo>
                      <a:pt x="164" y="62"/>
                    </a:lnTo>
                    <a:lnTo>
                      <a:pt x="172" y="62"/>
                    </a:lnTo>
                    <a:lnTo>
                      <a:pt x="172" y="60"/>
                    </a:lnTo>
                    <a:lnTo>
                      <a:pt x="170" y="58"/>
                    </a:lnTo>
                    <a:lnTo>
                      <a:pt x="170" y="56"/>
                    </a:lnTo>
                    <a:lnTo>
                      <a:pt x="172" y="52"/>
                    </a:lnTo>
                    <a:lnTo>
                      <a:pt x="174" y="50"/>
                    </a:lnTo>
                    <a:lnTo>
                      <a:pt x="176" y="46"/>
                    </a:lnTo>
                    <a:lnTo>
                      <a:pt x="178" y="46"/>
                    </a:lnTo>
                    <a:lnTo>
                      <a:pt x="180" y="46"/>
                    </a:lnTo>
                    <a:lnTo>
                      <a:pt x="184" y="44"/>
                    </a:lnTo>
                    <a:lnTo>
                      <a:pt x="188" y="44"/>
                    </a:lnTo>
                    <a:lnTo>
                      <a:pt x="192" y="44"/>
                    </a:lnTo>
                    <a:lnTo>
                      <a:pt x="196" y="46"/>
                    </a:lnTo>
                    <a:lnTo>
                      <a:pt x="200" y="46"/>
                    </a:lnTo>
                    <a:lnTo>
                      <a:pt x="200" y="44"/>
                    </a:lnTo>
                    <a:lnTo>
                      <a:pt x="198" y="42"/>
                    </a:lnTo>
                    <a:lnTo>
                      <a:pt x="196" y="40"/>
                    </a:lnTo>
                    <a:lnTo>
                      <a:pt x="192" y="38"/>
                    </a:lnTo>
                    <a:lnTo>
                      <a:pt x="190" y="38"/>
                    </a:lnTo>
                    <a:lnTo>
                      <a:pt x="186" y="36"/>
                    </a:lnTo>
                    <a:lnTo>
                      <a:pt x="184" y="36"/>
                    </a:lnTo>
                    <a:lnTo>
                      <a:pt x="182" y="34"/>
                    </a:lnTo>
                    <a:lnTo>
                      <a:pt x="182" y="32"/>
                    </a:lnTo>
                    <a:lnTo>
                      <a:pt x="180" y="32"/>
                    </a:lnTo>
                    <a:lnTo>
                      <a:pt x="178" y="30"/>
                    </a:lnTo>
                    <a:lnTo>
                      <a:pt x="176" y="28"/>
                    </a:lnTo>
                    <a:lnTo>
                      <a:pt x="172" y="26"/>
                    </a:lnTo>
                    <a:lnTo>
                      <a:pt x="166" y="26"/>
                    </a:lnTo>
                    <a:lnTo>
                      <a:pt x="160" y="28"/>
                    </a:lnTo>
                    <a:lnTo>
                      <a:pt x="158" y="26"/>
                    </a:lnTo>
                    <a:lnTo>
                      <a:pt x="156" y="22"/>
                    </a:lnTo>
                    <a:lnTo>
                      <a:pt x="156" y="18"/>
                    </a:lnTo>
                    <a:lnTo>
                      <a:pt x="156" y="14"/>
                    </a:lnTo>
                    <a:lnTo>
                      <a:pt x="172" y="0"/>
                    </a:lnTo>
                    <a:lnTo>
                      <a:pt x="154"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76" name="Freeform 200"/>
              <p:cNvSpPr>
                <a:spLocks/>
              </p:cNvSpPr>
              <p:nvPr/>
            </p:nvSpPr>
            <p:spPr bwMode="gray">
              <a:xfrm>
                <a:off x="4028" y="837"/>
                <a:ext cx="75" cy="66"/>
              </a:xfrm>
              <a:custGeom>
                <a:avLst/>
                <a:gdLst>
                  <a:gd name="T0" fmla="*/ 0 w 68"/>
                  <a:gd name="T1" fmla="*/ 0 h 66"/>
                  <a:gd name="T2" fmla="*/ 16 w 68"/>
                  <a:gd name="T3" fmla="*/ 26 h 66"/>
                  <a:gd name="T4" fmla="*/ 18 w 68"/>
                  <a:gd name="T5" fmla="*/ 28 h 66"/>
                  <a:gd name="T6" fmla="*/ 28 w 68"/>
                  <a:gd name="T7" fmla="*/ 36 h 66"/>
                  <a:gd name="T8" fmla="*/ 38 w 68"/>
                  <a:gd name="T9" fmla="*/ 44 h 66"/>
                  <a:gd name="T10" fmla="*/ 50 w 68"/>
                  <a:gd name="T11" fmla="*/ 54 h 66"/>
                  <a:gd name="T12" fmla="*/ 60 w 68"/>
                  <a:gd name="T13" fmla="*/ 62 h 66"/>
                  <a:gd name="T14" fmla="*/ 66 w 68"/>
                  <a:gd name="T15" fmla="*/ 66 h 66"/>
                  <a:gd name="T16" fmla="*/ 68 w 68"/>
                  <a:gd name="T17" fmla="*/ 66 h 66"/>
                  <a:gd name="T18" fmla="*/ 68 w 68"/>
                  <a:gd name="T19" fmla="*/ 62 h 66"/>
                  <a:gd name="T20" fmla="*/ 68 w 68"/>
                  <a:gd name="T21" fmla="*/ 60 h 66"/>
                  <a:gd name="T22" fmla="*/ 68 w 68"/>
                  <a:gd name="T23" fmla="*/ 58 h 66"/>
                  <a:gd name="T24" fmla="*/ 66 w 68"/>
                  <a:gd name="T25" fmla="*/ 56 h 66"/>
                  <a:gd name="T26" fmla="*/ 66 w 68"/>
                  <a:gd name="T27" fmla="*/ 54 h 66"/>
                  <a:gd name="T28" fmla="*/ 58 w 68"/>
                  <a:gd name="T29" fmla="*/ 42 h 66"/>
                  <a:gd name="T30" fmla="*/ 58 w 68"/>
                  <a:gd name="T31" fmla="*/ 40 h 66"/>
                  <a:gd name="T32" fmla="*/ 58 w 68"/>
                  <a:gd name="T33" fmla="*/ 36 h 66"/>
                  <a:gd name="T34" fmla="*/ 56 w 68"/>
                  <a:gd name="T35" fmla="*/ 32 h 66"/>
                  <a:gd name="T36" fmla="*/ 56 w 68"/>
                  <a:gd name="T37" fmla="*/ 26 h 66"/>
                  <a:gd name="T38" fmla="*/ 54 w 68"/>
                  <a:gd name="T39" fmla="*/ 24 h 66"/>
                  <a:gd name="T40" fmla="*/ 46 w 68"/>
                  <a:gd name="T41" fmla="*/ 12 h 66"/>
                  <a:gd name="T42" fmla="*/ 38 w 68"/>
                  <a:gd name="T43" fmla="*/ 14 h 66"/>
                  <a:gd name="T44" fmla="*/ 30 w 68"/>
                  <a:gd name="T45" fmla="*/ 4 h 66"/>
                  <a:gd name="T46" fmla="*/ 12 w 68"/>
                  <a:gd name="T47" fmla="*/ 6 h 66"/>
                  <a:gd name="T48" fmla="*/ 0 w 68"/>
                  <a:gd name="T49" fmla="*/ 0 h 66"/>
                  <a:gd name="T50" fmla="*/ 0 w 68"/>
                  <a:gd name="T51" fmla="*/ 0 h 6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66"/>
                  <a:gd name="T80" fmla="*/ 68 w 68"/>
                  <a:gd name="T81" fmla="*/ 66 h 6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66">
                    <a:moveTo>
                      <a:pt x="0" y="0"/>
                    </a:moveTo>
                    <a:lnTo>
                      <a:pt x="16" y="26"/>
                    </a:lnTo>
                    <a:lnTo>
                      <a:pt x="18" y="28"/>
                    </a:lnTo>
                    <a:lnTo>
                      <a:pt x="28" y="36"/>
                    </a:lnTo>
                    <a:lnTo>
                      <a:pt x="38" y="44"/>
                    </a:lnTo>
                    <a:lnTo>
                      <a:pt x="50" y="54"/>
                    </a:lnTo>
                    <a:lnTo>
                      <a:pt x="60" y="62"/>
                    </a:lnTo>
                    <a:lnTo>
                      <a:pt x="66" y="66"/>
                    </a:lnTo>
                    <a:lnTo>
                      <a:pt x="68" y="66"/>
                    </a:lnTo>
                    <a:lnTo>
                      <a:pt x="68" y="62"/>
                    </a:lnTo>
                    <a:lnTo>
                      <a:pt x="68" y="60"/>
                    </a:lnTo>
                    <a:lnTo>
                      <a:pt x="68" y="58"/>
                    </a:lnTo>
                    <a:lnTo>
                      <a:pt x="66" y="56"/>
                    </a:lnTo>
                    <a:lnTo>
                      <a:pt x="66" y="54"/>
                    </a:lnTo>
                    <a:lnTo>
                      <a:pt x="58" y="42"/>
                    </a:lnTo>
                    <a:lnTo>
                      <a:pt x="58" y="40"/>
                    </a:lnTo>
                    <a:lnTo>
                      <a:pt x="58" y="36"/>
                    </a:lnTo>
                    <a:lnTo>
                      <a:pt x="56" y="32"/>
                    </a:lnTo>
                    <a:lnTo>
                      <a:pt x="56" y="26"/>
                    </a:lnTo>
                    <a:lnTo>
                      <a:pt x="54" y="24"/>
                    </a:lnTo>
                    <a:lnTo>
                      <a:pt x="46" y="12"/>
                    </a:lnTo>
                    <a:lnTo>
                      <a:pt x="38" y="14"/>
                    </a:lnTo>
                    <a:lnTo>
                      <a:pt x="30" y="4"/>
                    </a:lnTo>
                    <a:lnTo>
                      <a:pt x="12" y="6"/>
                    </a:lnTo>
                    <a:lnTo>
                      <a:pt x="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77" name="Freeform 201"/>
              <p:cNvSpPr>
                <a:spLocks/>
              </p:cNvSpPr>
              <p:nvPr/>
            </p:nvSpPr>
            <p:spPr bwMode="gray">
              <a:xfrm>
                <a:off x="3876" y="583"/>
                <a:ext cx="60" cy="56"/>
              </a:xfrm>
              <a:custGeom>
                <a:avLst/>
                <a:gdLst>
                  <a:gd name="T0" fmla="*/ 54 w 54"/>
                  <a:gd name="T1" fmla="*/ 56 h 56"/>
                  <a:gd name="T2" fmla="*/ 48 w 54"/>
                  <a:gd name="T3" fmla="*/ 44 h 56"/>
                  <a:gd name="T4" fmla="*/ 48 w 54"/>
                  <a:gd name="T5" fmla="*/ 44 h 56"/>
                  <a:gd name="T6" fmla="*/ 48 w 54"/>
                  <a:gd name="T7" fmla="*/ 42 h 56"/>
                  <a:gd name="T8" fmla="*/ 44 w 54"/>
                  <a:gd name="T9" fmla="*/ 40 h 56"/>
                  <a:gd name="T10" fmla="*/ 40 w 54"/>
                  <a:gd name="T11" fmla="*/ 38 h 56"/>
                  <a:gd name="T12" fmla="*/ 40 w 54"/>
                  <a:gd name="T13" fmla="*/ 38 h 56"/>
                  <a:gd name="T14" fmla="*/ 38 w 54"/>
                  <a:gd name="T15" fmla="*/ 36 h 56"/>
                  <a:gd name="T16" fmla="*/ 34 w 54"/>
                  <a:gd name="T17" fmla="*/ 36 h 56"/>
                  <a:gd name="T18" fmla="*/ 28 w 54"/>
                  <a:gd name="T19" fmla="*/ 36 h 56"/>
                  <a:gd name="T20" fmla="*/ 24 w 54"/>
                  <a:gd name="T21" fmla="*/ 38 h 56"/>
                  <a:gd name="T22" fmla="*/ 20 w 54"/>
                  <a:gd name="T23" fmla="*/ 40 h 56"/>
                  <a:gd name="T24" fmla="*/ 20 w 54"/>
                  <a:gd name="T25" fmla="*/ 42 h 56"/>
                  <a:gd name="T26" fmla="*/ 18 w 54"/>
                  <a:gd name="T27" fmla="*/ 42 h 56"/>
                  <a:gd name="T28" fmla="*/ 18 w 54"/>
                  <a:gd name="T29" fmla="*/ 44 h 56"/>
                  <a:gd name="T30" fmla="*/ 16 w 54"/>
                  <a:gd name="T31" fmla="*/ 44 h 56"/>
                  <a:gd name="T32" fmla="*/ 12 w 54"/>
                  <a:gd name="T33" fmla="*/ 46 h 56"/>
                  <a:gd name="T34" fmla="*/ 6 w 54"/>
                  <a:gd name="T35" fmla="*/ 46 h 56"/>
                  <a:gd name="T36" fmla="*/ 6 w 54"/>
                  <a:gd name="T37" fmla="*/ 32 h 56"/>
                  <a:gd name="T38" fmla="*/ 6 w 54"/>
                  <a:gd name="T39" fmla="*/ 32 h 56"/>
                  <a:gd name="T40" fmla="*/ 6 w 54"/>
                  <a:gd name="T41" fmla="*/ 30 h 56"/>
                  <a:gd name="T42" fmla="*/ 4 w 54"/>
                  <a:gd name="T43" fmla="*/ 26 h 56"/>
                  <a:gd name="T44" fmla="*/ 2 w 54"/>
                  <a:gd name="T45" fmla="*/ 26 h 56"/>
                  <a:gd name="T46" fmla="*/ 2 w 54"/>
                  <a:gd name="T47" fmla="*/ 24 h 56"/>
                  <a:gd name="T48" fmla="*/ 0 w 54"/>
                  <a:gd name="T49" fmla="*/ 22 h 56"/>
                  <a:gd name="T50" fmla="*/ 0 w 54"/>
                  <a:gd name="T51" fmla="*/ 18 h 56"/>
                  <a:gd name="T52" fmla="*/ 0 w 54"/>
                  <a:gd name="T53" fmla="*/ 14 h 56"/>
                  <a:gd name="T54" fmla="*/ 2 w 54"/>
                  <a:gd name="T55" fmla="*/ 12 h 56"/>
                  <a:gd name="T56" fmla="*/ 2 w 54"/>
                  <a:gd name="T57" fmla="*/ 10 h 56"/>
                  <a:gd name="T58" fmla="*/ 2 w 54"/>
                  <a:gd name="T59" fmla="*/ 8 h 56"/>
                  <a:gd name="T60" fmla="*/ 4 w 54"/>
                  <a:gd name="T61" fmla="*/ 4 h 56"/>
                  <a:gd name="T62" fmla="*/ 4 w 54"/>
                  <a:gd name="T63" fmla="*/ 2 h 56"/>
                  <a:gd name="T64" fmla="*/ 6 w 54"/>
                  <a:gd name="T65" fmla="*/ 0 h 56"/>
                  <a:gd name="T66" fmla="*/ 10 w 54"/>
                  <a:gd name="T67" fmla="*/ 0 h 56"/>
                  <a:gd name="T68" fmla="*/ 18 w 54"/>
                  <a:gd name="T69" fmla="*/ 0 h 56"/>
                  <a:gd name="T70" fmla="*/ 24 w 54"/>
                  <a:gd name="T71" fmla="*/ 0 h 56"/>
                  <a:gd name="T72" fmla="*/ 24 w 54"/>
                  <a:gd name="T73" fmla="*/ 0 h 56"/>
                  <a:gd name="T74" fmla="*/ 26 w 54"/>
                  <a:gd name="T75" fmla="*/ 0 h 56"/>
                  <a:gd name="T76" fmla="*/ 26 w 54"/>
                  <a:gd name="T77" fmla="*/ 0 h 56"/>
                  <a:gd name="T78" fmla="*/ 28 w 54"/>
                  <a:gd name="T79" fmla="*/ 2 h 56"/>
                  <a:gd name="T80" fmla="*/ 30 w 54"/>
                  <a:gd name="T81" fmla="*/ 6 h 56"/>
                  <a:gd name="T82" fmla="*/ 30 w 54"/>
                  <a:gd name="T83" fmla="*/ 14 h 56"/>
                  <a:gd name="T84" fmla="*/ 34 w 54"/>
                  <a:gd name="T85" fmla="*/ 28 h 56"/>
                  <a:gd name="T86" fmla="*/ 36 w 54"/>
                  <a:gd name="T87" fmla="*/ 26 h 56"/>
                  <a:gd name="T88" fmla="*/ 36 w 54"/>
                  <a:gd name="T89" fmla="*/ 26 h 56"/>
                  <a:gd name="T90" fmla="*/ 38 w 54"/>
                  <a:gd name="T91" fmla="*/ 24 h 56"/>
                  <a:gd name="T92" fmla="*/ 40 w 54"/>
                  <a:gd name="T93" fmla="*/ 20 h 56"/>
                  <a:gd name="T94" fmla="*/ 40 w 54"/>
                  <a:gd name="T95" fmla="*/ 18 h 56"/>
                  <a:gd name="T96" fmla="*/ 42 w 54"/>
                  <a:gd name="T97" fmla="*/ 14 h 56"/>
                  <a:gd name="T98" fmla="*/ 44 w 54"/>
                  <a:gd name="T99" fmla="*/ 12 h 56"/>
                  <a:gd name="T100" fmla="*/ 44 w 54"/>
                  <a:gd name="T101" fmla="*/ 12 h 56"/>
                  <a:gd name="T102" fmla="*/ 46 w 54"/>
                  <a:gd name="T103" fmla="*/ 12 h 56"/>
                  <a:gd name="T104" fmla="*/ 48 w 54"/>
                  <a:gd name="T105" fmla="*/ 14 h 56"/>
                  <a:gd name="T106" fmla="*/ 48 w 54"/>
                  <a:gd name="T107" fmla="*/ 18 h 56"/>
                  <a:gd name="T108" fmla="*/ 52 w 54"/>
                  <a:gd name="T109" fmla="*/ 34 h 56"/>
                  <a:gd name="T110" fmla="*/ 54 w 54"/>
                  <a:gd name="T111" fmla="*/ 46 h 56"/>
                  <a:gd name="T112" fmla="*/ 54 w 54"/>
                  <a:gd name="T113" fmla="*/ 56 h 56"/>
                  <a:gd name="T114" fmla="*/ 54 w 54"/>
                  <a:gd name="T115" fmla="*/ 56 h 5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4"/>
                  <a:gd name="T175" fmla="*/ 0 h 56"/>
                  <a:gd name="T176" fmla="*/ 54 w 54"/>
                  <a:gd name="T177" fmla="*/ 56 h 5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4" h="56">
                    <a:moveTo>
                      <a:pt x="54" y="56"/>
                    </a:moveTo>
                    <a:lnTo>
                      <a:pt x="48" y="44"/>
                    </a:lnTo>
                    <a:lnTo>
                      <a:pt x="48" y="42"/>
                    </a:lnTo>
                    <a:lnTo>
                      <a:pt x="44" y="40"/>
                    </a:lnTo>
                    <a:lnTo>
                      <a:pt x="40" y="38"/>
                    </a:lnTo>
                    <a:lnTo>
                      <a:pt x="38" y="36"/>
                    </a:lnTo>
                    <a:lnTo>
                      <a:pt x="34" y="36"/>
                    </a:lnTo>
                    <a:lnTo>
                      <a:pt x="28" y="36"/>
                    </a:lnTo>
                    <a:lnTo>
                      <a:pt x="24" y="38"/>
                    </a:lnTo>
                    <a:lnTo>
                      <a:pt x="20" y="40"/>
                    </a:lnTo>
                    <a:lnTo>
                      <a:pt x="20" y="42"/>
                    </a:lnTo>
                    <a:lnTo>
                      <a:pt x="18" y="42"/>
                    </a:lnTo>
                    <a:lnTo>
                      <a:pt x="18" y="44"/>
                    </a:lnTo>
                    <a:lnTo>
                      <a:pt x="16" y="44"/>
                    </a:lnTo>
                    <a:lnTo>
                      <a:pt x="12" y="46"/>
                    </a:lnTo>
                    <a:lnTo>
                      <a:pt x="6" y="46"/>
                    </a:lnTo>
                    <a:lnTo>
                      <a:pt x="6" y="32"/>
                    </a:lnTo>
                    <a:lnTo>
                      <a:pt x="6" y="30"/>
                    </a:lnTo>
                    <a:lnTo>
                      <a:pt x="4" y="26"/>
                    </a:lnTo>
                    <a:lnTo>
                      <a:pt x="2" y="26"/>
                    </a:lnTo>
                    <a:lnTo>
                      <a:pt x="2" y="24"/>
                    </a:lnTo>
                    <a:lnTo>
                      <a:pt x="0" y="22"/>
                    </a:lnTo>
                    <a:lnTo>
                      <a:pt x="0" y="18"/>
                    </a:lnTo>
                    <a:lnTo>
                      <a:pt x="0" y="14"/>
                    </a:lnTo>
                    <a:lnTo>
                      <a:pt x="2" y="12"/>
                    </a:lnTo>
                    <a:lnTo>
                      <a:pt x="2" y="10"/>
                    </a:lnTo>
                    <a:lnTo>
                      <a:pt x="2" y="8"/>
                    </a:lnTo>
                    <a:lnTo>
                      <a:pt x="4" y="4"/>
                    </a:lnTo>
                    <a:lnTo>
                      <a:pt x="4" y="2"/>
                    </a:lnTo>
                    <a:lnTo>
                      <a:pt x="6" y="0"/>
                    </a:lnTo>
                    <a:lnTo>
                      <a:pt x="10" y="0"/>
                    </a:lnTo>
                    <a:lnTo>
                      <a:pt x="18" y="0"/>
                    </a:lnTo>
                    <a:lnTo>
                      <a:pt x="24" y="0"/>
                    </a:lnTo>
                    <a:lnTo>
                      <a:pt x="26" y="0"/>
                    </a:lnTo>
                    <a:lnTo>
                      <a:pt x="28" y="2"/>
                    </a:lnTo>
                    <a:lnTo>
                      <a:pt x="30" y="6"/>
                    </a:lnTo>
                    <a:lnTo>
                      <a:pt x="30" y="14"/>
                    </a:lnTo>
                    <a:lnTo>
                      <a:pt x="34" y="28"/>
                    </a:lnTo>
                    <a:lnTo>
                      <a:pt x="36" y="26"/>
                    </a:lnTo>
                    <a:lnTo>
                      <a:pt x="38" y="24"/>
                    </a:lnTo>
                    <a:lnTo>
                      <a:pt x="40" y="20"/>
                    </a:lnTo>
                    <a:lnTo>
                      <a:pt x="40" y="18"/>
                    </a:lnTo>
                    <a:lnTo>
                      <a:pt x="42" y="14"/>
                    </a:lnTo>
                    <a:lnTo>
                      <a:pt x="44" y="12"/>
                    </a:lnTo>
                    <a:lnTo>
                      <a:pt x="46" y="12"/>
                    </a:lnTo>
                    <a:lnTo>
                      <a:pt x="48" y="14"/>
                    </a:lnTo>
                    <a:lnTo>
                      <a:pt x="48" y="18"/>
                    </a:lnTo>
                    <a:lnTo>
                      <a:pt x="52" y="34"/>
                    </a:lnTo>
                    <a:lnTo>
                      <a:pt x="54" y="46"/>
                    </a:lnTo>
                    <a:lnTo>
                      <a:pt x="54" y="5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78" name="Freeform 202"/>
              <p:cNvSpPr>
                <a:spLocks/>
              </p:cNvSpPr>
              <p:nvPr/>
            </p:nvSpPr>
            <p:spPr bwMode="gray">
              <a:xfrm>
                <a:off x="3931" y="545"/>
                <a:ext cx="111" cy="272"/>
              </a:xfrm>
              <a:custGeom>
                <a:avLst/>
                <a:gdLst>
                  <a:gd name="T0" fmla="*/ 40 w 100"/>
                  <a:gd name="T1" fmla="*/ 170 h 272"/>
                  <a:gd name="T2" fmla="*/ 26 w 100"/>
                  <a:gd name="T3" fmla="*/ 166 h 272"/>
                  <a:gd name="T4" fmla="*/ 26 w 100"/>
                  <a:gd name="T5" fmla="*/ 156 h 272"/>
                  <a:gd name="T6" fmla="*/ 26 w 100"/>
                  <a:gd name="T7" fmla="*/ 142 h 272"/>
                  <a:gd name="T8" fmla="*/ 24 w 100"/>
                  <a:gd name="T9" fmla="*/ 136 h 272"/>
                  <a:gd name="T10" fmla="*/ 20 w 100"/>
                  <a:gd name="T11" fmla="*/ 130 h 272"/>
                  <a:gd name="T12" fmla="*/ 16 w 100"/>
                  <a:gd name="T13" fmla="*/ 120 h 272"/>
                  <a:gd name="T14" fmla="*/ 10 w 100"/>
                  <a:gd name="T15" fmla="*/ 112 h 272"/>
                  <a:gd name="T16" fmla="*/ 8 w 100"/>
                  <a:gd name="T17" fmla="*/ 108 h 272"/>
                  <a:gd name="T18" fmla="*/ 4 w 100"/>
                  <a:gd name="T19" fmla="*/ 102 h 272"/>
                  <a:gd name="T20" fmla="*/ 2 w 100"/>
                  <a:gd name="T21" fmla="*/ 94 h 272"/>
                  <a:gd name="T22" fmla="*/ 2 w 100"/>
                  <a:gd name="T23" fmla="*/ 90 h 272"/>
                  <a:gd name="T24" fmla="*/ 4 w 100"/>
                  <a:gd name="T25" fmla="*/ 82 h 272"/>
                  <a:gd name="T26" fmla="*/ 2 w 100"/>
                  <a:gd name="T27" fmla="*/ 78 h 272"/>
                  <a:gd name="T28" fmla="*/ 0 w 100"/>
                  <a:gd name="T29" fmla="*/ 74 h 272"/>
                  <a:gd name="T30" fmla="*/ 2 w 100"/>
                  <a:gd name="T31" fmla="*/ 70 h 272"/>
                  <a:gd name="T32" fmla="*/ 4 w 100"/>
                  <a:gd name="T33" fmla="*/ 72 h 272"/>
                  <a:gd name="T34" fmla="*/ 6 w 100"/>
                  <a:gd name="T35" fmla="*/ 72 h 272"/>
                  <a:gd name="T36" fmla="*/ 8 w 100"/>
                  <a:gd name="T37" fmla="*/ 74 h 272"/>
                  <a:gd name="T38" fmla="*/ 10 w 100"/>
                  <a:gd name="T39" fmla="*/ 70 h 272"/>
                  <a:gd name="T40" fmla="*/ 6 w 100"/>
                  <a:gd name="T41" fmla="*/ 56 h 272"/>
                  <a:gd name="T42" fmla="*/ 8 w 100"/>
                  <a:gd name="T43" fmla="*/ 56 h 272"/>
                  <a:gd name="T44" fmla="*/ 10 w 100"/>
                  <a:gd name="T45" fmla="*/ 58 h 272"/>
                  <a:gd name="T46" fmla="*/ 16 w 100"/>
                  <a:gd name="T47" fmla="*/ 60 h 272"/>
                  <a:gd name="T48" fmla="*/ 22 w 100"/>
                  <a:gd name="T49" fmla="*/ 58 h 272"/>
                  <a:gd name="T50" fmla="*/ 22 w 100"/>
                  <a:gd name="T51" fmla="*/ 56 h 272"/>
                  <a:gd name="T52" fmla="*/ 26 w 100"/>
                  <a:gd name="T53" fmla="*/ 54 h 272"/>
                  <a:gd name="T54" fmla="*/ 28 w 100"/>
                  <a:gd name="T55" fmla="*/ 48 h 272"/>
                  <a:gd name="T56" fmla="*/ 32 w 100"/>
                  <a:gd name="T57" fmla="*/ 40 h 272"/>
                  <a:gd name="T58" fmla="*/ 36 w 100"/>
                  <a:gd name="T59" fmla="*/ 34 h 272"/>
                  <a:gd name="T60" fmla="*/ 36 w 100"/>
                  <a:gd name="T61" fmla="*/ 30 h 272"/>
                  <a:gd name="T62" fmla="*/ 40 w 100"/>
                  <a:gd name="T63" fmla="*/ 26 h 272"/>
                  <a:gd name="T64" fmla="*/ 66 w 100"/>
                  <a:gd name="T65" fmla="*/ 0 h 272"/>
                  <a:gd name="T66" fmla="*/ 74 w 100"/>
                  <a:gd name="T67" fmla="*/ 8 h 272"/>
                  <a:gd name="T68" fmla="*/ 84 w 100"/>
                  <a:gd name="T69" fmla="*/ 34 h 272"/>
                  <a:gd name="T70" fmla="*/ 82 w 100"/>
                  <a:gd name="T71" fmla="*/ 36 h 272"/>
                  <a:gd name="T72" fmla="*/ 76 w 100"/>
                  <a:gd name="T73" fmla="*/ 52 h 272"/>
                  <a:gd name="T74" fmla="*/ 72 w 100"/>
                  <a:gd name="T75" fmla="*/ 72 h 272"/>
                  <a:gd name="T76" fmla="*/ 76 w 100"/>
                  <a:gd name="T77" fmla="*/ 76 h 272"/>
                  <a:gd name="T78" fmla="*/ 80 w 100"/>
                  <a:gd name="T79" fmla="*/ 80 h 272"/>
                  <a:gd name="T80" fmla="*/ 90 w 100"/>
                  <a:gd name="T81" fmla="*/ 78 h 272"/>
                  <a:gd name="T82" fmla="*/ 96 w 100"/>
                  <a:gd name="T83" fmla="*/ 98 h 272"/>
                  <a:gd name="T84" fmla="*/ 90 w 100"/>
                  <a:gd name="T85" fmla="*/ 102 h 272"/>
                  <a:gd name="T86" fmla="*/ 82 w 100"/>
                  <a:gd name="T87" fmla="*/ 112 h 272"/>
                  <a:gd name="T88" fmla="*/ 84 w 100"/>
                  <a:gd name="T89" fmla="*/ 138 h 272"/>
                  <a:gd name="T90" fmla="*/ 82 w 100"/>
                  <a:gd name="T91" fmla="*/ 138 h 272"/>
                  <a:gd name="T92" fmla="*/ 80 w 100"/>
                  <a:gd name="T93" fmla="*/ 142 h 272"/>
                  <a:gd name="T94" fmla="*/ 80 w 100"/>
                  <a:gd name="T95" fmla="*/ 150 h 272"/>
                  <a:gd name="T96" fmla="*/ 80 w 100"/>
                  <a:gd name="T97" fmla="*/ 158 h 272"/>
                  <a:gd name="T98" fmla="*/ 80 w 100"/>
                  <a:gd name="T99" fmla="*/ 168 h 272"/>
                  <a:gd name="T100" fmla="*/ 84 w 100"/>
                  <a:gd name="T101" fmla="*/ 182 h 272"/>
                  <a:gd name="T102" fmla="*/ 84 w 100"/>
                  <a:gd name="T103" fmla="*/ 210 h 272"/>
                  <a:gd name="T104" fmla="*/ 84 w 100"/>
                  <a:gd name="T105" fmla="*/ 224 h 272"/>
                  <a:gd name="T106" fmla="*/ 82 w 100"/>
                  <a:gd name="T107" fmla="*/ 244 h 272"/>
                  <a:gd name="T108" fmla="*/ 76 w 100"/>
                  <a:gd name="T109" fmla="*/ 272 h 272"/>
                  <a:gd name="T110" fmla="*/ 72 w 100"/>
                  <a:gd name="T111" fmla="*/ 262 h 272"/>
                  <a:gd name="T112" fmla="*/ 74 w 100"/>
                  <a:gd name="T113" fmla="*/ 226 h 272"/>
                  <a:gd name="T114" fmla="*/ 74 w 100"/>
                  <a:gd name="T115" fmla="*/ 206 h 272"/>
                  <a:gd name="T116" fmla="*/ 70 w 100"/>
                  <a:gd name="T117" fmla="*/ 168 h 272"/>
                  <a:gd name="T118" fmla="*/ 62 w 100"/>
                  <a:gd name="T119" fmla="*/ 154 h 27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0"/>
                  <a:gd name="T181" fmla="*/ 0 h 272"/>
                  <a:gd name="T182" fmla="*/ 100 w 100"/>
                  <a:gd name="T183" fmla="*/ 272 h 27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0" h="272">
                    <a:moveTo>
                      <a:pt x="62" y="154"/>
                    </a:moveTo>
                    <a:lnTo>
                      <a:pt x="40" y="170"/>
                    </a:lnTo>
                    <a:lnTo>
                      <a:pt x="26" y="168"/>
                    </a:lnTo>
                    <a:lnTo>
                      <a:pt x="26" y="166"/>
                    </a:lnTo>
                    <a:lnTo>
                      <a:pt x="26" y="162"/>
                    </a:lnTo>
                    <a:lnTo>
                      <a:pt x="26" y="156"/>
                    </a:lnTo>
                    <a:lnTo>
                      <a:pt x="26" y="148"/>
                    </a:lnTo>
                    <a:lnTo>
                      <a:pt x="26" y="142"/>
                    </a:lnTo>
                    <a:lnTo>
                      <a:pt x="24" y="138"/>
                    </a:lnTo>
                    <a:lnTo>
                      <a:pt x="24" y="136"/>
                    </a:lnTo>
                    <a:lnTo>
                      <a:pt x="22" y="134"/>
                    </a:lnTo>
                    <a:lnTo>
                      <a:pt x="20" y="130"/>
                    </a:lnTo>
                    <a:lnTo>
                      <a:pt x="18" y="126"/>
                    </a:lnTo>
                    <a:lnTo>
                      <a:pt x="16" y="120"/>
                    </a:lnTo>
                    <a:lnTo>
                      <a:pt x="12" y="116"/>
                    </a:lnTo>
                    <a:lnTo>
                      <a:pt x="10" y="112"/>
                    </a:lnTo>
                    <a:lnTo>
                      <a:pt x="10" y="108"/>
                    </a:lnTo>
                    <a:lnTo>
                      <a:pt x="8" y="108"/>
                    </a:lnTo>
                    <a:lnTo>
                      <a:pt x="6" y="106"/>
                    </a:lnTo>
                    <a:lnTo>
                      <a:pt x="4" y="102"/>
                    </a:lnTo>
                    <a:lnTo>
                      <a:pt x="4" y="98"/>
                    </a:lnTo>
                    <a:lnTo>
                      <a:pt x="2" y="94"/>
                    </a:lnTo>
                    <a:lnTo>
                      <a:pt x="2" y="92"/>
                    </a:lnTo>
                    <a:lnTo>
                      <a:pt x="2" y="90"/>
                    </a:lnTo>
                    <a:lnTo>
                      <a:pt x="4" y="86"/>
                    </a:lnTo>
                    <a:lnTo>
                      <a:pt x="4" y="82"/>
                    </a:lnTo>
                    <a:lnTo>
                      <a:pt x="2" y="78"/>
                    </a:lnTo>
                    <a:lnTo>
                      <a:pt x="2" y="76"/>
                    </a:lnTo>
                    <a:lnTo>
                      <a:pt x="0" y="74"/>
                    </a:lnTo>
                    <a:lnTo>
                      <a:pt x="0" y="72"/>
                    </a:lnTo>
                    <a:lnTo>
                      <a:pt x="2" y="70"/>
                    </a:lnTo>
                    <a:lnTo>
                      <a:pt x="4" y="72"/>
                    </a:lnTo>
                    <a:lnTo>
                      <a:pt x="6" y="72"/>
                    </a:lnTo>
                    <a:lnTo>
                      <a:pt x="8" y="74"/>
                    </a:lnTo>
                    <a:lnTo>
                      <a:pt x="10" y="72"/>
                    </a:lnTo>
                    <a:lnTo>
                      <a:pt x="10" y="70"/>
                    </a:lnTo>
                    <a:lnTo>
                      <a:pt x="8" y="56"/>
                    </a:lnTo>
                    <a:lnTo>
                      <a:pt x="6" y="56"/>
                    </a:lnTo>
                    <a:lnTo>
                      <a:pt x="8" y="56"/>
                    </a:lnTo>
                    <a:lnTo>
                      <a:pt x="10" y="58"/>
                    </a:lnTo>
                    <a:lnTo>
                      <a:pt x="14" y="60"/>
                    </a:lnTo>
                    <a:lnTo>
                      <a:pt x="16" y="60"/>
                    </a:lnTo>
                    <a:lnTo>
                      <a:pt x="22" y="58"/>
                    </a:lnTo>
                    <a:lnTo>
                      <a:pt x="22" y="56"/>
                    </a:lnTo>
                    <a:lnTo>
                      <a:pt x="24" y="54"/>
                    </a:lnTo>
                    <a:lnTo>
                      <a:pt x="26" y="54"/>
                    </a:lnTo>
                    <a:lnTo>
                      <a:pt x="28" y="50"/>
                    </a:lnTo>
                    <a:lnTo>
                      <a:pt x="28" y="48"/>
                    </a:lnTo>
                    <a:lnTo>
                      <a:pt x="30" y="46"/>
                    </a:lnTo>
                    <a:lnTo>
                      <a:pt x="32" y="40"/>
                    </a:lnTo>
                    <a:lnTo>
                      <a:pt x="34" y="36"/>
                    </a:lnTo>
                    <a:lnTo>
                      <a:pt x="36" y="34"/>
                    </a:lnTo>
                    <a:lnTo>
                      <a:pt x="36" y="32"/>
                    </a:lnTo>
                    <a:lnTo>
                      <a:pt x="36" y="30"/>
                    </a:lnTo>
                    <a:lnTo>
                      <a:pt x="38" y="28"/>
                    </a:lnTo>
                    <a:lnTo>
                      <a:pt x="40" y="26"/>
                    </a:lnTo>
                    <a:lnTo>
                      <a:pt x="54" y="24"/>
                    </a:lnTo>
                    <a:lnTo>
                      <a:pt x="66" y="0"/>
                    </a:lnTo>
                    <a:lnTo>
                      <a:pt x="68" y="2"/>
                    </a:lnTo>
                    <a:lnTo>
                      <a:pt x="74" y="8"/>
                    </a:lnTo>
                    <a:lnTo>
                      <a:pt x="80" y="20"/>
                    </a:lnTo>
                    <a:lnTo>
                      <a:pt x="84" y="34"/>
                    </a:lnTo>
                    <a:lnTo>
                      <a:pt x="82" y="36"/>
                    </a:lnTo>
                    <a:lnTo>
                      <a:pt x="78" y="40"/>
                    </a:lnTo>
                    <a:lnTo>
                      <a:pt x="76" y="52"/>
                    </a:lnTo>
                    <a:lnTo>
                      <a:pt x="72" y="70"/>
                    </a:lnTo>
                    <a:lnTo>
                      <a:pt x="72" y="72"/>
                    </a:lnTo>
                    <a:lnTo>
                      <a:pt x="74" y="74"/>
                    </a:lnTo>
                    <a:lnTo>
                      <a:pt x="76" y="76"/>
                    </a:lnTo>
                    <a:lnTo>
                      <a:pt x="78" y="78"/>
                    </a:lnTo>
                    <a:lnTo>
                      <a:pt x="80" y="80"/>
                    </a:lnTo>
                    <a:lnTo>
                      <a:pt x="84" y="80"/>
                    </a:lnTo>
                    <a:lnTo>
                      <a:pt x="90" y="78"/>
                    </a:lnTo>
                    <a:lnTo>
                      <a:pt x="100" y="84"/>
                    </a:lnTo>
                    <a:lnTo>
                      <a:pt x="96" y="98"/>
                    </a:lnTo>
                    <a:lnTo>
                      <a:pt x="94" y="100"/>
                    </a:lnTo>
                    <a:lnTo>
                      <a:pt x="90" y="102"/>
                    </a:lnTo>
                    <a:lnTo>
                      <a:pt x="86" y="104"/>
                    </a:lnTo>
                    <a:lnTo>
                      <a:pt x="82" y="112"/>
                    </a:lnTo>
                    <a:lnTo>
                      <a:pt x="80" y="122"/>
                    </a:lnTo>
                    <a:lnTo>
                      <a:pt x="84" y="138"/>
                    </a:lnTo>
                    <a:lnTo>
                      <a:pt x="82" y="138"/>
                    </a:lnTo>
                    <a:lnTo>
                      <a:pt x="80" y="140"/>
                    </a:lnTo>
                    <a:lnTo>
                      <a:pt x="80" y="142"/>
                    </a:lnTo>
                    <a:lnTo>
                      <a:pt x="78" y="146"/>
                    </a:lnTo>
                    <a:lnTo>
                      <a:pt x="80" y="150"/>
                    </a:lnTo>
                    <a:lnTo>
                      <a:pt x="80" y="156"/>
                    </a:lnTo>
                    <a:lnTo>
                      <a:pt x="80" y="158"/>
                    </a:lnTo>
                    <a:lnTo>
                      <a:pt x="80" y="162"/>
                    </a:lnTo>
                    <a:lnTo>
                      <a:pt x="80" y="168"/>
                    </a:lnTo>
                    <a:lnTo>
                      <a:pt x="82" y="174"/>
                    </a:lnTo>
                    <a:lnTo>
                      <a:pt x="84" y="182"/>
                    </a:lnTo>
                    <a:lnTo>
                      <a:pt x="88" y="188"/>
                    </a:lnTo>
                    <a:lnTo>
                      <a:pt x="84" y="210"/>
                    </a:lnTo>
                    <a:lnTo>
                      <a:pt x="84" y="218"/>
                    </a:lnTo>
                    <a:lnTo>
                      <a:pt x="84" y="224"/>
                    </a:lnTo>
                    <a:lnTo>
                      <a:pt x="84" y="230"/>
                    </a:lnTo>
                    <a:lnTo>
                      <a:pt x="82" y="244"/>
                    </a:lnTo>
                    <a:lnTo>
                      <a:pt x="80" y="260"/>
                    </a:lnTo>
                    <a:lnTo>
                      <a:pt x="76" y="272"/>
                    </a:lnTo>
                    <a:lnTo>
                      <a:pt x="74" y="270"/>
                    </a:lnTo>
                    <a:lnTo>
                      <a:pt x="72" y="262"/>
                    </a:lnTo>
                    <a:lnTo>
                      <a:pt x="72" y="248"/>
                    </a:lnTo>
                    <a:lnTo>
                      <a:pt x="74" y="226"/>
                    </a:lnTo>
                    <a:lnTo>
                      <a:pt x="74" y="220"/>
                    </a:lnTo>
                    <a:lnTo>
                      <a:pt x="74" y="206"/>
                    </a:lnTo>
                    <a:lnTo>
                      <a:pt x="74" y="188"/>
                    </a:lnTo>
                    <a:lnTo>
                      <a:pt x="70" y="168"/>
                    </a:lnTo>
                    <a:lnTo>
                      <a:pt x="62" y="15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79" name="Freeform 203"/>
              <p:cNvSpPr>
                <a:spLocks/>
              </p:cNvSpPr>
              <p:nvPr/>
            </p:nvSpPr>
            <p:spPr bwMode="gray">
              <a:xfrm>
                <a:off x="4070" y="607"/>
                <a:ext cx="100" cy="168"/>
              </a:xfrm>
              <a:custGeom>
                <a:avLst/>
                <a:gdLst>
                  <a:gd name="T0" fmla="*/ 58 w 90"/>
                  <a:gd name="T1" fmla="*/ 124 h 168"/>
                  <a:gd name="T2" fmla="*/ 62 w 90"/>
                  <a:gd name="T3" fmla="*/ 128 h 168"/>
                  <a:gd name="T4" fmla="*/ 64 w 90"/>
                  <a:gd name="T5" fmla="*/ 132 h 168"/>
                  <a:gd name="T6" fmla="*/ 50 w 90"/>
                  <a:gd name="T7" fmla="*/ 154 h 168"/>
                  <a:gd name="T8" fmla="*/ 42 w 90"/>
                  <a:gd name="T9" fmla="*/ 158 h 168"/>
                  <a:gd name="T10" fmla="*/ 46 w 90"/>
                  <a:gd name="T11" fmla="*/ 166 h 168"/>
                  <a:gd name="T12" fmla="*/ 64 w 90"/>
                  <a:gd name="T13" fmla="*/ 164 h 168"/>
                  <a:gd name="T14" fmla="*/ 78 w 90"/>
                  <a:gd name="T15" fmla="*/ 150 h 168"/>
                  <a:gd name="T16" fmla="*/ 88 w 90"/>
                  <a:gd name="T17" fmla="*/ 134 h 168"/>
                  <a:gd name="T18" fmla="*/ 90 w 90"/>
                  <a:gd name="T19" fmla="*/ 126 h 168"/>
                  <a:gd name="T20" fmla="*/ 84 w 90"/>
                  <a:gd name="T21" fmla="*/ 102 h 168"/>
                  <a:gd name="T22" fmla="*/ 84 w 90"/>
                  <a:gd name="T23" fmla="*/ 98 h 168"/>
                  <a:gd name="T24" fmla="*/ 82 w 90"/>
                  <a:gd name="T25" fmla="*/ 90 h 168"/>
                  <a:gd name="T26" fmla="*/ 76 w 90"/>
                  <a:gd name="T27" fmla="*/ 82 h 168"/>
                  <a:gd name="T28" fmla="*/ 60 w 90"/>
                  <a:gd name="T29" fmla="*/ 74 h 168"/>
                  <a:gd name="T30" fmla="*/ 46 w 90"/>
                  <a:gd name="T31" fmla="*/ 46 h 168"/>
                  <a:gd name="T32" fmla="*/ 48 w 90"/>
                  <a:gd name="T33" fmla="*/ 42 h 168"/>
                  <a:gd name="T34" fmla="*/ 52 w 90"/>
                  <a:gd name="T35" fmla="*/ 36 h 168"/>
                  <a:gd name="T36" fmla="*/ 60 w 90"/>
                  <a:gd name="T37" fmla="*/ 32 h 168"/>
                  <a:gd name="T38" fmla="*/ 64 w 90"/>
                  <a:gd name="T39" fmla="*/ 30 h 168"/>
                  <a:gd name="T40" fmla="*/ 72 w 90"/>
                  <a:gd name="T41" fmla="*/ 26 h 168"/>
                  <a:gd name="T42" fmla="*/ 70 w 90"/>
                  <a:gd name="T43" fmla="*/ 22 h 168"/>
                  <a:gd name="T44" fmla="*/ 68 w 90"/>
                  <a:gd name="T45" fmla="*/ 16 h 168"/>
                  <a:gd name="T46" fmla="*/ 64 w 90"/>
                  <a:gd name="T47" fmla="*/ 12 h 168"/>
                  <a:gd name="T48" fmla="*/ 60 w 90"/>
                  <a:gd name="T49" fmla="*/ 6 h 168"/>
                  <a:gd name="T50" fmla="*/ 50 w 90"/>
                  <a:gd name="T51" fmla="*/ 2 h 168"/>
                  <a:gd name="T52" fmla="*/ 48 w 90"/>
                  <a:gd name="T53" fmla="*/ 4 h 168"/>
                  <a:gd name="T54" fmla="*/ 40 w 90"/>
                  <a:gd name="T55" fmla="*/ 4 h 168"/>
                  <a:gd name="T56" fmla="*/ 28 w 90"/>
                  <a:gd name="T57" fmla="*/ 2 h 168"/>
                  <a:gd name="T58" fmla="*/ 20 w 90"/>
                  <a:gd name="T59" fmla="*/ 0 h 168"/>
                  <a:gd name="T60" fmla="*/ 14 w 90"/>
                  <a:gd name="T61" fmla="*/ 2 h 168"/>
                  <a:gd name="T62" fmla="*/ 8 w 90"/>
                  <a:gd name="T63" fmla="*/ 2 h 168"/>
                  <a:gd name="T64" fmla="*/ 2 w 90"/>
                  <a:gd name="T65" fmla="*/ 4 h 168"/>
                  <a:gd name="T66" fmla="*/ 0 w 90"/>
                  <a:gd name="T67" fmla="*/ 10 h 168"/>
                  <a:gd name="T68" fmla="*/ 4 w 90"/>
                  <a:gd name="T69" fmla="*/ 10 h 168"/>
                  <a:gd name="T70" fmla="*/ 8 w 90"/>
                  <a:gd name="T71" fmla="*/ 14 h 168"/>
                  <a:gd name="T72" fmla="*/ 20 w 90"/>
                  <a:gd name="T73" fmla="*/ 30 h 168"/>
                  <a:gd name="T74" fmla="*/ 24 w 90"/>
                  <a:gd name="T75" fmla="*/ 36 h 168"/>
                  <a:gd name="T76" fmla="*/ 22 w 90"/>
                  <a:gd name="T77" fmla="*/ 44 h 168"/>
                  <a:gd name="T78" fmla="*/ 20 w 90"/>
                  <a:gd name="T79" fmla="*/ 48 h 168"/>
                  <a:gd name="T80" fmla="*/ 18 w 90"/>
                  <a:gd name="T81" fmla="*/ 50 h 168"/>
                  <a:gd name="T82" fmla="*/ 18 w 90"/>
                  <a:gd name="T83" fmla="*/ 58 h 168"/>
                  <a:gd name="T84" fmla="*/ 24 w 90"/>
                  <a:gd name="T85" fmla="*/ 64 h 168"/>
                  <a:gd name="T86" fmla="*/ 30 w 90"/>
                  <a:gd name="T87" fmla="*/ 68 h 168"/>
                  <a:gd name="T88" fmla="*/ 32 w 90"/>
                  <a:gd name="T89" fmla="*/ 70 h 168"/>
                  <a:gd name="T90" fmla="*/ 38 w 90"/>
                  <a:gd name="T91" fmla="*/ 76 h 168"/>
                  <a:gd name="T92" fmla="*/ 46 w 90"/>
                  <a:gd name="T93" fmla="*/ 84 h 168"/>
                  <a:gd name="T94" fmla="*/ 52 w 90"/>
                  <a:gd name="T95" fmla="*/ 94 h 168"/>
                  <a:gd name="T96" fmla="*/ 56 w 90"/>
                  <a:gd name="T97" fmla="*/ 106 h 168"/>
                  <a:gd name="T98" fmla="*/ 56 w 90"/>
                  <a:gd name="T99" fmla="*/ 116 h 168"/>
                  <a:gd name="T100" fmla="*/ 56 w 90"/>
                  <a:gd name="T101" fmla="*/ 124 h 16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90"/>
                  <a:gd name="T154" fmla="*/ 0 h 168"/>
                  <a:gd name="T155" fmla="*/ 90 w 90"/>
                  <a:gd name="T156" fmla="*/ 168 h 16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90" h="168">
                    <a:moveTo>
                      <a:pt x="56" y="124"/>
                    </a:moveTo>
                    <a:lnTo>
                      <a:pt x="58" y="124"/>
                    </a:lnTo>
                    <a:lnTo>
                      <a:pt x="60" y="126"/>
                    </a:lnTo>
                    <a:lnTo>
                      <a:pt x="62" y="128"/>
                    </a:lnTo>
                    <a:lnTo>
                      <a:pt x="64" y="132"/>
                    </a:lnTo>
                    <a:lnTo>
                      <a:pt x="60" y="150"/>
                    </a:lnTo>
                    <a:lnTo>
                      <a:pt x="50" y="154"/>
                    </a:lnTo>
                    <a:lnTo>
                      <a:pt x="46" y="158"/>
                    </a:lnTo>
                    <a:lnTo>
                      <a:pt x="42" y="158"/>
                    </a:lnTo>
                    <a:lnTo>
                      <a:pt x="38" y="168"/>
                    </a:lnTo>
                    <a:lnTo>
                      <a:pt x="46" y="166"/>
                    </a:lnTo>
                    <a:lnTo>
                      <a:pt x="62" y="168"/>
                    </a:lnTo>
                    <a:lnTo>
                      <a:pt x="64" y="164"/>
                    </a:lnTo>
                    <a:lnTo>
                      <a:pt x="70" y="158"/>
                    </a:lnTo>
                    <a:lnTo>
                      <a:pt x="78" y="150"/>
                    </a:lnTo>
                    <a:lnTo>
                      <a:pt x="86" y="140"/>
                    </a:lnTo>
                    <a:lnTo>
                      <a:pt x="88" y="134"/>
                    </a:lnTo>
                    <a:lnTo>
                      <a:pt x="90" y="130"/>
                    </a:lnTo>
                    <a:lnTo>
                      <a:pt x="90" y="126"/>
                    </a:lnTo>
                    <a:lnTo>
                      <a:pt x="88" y="124"/>
                    </a:lnTo>
                    <a:lnTo>
                      <a:pt x="84" y="102"/>
                    </a:lnTo>
                    <a:lnTo>
                      <a:pt x="84" y="100"/>
                    </a:lnTo>
                    <a:lnTo>
                      <a:pt x="84" y="98"/>
                    </a:lnTo>
                    <a:lnTo>
                      <a:pt x="84" y="94"/>
                    </a:lnTo>
                    <a:lnTo>
                      <a:pt x="82" y="90"/>
                    </a:lnTo>
                    <a:lnTo>
                      <a:pt x="80" y="86"/>
                    </a:lnTo>
                    <a:lnTo>
                      <a:pt x="76" y="82"/>
                    </a:lnTo>
                    <a:lnTo>
                      <a:pt x="70" y="78"/>
                    </a:lnTo>
                    <a:lnTo>
                      <a:pt x="60" y="74"/>
                    </a:lnTo>
                    <a:lnTo>
                      <a:pt x="46" y="54"/>
                    </a:lnTo>
                    <a:lnTo>
                      <a:pt x="46" y="46"/>
                    </a:lnTo>
                    <a:lnTo>
                      <a:pt x="48" y="44"/>
                    </a:lnTo>
                    <a:lnTo>
                      <a:pt x="48" y="42"/>
                    </a:lnTo>
                    <a:lnTo>
                      <a:pt x="50" y="40"/>
                    </a:lnTo>
                    <a:lnTo>
                      <a:pt x="52" y="36"/>
                    </a:lnTo>
                    <a:lnTo>
                      <a:pt x="56" y="34"/>
                    </a:lnTo>
                    <a:lnTo>
                      <a:pt x="60" y="32"/>
                    </a:lnTo>
                    <a:lnTo>
                      <a:pt x="64" y="30"/>
                    </a:lnTo>
                    <a:lnTo>
                      <a:pt x="68" y="28"/>
                    </a:lnTo>
                    <a:lnTo>
                      <a:pt x="72" y="26"/>
                    </a:lnTo>
                    <a:lnTo>
                      <a:pt x="70" y="24"/>
                    </a:lnTo>
                    <a:lnTo>
                      <a:pt x="70" y="22"/>
                    </a:lnTo>
                    <a:lnTo>
                      <a:pt x="68" y="18"/>
                    </a:lnTo>
                    <a:lnTo>
                      <a:pt x="68" y="16"/>
                    </a:lnTo>
                    <a:lnTo>
                      <a:pt x="64" y="12"/>
                    </a:lnTo>
                    <a:lnTo>
                      <a:pt x="62" y="10"/>
                    </a:lnTo>
                    <a:lnTo>
                      <a:pt x="60" y="6"/>
                    </a:lnTo>
                    <a:lnTo>
                      <a:pt x="56" y="4"/>
                    </a:lnTo>
                    <a:lnTo>
                      <a:pt x="50" y="2"/>
                    </a:lnTo>
                    <a:lnTo>
                      <a:pt x="48" y="4"/>
                    </a:lnTo>
                    <a:lnTo>
                      <a:pt x="46" y="4"/>
                    </a:lnTo>
                    <a:lnTo>
                      <a:pt x="40" y="4"/>
                    </a:lnTo>
                    <a:lnTo>
                      <a:pt x="34" y="4"/>
                    </a:lnTo>
                    <a:lnTo>
                      <a:pt x="28" y="2"/>
                    </a:lnTo>
                    <a:lnTo>
                      <a:pt x="22" y="2"/>
                    </a:lnTo>
                    <a:lnTo>
                      <a:pt x="20" y="0"/>
                    </a:lnTo>
                    <a:lnTo>
                      <a:pt x="16" y="2"/>
                    </a:lnTo>
                    <a:lnTo>
                      <a:pt x="14" y="2"/>
                    </a:lnTo>
                    <a:lnTo>
                      <a:pt x="10" y="2"/>
                    </a:lnTo>
                    <a:lnTo>
                      <a:pt x="8" y="2"/>
                    </a:lnTo>
                    <a:lnTo>
                      <a:pt x="4" y="4"/>
                    </a:lnTo>
                    <a:lnTo>
                      <a:pt x="2" y="4"/>
                    </a:lnTo>
                    <a:lnTo>
                      <a:pt x="0" y="6"/>
                    </a:lnTo>
                    <a:lnTo>
                      <a:pt x="0" y="10"/>
                    </a:lnTo>
                    <a:lnTo>
                      <a:pt x="2" y="10"/>
                    </a:lnTo>
                    <a:lnTo>
                      <a:pt x="4" y="10"/>
                    </a:lnTo>
                    <a:lnTo>
                      <a:pt x="6" y="12"/>
                    </a:lnTo>
                    <a:lnTo>
                      <a:pt x="8" y="14"/>
                    </a:lnTo>
                    <a:lnTo>
                      <a:pt x="10" y="26"/>
                    </a:lnTo>
                    <a:lnTo>
                      <a:pt x="20" y="30"/>
                    </a:lnTo>
                    <a:lnTo>
                      <a:pt x="22" y="34"/>
                    </a:lnTo>
                    <a:lnTo>
                      <a:pt x="24" y="36"/>
                    </a:lnTo>
                    <a:lnTo>
                      <a:pt x="24" y="40"/>
                    </a:lnTo>
                    <a:lnTo>
                      <a:pt x="22" y="44"/>
                    </a:lnTo>
                    <a:lnTo>
                      <a:pt x="22" y="46"/>
                    </a:lnTo>
                    <a:lnTo>
                      <a:pt x="20" y="48"/>
                    </a:lnTo>
                    <a:lnTo>
                      <a:pt x="18" y="50"/>
                    </a:lnTo>
                    <a:lnTo>
                      <a:pt x="16" y="54"/>
                    </a:lnTo>
                    <a:lnTo>
                      <a:pt x="18" y="58"/>
                    </a:lnTo>
                    <a:lnTo>
                      <a:pt x="22" y="60"/>
                    </a:lnTo>
                    <a:lnTo>
                      <a:pt x="24" y="64"/>
                    </a:lnTo>
                    <a:lnTo>
                      <a:pt x="28" y="66"/>
                    </a:lnTo>
                    <a:lnTo>
                      <a:pt x="30" y="68"/>
                    </a:lnTo>
                    <a:lnTo>
                      <a:pt x="32" y="70"/>
                    </a:lnTo>
                    <a:lnTo>
                      <a:pt x="34" y="72"/>
                    </a:lnTo>
                    <a:lnTo>
                      <a:pt x="38" y="76"/>
                    </a:lnTo>
                    <a:lnTo>
                      <a:pt x="42" y="80"/>
                    </a:lnTo>
                    <a:lnTo>
                      <a:pt x="46" y="84"/>
                    </a:lnTo>
                    <a:lnTo>
                      <a:pt x="50" y="88"/>
                    </a:lnTo>
                    <a:lnTo>
                      <a:pt x="52" y="94"/>
                    </a:lnTo>
                    <a:lnTo>
                      <a:pt x="54" y="100"/>
                    </a:lnTo>
                    <a:lnTo>
                      <a:pt x="56" y="106"/>
                    </a:lnTo>
                    <a:lnTo>
                      <a:pt x="56" y="112"/>
                    </a:lnTo>
                    <a:lnTo>
                      <a:pt x="56" y="116"/>
                    </a:lnTo>
                    <a:lnTo>
                      <a:pt x="56" y="118"/>
                    </a:lnTo>
                    <a:lnTo>
                      <a:pt x="56" y="12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80" name="Freeform 204"/>
              <p:cNvSpPr>
                <a:spLocks/>
              </p:cNvSpPr>
              <p:nvPr/>
            </p:nvSpPr>
            <p:spPr bwMode="gray">
              <a:xfrm>
                <a:off x="4015" y="643"/>
                <a:ext cx="91" cy="208"/>
              </a:xfrm>
              <a:custGeom>
                <a:avLst/>
                <a:gdLst>
                  <a:gd name="T0" fmla="*/ 18 w 82"/>
                  <a:gd name="T1" fmla="*/ 2 h 208"/>
                  <a:gd name="T2" fmla="*/ 10 w 82"/>
                  <a:gd name="T3" fmla="*/ 6 h 208"/>
                  <a:gd name="T4" fmla="*/ 4 w 82"/>
                  <a:gd name="T5" fmla="*/ 24 h 208"/>
                  <a:gd name="T6" fmla="*/ 6 w 82"/>
                  <a:gd name="T7" fmla="*/ 40 h 208"/>
                  <a:gd name="T8" fmla="*/ 4 w 82"/>
                  <a:gd name="T9" fmla="*/ 42 h 208"/>
                  <a:gd name="T10" fmla="*/ 2 w 82"/>
                  <a:gd name="T11" fmla="*/ 48 h 208"/>
                  <a:gd name="T12" fmla="*/ 4 w 82"/>
                  <a:gd name="T13" fmla="*/ 58 h 208"/>
                  <a:gd name="T14" fmla="*/ 4 w 82"/>
                  <a:gd name="T15" fmla="*/ 64 h 208"/>
                  <a:gd name="T16" fmla="*/ 6 w 82"/>
                  <a:gd name="T17" fmla="*/ 76 h 208"/>
                  <a:gd name="T18" fmla="*/ 12 w 82"/>
                  <a:gd name="T19" fmla="*/ 90 h 208"/>
                  <a:gd name="T20" fmla="*/ 8 w 82"/>
                  <a:gd name="T21" fmla="*/ 120 h 208"/>
                  <a:gd name="T22" fmla="*/ 8 w 82"/>
                  <a:gd name="T23" fmla="*/ 132 h 208"/>
                  <a:gd name="T24" fmla="*/ 4 w 82"/>
                  <a:gd name="T25" fmla="*/ 162 h 208"/>
                  <a:gd name="T26" fmla="*/ 0 w 82"/>
                  <a:gd name="T27" fmla="*/ 174 h 208"/>
                  <a:gd name="T28" fmla="*/ 0 w 82"/>
                  <a:gd name="T29" fmla="*/ 176 h 208"/>
                  <a:gd name="T30" fmla="*/ 2 w 82"/>
                  <a:gd name="T31" fmla="*/ 178 h 208"/>
                  <a:gd name="T32" fmla="*/ 8 w 82"/>
                  <a:gd name="T33" fmla="*/ 186 h 208"/>
                  <a:gd name="T34" fmla="*/ 24 w 82"/>
                  <a:gd name="T35" fmla="*/ 200 h 208"/>
                  <a:gd name="T36" fmla="*/ 50 w 82"/>
                  <a:gd name="T37" fmla="*/ 208 h 208"/>
                  <a:gd name="T38" fmla="*/ 46 w 82"/>
                  <a:gd name="T39" fmla="*/ 192 h 208"/>
                  <a:gd name="T40" fmla="*/ 20 w 82"/>
                  <a:gd name="T41" fmla="*/ 166 h 208"/>
                  <a:gd name="T42" fmla="*/ 14 w 82"/>
                  <a:gd name="T43" fmla="*/ 148 h 208"/>
                  <a:gd name="T44" fmla="*/ 18 w 82"/>
                  <a:gd name="T45" fmla="*/ 128 h 208"/>
                  <a:gd name="T46" fmla="*/ 22 w 82"/>
                  <a:gd name="T47" fmla="*/ 108 h 208"/>
                  <a:gd name="T48" fmla="*/ 24 w 82"/>
                  <a:gd name="T49" fmla="*/ 90 h 208"/>
                  <a:gd name="T50" fmla="*/ 26 w 82"/>
                  <a:gd name="T51" fmla="*/ 86 h 208"/>
                  <a:gd name="T52" fmla="*/ 28 w 82"/>
                  <a:gd name="T53" fmla="*/ 82 h 208"/>
                  <a:gd name="T54" fmla="*/ 32 w 82"/>
                  <a:gd name="T55" fmla="*/ 84 h 208"/>
                  <a:gd name="T56" fmla="*/ 34 w 82"/>
                  <a:gd name="T57" fmla="*/ 90 h 208"/>
                  <a:gd name="T58" fmla="*/ 42 w 82"/>
                  <a:gd name="T59" fmla="*/ 110 h 208"/>
                  <a:gd name="T60" fmla="*/ 48 w 82"/>
                  <a:gd name="T61" fmla="*/ 112 h 208"/>
                  <a:gd name="T62" fmla="*/ 48 w 82"/>
                  <a:gd name="T63" fmla="*/ 92 h 208"/>
                  <a:gd name="T64" fmla="*/ 56 w 82"/>
                  <a:gd name="T65" fmla="*/ 82 h 208"/>
                  <a:gd name="T66" fmla="*/ 64 w 82"/>
                  <a:gd name="T67" fmla="*/ 80 h 208"/>
                  <a:gd name="T68" fmla="*/ 74 w 82"/>
                  <a:gd name="T69" fmla="*/ 82 h 208"/>
                  <a:gd name="T70" fmla="*/ 82 w 82"/>
                  <a:gd name="T71" fmla="*/ 82 h 208"/>
                  <a:gd name="T72" fmla="*/ 82 w 82"/>
                  <a:gd name="T73" fmla="*/ 74 h 208"/>
                  <a:gd name="T74" fmla="*/ 80 w 82"/>
                  <a:gd name="T75" fmla="*/ 62 h 208"/>
                  <a:gd name="T76" fmla="*/ 80 w 82"/>
                  <a:gd name="T77" fmla="*/ 58 h 208"/>
                  <a:gd name="T78" fmla="*/ 74 w 82"/>
                  <a:gd name="T79" fmla="*/ 46 h 208"/>
                  <a:gd name="T80" fmla="*/ 64 w 82"/>
                  <a:gd name="T81" fmla="*/ 34 h 208"/>
                  <a:gd name="T82" fmla="*/ 60 w 82"/>
                  <a:gd name="T83" fmla="*/ 32 h 208"/>
                  <a:gd name="T84" fmla="*/ 54 w 82"/>
                  <a:gd name="T85" fmla="*/ 30 h 208"/>
                  <a:gd name="T86" fmla="*/ 50 w 82"/>
                  <a:gd name="T87" fmla="*/ 32 h 208"/>
                  <a:gd name="T88" fmla="*/ 44 w 82"/>
                  <a:gd name="T89" fmla="*/ 36 h 208"/>
                  <a:gd name="T90" fmla="*/ 38 w 82"/>
                  <a:gd name="T91" fmla="*/ 36 h 208"/>
                  <a:gd name="T92" fmla="*/ 38 w 82"/>
                  <a:gd name="T93" fmla="*/ 34 h 208"/>
                  <a:gd name="T94" fmla="*/ 40 w 82"/>
                  <a:gd name="T95" fmla="*/ 28 h 208"/>
                  <a:gd name="T96" fmla="*/ 42 w 82"/>
                  <a:gd name="T97" fmla="*/ 18 h 208"/>
                  <a:gd name="T98" fmla="*/ 40 w 82"/>
                  <a:gd name="T99" fmla="*/ 10 h 208"/>
                  <a:gd name="T100" fmla="*/ 30 w 82"/>
                  <a:gd name="T101" fmla="*/ 10 h 208"/>
                  <a:gd name="T102" fmla="*/ 28 w 82"/>
                  <a:gd name="T103" fmla="*/ 4 h 208"/>
                  <a:gd name="T104" fmla="*/ 24 w 82"/>
                  <a:gd name="T105" fmla="*/ 0 h 208"/>
                  <a:gd name="T106" fmla="*/ 20 w 82"/>
                  <a:gd name="T107" fmla="*/ 0 h 20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82"/>
                  <a:gd name="T163" fmla="*/ 0 h 208"/>
                  <a:gd name="T164" fmla="*/ 82 w 82"/>
                  <a:gd name="T165" fmla="*/ 208 h 20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82" h="208">
                    <a:moveTo>
                      <a:pt x="20" y="0"/>
                    </a:moveTo>
                    <a:lnTo>
                      <a:pt x="18" y="2"/>
                    </a:lnTo>
                    <a:lnTo>
                      <a:pt x="14" y="4"/>
                    </a:lnTo>
                    <a:lnTo>
                      <a:pt x="10" y="6"/>
                    </a:lnTo>
                    <a:lnTo>
                      <a:pt x="6" y="14"/>
                    </a:lnTo>
                    <a:lnTo>
                      <a:pt x="4" y="24"/>
                    </a:lnTo>
                    <a:lnTo>
                      <a:pt x="8" y="40"/>
                    </a:lnTo>
                    <a:lnTo>
                      <a:pt x="6" y="40"/>
                    </a:lnTo>
                    <a:lnTo>
                      <a:pt x="4" y="42"/>
                    </a:lnTo>
                    <a:lnTo>
                      <a:pt x="4" y="44"/>
                    </a:lnTo>
                    <a:lnTo>
                      <a:pt x="2" y="48"/>
                    </a:lnTo>
                    <a:lnTo>
                      <a:pt x="4" y="52"/>
                    </a:lnTo>
                    <a:lnTo>
                      <a:pt x="4" y="58"/>
                    </a:lnTo>
                    <a:lnTo>
                      <a:pt x="4" y="60"/>
                    </a:lnTo>
                    <a:lnTo>
                      <a:pt x="4" y="64"/>
                    </a:lnTo>
                    <a:lnTo>
                      <a:pt x="4" y="70"/>
                    </a:lnTo>
                    <a:lnTo>
                      <a:pt x="6" y="76"/>
                    </a:lnTo>
                    <a:lnTo>
                      <a:pt x="8" y="84"/>
                    </a:lnTo>
                    <a:lnTo>
                      <a:pt x="12" y="90"/>
                    </a:lnTo>
                    <a:lnTo>
                      <a:pt x="8" y="112"/>
                    </a:lnTo>
                    <a:lnTo>
                      <a:pt x="8" y="120"/>
                    </a:lnTo>
                    <a:lnTo>
                      <a:pt x="8" y="126"/>
                    </a:lnTo>
                    <a:lnTo>
                      <a:pt x="8" y="132"/>
                    </a:lnTo>
                    <a:lnTo>
                      <a:pt x="6" y="146"/>
                    </a:lnTo>
                    <a:lnTo>
                      <a:pt x="4" y="162"/>
                    </a:lnTo>
                    <a:lnTo>
                      <a:pt x="0" y="174"/>
                    </a:lnTo>
                    <a:lnTo>
                      <a:pt x="0" y="176"/>
                    </a:lnTo>
                    <a:lnTo>
                      <a:pt x="2" y="178"/>
                    </a:lnTo>
                    <a:lnTo>
                      <a:pt x="4" y="182"/>
                    </a:lnTo>
                    <a:lnTo>
                      <a:pt x="8" y="186"/>
                    </a:lnTo>
                    <a:lnTo>
                      <a:pt x="12" y="192"/>
                    </a:lnTo>
                    <a:lnTo>
                      <a:pt x="24" y="200"/>
                    </a:lnTo>
                    <a:lnTo>
                      <a:pt x="42" y="198"/>
                    </a:lnTo>
                    <a:lnTo>
                      <a:pt x="50" y="208"/>
                    </a:lnTo>
                    <a:lnTo>
                      <a:pt x="58" y="206"/>
                    </a:lnTo>
                    <a:lnTo>
                      <a:pt x="46" y="192"/>
                    </a:lnTo>
                    <a:lnTo>
                      <a:pt x="22" y="168"/>
                    </a:lnTo>
                    <a:lnTo>
                      <a:pt x="20" y="166"/>
                    </a:lnTo>
                    <a:lnTo>
                      <a:pt x="16" y="158"/>
                    </a:lnTo>
                    <a:lnTo>
                      <a:pt x="14" y="148"/>
                    </a:lnTo>
                    <a:lnTo>
                      <a:pt x="16" y="132"/>
                    </a:lnTo>
                    <a:lnTo>
                      <a:pt x="18" y="128"/>
                    </a:lnTo>
                    <a:lnTo>
                      <a:pt x="20" y="120"/>
                    </a:lnTo>
                    <a:lnTo>
                      <a:pt x="22" y="108"/>
                    </a:lnTo>
                    <a:lnTo>
                      <a:pt x="24" y="98"/>
                    </a:lnTo>
                    <a:lnTo>
                      <a:pt x="24" y="90"/>
                    </a:lnTo>
                    <a:lnTo>
                      <a:pt x="26" y="88"/>
                    </a:lnTo>
                    <a:lnTo>
                      <a:pt x="26" y="86"/>
                    </a:lnTo>
                    <a:lnTo>
                      <a:pt x="26" y="84"/>
                    </a:lnTo>
                    <a:lnTo>
                      <a:pt x="28" y="82"/>
                    </a:lnTo>
                    <a:lnTo>
                      <a:pt x="32" y="82"/>
                    </a:lnTo>
                    <a:lnTo>
                      <a:pt x="32" y="84"/>
                    </a:lnTo>
                    <a:lnTo>
                      <a:pt x="32" y="86"/>
                    </a:lnTo>
                    <a:lnTo>
                      <a:pt x="34" y="90"/>
                    </a:lnTo>
                    <a:lnTo>
                      <a:pt x="34" y="94"/>
                    </a:lnTo>
                    <a:lnTo>
                      <a:pt x="42" y="110"/>
                    </a:lnTo>
                    <a:lnTo>
                      <a:pt x="48" y="116"/>
                    </a:lnTo>
                    <a:lnTo>
                      <a:pt x="48" y="112"/>
                    </a:lnTo>
                    <a:lnTo>
                      <a:pt x="46" y="102"/>
                    </a:lnTo>
                    <a:lnTo>
                      <a:pt x="48" y="92"/>
                    </a:lnTo>
                    <a:lnTo>
                      <a:pt x="56" y="84"/>
                    </a:lnTo>
                    <a:lnTo>
                      <a:pt x="56" y="82"/>
                    </a:lnTo>
                    <a:lnTo>
                      <a:pt x="60" y="82"/>
                    </a:lnTo>
                    <a:lnTo>
                      <a:pt x="64" y="80"/>
                    </a:lnTo>
                    <a:lnTo>
                      <a:pt x="68" y="80"/>
                    </a:lnTo>
                    <a:lnTo>
                      <a:pt x="74" y="82"/>
                    </a:lnTo>
                    <a:lnTo>
                      <a:pt x="80" y="84"/>
                    </a:lnTo>
                    <a:lnTo>
                      <a:pt x="82" y="82"/>
                    </a:lnTo>
                    <a:lnTo>
                      <a:pt x="82" y="78"/>
                    </a:lnTo>
                    <a:lnTo>
                      <a:pt x="82" y="74"/>
                    </a:lnTo>
                    <a:lnTo>
                      <a:pt x="82" y="68"/>
                    </a:lnTo>
                    <a:lnTo>
                      <a:pt x="80" y="62"/>
                    </a:lnTo>
                    <a:lnTo>
                      <a:pt x="80" y="60"/>
                    </a:lnTo>
                    <a:lnTo>
                      <a:pt x="80" y="58"/>
                    </a:lnTo>
                    <a:lnTo>
                      <a:pt x="78" y="52"/>
                    </a:lnTo>
                    <a:lnTo>
                      <a:pt x="74" y="46"/>
                    </a:lnTo>
                    <a:lnTo>
                      <a:pt x="70" y="40"/>
                    </a:lnTo>
                    <a:lnTo>
                      <a:pt x="64" y="34"/>
                    </a:lnTo>
                    <a:lnTo>
                      <a:pt x="62" y="32"/>
                    </a:lnTo>
                    <a:lnTo>
                      <a:pt x="60" y="32"/>
                    </a:lnTo>
                    <a:lnTo>
                      <a:pt x="58" y="30"/>
                    </a:lnTo>
                    <a:lnTo>
                      <a:pt x="54" y="30"/>
                    </a:lnTo>
                    <a:lnTo>
                      <a:pt x="52" y="30"/>
                    </a:lnTo>
                    <a:lnTo>
                      <a:pt x="50" y="32"/>
                    </a:lnTo>
                    <a:lnTo>
                      <a:pt x="46" y="34"/>
                    </a:lnTo>
                    <a:lnTo>
                      <a:pt x="44" y="36"/>
                    </a:lnTo>
                    <a:lnTo>
                      <a:pt x="40" y="36"/>
                    </a:lnTo>
                    <a:lnTo>
                      <a:pt x="38" y="36"/>
                    </a:lnTo>
                    <a:lnTo>
                      <a:pt x="38" y="34"/>
                    </a:lnTo>
                    <a:lnTo>
                      <a:pt x="40" y="32"/>
                    </a:lnTo>
                    <a:lnTo>
                      <a:pt x="40" y="28"/>
                    </a:lnTo>
                    <a:lnTo>
                      <a:pt x="42" y="22"/>
                    </a:lnTo>
                    <a:lnTo>
                      <a:pt x="42" y="18"/>
                    </a:lnTo>
                    <a:lnTo>
                      <a:pt x="42" y="14"/>
                    </a:lnTo>
                    <a:lnTo>
                      <a:pt x="40" y="10"/>
                    </a:lnTo>
                    <a:lnTo>
                      <a:pt x="30" y="10"/>
                    </a:lnTo>
                    <a:lnTo>
                      <a:pt x="30" y="6"/>
                    </a:lnTo>
                    <a:lnTo>
                      <a:pt x="28" y="4"/>
                    </a:lnTo>
                    <a:lnTo>
                      <a:pt x="28" y="2"/>
                    </a:lnTo>
                    <a:lnTo>
                      <a:pt x="24" y="0"/>
                    </a:lnTo>
                    <a:lnTo>
                      <a:pt x="22" y="0"/>
                    </a:lnTo>
                    <a:lnTo>
                      <a:pt x="2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81" name="Freeform 205"/>
              <p:cNvSpPr>
                <a:spLocks/>
              </p:cNvSpPr>
              <p:nvPr/>
            </p:nvSpPr>
            <p:spPr bwMode="gray">
              <a:xfrm>
                <a:off x="3872" y="533"/>
                <a:ext cx="77" cy="38"/>
              </a:xfrm>
              <a:custGeom>
                <a:avLst/>
                <a:gdLst>
                  <a:gd name="T0" fmla="*/ 58 w 70"/>
                  <a:gd name="T1" fmla="*/ 38 h 38"/>
                  <a:gd name="T2" fmla="*/ 34 w 70"/>
                  <a:gd name="T3" fmla="*/ 36 h 38"/>
                  <a:gd name="T4" fmla="*/ 34 w 70"/>
                  <a:gd name="T5" fmla="*/ 36 h 38"/>
                  <a:gd name="T6" fmla="*/ 30 w 70"/>
                  <a:gd name="T7" fmla="*/ 36 h 38"/>
                  <a:gd name="T8" fmla="*/ 26 w 70"/>
                  <a:gd name="T9" fmla="*/ 36 h 38"/>
                  <a:gd name="T10" fmla="*/ 18 w 70"/>
                  <a:gd name="T11" fmla="*/ 36 h 38"/>
                  <a:gd name="T12" fmla="*/ 10 w 70"/>
                  <a:gd name="T13" fmla="*/ 38 h 38"/>
                  <a:gd name="T14" fmla="*/ 8 w 70"/>
                  <a:gd name="T15" fmla="*/ 38 h 38"/>
                  <a:gd name="T16" fmla="*/ 8 w 70"/>
                  <a:gd name="T17" fmla="*/ 38 h 38"/>
                  <a:gd name="T18" fmla="*/ 4 w 70"/>
                  <a:gd name="T19" fmla="*/ 38 h 38"/>
                  <a:gd name="T20" fmla="*/ 2 w 70"/>
                  <a:gd name="T21" fmla="*/ 38 h 38"/>
                  <a:gd name="T22" fmla="*/ 0 w 70"/>
                  <a:gd name="T23" fmla="*/ 36 h 38"/>
                  <a:gd name="T24" fmla="*/ 0 w 70"/>
                  <a:gd name="T25" fmla="*/ 34 h 38"/>
                  <a:gd name="T26" fmla="*/ 0 w 70"/>
                  <a:gd name="T27" fmla="*/ 32 h 38"/>
                  <a:gd name="T28" fmla="*/ 4 w 70"/>
                  <a:gd name="T29" fmla="*/ 16 h 38"/>
                  <a:gd name="T30" fmla="*/ 4 w 70"/>
                  <a:gd name="T31" fmla="*/ 16 h 38"/>
                  <a:gd name="T32" fmla="*/ 8 w 70"/>
                  <a:gd name="T33" fmla="*/ 14 h 38"/>
                  <a:gd name="T34" fmla="*/ 10 w 70"/>
                  <a:gd name="T35" fmla="*/ 10 h 38"/>
                  <a:gd name="T36" fmla="*/ 16 w 70"/>
                  <a:gd name="T37" fmla="*/ 6 h 38"/>
                  <a:gd name="T38" fmla="*/ 20 w 70"/>
                  <a:gd name="T39" fmla="*/ 4 h 38"/>
                  <a:gd name="T40" fmla="*/ 26 w 70"/>
                  <a:gd name="T41" fmla="*/ 2 h 38"/>
                  <a:gd name="T42" fmla="*/ 32 w 70"/>
                  <a:gd name="T43" fmla="*/ 0 h 38"/>
                  <a:gd name="T44" fmla="*/ 50 w 70"/>
                  <a:gd name="T45" fmla="*/ 2 h 38"/>
                  <a:gd name="T46" fmla="*/ 64 w 70"/>
                  <a:gd name="T47" fmla="*/ 4 h 38"/>
                  <a:gd name="T48" fmla="*/ 70 w 70"/>
                  <a:gd name="T49" fmla="*/ 12 h 38"/>
                  <a:gd name="T50" fmla="*/ 58 w 70"/>
                  <a:gd name="T51" fmla="*/ 38 h 38"/>
                  <a:gd name="T52" fmla="*/ 58 w 70"/>
                  <a:gd name="T53" fmla="*/ 38 h 3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0"/>
                  <a:gd name="T82" fmla="*/ 0 h 38"/>
                  <a:gd name="T83" fmla="*/ 70 w 70"/>
                  <a:gd name="T84" fmla="*/ 38 h 3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0" h="38">
                    <a:moveTo>
                      <a:pt x="58" y="38"/>
                    </a:moveTo>
                    <a:lnTo>
                      <a:pt x="34" y="36"/>
                    </a:lnTo>
                    <a:lnTo>
                      <a:pt x="30" y="36"/>
                    </a:lnTo>
                    <a:lnTo>
                      <a:pt x="26" y="36"/>
                    </a:lnTo>
                    <a:lnTo>
                      <a:pt x="18" y="36"/>
                    </a:lnTo>
                    <a:lnTo>
                      <a:pt x="10" y="38"/>
                    </a:lnTo>
                    <a:lnTo>
                      <a:pt x="8" y="38"/>
                    </a:lnTo>
                    <a:lnTo>
                      <a:pt x="4" y="38"/>
                    </a:lnTo>
                    <a:lnTo>
                      <a:pt x="2" y="38"/>
                    </a:lnTo>
                    <a:lnTo>
                      <a:pt x="0" y="36"/>
                    </a:lnTo>
                    <a:lnTo>
                      <a:pt x="0" y="34"/>
                    </a:lnTo>
                    <a:lnTo>
                      <a:pt x="0" y="32"/>
                    </a:lnTo>
                    <a:lnTo>
                      <a:pt x="4" y="16"/>
                    </a:lnTo>
                    <a:lnTo>
                      <a:pt x="8" y="14"/>
                    </a:lnTo>
                    <a:lnTo>
                      <a:pt x="10" y="10"/>
                    </a:lnTo>
                    <a:lnTo>
                      <a:pt x="16" y="6"/>
                    </a:lnTo>
                    <a:lnTo>
                      <a:pt x="20" y="4"/>
                    </a:lnTo>
                    <a:lnTo>
                      <a:pt x="26" y="2"/>
                    </a:lnTo>
                    <a:lnTo>
                      <a:pt x="32" y="0"/>
                    </a:lnTo>
                    <a:lnTo>
                      <a:pt x="50" y="2"/>
                    </a:lnTo>
                    <a:lnTo>
                      <a:pt x="64" y="4"/>
                    </a:lnTo>
                    <a:lnTo>
                      <a:pt x="70" y="12"/>
                    </a:lnTo>
                    <a:lnTo>
                      <a:pt x="58" y="3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82" name="Freeform 206"/>
              <p:cNvSpPr>
                <a:spLocks/>
              </p:cNvSpPr>
              <p:nvPr/>
            </p:nvSpPr>
            <p:spPr bwMode="gray">
              <a:xfrm>
                <a:off x="3759" y="511"/>
                <a:ext cx="108" cy="52"/>
              </a:xfrm>
              <a:custGeom>
                <a:avLst/>
                <a:gdLst>
                  <a:gd name="T0" fmla="*/ 8 w 98"/>
                  <a:gd name="T1" fmla="*/ 0 h 52"/>
                  <a:gd name="T2" fmla="*/ 8 w 98"/>
                  <a:gd name="T3" fmla="*/ 0 h 52"/>
                  <a:gd name="T4" fmla="*/ 6 w 98"/>
                  <a:gd name="T5" fmla="*/ 2 h 52"/>
                  <a:gd name="T6" fmla="*/ 4 w 98"/>
                  <a:gd name="T7" fmla="*/ 4 h 52"/>
                  <a:gd name="T8" fmla="*/ 2 w 98"/>
                  <a:gd name="T9" fmla="*/ 6 h 52"/>
                  <a:gd name="T10" fmla="*/ 0 w 98"/>
                  <a:gd name="T11" fmla="*/ 10 h 52"/>
                  <a:gd name="T12" fmla="*/ 0 w 98"/>
                  <a:gd name="T13" fmla="*/ 12 h 52"/>
                  <a:gd name="T14" fmla="*/ 2 w 98"/>
                  <a:gd name="T15" fmla="*/ 16 h 52"/>
                  <a:gd name="T16" fmla="*/ 8 w 98"/>
                  <a:gd name="T17" fmla="*/ 20 h 52"/>
                  <a:gd name="T18" fmla="*/ 8 w 98"/>
                  <a:gd name="T19" fmla="*/ 20 h 52"/>
                  <a:gd name="T20" fmla="*/ 8 w 98"/>
                  <a:gd name="T21" fmla="*/ 22 h 52"/>
                  <a:gd name="T22" fmla="*/ 10 w 98"/>
                  <a:gd name="T23" fmla="*/ 22 h 52"/>
                  <a:gd name="T24" fmla="*/ 10 w 98"/>
                  <a:gd name="T25" fmla="*/ 24 h 52"/>
                  <a:gd name="T26" fmla="*/ 14 w 98"/>
                  <a:gd name="T27" fmla="*/ 28 h 52"/>
                  <a:gd name="T28" fmla="*/ 18 w 98"/>
                  <a:gd name="T29" fmla="*/ 32 h 52"/>
                  <a:gd name="T30" fmla="*/ 26 w 98"/>
                  <a:gd name="T31" fmla="*/ 36 h 52"/>
                  <a:gd name="T32" fmla="*/ 42 w 98"/>
                  <a:gd name="T33" fmla="*/ 42 h 52"/>
                  <a:gd name="T34" fmla="*/ 64 w 98"/>
                  <a:gd name="T35" fmla="*/ 48 h 52"/>
                  <a:gd name="T36" fmla="*/ 96 w 98"/>
                  <a:gd name="T37" fmla="*/ 52 h 52"/>
                  <a:gd name="T38" fmla="*/ 98 w 98"/>
                  <a:gd name="T39" fmla="*/ 34 h 52"/>
                  <a:gd name="T40" fmla="*/ 82 w 98"/>
                  <a:gd name="T41" fmla="*/ 32 h 52"/>
                  <a:gd name="T42" fmla="*/ 36 w 98"/>
                  <a:gd name="T43" fmla="*/ 22 h 52"/>
                  <a:gd name="T44" fmla="*/ 24 w 98"/>
                  <a:gd name="T45" fmla="*/ 12 h 52"/>
                  <a:gd name="T46" fmla="*/ 8 w 98"/>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8"/>
                  <a:gd name="T73" fmla="*/ 0 h 52"/>
                  <a:gd name="T74" fmla="*/ 98 w 98"/>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8" h="52">
                    <a:moveTo>
                      <a:pt x="8" y="0"/>
                    </a:moveTo>
                    <a:lnTo>
                      <a:pt x="8" y="0"/>
                    </a:lnTo>
                    <a:lnTo>
                      <a:pt x="6" y="2"/>
                    </a:lnTo>
                    <a:lnTo>
                      <a:pt x="4" y="4"/>
                    </a:lnTo>
                    <a:lnTo>
                      <a:pt x="2" y="6"/>
                    </a:lnTo>
                    <a:lnTo>
                      <a:pt x="0" y="10"/>
                    </a:lnTo>
                    <a:lnTo>
                      <a:pt x="0" y="12"/>
                    </a:lnTo>
                    <a:lnTo>
                      <a:pt x="2" y="16"/>
                    </a:lnTo>
                    <a:lnTo>
                      <a:pt x="8" y="20"/>
                    </a:lnTo>
                    <a:lnTo>
                      <a:pt x="8" y="22"/>
                    </a:lnTo>
                    <a:lnTo>
                      <a:pt x="10" y="22"/>
                    </a:lnTo>
                    <a:lnTo>
                      <a:pt x="10" y="24"/>
                    </a:lnTo>
                    <a:lnTo>
                      <a:pt x="14" y="28"/>
                    </a:lnTo>
                    <a:lnTo>
                      <a:pt x="18" y="32"/>
                    </a:lnTo>
                    <a:lnTo>
                      <a:pt x="26" y="36"/>
                    </a:lnTo>
                    <a:lnTo>
                      <a:pt x="42" y="42"/>
                    </a:lnTo>
                    <a:lnTo>
                      <a:pt x="64" y="48"/>
                    </a:lnTo>
                    <a:lnTo>
                      <a:pt x="96" y="52"/>
                    </a:lnTo>
                    <a:lnTo>
                      <a:pt x="98" y="34"/>
                    </a:lnTo>
                    <a:lnTo>
                      <a:pt x="82" y="32"/>
                    </a:lnTo>
                    <a:lnTo>
                      <a:pt x="36" y="22"/>
                    </a:lnTo>
                    <a:lnTo>
                      <a:pt x="24" y="12"/>
                    </a:lnTo>
                    <a:lnTo>
                      <a:pt x="8" y="0"/>
                    </a:lnTo>
                  </a:path>
                </a:pathLst>
              </a:custGeom>
              <a:grpFill/>
              <a:ln w="9525">
                <a:solidFill>
                  <a:srgbClr val="C0C0C0"/>
                </a:solidFill>
                <a:round/>
                <a:headEnd/>
                <a:tailEnd/>
              </a:ln>
            </p:spPr>
            <p:txBody>
              <a:bodyPr/>
              <a:lstStyle/>
              <a:p>
                <a:pPr>
                  <a:defRPr/>
                </a:pPr>
                <a:endParaRPr lang="en-US">
                  <a:solidFill>
                    <a:schemeClr val="bg2"/>
                  </a:solidFill>
                </a:endParaRPr>
              </a:p>
            </p:txBody>
          </p:sp>
          <p:sp>
            <p:nvSpPr>
              <p:cNvPr id="183" name="Freeform 207"/>
              <p:cNvSpPr>
                <a:spLocks/>
              </p:cNvSpPr>
              <p:nvPr/>
            </p:nvSpPr>
            <p:spPr bwMode="gray">
              <a:xfrm>
                <a:off x="3585" y="433"/>
                <a:ext cx="417" cy="372"/>
              </a:xfrm>
              <a:custGeom>
                <a:avLst/>
                <a:gdLst>
                  <a:gd name="T0" fmla="*/ 262 w 378"/>
                  <a:gd name="T1" fmla="*/ 126 h 372"/>
                  <a:gd name="T2" fmla="*/ 264 w 378"/>
                  <a:gd name="T3" fmla="*/ 110 h 372"/>
                  <a:gd name="T4" fmla="*/ 256 w 378"/>
                  <a:gd name="T5" fmla="*/ 114 h 372"/>
                  <a:gd name="T6" fmla="*/ 254 w 378"/>
                  <a:gd name="T7" fmla="*/ 130 h 372"/>
                  <a:gd name="T8" fmla="*/ 192 w 378"/>
                  <a:gd name="T9" fmla="*/ 116 h 372"/>
                  <a:gd name="T10" fmla="*/ 168 w 378"/>
                  <a:gd name="T11" fmla="*/ 98 h 372"/>
                  <a:gd name="T12" fmla="*/ 162 w 378"/>
                  <a:gd name="T13" fmla="*/ 82 h 372"/>
                  <a:gd name="T14" fmla="*/ 160 w 378"/>
                  <a:gd name="T15" fmla="*/ 58 h 372"/>
                  <a:gd name="T16" fmla="*/ 174 w 378"/>
                  <a:gd name="T17" fmla="*/ 40 h 372"/>
                  <a:gd name="T18" fmla="*/ 170 w 378"/>
                  <a:gd name="T19" fmla="*/ 6 h 372"/>
                  <a:gd name="T20" fmla="*/ 152 w 378"/>
                  <a:gd name="T21" fmla="*/ 0 h 372"/>
                  <a:gd name="T22" fmla="*/ 140 w 378"/>
                  <a:gd name="T23" fmla="*/ 8 h 372"/>
                  <a:gd name="T24" fmla="*/ 110 w 378"/>
                  <a:gd name="T25" fmla="*/ 18 h 372"/>
                  <a:gd name="T26" fmla="*/ 112 w 378"/>
                  <a:gd name="T27" fmla="*/ 28 h 372"/>
                  <a:gd name="T28" fmla="*/ 124 w 378"/>
                  <a:gd name="T29" fmla="*/ 34 h 372"/>
                  <a:gd name="T30" fmla="*/ 108 w 378"/>
                  <a:gd name="T31" fmla="*/ 36 h 372"/>
                  <a:gd name="T32" fmla="*/ 96 w 378"/>
                  <a:gd name="T33" fmla="*/ 48 h 372"/>
                  <a:gd name="T34" fmla="*/ 88 w 378"/>
                  <a:gd name="T35" fmla="*/ 60 h 372"/>
                  <a:gd name="T36" fmla="*/ 58 w 378"/>
                  <a:gd name="T37" fmla="*/ 84 h 372"/>
                  <a:gd name="T38" fmla="*/ 48 w 378"/>
                  <a:gd name="T39" fmla="*/ 126 h 372"/>
                  <a:gd name="T40" fmla="*/ 18 w 378"/>
                  <a:gd name="T41" fmla="*/ 148 h 372"/>
                  <a:gd name="T42" fmla="*/ 12 w 378"/>
                  <a:gd name="T43" fmla="*/ 170 h 372"/>
                  <a:gd name="T44" fmla="*/ 32 w 378"/>
                  <a:gd name="T45" fmla="*/ 166 h 372"/>
                  <a:gd name="T46" fmla="*/ 32 w 378"/>
                  <a:gd name="T47" fmla="*/ 176 h 372"/>
                  <a:gd name="T48" fmla="*/ 16 w 378"/>
                  <a:gd name="T49" fmla="*/ 192 h 372"/>
                  <a:gd name="T50" fmla="*/ 38 w 378"/>
                  <a:gd name="T51" fmla="*/ 214 h 372"/>
                  <a:gd name="T52" fmla="*/ 50 w 378"/>
                  <a:gd name="T53" fmla="*/ 206 h 372"/>
                  <a:gd name="T54" fmla="*/ 58 w 378"/>
                  <a:gd name="T55" fmla="*/ 194 h 372"/>
                  <a:gd name="T56" fmla="*/ 56 w 378"/>
                  <a:gd name="T57" fmla="*/ 210 h 372"/>
                  <a:gd name="T58" fmla="*/ 76 w 378"/>
                  <a:gd name="T59" fmla="*/ 308 h 372"/>
                  <a:gd name="T60" fmla="*/ 102 w 378"/>
                  <a:gd name="T61" fmla="*/ 352 h 372"/>
                  <a:gd name="T62" fmla="*/ 114 w 378"/>
                  <a:gd name="T63" fmla="*/ 370 h 372"/>
                  <a:gd name="T64" fmla="*/ 132 w 378"/>
                  <a:gd name="T65" fmla="*/ 370 h 372"/>
                  <a:gd name="T66" fmla="*/ 134 w 378"/>
                  <a:gd name="T67" fmla="*/ 362 h 372"/>
                  <a:gd name="T68" fmla="*/ 146 w 378"/>
                  <a:gd name="T69" fmla="*/ 348 h 372"/>
                  <a:gd name="T70" fmla="*/ 160 w 378"/>
                  <a:gd name="T71" fmla="*/ 318 h 372"/>
                  <a:gd name="T72" fmla="*/ 162 w 378"/>
                  <a:gd name="T73" fmla="*/ 280 h 372"/>
                  <a:gd name="T74" fmla="*/ 182 w 378"/>
                  <a:gd name="T75" fmla="*/ 268 h 372"/>
                  <a:gd name="T76" fmla="*/ 224 w 378"/>
                  <a:gd name="T77" fmla="*/ 232 h 372"/>
                  <a:gd name="T78" fmla="*/ 248 w 378"/>
                  <a:gd name="T79" fmla="*/ 202 h 372"/>
                  <a:gd name="T80" fmla="*/ 262 w 378"/>
                  <a:gd name="T81" fmla="*/ 194 h 372"/>
                  <a:gd name="T82" fmla="*/ 266 w 378"/>
                  <a:gd name="T83" fmla="*/ 176 h 372"/>
                  <a:gd name="T84" fmla="*/ 266 w 378"/>
                  <a:gd name="T85" fmla="*/ 160 h 372"/>
                  <a:gd name="T86" fmla="*/ 282 w 378"/>
                  <a:gd name="T87" fmla="*/ 150 h 372"/>
                  <a:gd name="T88" fmla="*/ 294 w 378"/>
                  <a:gd name="T89" fmla="*/ 156 h 372"/>
                  <a:gd name="T90" fmla="*/ 304 w 378"/>
                  <a:gd name="T91" fmla="*/ 170 h 372"/>
                  <a:gd name="T92" fmla="*/ 312 w 378"/>
                  <a:gd name="T93" fmla="*/ 164 h 372"/>
                  <a:gd name="T94" fmla="*/ 318 w 378"/>
                  <a:gd name="T95" fmla="*/ 182 h 372"/>
                  <a:gd name="T96" fmla="*/ 324 w 378"/>
                  <a:gd name="T97" fmla="*/ 184 h 372"/>
                  <a:gd name="T98" fmla="*/ 322 w 378"/>
                  <a:gd name="T99" fmla="*/ 168 h 372"/>
                  <a:gd name="T100" fmla="*/ 336 w 378"/>
                  <a:gd name="T101" fmla="*/ 168 h 372"/>
                  <a:gd name="T102" fmla="*/ 346 w 378"/>
                  <a:gd name="T103" fmla="*/ 152 h 372"/>
                  <a:gd name="T104" fmla="*/ 370 w 378"/>
                  <a:gd name="T105" fmla="*/ 130 h 372"/>
                  <a:gd name="T106" fmla="*/ 378 w 378"/>
                  <a:gd name="T107" fmla="*/ 114 h 372"/>
                  <a:gd name="T108" fmla="*/ 344 w 378"/>
                  <a:gd name="T109" fmla="*/ 114 h 372"/>
                  <a:gd name="T110" fmla="*/ 322 w 378"/>
                  <a:gd name="T111" fmla="*/ 130 h 372"/>
                  <a:gd name="T112" fmla="*/ 306 w 378"/>
                  <a:gd name="T113" fmla="*/ 136 h 372"/>
                  <a:gd name="T114" fmla="*/ 282 w 378"/>
                  <a:gd name="T115" fmla="*/ 136 h 37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78"/>
                  <a:gd name="T175" fmla="*/ 0 h 372"/>
                  <a:gd name="T176" fmla="*/ 378 w 378"/>
                  <a:gd name="T177" fmla="*/ 372 h 37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78" h="372">
                    <a:moveTo>
                      <a:pt x="264" y="138"/>
                    </a:moveTo>
                    <a:lnTo>
                      <a:pt x="262" y="136"/>
                    </a:lnTo>
                    <a:lnTo>
                      <a:pt x="260" y="134"/>
                    </a:lnTo>
                    <a:lnTo>
                      <a:pt x="260" y="130"/>
                    </a:lnTo>
                    <a:lnTo>
                      <a:pt x="262" y="128"/>
                    </a:lnTo>
                    <a:lnTo>
                      <a:pt x="262" y="126"/>
                    </a:lnTo>
                    <a:lnTo>
                      <a:pt x="262" y="122"/>
                    </a:lnTo>
                    <a:lnTo>
                      <a:pt x="264" y="118"/>
                    </a:lnTo>
                    <a:lnTo>
                      <a:pt x="264" y="114"/>
                    </a:lnTo>
                    <a:lnTo>
                      <a:pt x="264" y="110"/>
                    </a:lnTo>
                    <a:lnTo>
                      <a:pt x="262" y="110"/>
                    </a:lnTo>
                    <a:lnTo>
                      <a:pt x="260" y="110"/>
                    </a:lnTo>
                    <a:lnTo>
                      <a:pt x="258" y="110"/>
                    </a:lnTo>
                    <a:lnTo>
                      <a:pt x="258" y="112"/>
                    </a:lnTo>
                    <a:lnTo>
                      <a:pt x="256" y="112"/>
                    </a:lnTo>
                    <a:lnTo>
                      <a:pt x="256" y="114"/>
                    </a:lnTo>
                    <a:lnTo>
                      <a:pt x="256" y="116"/>
                    </a:lnTo>
                    <a:lnTo>
                      <a:pt x="256" y="120"/>
                    </a:lnTo>
                    <a:lnTo>
                      <a:pt x="254" y="122"/>
                    </a:lnTo>
                    <a:lnTo>
                      <a:pt x="254" y="126"/>
                    </a:lnTo>
                    <a:lnTo>
                      <a:pt x="254" y="128"/>
                    </a:lnTo>
                    <a:lnTo>
                      <a:pt x="254" y="130"/>
                    </a:lnTo>
                    <a:lnTo>
                      <a:pt x="226" y="126"/>
                    </a:lnTo>
                    <a:lnTo>
                      <a:pt x="218" y="122"/>
                    </a:lnTo>
                    <a:lnTo>
                      <a:pt x="206" y="120"/>
                    </a:lnTo>
                    <a:lnTo>
                      <a:pt x="196" y="118"/>
                    </a:lnTo>
                    <a:lnTo>
                      <a:pt x="192" y="116"/>
                    </a:lnTo>
                    <a:lnTo>
                      <a:pt x="186" y="114"/>
                    </a:lnTo>
                    <a:lnTo>
                      <a:pt x="180" y="112"/>
                    </a:lnTo>
                    <a:lnTo>
                      <a:pt x="176" y="108"/>
                    </a:lnTo>
                    <a:lnTo>
                      <a:pt x="172" y="104"/>
                    </a:lnTo>
                    <a:lnTo>
                      <a:pt x="168" y="102"/>
                    </a:lnTo>
                    <a:lnTo>
                      <a:pt x="168" y="98"/>
                    </a:lnTo>
                    <a:lnTo>
                      <a:pt x="166" y="98"/>
                    </a:lnTo>
                    <a:lnTo>
                      <a:pt x="162" y="94"/>
                    </a:lnTo>
                    <a:lnTo>
                      <a:pt x="160" y="90"/>
                    </a:lnTo>
                    <a:lnTo>
                      <a:pt x="158" y="88"/>
                    </a:lnTo>
                    <a:lnTo>
                      <a:pt x="160" y="84"/>
                    </a:lnTo>
                    <a:lnTo>
                      <a:pt x="162" y="82"/>
                    </a:lnTo>
                    <a:lnTo>
                      <a:pt x="164" y="80"/>
                    </a:lnTo>
                    <a:lnTo>
                      <a:pt x="166" y="78"/>
                    </a:lnTo>
                    <a:lnTo>
                      <a:pt x="162" y="72"/>
                    </a:lnTo>
                    <a:lnTo>
                      <a:pt x="160" y="64"/>
                    </a:lnTo>
                    <a:lnTo>
                      <a:pt x="160" y="58"/>
                    </a:lnTo>
                    <a:lnTo>
                      <a:pt x="162" y="52"/>
                    </a:lnTo>
                    <a:lnTo>
                      <a:pt x="164" y="48"/>
                    </a:lnTo>
                    <a:lnTo>
                      <a:pt x="166" y="44"/>
                    </a:lnTo>
                    <a:lnTo>
                      <a:pt x="170" y="42"/>
                    </a:lnTo>
                    <a:lnTo>
                      <a:pt x="172" y="40"/>
                    </a:lnTo>
                    <a:lnTo>
                      <a:pt x="174" y="40"/>
                    </a:lnTo>
                    <a:lnTo>
                      <a:pt x="168" y="28"/>
                    </a:lnTo>
                    <a:lnTo>
                      <a:pt x="174" y="22"/>
                    </a:lnTo>
                    <a:lnTo>
                      <a:pt x="172" y="20"/>
                    </a:lnTo>
                    <a:lnTo>
                      <a:pt x="170" y="14"/>
                    </a:lnTo>
                    <a:lnTo>
                      <a:pt x="170" y="10"/>
                    </a:lnTo>
                    <a:lnTo>
                      <a:pt x="170" y="6"/>
                    </a:lnTo>
                    <a:lnTo>
                      <a:pt x="168" y="6"/>
                    </a:lnTo>
                    <a:lnTo>
                      <a:pt x="168" y="2"/>
                    </a:lnTo>
                    <a:lnTo>
                      <a:pt x="164" y="0"/>
                    </a:lnTo>
                    <a:lnTo>
                      <a:pt x="160" y="0"/>
                    </a:lnTo>
                    <a:lnTo>
                      <a:pt x="156" y="0"/>
                    </a:lnTo>
                    <a:lnTo>
                      <a:pt x="152" y="0"/>
                    </a:lnTo>
                    <a:lnTo>
                      <a:pt x="150" y="0"/>
                    </a:lnTo>
                    <a:lnTo>
                      <a:pt x="146" y="2"/>
                    </a:lnTo>
                    <a:lnTo>
                      <a:pt x="144" y="2"/>
                    </a:lnTo>
                    <a:lnTo>
                      <a:pt x="140" y="6"/>
                    </a:lnTo>
                    <a:lnTo>
                      <a:pt x="140" y="8"/>
                    </a:lnTo>
                    <a:lnTo>
                      <a:pt x="138" y="12"/>
                    </a:lnTo>
                    <a:lnTo>
                      <a:pt x="126" y="14"/>
                    </a:lnTo>
                    <a:lnTo>
                      <a:pt x="120" y="14"/>
                    </a:lnTo>
                    <a:lnTo>
                      <a:pt x="114" y="16"/>
                    </a:lnTo>
                    <a:lnTo>
                      <a:pt x="110" y="18"/>
                    </a:lnTo>
                    <a:lnTo>
                      <a:pt x="108" y="20"/>
                    </a:lnTo>
                    <a:lnTo>
                      <a:pt x="106" y="22"/>
                    </a:lnTo>
                    <a:lnTo>
                      <a:pt x="106" y="24"/>
                    </a:lnTo>
                    <a:lnTo>
                      <a:pt x="106" y="26"/>
                    </a:lnTo>
                    <a:lnTo>
                      <a:pt x="108" y="26"/>
                    </a:lnTo>
                    <a:lnTo>
                      <a:pt x="112" y="28"/>
                    </a:lnTo>
                    <a:lnTo>
                      <a:pt x="114" y="28"/>
                    </a:lnTo>
                    <a:lnTo>
                      <a:pt x="116" y="28"/>
                    </a:lnTo>
                    <a:lnTo>
                      <a:pt x="118" y="28"/>
                    </a:lnTo>
                    <a:lnTo>
                      <a:pt x="120" y="30"/>
                    </a:lnTo>
                    <a:lnTo>
                      <a:pt x="124" y="32"/>
                    </a:lnTo>
                    <a:lnTo>
                      <a:pt x="124" y="34"/>
                    </a:lnTo>
                    <a:lnTo>
                      <a:pt x="124" y="36"/>
                    </a:lnTo>
                    <a:lnTo>
                      <a:pt x="124" y="38"/>
                    </a:lnTo>
                    <a:lnTo>
                      <a:pt x="122" y="36"/>
                    </a:lnTo>
                    <a:lnTo>
                      <a:pt x="118" y="36"/>
                    </a:lnTo>
                    <a:lnTo>
                      <a:pt x="114" y="36"/>
                    </a:lnTo>
                    <a:lnTo>
                      <a:pt x="108" y="36"/>
                    </a:lnTo>
                    <a:lnTo>
                      <a:pt x="106" y="38"/>
                    </a:lnTo>
                    <a:lnTo>
                      <a:pt x="102" y="38"/>
                    </a:lnTo>
                    <a:lnTo>
                      <a:pt x="98" y="40"/>
                    </a:lnTo>
                    <a:lnTo>
                      <a:pt x="96" y="44"/>
                    </a:lnTo>
                    <a:lnTo>
                      <a:pt x="96" y="48"/>
                    </a:lnTo>
                    <a:lnTo>
                      <a:pt x="96" y="50"/>
                    </a:lnTo>
                    <a:lnTo>
                      <a:pt x="96" y="52"/>
                    </a:lnTo>
                    <a:lnTo>
                      <a:pt x="96" y="54"/>
                    </a:lnTo>
                    <a:lnTo>
                      <a:pt x="90" y="54"/>
                    </a:lnTo>
                    <a:lnTo>
                      <a:pt x="90" y="58"/>
                    </a:lnTo>
                    <a:lnTo>
                      <a:pt x="88" y="60"/>
                    </a:lnTo>
                    <a:lnTo>
                      <a:pt x="84" y="64"/>
                    </a:lnTo>
                    <a:lnTo>
                      <a:pt x="82" y="68"/>
                    </a:lnTo>
                    <a:lnTo>
                      <a:pt x="78" y="70"/>
                    </a:lnTo>
                    <a:lnTo>
                      <a:pt x="76" y="72"/>
                    </a:lnTo>
                    <a:lnTo>
                      <a:pt x="76" y="74"/>
                    </a:lnTo>
                    <a:lnTo>
                      <a:pt x="58" y="84"/>
                    </a:lnTo>
                    <a:lnTo>
                      <a:pt x="46" y="94"/>
                    </a:lnTo>
                    <a:lnTo>
                      <a:pt x="40" y="104"/>
                    </a:lnTo>
                    <a:lnTo>
                      <a:pt x="38" y="112"/>
                    </a:lnTo>
                    <a:lnTo>
                      <a:pt x="38" y="118"/>
                    </a:lnTo>
                    <a:lnTo>
                      <a:pt x="40" y="122"/>
                    </a:lnTo>
                    <a:lnTo>
                      <a:pt x="48" y="126"/>
                    </a:lnTo>
                    <a:lnTo>
                      <a:pt x="44" y="146"/>
                    </a:lnTo>
                    <a:lnTo>
                      <a:pt x="38" y="146"/>
                    </a:lnTo>
                    <a:lnTo>
                      <a:pt x="24" y="146"/>
                    </a:lnTo>
                    <a:lnTo>
                      <a:pt x="22" y="146"/>
                    </a:lnTo>
                    <a:lnTo>
                      <a:pt x="20" y="146"/>
                    </a:lnTo>
                    <a:lnTo>
                      <a:pt x="18" y="148"/>
                    </a:lnTo>
                    <a:lnTo>
                      <a:pt x="16" y="148"/>
                    </a:lnTo>
                    <a:lnTo>
                      <a:pt x="0" y="166"/>
                    </a:lnTo>
                    <a:lnTo>
                      <a:pt x="2" y="168"/>
                    </a:lnTo>
                    <a:lnTo>
                      <a:pt x="6" y="170"/>
                    </a:lnTo>
                    <a:lnTo>
                      <a:pt x="12" y="170"/>
                    </a:lnTo>
                    <a:lnTo>
                      <a:pt x="18" y="170"/>
                    </a:lnTo>
                    <a:lnTo>
                      <a:pt x="24" y="168"/>
                    </a:lnTo>
                    <a:lnTo>
                      <a:pt x="26" y="168"/>
                    </a:lnTo>
                    <a:lnTo>
                      <a:pt x="28" y="166"/>
                    </a:lnTo>
                    <a:lnTo>
                      <a:pt x="30" y="166"/>
                    </a:lnTo>
                    <a:lnTo>
                      <a:pt x="32" y="166"/>
                    </a:lnTo>
                    <a:lnTo>
                      <a:pt x="36" y="166"/>
                    </a:lnTo>
                    <a:lnTo>
                      <a:pt x="36" y="168"/>
                    </a:lnTo>
                    <a:lnTo>
                      <a:pt x="34" y="170"/>
                    </a:lnTo>
                    <a:lnTo>
                      <a:pt x="32" y="176"/>
                    </a:lnTo>
                    <a:lnTo>
                      <a:pt x="28" y="180"/>
                    </a:lnTo>
                    <a:lnTo>
                      <a:pt x="24" y="184"/>
                    </a:lnTo>
                    <a:lnTo>
                      <a:pt x="20" y="188"/>
                    </a:lnTo>
                    <a:lnTo>
                      <a:pt x="16" y="190"/>
                    </a:lnTo>
                    <a:lnTo>
                      <a:pt x="16" y="192"/>
                    </a:lnTo>
                    <a:lnTo>
                      <a:pt x="16" y="194"/>
                    </a:lnTo>
                    <a:lnTo>
                      <a:pt x="18" y="198"/>
                    </a:lnTo>
                    <a:lnTo>
                      <a:pt x="20" y="202"/>
                    </a:lnTo>
                    <a:lnTo>
                      <a:pt x="24" y="206"/>
                    </a:lnTo>
                    <a:lnTo>
                      <a:pt x="30" y="210"/>
                    </a:lnTo>
                    <a:lnTo>
                      <a:pt x="38" y="214"/>
                    </a:lnTo>
                    <a:lnTo>
                      <a:pt x="40" y="214"/>
                    </a:lnTo>
                    <a:lnTo>
                      <a:pt x="42" y="214"/>
                    </a:lnTo>
                    <a:lnTo>
                      <a:pt x="44" y="214"/>
                    </a:lnTo>
                    <a:lnTo>
                      <a:pt x="46" y="210"/>
                    </a:lnTo>
                    <a:lnTo>
                      <a:pt x="50" y="206"/>
                    </a:lnTo>
                    <a:lnTo>
                      <a:pt x="50" y="204"/>
                    </a:lnTo>
                    <a:lnTo>
                      <a:pt x="50" y="200"/>
                    </a:lnTo>
                    <a:lnTo>
                      <a:pt x="52" y="196"/>
                    </a:lnTo>
                    <a:lnTo>
                      <a:pt x="54" y="194"/>
                    </a:lnTo>
                    <a:lnTo>
                      <a:pt x="58" y="192"/>
                    </a:lnTo>
                    <a:lnTo>
                      <a:pt x="58" y="194"/>
                    </a:lnTo>
                    <a:lnTo>
                      <a:pt x="56" y="196"/>
                    </a:lnTo>
                    <a:lnTo>
                      <a:pt x="56" y="200"/>
                    </a:lnTo>
                    <a:lnTo>
                      <a:pt x="56" y="204"/>
                    </a:lnTo>
                    <a:lnTo>
                      <a:pt x="58" y="206"/>
                    </a:lnTo>
                    <a:lnTo>
                      <a:pt x="58" y="208"/>
                    </a:lnTo>
                    <a:lnTo>
                      <a:pt x="56" y="210"/>
                    </a:lnTo>
                    <a:lnTo>
                      <a:pt x="56" y="212"/>
                    </a:lnTo>
                    <a:lnTo>
                      <a:pt x="56" y="216"/>
                    </a:lnTo>
                    <a:lnTo>
                      <a:pt x="56" y="220"/>
                    </a:lnTo>
                    <a:lnTo>
                      <a:pt x="56" y="228"/>
                    </a:lnTo>
                    <a:lnTo>
                      <a:pt x="60" y="258"/>
                    </a:lnTo>
                    <a:lnTo>
                      <a:pt x="76" y="308"/>
                    </a:lnTo>
                    <a:lnTo>
                      <a:pt x="92" y="336"/>
                    </a:lnTo>
                    <a:lnTo>
                      <a:pt x="94" y="336"/>
                    </a:lnTo>
                    <a:lnTo>
                      <a:pt x="96" y="340"/>
                    </a:lnTo>
                    <a:lnTo>
                      <a:pt x="98" y="344"/>
                    </a:lnTo>
                    <a:lnTo>
                      <a:pt x="102" y="352"/>
                    </a:lnTo>
                    <a:lnTo>
                      <a:pt x="104" y="354"/>
                    </a:lnTo>
                    <a:lnTo>
                      <a:pt x="108" y="358"/>
                    </a:lnTo>
                    <a:lnTo>
                      <a:pt x="110" y="362"/>
                    </a:lnTo>
                    <a:lnTo>
                      <a:pt x="112" y="366"/>
                    </a:lnTo>
                    <a:lnTo>
                      <a:pt x="114" y="370"/>
                    </a:lnTo>
                    <a:lnTo>
                      <a:pt x="116" y="372"/>
                    </a:lnTo>
                    <a:lnTo>
                      <a:pt x="120" y="372"/>
                    </a:lnTo>
                    <a:lnTo>
                      <a:pt x="126" y="372"/>
                    </a:lnTo>
                    <a:lnTo>
                      <a:pt x="130" y="372"/>
                    </a:lnTo>
                    <a:lnTo>
                      <a:pt x="132" y="372"/>
                    </a:lnTo>
                    <a:lnTo>
                      <a:pt x="132" y="370"/>
                    </a:lnTo>
                    <a:lnTo>
                      <a:pt x="132" y="368"/>
                    </a:lnTo>
                    <a:lnTo>
                      <a:pt x="134" y="364"/>
                    </a:lnTo>
                    <a:lnTo>
                      <a:pt x="134" y="362"/>
                    </a:lnTo>
                    <a:lnTo>
                      <a:pt x="138" y="358"/>
                    </a:lnTo>
                    <a:lnTo>
                      <a:pt x="140" y="356"/>
                    </a:lnTo>
                    <a:lnTo>
                      <a:pt x="144" y="354"/>
                    </a:lnTo>
                    <a:lnTo>
                      <a:pt x="146" y="352"/>
                    </a:lnTo>
                    <a:lnTo>
                      <a:pt x="146" y="348"/>
                    </a:lnTo>
                    <a:lnTo>
                      <a:pt x="150" y="346"/>
                    </a:lnTo>
                    <a:lnTo>
                      <a:pt x="152" y="344"/>
                    </a:lnTo>
                    <a:lnTo>
                      <a:pt x="154" y="342"/>
                    </a:lnTo>
                    <a:lnTo>
                      <a:pt x="156" y="338"/>
                    </a:lnTo>
                    <a:lnTo>
                      <a:pt x="158" y="330"/>
                    </a:lnTo>
                    <a:lnTo>
                      <a:pt x="160" y="318"/>
                    </a:lnTo>
                    <a:lnTo>
                      <a:pt x="158" y="308"/>
                    </a:lnTo>
                    <a:lnTo>
                      <a:pt x="156" y="302"/>
                    </a:lnTo>
                    <a:lnTo>
                      <a:pt x="156" y="296"/>
                    </a:lnTo>
                    <a:lnTo>
                      <a:pt x="156" y="290"/>
                    </a:lnTo>
                    <a:lnTo>
                      <a:pt x="158" y="284"/>
                    </a:lnTo>
                    <a:lnTo>
                      <a:pt x="162" y="280"/>
                    </a:lnTo>
                    <a:lnTo>
                      <a:pt x="166" y="278"/>
                    </a:lnTo>
                    <a:lnTo>
                      <a:pt x="168" y="276"/>
                    </a:lnTo>
                    <a:lnTo>
                      <a:pt x="170" y="276"/>
                    </a:lnTo>
                    <a:lnTo>
                      <a:pt x="174" y="274"/>
                    </a:lnTo>
                    <a:lnTo>
                      <a:pt x="178" y="270"/>
                    </a:lnTo>
                    <a:lnTo>
                      <a:pt x="182" y="268"/>
                    </a:lnTo>
                    <a:lnTo>
                      <a:pt x="184" y="266"/>
                    </a:lnTo>
                    <a:lnTo>
                      <a:pt x="190" y="260"/>
                    </a:lnTo>
                    <a:lnTo>
                      <a:pt x="198" y="252"/>
                    </a:lnTo>
                    <a:lnTo>
                      <a:pt x="208" y="244"/>
                    </a:lnTo>
                    <a:lnTo>
                      <a:pt x="218" y="236"/>
                    </a:lnTo>
                    <a:lnTo>
                      <a:pt x="224" y="232"/>
                    </a:lnTo>
                    <a:lnTo>
                      <a:pt x="226" y="230"/>
                    </a:lnTo>
                    <a:lnTo>
                      <a:pt x="232" y="228"/>
                    </a:lnTo>
                    <a:lnTo>
                      <a:pt x="236" y="222"/>
                    </a:lnTo>
                    <a:lnTo>
                      <a:pt x="242" y="216"/>
                    </a:lnTo>
                    <a:lnTo>
                      <a:pt x="246" y="210"/>
                    </a:lnTo>
                    <a:lnTo>
                      <a:pt x="248" y="202"/>
                    </a:lnTo>
                    <a:lnTo>
                      <a:pt x="250" y="200"/>
                    </a:lnTo>
                    <a:lnTo>
                      <a:pt x="250" y="198"/>
                    </a:lnTo>
                    <a:lnTo>
                      <a:pt x="254" y="196"/>
                    </a:lnTo>
                    <a:lnTo>
                      <a:pt x="258" y="194"/>
                    </a:lnTo>
                    <a:lnTo>
                      <a:pt x="262" y="194"/>
                    </a:lnTo>
                    <a:lnTo>
                      <a:pt x="270" y="196"/>
                    </a:lnTo>
                    <a:lnTo>
                      <a:pt x="270" y="182"/>
                    </a:lnTo>
                    <a:lnTo>
                      <a:pt x="270" y="180"/>
                    </a:lnTo>
                    <a:lnTo>
                      <a:pt x="268" y="176"/>
                    </a:lnTo>
                    <a:lnTo>
                      <a:pt x="266" y="176"/>
                    </a:lnTo>
                    <a:lnTo>
                      <a:pt x="266" y="174"/>
                    </a:lnTo>
                    <a:lnTo>
                      <a:pt x="264" y="172"/>
                    </a:lnTo>
                    <a:lnTo>
                      <a:pt x="264" y="168"/>
                    </a:lnTo>
                    <a:lnTo>
                      <a:pt x="264" y="164"/>
                    </a:lnTo>
                    <a:lnTo>
                      <a:pt x="266" y="162"/>
                    </a:lnTo>
                    <a:lnTo>
                      <a:pt x="266" y="160"/>
                    </a:lnTo>
                    <a:lnTo>
                      <a:pt x="266" y="158"/>
                    </a:lnTo>
                    <a:lnTo>
                      <a:pt x="268" y="154"/>
                    </a:lnTo>
                    <a:lnTo>
                      <a:pt x="268" y="152"/>
                    </a:lnTo>
                    <a:lnTo>
                      <a:pt x="270" y="150"/>
                    </a:lnTo>
                    <a:lnTo>
                      <a:pt x="274" y="150"/>
                    </a:lnTo>
                    <a:lnTo>
                      <a:pt x="282" y="150"/>
                    </a:lnTo>
                    <a:lnTo>
                      <a:pt x="288" y="150"/>
                    </a:lnTo>
                    <a:lnTo>
                      <a:pt x="290" y="150"/>
                    </a:lnTo>
                    <a:lnTo>
                      <a:pt x="292" y="152"/>
                    </a:lnTo>
                    <a:lnTo>
                      <a:pt x="294" y="156"/>
                    </a:lnTo>
                    <a:lnTo>
                      <a:pt x="294" y="164"/>
                    </a:lnTo>
                    <a:lnTo>
                      <a:pt x="298" y="178"/>
                    </a:lnTo>
                    <a:lnTo>
                      <a:pt x="300" y="176"/>
                    </a:lnTo>
                    <a:lnTo>
                      <a:pt x="302" y="174"/>
                    </a:lnTo>
                    <a:lnTo>
                      <a:pt x="304" y="170"/>
                    </a:lnTo>
                    <a:lnTo>
                      <a:pt x="304" y="168"/>
                    </a:lnTo>
                    <a:lnTo>
                      <a:pt x="306" y="164"/>
                    </a:lnTo>
                    <a:lnTo>
                      <a:pt x="308" y="162"/>
                    </a:lnTo>
                    <a:lnTo>
                      <a:pt x="310" y="162"/>
                    </a:lnTo>
                    <a:lnTo>
                      <a:pt x="312" y="164"/>
                    </a:lnTo>
                    <a:lnTo>
                      <a:pt x="312" y="168"/>
                    </a:lnTo>
                    <a:lnTo>
                      <a:pt x="314" y="176"/>
                    </a:lnTo>
                    <a:lnTo>
                      <a:pt x="316" y="184"/>
                    </a:lnTo>
                    <a:lnTo>
                      <a:pt x="316" y="182"/>
                    </a:lnTo>
                    <a:lnTo>
                      <a:pt x="318" y="182"/>
                    </a:lnTo>
                    <a:lnTo>
                      <a:pt x="320" y="182"/>
                    </a:lnTo>
                    <a:lnTo>
                      <a:pt x="320" y="184"/>
                    </a:lnTo>
                    <a:lnTo>
                      <a:pt x="322" y="184"/>
                    </a:lnTo>
                    <a:lnTo>
                      <a:pt x="324" y="184"/>
                    </a:lnTo>
                    <a:lnTo>
                      <a:pt x="324" y="182"/>
                    </a:lnTo>
                    <a:lnTo>
                      <a:pt x="324" y="178"/>
                    </a:lnTo>
                    <a:lnTo>
                      <a:pt x="322" y="174"/>
                    </a:lnTo>
                    <a:lnTo>
                      <a:pt x="322" y="170"/>
                    </a:lnTo>
                    <a:lnTo>
                      <a:pt x="322" y="168"/>
                    </a:lnTo>
                    <a:lnTo>
                      <a:pt x="324" y="168"/>
                    </a:lnTo>
                    <a:lnTo>
                      <a:pt x="328" y="170"/>
                    </a:lnTo>
                    <a:lnTo>
                      <a:pt x="330" y="172"/>
                    </a:lnTo>
                    <a:lnTo>
                      <a:pt x="332" y="172"/>
                    </a:lnTo>
                    <a:lnTo>
                      <a:pt x="334" y="170"/>
                    </a:lnTo>
                    <a:lnTo>
                      <a:pt x="336" y="168"/>
                    </a:lnTo>
                    <a:lnTo>
                      <a:pt x="338" y="166"/>
                    </a:lnTo>
                    <a:lnTo>
                      <a:pt x="340" y="164"/>
                    </a:lnTo>
                    <a:lnTo>
                      <a:pt x="342" y="164"/>
                    </a:lnTo>
                    <a:lnTo>
                      <a:pt x="344" y="160"/>
                    </a:lnTo>
                    <a:lnTo>
                      <a:pt x="344" y="156"/>
                    </a:lnTo>
                    <a:lnTo>
                      <a:pt x="346" y="152"/>
                    </a:lnTo>
                    <a:lnTo>
                      <a:pt x="348" y="146"/>
                    </a:lnTo>
                    <a:lnTo>
                      <a:pt x="350" y="142"/>
                    </a:lnTo>
                    <a:lnTo>
                      <a:pt x="354" y="140"/>
                    </a:lnTo>
                    <a:lnTo>
                      <a:pt x="358" y="138"/>
                    </a:lnTo>
                    <a:lnTo>
                      <a:pt x="368" y="134"/>
                    </a:lnTo>
                    <a:lnTo>
                      <a:pt x="370" y="130"/>
                    </a:lnTo>
                    <a:lnTo>
                      <a:pt x="370" y="128"/>
                    </a:lnTo>
                    <a:lnTo>
                      <a:pt x="372" y="126"/>
                    </a:lnTo>
                    <a:lnTo>
                      <a:pt x="374" y="124"/>
                    </a:lnTo>
                    <a:lnTo>
                      <a:pt x="374" y="120"/>
                    </a:lnTo>
                    <a:lnTo>
                      <a:pt x="376" y="116"/>
                    </a:lnTo>
                    <a:lnTo>
                      <a:pt x="378" y="114"/>
                    </a:lnTo>
                    <a:lnTo>
                      <a:pt x="378" y="110"/>
                    </a:lnTo>
                    <a:lnTo>
                      <a:pt x="378" y="108"/>
                    </a:lnTo>
                    <a:lnTo>
                      <a:pt x="376" y="108"/>
                    </a:lnTo>
                    <a:lnTo>
                      <a:pt x="366" y="110"/>
                    </a:lnTo>
                    <a:lnTo>
                      <a:pt x="354" y="112"/>
                    </a:lnTo>
                    <a:lnTo>
                      <a:pt x="344" y="114"/>
                    </a:lnTo>
                    <a:lnTo>
                      <a:pt x="330" y="112"/>
                    </a:lnTo>
                    <a:lnTo>
                      <a:pt x="328" y="116"/>
                    </a:lnTo>
                    <a:lnTo>
                      <a:pt x="326" y="120"/>
                    </a:lnTo>
                    <a:lnTo>
                      <a:pt x="324" y="124"/>
                    </a:lnTo>
                    <a:lnTo>
                      <a:pt x="322" y="130"/>
                    </a:lnTo>
                    <a:lnTo>
                      <a:pt x="320" y="134"/>
                    </a:lnTo>
                    <a:lnTo>
                      <a:pt x="318" y="136"/>
                    </a:lnTo>
                    <a:lnTo>
                      <a:pt x="316" y="138"/>
                    </a:lnTo>
                    <a:lnTo>
                      <a:pt x="314" y="138"/>
                    </a:lnTo>
                    <a:lnTo>
                      <a:pt x="310" y="138"/>
                    </a:lnTo>
                    <a:lnTo>
                      <a:pt x="306" y="136"/>
                    </a:lnTo>
                    <a:lnTo>
                      <a:pt x="302" y="136"/>
                    </a:lnTo>
                    <a:lnTo>
                      <a:pt x="298" y="136"/>
                    </a:lnTo>
                    <a:lnTo>
                      <a:pt x="294" y="138"/>
                    </a:lnTo>
                    <a:lnTo>
                      <a:pt x="290" y="136"/>
                    </a:lnTo>
                    <a:lnTo>
                      <a:pt x="284" y="136"/>
                    </a:lnTo>
                    <a:lnTo>
                      <a:pt x="282" y="136"/>
                    </a:lnTo>
                    <a:lnTo>
                      <a:pt x="280" y="136"/>
                    </a:lnTo>
                    <a:lnTo>
                      <a:pt x="264" y="13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84" name="Freeform 208"/>
              <p:cNvSpPr>
                <a:spLocks/>
              </p:cNvSpPr>
              <p:nvPr/>
            </p:nvSpPr>
            <p:spPr bwMode="gray">
              <a:xfrm>
                <a:off x="3488" y="389"/>
                <a:ext cx="216" cy="136"/>
              </a:xfrm>
              <a:custGeom>
                <a:avLst/>
                <a:gdLst>
                  <a:gd name="T0" fmla="*/ 194 w 196"/>
                  <a:gd name="T1" fmla="*/ 36 h 136"/>
                  <a:gd name="T2" fmla="*/ 184 w 196"/>
                  <a:gd name="T3" fmla="*/ 36 h 136"/>
                  <a:gd name="T4" fmla="*/ 166 w 196"/>
                  <a:gd name="T5" fmla="*/ 38 h 136"/>
                  <a:gd name="T6" fmla="*/ 162 w 196"/>
                  <a:gd name="T7" fmla="*/ 40 h 136"/>
                  <a:gd name="T8" fmla="*/ 156 w 196"/>
                  <a:gd name="T9" fmla="*/ 44 h 136"/>
                  <a:gd name="T10" fmla="*/ 154 w 196"/>
                  <a:gd name="T11" fmla="*/ 50 h 136"/>
                  <a:gd name="T12" fmla="*/ 134 w 196"/>
                  <a:gd name="T13" fmla="*/ 66 h 136"/>
                  <a:gd name="T14" fmla="*/ 132 w 196"/>
                  <a:gd name="T15" fmla="*/ 66 h 136"/>
                  <a:gd name="T16" fmla="*/ 128 w 196"/>
                  <a:gd name="T17" fmla="*/ 66 h 136"/>
                  <a:gd name="T18" fmla="*/ 122 w 196"/>
                  <a:gd name="T19" fmla="*/ 72 h 136"/>
                  <a:gd name="T20" fmla="*/ 122 w 196"/>
                  <a:gd name="T21" fmla="*/ 84 h 136"/>
                  <a:gd name="T22" fmla="*/ 102 w 196"/>
                  <a:gd name="T23" fmla="*/ 102 h 136"/>
                  <a:gd name="T24" fmla="*/ 94 w 196"/>
                  <a:gd name="T25" fmla="*/ 102 h 136"/>
                  <a:gd name="T26" fmla="*/ 84 w 196"/>
                  <a:gd name="T27" fmla="*/ 104 h 136"/>
                  <a:gd name="T28" fmla="*/ 74 w 196"/>
                  <a:gd name="T29" fmla="*/ 110 h 136"/>
                  <a:gd name="T30" fmla="*/ 68 w 196"/>
                  <a:gd name="T31" fmla="*/ 118 h 136"/>
                  <a:gd name="T32" fmla="*/ 60 w 196"/>
                  <a:gd name="T33" fmla="*/ 124 h 136"/>
                  <a:gd name="T34" fmla="*/ 56 w 196"/>
                  <a:gd name="T35" fmla="*/ 128 h 136"/>
                  <a:gd name="T36" fmla="*/ 52 w 196"/>
                  <a:gd name="T37" fmla="*/ 130 h 136"/>
                  <a:gd name="T38" fmla="*/ 32 w 196"/>
                  <a:gd name="T39" fmla="*/ 136 h 136"/>
                  <a:gd name="T40" fmla="*/ 12 w 196"/>
                  <a:gd name="T41" fmla="*/ 132 h 136"/>
                  <a:gd name="T42" fmla="*/ 0 w 196"/>
                  <a:gd name="T43" fmla="*/ 80 h 136"/>
                  <a:gd name="T44" fmla="*/ 12 w 196"/>
                  <a:gd name="T45" fmla="*/ 42 h 136"/>
                  <a:gd name="T46" fmla="*/ 32 w 196"/>
                  <a:gd name="T47" fmla="*/ 32 h 136"/>
                  <a:gd name="T48" fmla="*/ 38 w 196"/>
                  <a:gd name="T49" fmla="*/ 30 h 136"/>
                  <a:gd name="T50" fmla="*/ 48 w 196"/>
                  <a:gd name="T51" fmla="*/ 24 h 136"/>
                  <a:gd name="T52" fmla="*/ 56 w 196"/>
                  <a:gd name="T53" fmla="*/ 14 h 136"/>
                  <a:gd name="T54" fmla="*/ 60 w 196"/>
                  <a:gd name="T55" fmla="*/ 8 h 136"/>
                  <a:gd name="T56" fmla="*/ 66 w 196"/>
                  <a:gd name="T57" fmla="*/ 10 h 136"/>
                  <a:gd name="T58" fmla="*/ 74 w 196"/>
                  <a:gd name="T59" fmla="*/ 10 h 136"/>
                  <a:gd name="T60" fmla="*/ 92 w 196"/>
                  <a:gd name="T61" fmla="*/ 12 h 136"/>
                  <a:gd name="T62" fmla="*/ 122 w 196"/>
                  <a:gd name="T63" fmla="*/ 2 h 136"/>
                  <a:gd name="T64" fmla="*/ 140 w 196"/>
                  <a:gd name="T65" fmla="*/ 8 h 136"/>
                  <a:gd name="T66" fmla="*/ 142 w 196"/>
                  <a:gd name="T67" fmla="*/ 12 h 136"/>
                  <a:gd name="T68" fmla="*/ 150 w 196"/>
                  <a:gd name="T69" fmla="*/ 16 h 136"/>
                  <a:gd name="T70" fmla="*/ 158 w 196"/>
                  <a:gd name="T71" fmla="*/ 20 h 136"/>
                  <a:gd name="T72" fmla="*/ 194 w 196"/>
                  <a:gd name="T73" fmla="*/ 20 h 136"/>
                  <a:gd name="T74" fmla="*/ 194 w 196"/>
                  <a:gd name="T75" fmla="*/ 24 h 136"/>
                  <a:gd name="T76" fmla="*/ 196 w 196"/>
                  <a:gd name="T77" fmla="*/ 34 h 136"/>
                  <a:gd name="T78" fmla="*/ 196 w 196"/>
                  <a:gd name="T79" fmla="*/ 36 h 1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96"/>
                  <a:gd name="T121" fmla="*/ 0 h 136"/>
                  <a:gd name="T122" fmla="*/ 196 w 196"/>
                  <a:gd name="T123" fmla="*/ 136 h 1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96" h="136">
                    <a:moveTo>
                      <a:pt x="196" y="36"/>
                    </a:moveTo>
                    <a:lnTo>
                      <a:pt x="194" y="36"/>
                    </a:lnTo>
                    <a:lnTo>
                      <a:pt x="190" y="36"/>
                    </a:lnTo>
                    <a:lnTo>
                      <a:pt x="184" y="36"/>
                    </a:lnTo>
                    <a:lnTo>
                      <a:pt x="176" y="36"/>
                    </a:lnTo>
                    <a:lnTo>
                      <a:pt x="166" y="38"/>
                    </a:lnTo>
                    <a:lnTo>
                      <a:pt x="162" y="40"/>
                    </a:lnTo>
                    <a:lnTo>
                      <a:pt x="160" y="42"/>
                    </a:lnTo>
                    <a:lnTo>
                      <a:pt x="156" y="44"/>
                    </a:lnTo>
                    <a:lnTo>
                      <a:pt x="154" y="46"/>
                    </a:lnTo>
                    <a:lnTo>
                      <a:pt x="154" y="50"/>
                    </a:lnTo>
                    <a:lnTo>
                      <a:pt x="138" y="56"/>
                    </a:lnTo>
                    <a:lnTo>
                      <a:pt x="134" y="66"/>
                    </a:lnTo>
                    <a:lnTo>
                      <a:pt x="132" y="66"/>
                    </a:lnTo>
                    <a:lnTo>
                      <a:pt x="130" y="66"/>
                    </a:lnTo>
                    <a:lnTo>
                      <a:pt x="128" y="66"/>
                    </a:lnTo>
                    <a:lnTo>
                      <a:pt x="124" y="68"/>
                    </a:lnTo>
                    <a:lnTo>
                      <a:pt x="122" y="72"/>
                    </a:lnTo>
                    <a:lnTo>
                      <a:pt x="122" y="76"/>
                    </a:lnTo>
                    <a:lnTo>
                      <a:pt x="122" y="84"/>
                    </a:lnTo>
                    <a:lnTo>
                      <a:pt x="104" y="102"/>
                    </a:lnTo>
                    <a:lnTo>
                      <a:pt x="102" y="102"/>
                    </a:lnTo>
                    <a:lnTo>
                      <a:pt x="98" y="102"/>
                    </a:lnTo>
                    <a:lnTo>
                      <a:pt x="94" y="102"/>
                    </a:lnTo>
                    <a:lnTo>
                      <a:pt x="88" y="104"/>
                    </a:lnTo>
                    <a:lnTo>
                      <a:pt x="84" y="104"/>
                    </a:lnTo>
                    <a:lnTo>
                      <a:pt x="78" y="108"/>
                    </a:lnTo>
                    <a:lnTo>
                      <a:pt x="74" y="110"/>
                    </a:lnTo>
                    <a:lnTo>
                      <a:pt x="72" y="114"/>
                    </a:lnTo>
                    <a:lnTo>
                      <a:pt x="68" y="118"/>
                    </a:lnTo>
                    <a:lnTo>
                      <a:pt x="64" y="122"/>
                    </a:lnTo>
                    <a:lnTo>
                      <a:pt x="60" y="124"/>
                    </a:lnTo>
                    <a:lnTo>
                      <a:pt x="58" y="128"/>
                    </a:lnTo>
                    <a:lnTo>
                      <a:pt x="56" y="128"/>
                    </a:lnTo>
                    <a:lnTo>
                      <a:pt x="54" y="130"/>
                    </a:lnTo>
                    <a:lnTo>
                      <a:pt x="52" y="130"/>
                    </a:lnTo>
                    <a:lnTo>
                      <a:pt x="44" y="134"/>
                    </a:lnTo>
                    <a:lnTo>
                      <a:pt x="32" y="136"/>
                    </a:lnTo>
                    <a:lnTo>
                      <a:pt x="20" y="134"/>
                    </a:lnTo>
                    <a:lnTo>
                      <a:pt x="12" y="132"/>
                    </a:lnTo>
                    <a:lnTo>
                      <a:pt x="2" y="110"/>
                    </a:lnTo>
                    <a:lnTo>
                      <a:pt x="0" y="80"/>
                    </a:lnTo>
                    <a:lnTo>
                      <a:pt x="10" y="64"/>
                    </a:lnTo>
                    <a:lnTo>
                      <a:pt x="12" y="42"/>
                    </a:lnTo>
                    <a:lnTo>
                      <a:pt x="28" y="42"/>
                    </a:lnTo>
                    <a:lnTo>
                      <a:pt x="32" y="32"/>
                    </a:lnTo>
                    <a:lnTo>
                      <a:pt x="34" y="32"/>
                    </a:lnTo>
                    <a:lnTo>
                      <a:pt x="38" y="30"/>
                    </a:lnTo>
                    <a:lnTo>
                      <a:pt x="42" y="28"/>
                    </a:lnTo>
                    <a:lnTo>
                      <a:pt x="48" y="24"/>
                    </a:lnTo>
                    <a:lnTo>
                      <a:pt x="52" y="20"/>
                    </a:lnTo>
                    <a:lnTo>
                      <a:pt x="56" y="14"/>
                    </a:lnTo>
                    <a:lnTo>
                      <a:pt x="58" y="8"/>
                    </a:lnTo>
                    <a:lnTo>
                      <a:pt x="60" y="8"/>
                    </a:lnTo>
                    <a:lnTo>
                      <a:pt x="62" y="10"/>
                    </a:lnTo>
                    <a:lnTo>
                      <a:pt x="66" y="10"/>
                    </a:lnTo>
                    <a:lnTo>
                      <a:pt x="70" y="10"/>
                    </a:lnTo>
                    <a:lnTo>
                      <a:pt x="74" y="10"/>
                    </a:lnTo>
                    <a:lnTo>
                      <a:pt x="80" y="10"/>
                    </a:lnTo>
                    <a:lnTo>
                      <a:pt x="92" y="12"/>
                    </a:lnTo>
                    <a:lnTo>
                      <a:pt x="108" y="10"/>
                    </a:lnTo>
                    <a:lnTo>
                      <a:pt x="122" y="2"/>
                    </a:lnTo>
                    <a:lnTo>
                      <a:pt x="132" y="0"/>
                    </a:lnTo>
                    <a:lnTo>
                      <a:pt x="140" y="8"/>
                    </a:lnTo>
                    <a:lnTo>
                      <a:pt x="140" y="10"/>
                    </a:lnTo>
                    <a:lnTo>
                      <a:pt x="142" y="12"/>
                    </a:lnTo>
                    <a:lnTo>
                      <a:pt x="146" y="14"/>
                    </a:lnTo>
                    <a:lnTo>
                      <a:pt x="150" y="16"/>
                    </a:lnTo>
                    <a:lnTo>
                      <a:pt x="154" y="18"/>
                    </a:lnTo>
                    <a:lnTo>
                      <a:pt x="158" y="20"/>
                    </a:lnTo>
                    <a:lnTo>
                      <a:pt x="162" y="20"/>
                    </a:lnTo>
                    <a:lnTo>
                      <a:pt x="194" y="20"/>
                    </a:lnTo>
                    <a:lnTo>
                      <a:pt x="194" y="22"/>
                    </a:lnTo>
                    <a:lnTo>
                      <a:pt x="194" y="24"/>
                    </a:lnTo>
                    <a:lnTo>
                      <a:pt x="194" y="30"/>
                    </a:lnTo>
                    <a:lnTo>
                      <a:pt x="196" y="34"/>
                    </a:lnTo>
                    <a:lnTo>
                      <a:pt x="196" y="3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85" name="Freeform 209"/>
              <p:cNvSpPr>
                <a:spLocks/>
              </p:cNvSpPr>
              <p:nvPr/>
            </p:nvSpPr>
            <p:spPr bwMode="gray">
              <a:xfrm>
                <a:off x="4369" y="265"/>
                <a:ext cx="128" cy="172"/>
              </a:xfrm>
              <a:custGeom>
                <a:avLst/>
                <a:gdLst>
                  <a:gd name="T0" fmla="*/ 112 w 116"/>
                  <a:gd name="T1" fmla="*/ 4 h 172"/>
                  <a:gd name="T2" fmla="*/ 94 w 116"/>
                  <a:gd name="T3" fmla="*/ 20 h 172"/>
                  <a:gd name="T4" fmla="*/ 76 w 116"/>
                  <a:gd name="T5" fmla="*/ 34 h 172"/>
                  <a:gd name="T6" fmla="*/ 66 w 116"/>
                  <a:gd name="T7" fmla="*/ 42 h 172"/>
                  <a:gd name="T8" fmla="*/ 58 w 116"/>
                  <a:gd name="T9" fmla="*/ 48 h 172"/>
                  <a:gd name="T10" fmla="*/ 54 w 116"/>
                  <a:gd name="T11" fmla="*/ 50 h 172"/>
                  <a:gd name="T12" fmla="*/ 18 w 116"/>
                  <a:gd name="T13" fmla="*/ 46 h 172"/>
                  <a:gd name="T14" fmla="*/ 16 w 116"/>
                  <a:gd name="T15" fmla="*/ 52 h 172"/>
                  <a:gd name="T16" fmla="*/ 18 w 116"/>
                  <a:gd name="T17" fmla="*/ 60 h 172"/>
                  <a:gd name="T18" fmla="*/ 18 w 116"/>
                  <a:gd name="T19" fmla="*/ 64 h 172"/>
                  <a:gd name="T20" fmla="*/ 18 w 116"/>
                  <a:gd name="T21" fmla="*/ 70 h 172"/>
                  <a:gd name="T22" fmla="*/ 10 w 116"/>
                  <a:gd name="T23" fmla="*/ 72 h 172"/>
                  <a:gd name="T24" fmla="*/ 4 w 116"/>
                  <a:gd name="T25" fmla="*/ 70 h 172"/>
                  <a:gd name="T26" fmla="*/ 0 w 116"/>
                  <a:gd name="T27" fmla="*/ 70 h 172"/>
                  <a:gd name="T28" fmla="*/ 12 w 116"/>
                  <a:gd name="T29" fmla="*/ 90 h 172"/>
                  <a:gd name="T30" fmla="*/ 16 w 116"/>
                  <a:gd name="T31" fmla="*/ 112 h 172"/>
                  <a:gd name="T32" fmla="*/ 20 w 116"/>
                  <a:gd name="T33" fmla="*/ 114 h 172"/>
                  <a:gd name="T34" fmla="*/ 26 w 116"/>
                  <a:gd name="T35" fmla="*/ 120 h 172"/>
                  <a:gd name="T36" fmla="*/ 34 w 116"/>
                  <a:gd name="T37" fmla="*/ 124 h 172"/>
                  <a:gd name="T38" fmla="*/ 40 w 116"/>
                  <a:gd name="T39" fmla="*/ 128 h 172"/>
                  <a:gd name="T40" fmla="*/ 42 w 116"/>
                  <a:gd name="T41" fmla="*/ 132 h 172"/>
                  <a:gd name="T42" fmla="*/ 42 w 116"/>
                  <a:gd name="T43" fmla="*/ 134 h 172"/>
                  <a:gd name="T44" fmla="*/ 42 w 116"/>
                  <a:gd name="T45" fmla="*/ 140 h 172"/>
                  <a:gd name="T46" fmla="*/ 40 w 116"/>
                  <a:gd name="T47" fmla="*/ 156 h 172"/>
                  <a:gd name="T48" fmla="*/ 42 w 116"/>
                  <a:gd name="T49" fmla="*/ 164 h 172"/>
                  <a:gd name="T50" fmla="*/ 48 w 116"/>
                  <a:gd name="T51" fmla="*/ 170 h 172"/>
                  <a:gd name="T52" fmla="*/ 56 w 116"/>
                  <a:gd name="T53" fmla="*/ 172 h 172"/>
                  <a:gd name="T54" fmla="*/ 64 w 116"/>
                  <a:gd name="T55" fmla="*/ 172 h 172"/>
                  <a:gd name="T56" fmla="*/ 72 w 116"/>
                  <a:gd name="T57" fmla="*/ 166 h 172"/>
                  <a:gd name="T58" fmla="*/ 76 w 116"/>
                  <a:gd name="T59" fmla="*/ 160 h 172"/>
                  <a:gd name="T60" fmla="*/ 78 w 116"/>
                  <a:gd name="T61" fmla="*/ 136 h 172"/>
                  <a:gd name="T62" fmla="*/ 76 w 116"/>
                  <a:gd name="T63" fmla="*/ 120 h 172"/>
                  <a:gd name="T64" fmla="*/ 70 w 116"/>
                  <a:gd name="T65" fmla="*/ 112 h 172"/>
                  <a:gd name="T66" fmla="*/ 66 w 116"/>
                  <a:gd name="T67" fmla="*/ 108 h 172"/>
                  <a:gd name="T68" fmla="*/ 62 w 116"/>
                  <a:gd name="T69" fmla="*/ 106 h 172"/>
                  <a:gd name="T70" fmla="*/ 54 w 116"/>
                  <a:gd name="T71" fmla="*/ 96 h 172"/>
                  <a:gd name="T72" fmla="*/ 54 w 116"/>
                  <a:gd name="T73" fmla="*/ 90 h 172"/>
                  <a:gd name="T74" fmla="*/ 56 w 116"/>
                  <a:gd name="T75" fmla="*/ 86 h 172"/>
                  <a:gd name="T76" fmla="*/ 58 w 116"/>
                  <a:gd name="T77" fmla="*/ 84 h 172"/>
                  <a:gd name="T78" fmla="*/ 60 w 116"/>
                  <a:gd name="T79" fmla="*/ 84 h 172"/>
                  <a:gd name="T80" fmla="*/ 86 w 116"/>
                  <a:gd name="T81" fmla="*/ 56 h 172"/>
                  <a:gd name="T82" fmla="*/ 98 w 116"/>
                  <a:gd name="T83" fmla="*/ 42 h 172"/>
                  <a:gd name="T84" fmla="*/ 110 w 116"/>
                  <a:gd name="T85" fmla="*/ 20 h 172"/>
                  <a:gd name="T86" fmla="*/ 114 w 116"/>
                  <a:gd name="T87" fmla="*/ 8 h 172"/>
                  <a:gd name="T88" fmla="*/ 116 w 116"/>
                  <a:gd name="T89" fmla="*/ 0 h 1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16"/>
                  <a:gd name="T136" fmla="*/ 0 h 172"/>
                  <a:gd name="T137" fmla="*/ 116 w 116"/>
                  <a:gd name="T138" fmla="*/ 172 h 1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16" h="172">
                    <a:moveTo>
                      <a:pt x="116" y="0"/>
                    </a:moveTo>
                    <a:lnTo>
                      <a:pt x="112" y="4"/>
                    </a:lnTo>
                    <a:lnTo>
                      <a:pt x="104" y="10"/>
                    </a:lnTo>
                    <a:lnTo>
                      <a:pt x="94" y="20"/>
                    </a:lnTo>
                    <a:lnTo>
                      <a:pt x="84" y="28"/>
                    </a:lnTo>
                    <a:lnTo>
                      <a:pt x="76" y="34"/>
                    </a:lnTo>
                    <a:lnTo>
                      <a:pt x="70" y="38"/>
                    </a:lnTo>
                    <a:lnTo>
                      <a:pt x="66" y="42"/>
                    </a:lnTo>
                    <a:lnTo>
                      <a:pt x="62" y="46"/>
                    </a:lnTo>
                    <a:lnTo>
                      <a:pt x="58" y="48"/>
                    </a:lnTo>
                    <a:lnTo>
                      <a:pt x="54" y="48"/>
                    </a:lnTo>
                    <a:lnTo>
                      <a:pt x="54" y="50"/>
                    </a:lnTo>
                    <a:lnTo>
                      <a:pt x="22" y="46"/>
                    </a:lnTo>
                    <a:lnTo>
                      <a:pt x="18" y="46"/>
                    </a:lnTo>
                    <a:lnTo>
                      <a:pt x="18" y="48"/>
                    </a:lnTo>
                    <a:lnTo>
                      <a:pt x="16" y="52"/>
                    </a:lnTo>
                    <a:lnTo>
                      <a:pt x="16" y="56"/>
                    </a:lnTo>
                    <a:lnTo>
                      <a:pt x="18" y="60"/>
                    </a:lnTo>
                    <a:lnTo>
                      <a:pt x="18" y="62"/>
                    </a:lnTo>
                    <a:lnTo>
                      <a:pt x="18" y="64"/>
                    </a:lnTo>
                    <a:lnTo>
                      <a:pt x="20" y="66"/>
                    </a:lnTo>
                    <a:lnTo>
                      <a:pt x="18" y="70"/>
                    </a:lnTo>
                    <a:lnTo>
                      <a:pt x="14" y="72"/>
                    </a:lnTo>
                    <a:lnTo>
                      <a:pt x="10" y="72"/>
                    </a:lnTo>
                    <a:lnTo>
                      <a:pt x="8" y="72"/>
                    </a:lnTo>
                    <a:lnTo>
                      <a:pt x="4" y="70"/>
                    </a:lnTo>
                    <a:lnTo>
                      <a:pt x="2" y="70"/>
                    </a:lnTo>
                    <a:lnTo>
                      <a:pt x="0" y="70"/>
                    </a:lnTo>
                    <a:lnTo>
                      <a:pt x="0" y="92"/>
                    </a:lnTo>
                    <a:lnTo>
                      <a:pt x="12" y="90"/>
                    </a:lnTo>
                    <a:lnTo>
                      <a:pt x="22" y="98"/>
                    </a:lnTo>
                    <a:lnTo>
                      <a:pt x="16" y="112"/>
                    </a:lnTo>
                    <a:lnTo>
                      <a:pt x="18" y="112"/>
                    </a:lnTo>
                    <a:lnTo>
                      <a:pt x="20" y="114"/>
                    </a:lnTo>
                    <a:lnTo>
                      <a:pt x="22" y="116"/>
                    </a:lnTo>
                    <a:lnTo>
                      <a:pt x="26" y="120"/>
                    </a:lnTo>
                    <a:lnTo>
                      <a:pt x="30" y="122"/>
                    </a:lnTo>
                    <a:lnTo>
                      <a:pt x="34" y="124"/>
                    </a:lnTo>
                    <a:lnTo>
                      <a:pt x="36" y="126"/>
                    </a:lnTo>
                    <a:lnTo>
                      <a:pt x="40" y="128"/>
                    </a:lnTo>
                    <a:lnTo>
                      <a:pt x="42" y="130"/>
                    </a:lnTo>
                    <a:lnTo>
                      <a:pt x="42" y="132"/>
                    </a:lnTo>
                    <a:lnTo>
                      <a:pt x="42" y="134"/>
                    </a:lnTo>
                    <a:lnTo>
                      <a:pt x="42" y="136"/>
                    </a:lnTo>
                    <a:lnTo>
                      <a:pt x="42" y="140"/>
                    </a:lnTo>
                    <a:lnTo>
                      <a:pt x="42" y="148"/>
                    </a:lnTo>
                    <a:lnTo>
                      <a:pt x="40" y="156"/>
                    </a:lnTo>
                    <a:lnTo>
                      <a:pt x="40" y="160"/>
                    </a:lnTo>
                    <a:lnTo>
                      <a:pt x="42" y="164"/>
                    </a:lnTo>
                    <a:lnTo>
                      <a:pt x="46" y="168"/>
                    </a:lnTo>
                    <a:lnTo>
                      <a:pt x="48" y="170"/>
                    </a:lnTo>
                    <a:lnTo>
                      <a:pt x="52" y="170"/>
                    </a:lnTo>
                    <a:lnTo>
                      <a:pt x="56" y="172"/>
                    </a:lnTo>
                    <a:lnTo>
                      <a:pt x="60" y="172"/>
                    </a:lnTo>
                    <a:lnTo>
                      <a:pt x="64" y="172"/>
                    </a:lnTo>
                    <a:lnTo>
                      <a:pt x="68" y="168"/>
                    </a:lnTo>
                    <a:lnTo>
                      <a:pt x="72" y="166"/>
                    </a:lnTo>
                    <a:lnTo>
                      <a:pt x="74" y="162"/>
                    </a:lnTo>
                    <a:lnTo>
                      <a:pt x="76" y="160"/>
                    </a:lnTo>
                    <a:lnTo>
                      <a:pt x="78" y="136"/>
                    </a:lnTo>
                    <a:lnTo>
                      <a:pt x="78" y="128"/>
                    </a:lnTo>
                    <a:lnTo>
                      <a:pt x="76" y="120"/>
                    </a:lnTo>
                    <a:lnTo>
                      <a:pt x="74" y="116"/>
                    </a:lnTo>
                    <a:lnTo>
                      <a:pt x="70" y="112"/>
                    </a:lnTo>
                    <a:lnTo>
                      <a:pt x="68" y="108"/>
                    </a:lnTo>
                    <a:lnTo>
                      <a:pt x="66" y="108"/>
                    </a:lnTo>
                    <a:lnTo>
                      <a:pt x="64" y="106"/>
                    </a:lnTo>
                    <a:lnTo>
                      <a:pt x="62" y="106"/>
                    </a:lnTo>
                    <a:lnTo>
                      <a:pt x="58" y="100"/>
                    </a:lnTo>
                    <a:lnTo>
                      <a:pt x="54" y="96"/>
                    </a:lnTo>
                    <a:lnTo>
                      <a:pt x="54" y="92"/>
                    </a:lnTo>
                    <a:lnTo>
                      <a:pt x="54" y="90"/>
                    </a:lnTo>
                    <a:lnTo>
                      <a:pt x="54" y="88"/>
                    </a:lnTo>
                    <a:lnTo>
                      <a:pt x="56" y="86"/>
                    </a:lnTo>
                    <a:lnTo>
                      <a:pt x="58" y="86"/>
                    </a:lnTo>
                    <a:lnTo>
                      <a:pt x="58" y="84"/>
                    </a:lnTo>
                    <a:lnTo>
                      <a:pt x="60" y="84"/>
                    </a:lnTo>
                    <a:lnTo>
                      <a:pt x="74" y="70"/>
                    </a:lnTo>
                    <a:lnTo>
                      <a:pt x="86" y="56"/>
                    </a:lnTo>
                    <a:lnTo>
                      <a:pt x="94" y="46"/>
                    </a:lnTo>
                    <a:lnTo>
                      <a:pt x="98" y="42"/>
                    </a:lnTo>
                    <a:lnTo>
                      <a:pt x="104" y="32"/>
                    </a:lnTo>
                    <a:lnTo>
                      <a:pt x="110" y="20"/>
                    </a:lnTo>
                    <a:lnTo>
                      <a:pt x="114" y="12"/>
                    </a:lnTo>
                    <a:lnTo>
                      <a:pt x="114" y="8"/>
                    </a:lnTo>
                    <a:lnTo>
                      <a:pt x="116"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86" name="Freeform 211"/>
              <p:cNvSpPr>
                <a:spLocks/>
              </p:cNvSpPr>
              <p:nvPr/>
            </p:nvSpPr>
            <p:spPr bwMode="gray">
              <a:xfrm>
                <a:off x="3671" y="95"/>
                <a:ext cx="874" cy="574"/>
              </a:xfrm>
              <a:custGeom>
                <a:avLst/>
                <a:gdLst>
                  <a:gd name="T0" fmla="*/ 0 w 792"/>
                  <a:gd name="T1" fmla="*/ 0 h 574"/>
                  <a:gd name="T2" fmla="*/ 792 w 792"/>
                  <a:gd name="T3" fmla="*/ 574 h 574"/>
                </a:gdLst>
                <a:ahLst/>
                <a:cxnLst/>
                <a:rect l="T0" t="T1" r="T2" b="T3"/>
                <a:pathLst>
                  <a:path w="792" h="574">
                    <a:moveTo>
                      <a:pt x="194" y="86"/>
                    </a:moveTo>
                    <a:cubicBezTo>
                      <a:pt x="193" y="92"/>
                      <a:pt x="193" y="98"/>
                      <a:pt x="192" y="104"/>
                    </a:cubicBezTo>
                    <a:cubicBezTo>
                      <a:pt x="194" y="109"/>
                      <a:pt x="196" y="115"/>
                      <a:pt x="198" y="120"/>
                    </a:cubicBezTo>
                    <a:cubicBezTo>
                      <a:pt x="201" y="124"/>
                      <a:pt x="205" y="128"/>
                      <a:pt x="208" y="132"/>
                    </a:cubicBezTo>
                    <a:cubicBezTo>
                      <a:pt x="213" y="135"/>
                      <a:pt x="217" y="139"/>
                      <a:pt x="222" y="142"/>
                    </a:cubicBezTo>
                    <a:cubicBezTo>
                      <a:pt x="227" y="144"/>
                      <a:pt x="231" y="146"/>
                      <a:pt x="236" y="148"/>
                    </a:cubicBezTo>
                    <a:lnTo>
                      <a:pt x="248" y="154"/>
                    </a:lnTo>
                    <a:cubicBezTo>
                      <a:pt x="251" y="157"/>
                      <a:pt x="255" y="159"/>
                      <a:pt x="258" y="162"/>
                    </a:cubicBezTo>
                    <a:lnTo>
                      <a:pt x="264" y="174"/>
                    </a:lnTo>
                    <a:cubicBezTo>
                      <a:pt x="265" y="179"/>
                      <a:pt x="267" y="183"/>
                      <a:pt x="268" y="188"/>
                    </a:cubicBezTo>
                    <a:cubicBezTo>
                      <a:pt x="269" y="191"/>
                      <a:pt x="269" y="195"/>
                      <a:pt x="270" y="198"/>
                    </a:cubicBezTo>
                    <a:lnTo>
                      <a:pt x="270" y="202"/>
                    </a:lnTo>
                    <a:cubicBezTo>
                      <a:pt x="271" y="205"/>
                      <a:pt x="271" y="207"/>
                      <a:pt x="272" y="210"/>
                    </a:cubicBezTo>
                    <a:cubicBezTo>
                      <a:pt x="275" y="211"/>
                      <a:pt x="277" y="213"/>
                      <a:pt x="280" y="214"/>
                    </a:cubicBezTo>
                    <a:cubicBezTo>
                      <a:pt x="285" y="215"/>
                      <a:pt x="289" y="215"/>
                      <a:pt x="294" y="216"/>
                    </a:cubicBezTo>
                    <a:cubicBezTo>
                      <a:pt x="299" y="217"/>
                      <a:pt x="305" y="217"/>
                      <a:pt x="310" y="218"/>
                    </a:cubicBezTo>
                    <a:cubicBezTo>
                      <a:pt x="315" y="217"/>
                      <a:pt x="319" y="217"/>
                      <a:pt x="324" y="216"/>
                    </a:cubicBezTo>
                    <a:cubicBezTo>
                      <a:pt x="329" y="215"/>
                      <a:pt x="333" y="215"/>
                      <a:pt x="338" y="214"/>
                    </a:cubicBezTo>
                    <a:lnTo>
                      <a:pt x="348" y="214"/>
                    </a:lnTo>
                    <a:cubicBezTo>
                      <a:pt x="351" y="215"/>
                      <a:pt x="353" y="215"/>
                      <a:pt x="356" y="216"/>
                    </a:cubicBezTo>
                    <a:lnTo>
                      <a:pt x="362" y="222"/>
                    </a:lnTo>
                    <a:cubicBezTo>
                      <a:pt x="364" y="223"/>
                      <a:pt x="366" y="225"/>
                      <a:pt x="368" y="226"/>
                    </a:cubicBezTo>
                    <a:cubicBezTo>
                      <a:pt x="372" y="227"/>
                      <a:pt x="376" y="227"/>
                      <a:pt x="380" y="228"/>
                    </a:cubicBezTo>
                    <a:cubicBezTo>
                      <a:pt x="385" y="227"/>
                      <a:pt x="391" y="227"/>
                      <a:pt x="396" y="226"/>
                    </a:cubicBezTo>
                    <a:cubicBezTo>
                      <a:pt x="401" y="224"/>
                      <a:pt x="407" y="222"/>
                      <a:pt x="412" y="220"/>
                    </a:cubicBezTo>
                    <a:cubicBezTo>
                      <a:pt x="416" y="217"/>
                      <a:pt x="420" y="215"/>
                      <a:pt x="424" y="212"/>
                    </a:cubicBezTo>
                    <a:cubicBezTo>
                      <a:pt x="427" y="211"/>
                      <a:pt x="429" y="209"/>
                      <a:pt x="432" y="208"/>
                    </a:cubicBezTo>
                    <a:cubicBezTo>
                      <a:pt x="435" y="207"/>
                      <a:pt x="437" y="207"/>
                      <a:pt x="440" y="206"/>
                    </a:cubicBezTo>
                    <a:cubicBezTo>
                      <a:pt x="445" y="205"/>
                      <a:pt x="449" y="203"/>
                      <a:pt x="454" y="202"/>
                    </a:cubicBezTo>
                    <a:cubicBezTo>
                      <a:pt x="461" y="201"/>
                      <a:pt x="467" y="199"/>
                      <a:pt x="474" y="198"/>
                    </a:cubicBezTo>
                    <a:cubicBezTo>
                      <a:pt x="481" y="197"/>
                      <a:pt x="487" y="195"/>
                      <a:pt x="494" y="194"/>
                    </a:cubicBezTo>
                    <a:cubicBezTo>
                      <a:pt x="501" y="193"/>
                      <a:pt x="507" y="191"/>
                      <a:pt x="514" y="190"/>
                    </a:cubicBezTo>
                    <a:cubicBezTo>
                      <a:pt x="519" y="189"/>
                      <a:pt x="525" y="187"/>
                      <a:pt x="530" y="186"/>
                    </a:cubicBezTo>
                    <a:lnTo>
                      <a:pt x="542" y="180"/>
                    </a:lnTo>
                    <a:cubicBezTo>
                      <a:pt x="544" y="177"/>
                      <a:pt x="546" y="175"/>
                      <a:pt x="548" y="172"/>
                    </a:cubicBezTo>
                    <a:cubicBezTo>
                      <a:pt x="549" y="169"/>
                      <a:pt x="551" y="167"/>
                      <a:pt x="552" y="164"/>
                    </a:cubicBezTo>
                    <a:lnTo>
                      <a:pt x="552" y="156"/>
                    </a:lnTo>
                    <a:lnTo>
                      <a:pt x="552" y="154"/>
                    </a:lnTo>
                    <a:cubicBezTo>
                      <a:pt x="557" y="151"/>
                      <a:pt x="563" y="149"/>
                      <a:pt x="568" y="146"/>
                    </a:cubicBezTo>
                    <a:cubicBezTo>
                      <a:pt x="573" y="145"/>
                      <a:pt x="579" y="143"/>
                      <a:pt x="584" y="142"/>
                    </a:cubicBezTo>
                    <a:lnTo>
                      <a:pt x="590" y="142"/>
                    </a:lnTo>
                    <a:cubicBezTo>
                      <a:pt x="592" y="141"/>
                      <a:pt x="594" y="141"/>
                      <a:pt x="596" y="140"/>
                    </a:cubicBezTo>
                    <a:cubicBezTo>
                      <a:pt x="599" y="139"/>
                      <a:pt x="601" y="139"/>
                      <a:pt x="604" y="138"/>
                    </a:cubicBezTo>
                    <a:lnTo>
                      <a:pt x="608" y="134"/>
                    </a:lnTo>
                    <a:lnTo>
                      <a:pt x="612" y="130"/>
                    </a:lnTo>
                    <a:lnTo>
                      <a:pt x="612" y="126"/>
                    </a:lnTo>
                    <a:cubicBezTo>
                      <a:pt x="611" y="125"/>
                      <a:pt x="611" y="123"/>
                      <a:pt x="610" y="122"/>
                    </a:cubicBezTo>
                    <a:lnTo>
                      <a:pt x="606" y="118"/>
                    </a:lnTo>
                    <a:cubicBezTo>
                      <a:pt x="604" y="117"/>
                      <a:pt x="602" y="117"/>
                      <a:pt x="600" y="116"/>
                    </a:cubicBezTo>
                    <a:cubicBezTo>
                      <a:pt x="599" y="115"/>
                      <a:pt x="597" y="115"/>
                      <a:pt x="596" y="114"/>
                    </a:cubicBezTo>
                    <a:lnTo>
                      <a:pt x="592" y="114"/>
                    </a:lnTo>
                    <a:lnTo>
                      <a:pt x="590" y="114"/>
                    </a:lnTo>
                    <a:lnTo>
                      <a:pt x="562" y="114"/>
                    </a:lnTo>
                    <a:cubicBezTo>
                      <a:pt x="565" y="101"/>
                      <a:pt x="567" y="89"/>
                      <a:pt x="570" y="76"/>
                    </a:cubicBezTo>
                    <a:cubicBezTo>
                      <a:pt x="576" y="71"/>
                      <a:pt x="582" y="65"/>
                      <a:pt x="588" y="60"/>
                    </a:cubicBezTo>
                    <a:lnTo>
                      <a:pt x="588" y="56"/>
                    </a:lnTo>
                    <a:lnTo>
                      <a:pt x="588" y="46"/>
                    </a:lnTo>
                    <a:cubicBezTo>
                      <a:pt x="589" y="42"/>
                      <a:pt x="589" y="38"/>
                      <a:pt x="590" y="34"/>
                    </a:cubicBezTo>
                    <a:cubicBezTo>
                      <a:pt x="591" y="29"/>
                      <a:pt x="593" y="25"/>
                      <a:pt x="594" y="20"/>
                    </a:cubicBezTo>
                    <a:cubicBezTo>
                      <a:pt x="597" y="16"/>
                      <a:pt x="599" y="12"/>
                      <a:pt x="602" y="8"/>
                    </a:cubicBezTo>
                    <a:lnTo>
                      <a:pt x="614" y="2"/>
                    </a:lnTo>
                    <a:cubicBezTo>
                      <a:pt x="621" y="1"/>
                      <a:pt x="627" y="1"/>
                      <a:pt x="634" y="0"/>
                    </a:cubicBezTo>
                    <a:cubicBezTo>
                      <a:pt x="639" y="1"/>
                      <a:pt x="643" y="1"/>
                      <a:pt x="648" y="2"/>
                    </a:cubicBezTo>
                    <a:cubicBezTo>
                      <a:pt x="651" y="4"/>
                      <a:pt x="655" y="6"/>
                      <a:pt x="658" y="8"/>
                    </a:cubicBezTo>
                    <a:lnTo>
                      <a:pt x="664" y="20"/>
                    </a:lnTo>
                    <a:lnTo>
                      <a:pt x="666" y="22"/>
                    </a:lnTo>
                    <a:lnTo>
                      <a:pt x="666" y="24"/>
                    </a:lnTo>
                    <a:cubicBezTo>
                      <a:pt x="667" y="26"/>
                      <a:pt x="667" y="28"/>
                      <a:pt x="668" y="30"/>
                    </a:cubicBezTo>
                    <a:cubicBezTo>
                      <a:pt x="669" y="32"/>
                      <a:pt x="671" y="34"/>
                      <a:pt x="672" y="36"/>
                    </a:cubicBezTo>
                    <a:cubicBezTo>
                      <a:pt x="673" y="38"/>
                      <a:pt x="673" y="40"/>
                      <a:pt x="674" y="42"/>
                    </a:cubicBezTo>
                    <a:cubicBezTo>
                      <a:pt x="675" y="45"/>
                      <a:pt x="675" y="47"/>
                      <a:pt x="676" y="50"/>
                    </a:cubicBezTo>
                    <a:lnTo>
                      <a:pt x="678" y="52"/>
                    </a:lnTo>
                    <a:lnTo>
                      <a:pt x="686" y="60"/>
                    </a:lnTo>
                    <a:cubicBezTo>
                      <a:pt x="689" y="63"/>
                      <a:pt x="691" y="67"/>
                      <a:pt x="694" y="70"/>
                    </a:cubicBezTo>
                    <a:cubicBezTo>
                      <a:pt x="696" y="73"/>
                      <a:pt x="698" y="77"/>
                      <a:pt x="700" y="80"/>
                    </a:cubicBezTo>
                    <a:cubicBezTo>
                      <a:pt x="701" y="84"/>
                      <a:pt x="701" y="88"/>
                      <a:pt x="702" y="92"/>
                    </a:cubicBezTo>
                    <a:lnTo>
                      <a:pt x="704" y="92"/>
                    </a:lnTo>
                    <a:lnTo>
                      <a:pt x="706" y="92"/>
                    </a:lnTo>
                    <a:lnTo>
                      <a:pt x="708" y="90"/>
                    </a:lnTo>
                    <a:lnTo>
                      <a:pt x="712" y="90"/>
                    </a:lnTo>
                    <a:lnTo>
                      <a:pt x="716" y="90"/>
                    </a:lnTo>
                    <a:cubicBezTo>
                      <a:pt x="718" y="91"/>
                      <a:pt x="720" y="91"/>
                      <a:pt x="722" y="92"/>
                    </a:cubicBezTo>
                    <a:cubicBezTo>
                      <a:pt x="723" y="93"/>
                      <a:pt x="725" y="93"/>
                      <a:pt x="726" y="94"/>
                    </a:cubicBezTo>
                    <a:lnTo>
                      <a:pt x="730" y="98"/>
                    </a:lnTo>
                    <a:cubicBezTo>
                      <a:pt x="731" y="100"/>
                      <a:pt x="731" y="102"/>
                      <a:pt x="732" y="104"/>
                    </a:cubicBezTo>
                    <a:lnTo>
                      <a:pt x="734" y="106"/>
                    </a:lnTo>
                    <a:lnTo>
                      <a:pt x="734" y="108"/>
                    </a:lnTo>
                    <a:cubicBezTo>
                      <a:pt x="735" y="109"/>
                      <a:pt x="735" y="111"/>
                      <a:pt x="736" y="112"/>
                    </a:cubicBezTo>
                    <a:lnTo>
                      <a:pt x="738" y="114"/>
                    </a:lnTo>
                    <a:lnTo>
                      <a:pt x="742" y="114"/>
                    </a:lnTo>
                    <a:lnTo>
                      <a:pt x="746" y="114"/>
                    </a:lnTo>
                    <a:cubicBezTo>
                      <a:pt x="748" y="113"/>
                      <a:pt x="750" y="113"/>
                      <a:pt x="752" y="112"/>
                    </a:cubicBezTo>
                    <a:cubicBezTo>
                      <a:pt x="754" y="111"/>
                      <a:pt x="756" y="109"/>
                      <a:pt x="758" y="108"/>
                    </a:cubicBezTo>
                    <a:lnTo>
                      <a:pt x="760" y="108"/>
                    </a:lnTo>
                    <a:cubicBezTo>
                      <a:pt x="761" y="107"/>
                      <a:pt x="761" y="105"/>
                      <a:pt x="762" y="104"/>
                    </a:cubicBezTo>
                    <a:cubicBezTo>
                      <a:pt x="763" y="103"/>
                      <a:pt x="763" y="101"/>
                      <a:pt x="764" y="100"/>
                    </a:cubicBezTo>
                    <a:cubicBezTo>
                      <a:pt x="765" y="98"/>
                      <a:pt x="767" y="96"/>
                      <a:pt x="768" y="94"/>
                    </a:cubicBezTo>
                    <a:cubicBezTo>
                      <a:pt x="770" y="93"/>
                      <a:pt x="772" y="91"/>
                      <a:pt x="774" y="90"/>
                    </a:cubicBezTo>
                    <a:cubicBezTo>
                      <a:pt x="775" y="88"/>
                      <a:pt x="777" y="86"/>
                      <a:pt x="778" y="84"/>
                    </a:cubicBezTo>
                    <a:cubicBezTo>
                      <a:pt x="780" y="83"/>
                      <a:pt x="782" y="81"/>
                      <a:pt x="784" y="80"/>
                    </a:cubicBezTo>
                    <a:cubicBezTo>
                      <a:pt x="786" y="79"/>
                      <a:pt x="788" y="79"/>
                      <a:pt x="790" y="78"/>
                    </a:cubicBezTo>
                    <a:lnTo>
                      <a:pt x="790" y="80"/>
                    </a:lnTo>
                    <a:lnTo>
                      <a:pt x="790" y="82"/>
                    </a:lnTo>
                    <a:lnTo>
                      <a:pt x="790" y="86"/>
                    </a:lnTo>
                    <a:lnTo>
                      <a:pt x="790" y="90"/>
                    </a:lnTo>
                    <a:cubicBezTo>
                      <a:pt x="790" y="96"/>
                      <a:pt x="792" y="108"/>
                      <a:pt x="787" y="121"/>
                    </a:cubicBezTo>
                    <a:cubicBezTo>
                      <a:pt x="783" y="127"/>
                      <a:pt x="764" y="161"/>
                      <a:pt x="759" y="166"/>
                    </a:cubicBezTo>
                    <a:cubicBezTo>
                      <a:pt x="751" y="175"/>
                      <a:pt x="747" y="170"/>
                      <a:pt x="740" y="174"/>
                    </a:cubicBezTo>
                    <a:cubicBezTo>
                      <a:pt x="733" y="179"/>
                      <a:pt x="727" y="185"/>
                      <a:pt x="720" y="190"/>
                    </a:cubicBezTo>
                    <a:cubicBezTo>
                      <a:pt x="713" y="196"/>
                      <a:pt x="705" y="202"/>
                      <a:pt x="698" y="208"/>
                    </a:cubicBezTo>
                    <a:lnTo>
                      <a:pt x="696" y="210"/>
                    </a:lnTo>
                    <a:lnTo>
                      <a:pt x="694" y="212"/>
                    </a:lnTo>
                    <a:cubicBezTo>
                      <a:pt x="693" y="213"/>
                      <a:pt x="691" y="213"/>
                      <a:pt x="690" y="214"/>
                    </a:cubicBezTo>
                    <a:cubicBezTo>
                      <a:pt x="689" y="215"/>
                      <a:pt x="687" y="215"/>
                      <a:pt x="686" y="216"/>
                    </a:cubicBezTo>
                    <a:cubicBezTo>
                      <a:pt x="684" y="217"/>
                      <a:pt x="682" y="217"/>
                      <a:pt x="680" y="218"/>
                    </a:cubicBezTo>
                    <a:lnTo>
                      <a:pt x="672" y="218"/>
                    </a:lnTo>
                    <a:lnTo>
                      <a:pt x="666" y="218"/>
                    </a:lnTo>
                    <a:cubicBezTo>
                      <a:pt x="664" y="217"/>
                      <a:pt x="662" y="217"/>
                      <a:pt x="660" y="216"/>
                    </a:cubicBezTo>
                    <a:lnTo>
                      <a:pt x="656" y="216"/>
                    </a:lnTo>
                    <a:lnTo>
                      <a:pt x="654" y="216"/>
                    </a:lnTo>
                    <a:lnTo>
                      <a:pt x="652" y="216"/>
                    </a:lnTo>
                    <a:lnTo>
                      <a:pt x="648" y="216"/>
                    </a:lnTo>
                    <a:lnTo>
                      <a:pt x="646" y="218"/>
                    </a:lnTo>
                    <a:lnTo>
                      <a:pt x="644" y="220"/>
                    </a:lnTo>
                    <a:lnTo>
                      <a:pt x="644" y="224"/>
                    </a:lnTo>
                    <a:cubicBezTo>
                      <a:pt x="645" y="225"/>
                      <a:pt x="645" y="227"/>
                      <a:pt x="646" y="228"/>
                    </a:cubicBezTo>
                    <a:lnTo>
                      <a:pt x="646" y="232"/>
                    </a:lnTo>
                    <a:lnTo>
                      <a:pt x="646" y="236"/>
                    </a:lnTo>
                    <a:lnTo>
                      <a:pt x="646" y="238"/>
                    </a:lnTo>
                    <a:lnTo>
                      <a:pt x="644" y="240"/>
                    </a:lnTo>
                    <a:lnTo>
                      <a:pt x="642" y="242"/>
                    </a:lnTo>
                    <a:lnTo>
                      <a:pt x="638" y="242"/>
                    </a:lnTo>
                    <a:lnTo>
                      <a:pt x="636" y="242"/>
                    </a:lnTo>
                    <a:cubicBezTo>
                      <a:pt x="635" y="241"/>
                      <a:pt x="633" y="241"/>
                      <a:pt x="632" y="240"/>
                    </a:cubicBezTo>
                    <a:lnTo>
                      <a:pt x="630" y="240"/>
                    </a:lnTo>
                    <a:lnTo>
                      <a:pt x="628" y="240"/>
                    </a:lnTo>
                    <a:lnTo>
                      <a:pt x="628" y="262"/>
                    </a:lnTo>
                    <a:lnTo>
                      <a:pt x="626" y="264"/>
                    </a:lnTo>
                    <a:lnTo>
                      <a:pt x="622" y="268"/>
                    </a:lnTo>
                    <a:cubicBezTo>
                      <a:pt x="621" y="269"/>
                      <a:pt x="619" y="269"/>
                      <a:pt x="618" y="270"/>
                    </a:cubicBezTo>
                    <a:cubicBezTo>
                      <a:pt x="616" y="271"/>
                      <a:pt x="614" y="273"/>
                      <a:pt x="612" y="274"/>
                    </a:cubicBezTo>
                    <a:cubicBezTo>
                      <a:pt x="611" y="275"/>
                      <a:pt x="609" y="275"/>
                      <a:pt x="608" y="276"/>
                    </a:cubicBezTo>
                    <a:lnTo>
                      <a:pt x="606" y="276"/>
                    </a:lnTo>
                    <a:lnTo>
                      <a:pt x="604" y="276"/>
                    </a:lnTo>
                    <a:lnTo>
                      <a:pt x="602" y="274"/>
                    </a:lnTo>
                    <a:lnTo>
                      <a:pt x="600" y="274"/>
                    </a:lnTo>
                    <a:lnTo>
                      <a:pt x="600" y="272"/>
                    </a:lnTo>
                    <a:lnTo>
                      <a:pt x="600" y="268"/>
                    </a:lnTo>
                    <a:cubicBezTo>
                      <a:pt x="601" y="267"/>
                      <a:pt x="601" y="265"/>
                      <a:pt x="602" y="264"/>
                    </a:cubicBezTo>
                    <a:cubicBezTo>
                      <a:pt x="603" y="263"/>
                      <a:pt x="605" y="263"/>
                      <a:pt x="606" y="262"/>
                    </a:cubicBezTo>
                    <a:cubicBezTo>
                      <a:pt x="607" y="261"/>
                      <a:pt x="607" y="259"/>
                      <a:pt x="608" y="258"/>
                    </a:cubicBezTo>
                    <a:lnTo>
                      <a:pt x="608" y="256"/>
                    </a:lnTo>
                    <a:lnTo>
                      <a:pt x="608" y="254"/>
                    </a:lnTo>
                    <a:cubicBezTo>
                      <a:pt x="607" y="253"/>
                      <a:pt x="605" y="253"/>
                      <a:pt x="604" y="252"/>
                    </a:cubicBezTo>
                    <a:lnTo>
                      <a:pt x="600" y="252"/>
                    </a:lnTo>
                    <a:cubicBezTo>
                      <a:pt x="599" y="253"/>
                      <a:pt x="597" y="253"/>
                      <a:pt x="596" y="254"/>
                    </a:cubicBezTo>
                    <a:cubicBezTo>
                      <a:pt x="595" y="255"/>
                      <a:pt x="593" y="255"/>
                      <a:pt x="592" y="256"/>
                    </a:cubicBezTo>
                    <a:cubicBezTo>
                      <a:pt x="590" y="257"/>
                      <a:pt x="588" y="259"/>
                      <a:pt x="586" y="260"/>
                    </a:cubicBezTo>
                    <a:lnTo>
                      <a:pt x="582" y="264"/>
                    </a:lnTo>
                    <a:cubicBezTo>
                      <a:pt x="579" y="265"/>
                      <a:pt x="577" y="265"/>
                      <a:pt x="574" y="266"/>
                    </a:cubicBezTo>
                    <a:lnTo>
                      <a:pt x="568" y="266"/>
                    </a:lnTo>
                    <a:lnTo>
                      <a:pt x="562" y="266"/>
                    </a:lnTo>
                    <a:lnTo>
                      <a:pt x="558" y="266"/>
                    </a:lnTo>
                    <a:lnTo>
                      <a:pt x="556" y="264"/>
                    </a:lnTo>
                    <a:lnTo>
                      <a:pt x="554" y="264"/>
                    </a:lnTo>
                    <a:lnTo>
                      <a:pt x="552" y="266"/>
                    </a:lnTo>
                    <a:lnTo>
                      <a:pt x="550" y="268"/>
                    </a:lnTo>
                    <a:lnTo>
                      <a:pt x="550" y="270"/>
                    </a:lnTo>
                    <a:cubicBezTo>
                      <a:pt x="551" y="271"/>
                      <a:pt x="551" y="273"/>
                      <a:pt x="552" y="274"/>
                    </a:cubicBezTo>
                    <a:cubicBezTo>
                      <a:pt x="553" y="275"/>
                      <a:pt x="553" y="277"/>
                      <a:pt x="554" y="278"/>
                    </a:cubicBezTo>
                    <a:cubicBezTo>
                      <a:pt x="556" y="279"/>
                      <a:pt x="558" y="281"/>
                      <a:pt x="560" y="282"/>
                    </a:cubicBezTo>
                    <a:cubicBezTo>
                      <a:pt x="562" y="283"/>
                      <a:pt x="564" y="285"/>
                      <a:pt x="566" y="286"/>
                    </a:cubicBezTo>
                    <a:lnTo>
                      <a:pt x="570" y="290"/>
                    </a:lnTo>
                    <a:lnTo>
                      <a:pt x="574" y="294"/>
                    </a:lnTo>
                    <a:cubicBezTo>
                      <a:pt x="575" y="295"/>
                      <a:pt x="577" y="295"/>
                      <a:pt x="578" y="296"/>
                    </a:cubicBezTo>
                    <a:lnTo>
                      <a:pt x="580" y="296"/>
                    </a:lnTo>
                    <a:cubicBezTo>
                      <a:pt x="581" y="295"/>
                      <a:pt x="583" y="295"/>
                      <a:pt x="584" y="294"/>
                    </a:cubicBezTo>
                    <a:lnTo>
                      <a:pt x="590" y="294"/>
                    </a:lnTo>
                    <a:cubicBezTo>
                      <a:pt x="591" y="293"/>
                      <a:pt x="593" y="293"/>
                      <a:pt x="594" y="292"/>
                    </a:cubicBezTo>
                    <a:lnTo>
                      <a:pt x="600" y="292"/>
                    </a:lnTo>
                    <a:cubicBezTo>
                      <a:pt x="601" y="291"/>
                      <a:pt x="603" y="291"/>
                      <a:pt x="604" y="290"/>
                    </a:cubicBezTo>
                    <a:lnTo>
                      <a:pt x="610" y="290"/>
                    </a:lnTo>
                    <a:cubicBezTo>
                      <a:pt x="612" y="291"/>
                      <a:pt x="614" y="291"/>
                      <a:pt x="616" y="292"/>
                    </a:cubicBezTo>
                    <a:cubicBezTo>
                      <a:pt x="617" y="293"/>
                      <a:pt x="619" y="293"/>
                      <a:pt x="620" y="294"/>
                    </a:cubicBezTo>
                    <a:lnTo>
                      <a:pt x="622" y="296"/>
                    </a:lnTo>
                    <a:lnTo>
                      <a:pt x="624" y="298"/>
                    </a:lnTo>
                    <a:lnTo>
                      <a:pt x="624" y="300"/>
                    </a:lnTo>
                    <a:cubicBezTo>
                      <a:pt x="623" y="301"/>
                      <a:pt x="621" y="301"/>
                      <a:pt x="620" y="302"/>
                    </a:cubicBezTo>
                    <a:cubicBezTo>
                      <a:pt x="619" y="303"/>
                      <a:pt x="617" y="303"/>
                      <a:pt x="616" y="304"/>
                    </a:cubicBezTo>
                    <a:cubicBezTo>
                      <a:pt x="614" y="305"/>
                      <a:pt x="612" y="305"/>
                      <a:pt x="610" y="306"/>
                    </a:cubicBezTo>
                    <a:cubicBezTo>
                      <a:pt x="608" y="307"/>
                      <a:pt x="606" y="307"/>
                      <a:pt x="604" y="308"/>
                    </a:cubicBezTo>
                    <a:lnTo>
                      <a:pt x="600" y="312"/>
                    </a:lnTo>
                    <a:cubicBezTo>
                      <a:pt x="599" y="313"/>
                      <a:pt x="597" y="313"/>
                      <a:pt x="596" y="314"/>
                    </a:cubicBezTo>
                    <a:cubicBezTo>
                      <a:pt x="595" y="315"/>
                      <a:pt x="593" y="315"/>
                      <a:pt x="592" y="316"/>
                    </a:cubicBezTo>
                    <a:lnTo>
                      <a:pt x="590" y="316"/>
                    </a:lnTo>
                    <a:lnTo>
                      <a:pt x="588" y="318"/>
                    </a:lnTo>
                    <a:cubicBezTo>
                      <a:pt x="587" y="319"/>
                      <a:pt x="585" y="319"/>
                      <a:pt x="584" y="320"/>
                    </a:cubicBezTo>
                    <a:cubicBezTo>
                      <a:pt x="583" y="321"/>
                      <a:pt x="583" y="323"/>
                      <a:pt x="582" y="324"/>
                    </a:cubicBezTo>
                    <a:lnTo>
                      <a:pt x="580" y="326"/>
                    </a:lnTo>
                    <a:lnTo>
                      <a:pt x="580" y="332"/>
                    </a:lnTo>
                    <a:cubicBezTo>
                      <a:pt x="581" y="333"/>
                      <a:pt x="581" y="335"/>
                      <a:pt x="582" y="336"/>
                    </a:cubicBezTo>
                    <a:cubicBezTo>
                      <a:pt x="583" y="338"/>
                      <a:pt x="585" y="340"/>
                      <a:pt x="586" y="342"/>
                    </a:cubicBezTo>
                    <a:cubicBezTo>
                      <a:pt x="587" y="344"/>
                      <a:pt x="589" y="346"/>
                      <a:pt x="590" y="348"/>
                    </a:cubicBezTo>
                    <a:lnTo>
                      <a:pt x="594" y="352"/>
                    </a:lnTo>
                    <a:cubicBezTo>
                      <a:pt x="595" y="354"/>
                      <a:pt x="595" y="356"/>
                      <a:pt x="596" y="358"/>
                    </a:cubicBezTo>
                    <a:cubicBezTo>
                      <a:pt x="597" y="359"/>
                      <a:pt x="597" y="361"/>
                      <a:pt x="598" y="362"/>
                    </a:cubicBezTo>
                    <a:lnTo>
                      <a:pt x="600" y="364"/>
                    </a:lnTo>
                    <a:lnTo>
                      <a:pt x="600" y="366"/>
                    </a:lnTo>
                    <a:cubicBezTo>
                      <a:pt x="603" y="374"/>
                      <a:pt x="605" y="382"/>
                      <a:pt x="608" y="390"/>
                    </a:cubicBezTo>
                    <a:lnTo>
                      <a:pt x="610" y="390"/>
                    </a:lnTo>
                    <a:lnTo>
                      <a:pt x="610" y="394"/>
                    </a:lnTo>
                    <a:cubicBezTo>
                      <a:pt x="611" y="395"/>
                      <a:pt x="611" y="397"/>
                      <a:pt x="612" y="398"/>
                    </a:cubicBezTo>
                    <a:cubicBezTo>
                      <a:pt x="613" y="399"/>
                      <a:pt x="613" y="401"/>
                      <a:pt x="614" y="402"/>
                    </a:cubicBezTo>
                    <a:lnTo>
                      <a:pt x="614" y="406"/>
                    </a:lnTo>
                    <a:lnTo>
                      <a:pt x="614" y="412"/>
                    </a:lnTo>
                    <a:lnTo>
                      <a:pt x="614" y="416"/>
                    </a:lnTo>
                    <a:lnTo>
                      <a:pt x="614" y="422"/>
                    </a:lnTo>
                    <a:cubicBezTo>
                      <a:pt x="613" y="423"/>
                      <a:pt x="613" y="425"/>
                      <a:pt x="612" y="426"/>
                    </a:cubicBezTo>
                    <a:cubicBezTo>
                      <a:pt x="611" y="427"/>
                      <a:pt x="611" y="429"/>
                      <a:pt x="610" y="430"/>
                    </a:cubicBezTo>
                    <a:lnTo>
                      <a:pt x="606" y="434"/>
                    </a:lnTo>
                    <a:lnTo>
                      <a:pt x="606" y="436"/>
                    </a:lnTo>
                    <a:lnTo>
                      <a:pt x="604" y="438"/>
                    </a:lnTo>
                    <a:cubicBezTo>
                      <a:pt x="600" y="445"/>
                      <a:pt x="596" y="451"/>
                      <a:pt x="592" y="458"/>
                    </a:cubicBezTo>
                    <a:cubicBezTo>
                      <a:pt x="589" y="466"/>
                      <a:pt x="585" y="474"/>
                      <a:pt x="582" y="482"/>
                    </a:cubicBezTo>
                    <a:cubicBezTo>
                      <a:pt x="575" y="489"/>
                      <a:pt x="567" y="495"/>
                      <a:pt x="560" y="502"/>
                    </a:cubicBezTo>
                    <a:cubicBezTo>
                      <a:pt x="555" y="505"/>
                      <a:pt x="549" y="509"/>
                      <a:pt x="544" y="512"/>
                    </a:cubicBezTo>
                    <a:cubicBezTo>
                      <a:pt x="543" y="515"/>
                      <a:pt x="541" y="517"/>
                      <a:pt x="540" y="520"/>
                    </a:cubicBezTo>
                    <a:lnTo>
                      <a:pt x="536" y="520"/>
                    </a:lnTo>
                    <a:cubicBezTo>
                      <a:pt x="533" y="521"/>
                      <a:pt x="529" y="521"/>
                      <a:pt x="526" y="522"/>
                    </a:cubicBezTo>
                    <a:lnTo>
                      <a:pt x="514" y="522"/>
                    </a:lnTo>
                    <a:cubicBezTo>
                      <a:pt x="510" y="521"/>
                      <a:pt x="506" y="521"/>
                      <a:pt x="502" y="520"/>
                    </a:cubicBezTo>
                    <a:cubicBezTo>
                      <a:pt x="499" y="524"/>
                      <a:pt x="497" y="528"/>
                      <a:pt x="494" y="532"/>
                    </a:cubicBezTo>
                    <a:cubicBezTo>
                      <a:pt x="490" y="533"/>
                      <a:pt x="486" y="533"/>
                      <a:pt x="482" y="534"/>
                    </a:cubicBezTo>
                    <a:lnTo>
                      <a:pt x="480" y="534"/>
                    </a:lnTo>
                    <a:lnTo>
                      <a:pt x="478" y="534"/>
                    </a:lnTo>
                    <a:cubicBezTo>
                      <a:pt x="477" y="535"/>
                      <a:pt x="475" y="535"/>
                      <a:pt x="474" y="536"/>
                    </a:cubicBezTo>
                    <a:lnTo>
                      <a:pt x="472" y="536"/>
                    </a:lnTo>
                    <a:cubicBezTo>
                      <a:pt x="471" y="537"/>
                      <a:pt x="471" y="539"/>
                      <a:pt x="470" y="540"/>
                    </a:cubicBezTo>
                    <a:lnTo>
                      <a:pt x="468" y="542"/>
                    </a:lnTo>
                    <a:lnTo>
                      <a:pt x="468" y="546"/>
                    </a:lnTo>
                    <a:cubicBezTo>
                      <a:pt x="469" y="548"/>
                      <a:pt x="469" y="550"/>
                      <a:pt x="470" y="552"/>
                    </a:cubicBezTo>
                    <a:lnTo>
                      <a:pt x="470" y="558"/>
                    </a:lnTo>
                    <a:lnTo>
                      <a:pt x="470" y="564"/>
                    </a:lnTo>
                    <a:lnTo>
                      <a:pt x="470" y="568"/>
                    </a:lnTo>
                    <a:lnTo>
                      <a:pt x="470" y="570"/>
                    </a:lnTo>
                    <a:lnTo>
                      <a:pt x="468" y="572"/>
                    </a:lnTo>
                    <a:cubicBezTo>
                      <a:pt x="464" y="573"/>
                      <a:pt x="460" y="573"/>
                      <a:pt x="456" y="574"/>
                    </a:cubicBezTo>
                    <a:lnTo>
                      <a:pt x="454" y="574"/>
                    </a:lnTo>
                    <a:lnTo>
                      <a:pt x="452" y="572"/>
                    </a:lnTo>
                    <a:lnTo>
                      <a:pt x="450" y="570"/>
                    </a:lnTo>
                    <a:lnTo>
                      <a:pt x="450" y="566"/>
                    </a:lnTo>
                    <a:lnTo>
                      <a:pt x="450" y="564"/>
                    </a:lnTo>
                    <a:cubicBezTo>
                      <a:pt x="451" y="563"/>
                      <a:pt x="451" y="561"/>
                      <a:pt x="452" y="560"/>
                    </a:cubicBezTo>
                    <a:lnTo>
                      <a:pt x="456" y="556"/>
                    </a:lnTo>
                    <a:cubicBezTo>
                      <a:pt x="457" y="555"/>
                      <a:pt x="457" y="553"/>
                      <a:pt x="458" y="552"/>
                    </a:cubicBezTo>
                    <a:cubicBezTo>
                      <a:pt x="459" y="551"/>
                      <a:pt x="459" y="549"/>
                      <a:pt x="460" y="548"/>
                    </a:cubicBezTo>
                    <a:lnTo>
                      <a:pt x="460" y="544"/>
                    </a:lnTo>
                    <a:cubicBezTo>
                      <a:pt x="459" y="543"/>
                      <a:pt x="459" y="541"/>
                      <a:pt x="458" y="540"/>
                    </a:cubicBezTo>
                    <a:lnTo>
                      <a:pt x="456" y="538"/>
                    </a:lnTo>
                    <a:cubicBezTo>
                      <a:pt x="455" y="537"/>
                      <a:pt x="453" y="537"/>
                      <a:pt x="452" y="536"/>
                    </a:cubicBezTo>
                    <a:lnTo>
                      <a:pt x="448" y="536"/>
                    </a:lnTo>
                    <a:cubicBezTo>
                      <a:pt x="447" y="535"/>
                      <a:pt x="445" y="535"/>
                      <a:pt x="444" y="534"/>
                    </a:cubicBezTo>
                    <a:lnTo>
                      <a:pt x="442" y="532"/>
                    </a:lnTo>
                    <a:cubicBezTo>
                      <a:pt x="441" y="533"/>
                      <a:pt x="439" y="533"/>
                      <a:pt x="438" y="534"/>
                    </a:cubicBezTo>
                    <a:cubicBezTo>
                      <a:pt x="437" y="535"/>
                      <a:pt x="435" y="535"/>
                      <a:pt x="434" y="536"/>
                    </a:cubicBezTo>
                    <a:lnTo>
                      <a:pt x="434" y="538"/>
                    </a:lnTo>
                    <a:lnTo>
                      <a:pt x="432" y="538"/>
                    </a:lnTo>
                    <a:cubicBezTo>
                      <a:pt x="431" y="535"/>
                      <a:pt x="431" y="531"/>
                      <a:pt x="430" y="528"/>
                    </a:cubicBezTo>
                    <a:lnTo>
                      <a:pt x="418" y="516"/>
                    </a:lnTo>
                    <a:cubicBezTo>
                      <a:pt x="416" y="515"/>
                      <a:pt x="414" y="515"/>
                      <a:pt x="412" y="514"/>
                    </a:cubicBezTo>
                    <a:cubicBezTo>
                      <a:pt x="411" y="515"/>
                      <a:pt x="409" y="515"/>
                      <a:pt x="408" y="516"/>
                    </a:cubicBezTo>
                    <a:lnTo>
                      <a:pt x="402" y="516"/>
                    </a:lnTo>
                    <a:lnTo>
                      <a:pt x="396" y="516"/>
                    </a:lnTo>
                    <a:lnTo>
                      <a:pt x="390" y="516"/>
                    </a:lnTo>
                    <a:cubicBezTo>
                      <a:pt x="389" y="515"/>
                      <a:pt x="387" y="515"/>
                      <a:pt x="386" y="514"/>
                    </a:cubicBezTo>
                    <a:lnTo>
                      <a:pt x="382" y="514"/>
                    </a:lnTo>
                    <a:lnTo>
                      <a:pt x="378" y="514"/>
                    </a:lnTo>
                    <a:lnTo>
                      <a:pt x="372" y="514"/>
                    </a:lnTo>
                    <a:lnTo>
                      <a:pt x="370" y="516"/>
                    </a:lnTo>
                    <a:lnTo>
                      <a:pt x="368" y="516"/>
                    </a:lnTo>
                    <a:lnTo>
                      <a:pt x="364" y="516"/>
                    </a:lnTo>
                    <a:lnTo>
                      <a:pt x="362" y="518"/>
                    </a:lnTo>
                    <a:lnTo>
                      <a:pt x="362" y="520"/>
                    </a:lnTo>
                    <a:lnTo>
                      <a:pt x="362" y="522"/>
                    </a:lnTo>
                    <a:cubicBezTo>
                      <a:pt x="361" y="523"/>
                      <a:pt x="359" y="523"/>
                      <a:pt x="358" y="524"/>
                    </a:cubicBezTo>
                    <a:lnTo>
                      <a:pt x="356" y="526"/>
                    </a:lnTo>
                    <a:lnTo>
                      <a:pt x="356" y="528"/>
                    </a:lnTo>
                    <a:lnTo>
                      <a:pt x="356" y="532"/>
                    </a:lnTo>
                    <a:cubicBezTo>
                      <a:pt x="357" y="534"/>
                      <a:pt x="357" y="536"/>
                      <a:pt x="358" y="538"/>
                    </a:cubicBezTo>
                    <a:cubicBezTo>
                      <a:pt x="357" y="539"/>
                      <a:pt x="357" y="541"/>
                      <a:pt x="356" y="542"/>
                    </a:cubicBezTo>
                    <a:lnTo>
                      <a:pt x="356" y="544"/>
                    </a:lnTo>
                    <a:lnTo>
                      <a:pt x="354" y="544"/>
                    </a:lnTo>
                    <a:lnTo>
                      <a:pt x="352" y="544"/>
                    </a:lnTo>
                    <a:lnTo>
                      <a:pt x="350" y="544"/>
                    </a:lnTo>
                    <a:lnTo>
                      <a:pt x="348" y="544"/>
                    </a:lnTo>
                    <a:cubicBezTo>
                      <a:pt x="346" y="545"/>
                      <a:pt x="344" y="545"/>
                      <a:pt x="342" y="546"/>
                    </a:cubicBezTo>
                    <a:cubicBezTo>
                      <a:pt x="341" y="547"/>
                      <a:pt x="339" y="547"/>
                      <a:pt x="338" y="548"/>
                    </a:cubicBezTo>
                    <a:lnTo>
                      <a:pt x="334" y="548"/>
                    </a:lnTo>
                    <a:lnTo>
                      <a:pt x="332" y="548"/>
                    </a:lnTo>
                    <a:lnTo>
                      <a:pt x="332" y="546"/>
                    </a:lnTo>
                    <a:lnTo>
                      <a:pt x="332" y="542"/>
                    </a:lnTo>
                    <a:cubicBezTo>
                      <a:pt x="333" y="541"/>
                      <a:pt x="333" y="539"/>
                      <a:pt x="334" y="538"/>
                    </a:cubicBezTo>
                    <a:lnTo>
                      <a:pt x="334" y="536"/>
                    </a:lnTo>
                    <a:lnTo>
                      <a:pt x="334" y="534"/>
                    </a:lnTo>
                    <a:cubicBezTo>
                      <a:pt x="331" y="532"/>
                      <a:pt x="329" y="530"/>
                      <a:pt x="326" y="528"/>
                    </a:cubicBezTo>
                    <a:cubicBezTo>
                      <a:pt x="324" y="529"/>
                      <a:pt x="322" y="529"/>
                      <a:pt x="320" y="530"/>
                    </a:cubicBezTo>
                    <a:lnTo>
                      <a:pt x="316" y="530"/>
                    </a:lnTo>
                    <a:cubicBezTo>
                      <a:pt x="315" y="529"/>
                      <a:pt x="313" y="529"/>
                      <a:pt x="312" y="528"/>
                    </a:cubicBezTo>
                    <a:lnTo>
                      <a:pt x="310" y="526"/>
                    </a:lnTo>
                    <a:lnTo>
                      <a:pt x="308" y="524"/>
                    </a:lnTo>
                    <a:lnTo>
                      <a:pt x="308" y="522"/>
                    </a:lnTo>
                    <a:lnTo>
                      <a:pt x="308" y="520"/>
                    </a:lnTo>
                    <a:cubicBezTo>
                      <a:pt x="309" y="513"/>
                      <a:pt x="311" y="505"/>
                      <a:pt x="312" y="498"/>
                    </a:cubicBezTo>
                    <a:cubicBezTo>
                      <a:pt x="313" y="495"/>
                      <a:pt x="315" y="491"/>
                      <a:pt x="316" y="488"/>
                    </a:cubicBezTo>
                    <a:lnTo>
                      <a:pt x="320" y="484"/>
                    </a:lnTo>
                    <a:cubicBezTo>
                      <a:pt x="319" y="479"/>
                      <a:pt x="317" y="475"/>
                      <a:pt x="316" y="470"/>
                    </a:cubicBezTo>
                    <a:lnTo>
                      <a:pt x="310" y="458"/>
                    </a:lnTo>
                    <a:lnTo>
                      <a:pt x="304" y="452"/>
                    </a:lnTo>
                    <a:cubicBezTo>
                      <a:pt x="303" y="451"/>
                      <a:pt x="301" y="451"/>
                      <a:pt x="300" y="450"/>
                    </a:cubicBezTo>
                    <a:lnTo>
                      <a:pt x="300" y="448"/>
                    </a:lnTo>
                    <a:lnTo>
                      <a:pt x="298" y="448"/>
                    </a:lnTo>
                    <a:cubicBezTo>
                      <a:pt x="287" y="449"/>
                      <a:pt x="275" y="451"/>
                      <a:pt x="264" y="452"/>
                    </a:cubicBezTo>
                    <a:cubicBezTo>
                      <a:pt x="260" y="451"/>
                      <a:pt x="256" y="451"/>
                      <a:pt x="252" y="450"/>
                    </a:cubicBezTo>
                    <a:lnTo>
                      <a:pt x="248" y="446"/>
                    </a:lnTo>
                    <a:cubicBezTo>
                      <a:pt x="246" y="445"/>
                      <a:pt x="244" y="443"/>
                      <a:pt x="242" y="442"/>
                    </a:cubicBezTo>
                    <a:cubicBezTo>
                      <a:pt x="239" y="441"/>
                      <a:pt x="235" y="441"/>
                      <a:pt x="232" y="440"/>
                    </a:cubicBezTo>
                    <a:lnTo>
                      <a:pt x="222" y="440"/>
                    </a:lnTo>
                    <a:cubicBezTo>
                      <a:pt x="220" y="439"/>
                      <a:pt x="218" y="439"/>
                      <a:pt x="216" y="438"/>
                    </a:cubicBezTo>
                    <a:cubicBezTo>
                      <a:pt x="213" y="439"/>
                      <a:pt x="211" y="439"/>
                      <a:pt x="208" y="440"/>
                    </a:cubicBezTo>
                    <a:cubicBezTo>
                      <a:pt x="205" y="441"/>
                      <a:pt x="203" y="443"/>
                      <a:pt x="200" y="444"/>
                    </a:cubicBezTo>
                    <a:cubicBezTo>
                      <a:pt x="199" y="445"/>
                      <a:pt x="197" y="445"/>
                      <a:pt x="196" y="446"/>
                    </a:cubicBezTo>
                    <a:lnTo>
                      <a:pt x="192" y="450"/>
                    </a:lnTo>
                    <a:cubicBezTo>
                      <a:pt x="191" y="451"/>
                      <a:pt x="189" y="451"/>
                      <a:pt x="188" y="452"/>
                    </a:cubicBezTo>
                    <a:lnTo>
                      <a:pt x="186" y="454"/>
                    </a:lnTo>
                    <a:lnTo>
                      <a:pt x="186" y="452"/>
                    </a:lnTo>
                    <a:lnTo>
                      <a:pt x="184" y="450"/>
                    </a:lnTo>
                    <a:lnTo>
                      <a:pt x="184" y="448"/>
                    </a:lnTo>
                    <a:lnTo>
                      <a:pt x="182" y="450"/>
                    </a:lnTo>
                    <a:lnTo>
                      <a:pt x="180" y="450"/>
                    </a:lnTo>
                    <a:lnTo>
                      <a:pt x="178" y="450"/>
                    </a:lnTo>
                    <a:lnTo>
                      <a:pt x="178" y="452"/>
                    </a:lnTo>
                    <a:cubicBezTo>
                      <a:pt x="157" y="447"/>
                      <a:pt x="135" y="443"/>
                      <a:pt x="114" y="438"/>
                    </a:cubicBezTo>
                    <a:cubicBezTo>
                      <a:pt x="105" y="431"/>
                      <a:pt x="97" y="423"/>
                      <a:pt x="88" y="416"/>
                    </a:cubicBezTo>
                    <a:cubicBezTo>
                      <a:pt x="86" y="411"/>
                      <a:pt x="84" y="407"/>
                      <a:pt x="82" y="402"/>
                    </a:cubicBezTo>
                    <a:lnTo>
                      <a:pt x="82" y="392"/>
                    </a:lnTo>
                    <a:cubicBezTo>
                      <a:pt x="84" y="389"/>
                      <a:pt x="86" y="387"/>
                      <a:pt x="88" y="384"/>
                    </a:cubicBezTo>
                    <a:lnTo>
                      <a:pt x="92" y="380"/>
                    </a:lnTo>
                    <a:lnTo>
                      <a:pt x="94" y="380"/>
                    </a:lnTo>
                    <a:cubicBezTo>
                      <a:pt x="92" y="375"/>
                      <a:pt x="90" y="371"/>
                      <a:pt x="88" y="366"/>
                    </a:cubicBezTo>
                    <a:cubicBezTo>
                      <a:pt x="91" y="365"/>
                      <a:pt x="93" y="363"/>
                      <a:pt x="96" y="362"/>
                    </a:cubicBezTo>
                    <a:cubicBezTo>
                      <a:pt x="95" y="361"/>
                      <a:pt x="95" y="359"/>
                      <a:pt x="94" y="358"/>
                    </a:cubicBezTo>
                    <a:cubicBezTo>
                      <a:pt x="93" y="357"/>
                      <a:pt x="93" y="355"/>
                      <a:pt x="92" y="354"/>
                    </a:cubicBezTo>
                    <a:lnTo>
                      <a:pt x="92" y="350"/>
                    </a:lnTo>
                    <a:lnTo>
                      <a:pt x="90" y="348"/>
                    </a:lnTo>
                    <a:lnTo>
                      <a:pt x="90" y="346"/>
                    </a:lnTo>
                    <a:cubicBezTo>
                      <a:pt x="89" y="345"/>
                      <a:pt x="89" y="343"/>
                      <a:pt x="88" y="342"/>
                    </a:cubicBezTo>
                    <a:lnTo>
                      <a:pt x="86" y="340"/>
                    </a:lnTo>
                    <a:cubicBezTo>
                      <a:pt x="85" y="339"/>
                      <a:pt x="83" y="339"/>
                      <a:pt x="82" y="338"/>
                    </a:cubicBezTo>
                    <a:cubicBezTo>
                      <a:pt x="80" y="337"/>
                      <a:pt x="78" y="337"/>
                      <a:pt x="76" y="336"/>
                    </a:cubicBezTo>
                    <a:lnTo>
                      <a:pt x="72" y="336"/>
                    </a:lnTo>
                    <a:cubicBezTo>
                      <a:pt x="70" y="335"/>
                      <a:pt x="68" y="335"/>
                      <a:pt x="66" y="334"/>
                    </a:cubicBezTo>
                    <a:cubicBezTo>
                      <a:pt x="65" y="333"/>
                      <a:pt x="63" y="333"/>
                      <a:pt x="62" y="332"/>
                    </a:cubicBezTo>
                    <a:lnTo>
                      <a:pt x="60" y="330"/>
                    </a:lnTo>
                    <a:lnTo>
                      <a:pt x="58" y="328"/>
                    </a:lnTo>
                    <a:cubicBezTo>
                      <a:pt x="55" y="329"/>
                      <a:pt x="53" y="329"/>
                      <a:pt x="50" y="330"/>
                    </a:cubicBezTo>
                    <a:cubicBezTo>
                      <a:pt x="43" y="331"/>
                      <a:pt x="37" y="331"/>
                      <a:pt x="30" y="332"/>
                    </a:cubicBezTo>
                    <a:cubicBezTo>
                      <a:pt x="29" y="326"/>
                      <a:pt x="29" y="320"/>
                      <a:pt x="28" y="314"/>
                    </a:cubicBezTo>
                    <a:lnTo>
                      <a:pt x="26" y="312"/>
                    </a:lnTo>
                    <a:lnTo>
                      <a:pt x="24" y="310"/>
                    </a:lnTo>
                    <a:lnTo>
                      <a:pt x="22" y="308"/>
                    </a:lnTo>
                    <a:cubicBezTo>
                      <a:pt x="21" y="307"/>
                      <a:pt x="21" y="305"/>
                      <a:pt x="20" y="304"/>
                    </a:cubicBezTo>
                    <a:cubicBezTo>
                      <a:pt x="19" y="303"/>
                      <a:pt x="19" y="301"/>
                      <a:pt x="18" y="300"/>
                    </a:cubicBezTo>
                    <a:cubicBezTo>
                      <a:pt x="17" y="298"/>
                      <a:pt x="17" y="296"/>
                      <a:pt x="16" y="294"/>
                    </a:cubicBezTo>
                    <a:lnTo>
                      <a:pt x="16" y="290"/>
                    </a:lnTo>
                    <a:cubicBezTo>
                      <a:pt x="15" y="289"/>
                      <a:pt x="15" y="287"/>
                      <a:pt x="14" y="286"/>
                    </a:cubicBezTo>
                    <a:lnTo>
                      <a:pt x="12" y="284"/>
                    </a:lnTo>
                    <a:lnTo>
                      <a:pt x="10" y="282"/>
                    </a:lnTo>
                    <a:lnTo>
                      <a:pt x="6" y="282"/>
                    </a:lnTo>
                    <a:lnTo>
                      <a:pt x="4" y="280"/>
                    </a:lnTo>
                    <a:lnTo>
                      <a:pt x="2" y="280"/>
                    </a:lnTo>
                    <a:cubicBezTo>
                      <a:pt x="1" y="279"/>
                      <a:pt x="1" y="277"/>
                      <a:pt x="0" y="276"/>
                    </a:cubicBezTo>
                    <a:lnTo>
                      <a:pt x="0" y="272"/>
                    </a:lnTo>
                    <a:lnTo>
                      <a:pt x="0" y="270"/>
                    </a:lnTo>
                    <a:lnTo>
                      <a:pt x="0" y="266"/>
                    </a:lnTo>
                    <a:lnTo>
                      <a:pt x="0" y="264"/>
                    </a:lnTo>
                    <a:cubicBezTo>
                      <a:pt x="1" y="263"/>
                      <a:pt x="1" y="261"/>
                      <a:pt x="2" y="260"/>
                    </a:cubicBezTo>
                    <a:cubicBezTo>
                      <a:pt x="3" y="259"/>
                      <a:pt x="3" y="257"/>
                      <a:pt x="4" y="256"/>
                    </a:cubicBezTo>
                    <a:cubicBezTo>
                      <a:pt x="5" y="255"/>
                      <a:pt x="7" y="255"/>
                      <a:pt x="8" y="254"/>
                    </a:cubicBezTo>
                    <a:cubicBezTo>
                      <a:pt x="9" y="253"/>
                      <a:pt x="11" y="253"/>
                      <a:pt x="12" y="252"/>
                    </a:cubicBezTo>
                    <a:lnTo>
                      <a:pt x="18" y="252"/>
                    </a:lnTo>
                    <a:cubicBezTo>
                      <a:pt x="21" y="253"/>
                      <a:pt x="25" y="253"/>
                      <a:pt x="28" y="254"/>
                    </a:cubicBezTo>
                    <a:cubicBezTo>
                      <a:pt x="32" y="251"/>
                      <a:pt x="36" y="249"/>
                      <a:pt x="40" y="246"/>
                    </a:cubicBezTo>
                    <a:lnTo>
                      <a:pt x="42" y="244"/>
                    </a:lnTo>
                    <a:lnTo>
                      <a:pt x="44" y="242"/>
                    </a:lnTo>
                    <a:lnTo>
                      <a:pt x="48" y="242"/>
                    </a:lnTo>
                    <a:cubicBezTo>
                      <a:pt x="50" y="241"/>
                      <a:pt x="52" y="241"/>
                      <a:pt x="54" y="240"/>
                    </a:cubicBezTo>
                    <a:lnTo>
                      <a:pt x="56" y="240"/>
                    </a:lnTo>
                    <a:lnTo>
                      <a:pt x="60" y="240"/>
                    </a:lnTo>
                    <a:cubicBezTo>
                      <a:pt x="61" y="239"/>
                      <a:pt x="63" y="239"/>
                      <a:pt x="64" y="238"/>
                    </a:cubicBezTo>
                    <a:cubicBezTo>
                      <a:pt x="66" y="237"/>
                      <a:pt x="68" y="237"/>
                      <a:pt x="70" y="236"/>
                    </a:cubicBezTo>
                    <a:lnTo>
                      <a:pt x="74" y="232"/>
                    </a:lnTo>
                    <a:cubicBezTo>
                      <a:pt x="75" y="230"/>
                      <a:pt x="77" y="228"/>
                      <a:pt x="78" y="226"/>
                    </a:cubicBezTo>
                    <a:cubicBezTo>
                      <a:pt x="79" y="224"/>
                      <a:pt x="79" y="222"/>
                      <a:pt x="80" y="220"/>
                    </a:cubicBezTo>
                    <a:lnTo>
                      <a:pt x="82" y="218"/>
                    </a:lnTo>
                    <a:lnTo>
                      <a:pt x="82" y="216"/>
                    </a:lnTo>
                    <a:cubicBezTo>
                      <a:pt x="83" y="215"/>
                      <a:pt x="83" y="213"/>
                      <a:pt x="84" y="212"/>
                    </a:cubicBezTo>
                    <a:lnTo>
                      <a:pt x="84" y="208"/>
                    </a:lnTo>
                    <a:lnTo>
                      <a:pt x="84" y="206"/>
                    </a:lnTo>
                    <a:lnTo>
                      <a:pt x="84" y="202"/>
                    </a:lnTo>
                    <a:lnTo>
                      <a:pt x="80" y="202"/>
                    </a:lnTo>
                    <a:cubicBezTo>
                      <a:pt x="79" y="201"/>
                      <a:pt x="79" y="199"/>
                      <a:pt x="78" y="198"/>
                    </a:cubicBezTo>
                    <a:lnTo>
                      <a:pt x="76" y="196"/>
                    </a:lnTo>
                    <a:cubicBezTo>
                      <a:pt x="75" y="195"/>
                      <a:pt x="75" y="193"/>
                      <a:pt x="74" y="192"/>
                    </a:cubicBezTo>
                    <a:lnTo>
                      <a:pt x="74" y="188"/>
                    </a:lnTo>
                    <a:lnTo>
                      <a:pt x="74" y="186"/>
                    </a:lnTo>
                    <a:cubicBezTo>
                      <a:pt x="76" y="185"/>
                      <a:pt x="78" y="185"/>
                      <a:pt x="80" y="184"/>
                    </a:cubicBezTo>
                    <a:cubicBezTo>
                      <a:pt x="81" y="183"/>
                      <a:pt x="83" y="183"/>
                      <a:pt x="84" y="182"/>
                    </a:cubicBezTo>
                    <a:lnTo>
                      <a:pt x="86" y="182"/>
                    </a:lnTo>
                    <a:lnTo>
                      <a:pt x="88" y="180"/>
                    </a:lnTo>
                    <a:lnTo>
                      <a:pt x="90" y="178"/>
                    </a:lnTo>
                    <a:lnTo>
                      <a:pt x="90" y="176"/>
                    </a:lnTo>
                    <a:lnTo>
                      <a:pt x="90" y="174"/>
                    </a:lnTo>
                    <a:lnTo>
                      <a:pt x="90" y="172"/>
                    </a:lnTo>
                    <a:lnTo>
                      <a:pt x="94" y="172"/>
                    </a:lnTo>
                    <a:cubicBezTo>
                      <a:pt x="95" y="171"/>
                      <a:pt x="97" y="171"/>
                      <a:pt x="98" y="170"/>
                    </a:cubicBezTo>
                    <a:lnTo>
                      <a:pt x="102" y="170"/>
                    </a:lnTo>
                    <a:cubicBezTo>
                      <a:pt x="103" y="169"/>
                      <a:pt x="105" y="169"/>
                      <a:pt x="106" y="168"/>
                    </a:cubicBezTo>
                    <a:lnTo>
                      <a:pt x="110" y="164"/>
                    </a:lnTo>
                    <a:cubicBezTo>
                      <a:pt x="111" y="162"/>
                      <a:pt x="111" y="160"/>
                      <a:pt x="112" y="158"/>
                    </a:cubicBezTo>
                    <a:cubicBezTo>
                      <a:pt x="113" y="156"/>
                      <a:pt x="115" y="154"/>
                      <a:pt x="116" y="152"/>
                    </a:cubicBezTo>
                    <a:lnTo>
                      <a:pt x="116" y="146"/>
                    </a:lnTo>
                    <a:lnTo>
                      <a:pt x="116" y="142"/>
                    </a:lnTo>
                    <a:cubicBezTo>
                      <a:pt x="117" y="140"/>
                      <a:pt x="119" y="138"/>
                      <a:pt x="120" y="136"/>
                    </a:cubicBezTo>
                    <a:cubicBezTo>
                      <a:pt x="121" y="135"/>
                      <a:pt x="123" y="135"/>
                      <a:pt x="124" y="134"/>
                    </a:cubicBezTo>
                    <a:cubicBezTo>
                      <a:pt x="125" y="133"/>
                      <a:pt x="127" y="133"/>
                      <a:pt x="128" y="132"/>
                    </a:cubicBezTo>
                    <a:cubicBezTo>
                      <a:pt x="130" y="131"/>
                      <a:pt x="132" y="131"/>
                      <a:pt x="134" y="130"/>
                    </a:cubicBezTo>
                    <a:lnTo>
                      <a:pt x="140" y="130"/>
                    </a:lnTo>
                    <a:cubicBezTo>
                      <a:pt x="141" y="129"/>
                      <a:pt x="143" y="129"/>
                      <a:pt x="144" y="128"/>
                    </a:cubicBezTo>
                    <a:cubicBezTo>
                      <a:pt x="145" y="127"/>
                      <a:pt x="145" y="125"/>
                      <a:pt x="146" y="124"/>
                    </a:cubicBezTo>
                    <a:cubicBezTo>
                      <a:pt x="147" y="123"/>
                      <a:pt x="147" y="121"/>
                      <a:pt x="148" y="120"/>
                    </a:cubicBezTo>
                    <a:cubicBezTo>
                      <a:pt x="149" y="118"/>
                      <a:pt x="149" y="116"/>
                      <a:pt x="150" y="114"/>
                    </a:cubicBezTo>
                    <a:lnTo>
                      <a:pt x="154" y="110"/>
                    </a:lnTo>
                    <a:cubicBezTo>
                      <a:pt x="155" y="108"/>
                      <a:pt x="157" y="106"/>
                      <a:pt x="158" y="104"/>
                    </a:cubicBezTo>
                    <a:cubicBezTo>
                      <a:pt x="160" y="103"/>
                      <a:pt x="162" y="103"/>
                      <a:pt x="164" y="102"/>
                    </a:cubicBezTo>
                    <a:cubicBezTo>
                      <a:pt x="167" y="101"/>
                      <a:pt x="169" y="101"/>
                      <a:pt x="172" y="100"/>
                    </a:cubicBezTo>
                    <a:lnTo>
                      <a:pt x="176" y="100"/>
                    </a:lnTo>
                    <a:lnTo>
                      <a:pt x="178" y="98"/>
                    </a:lnTo>
                    <a:lnTo>
                      <a:pt x="180" y="96"/>
                    </a:lnTo>
                    <a:lnTo>
                      <a:pt x="180" y="94"/>
                    </a:lnTo>
                    <a:lnTo>
                      <a:pt x="180" y="92"/>
                    </a:lnTo>
                    <a:lnTo>
                      <a:pt x="180" y="90"/>
                    </a:lnTo>
                    <a:lnTo>
                      <a:pt x="180" y="86"/>
                    </a:lnTo>
                    <a:cubicBezTo>
                      <a:pt x="181" y="85"/>
                      <a:pt x="181" y="83"/>
                      <a:pt x="182" y="82"/>
                    </a:cubicBezTo>
                    <a:cubicBezTo>
                      <a:pt x="183" y="81"/>
                      <a:pt x="185" y="81"/>
                      <a:pt x="186" y="80"/>
                    </a:cubicBezTo>
                    <a:lnTo>
                      <a:pt x="190" y="76"/>
                    </a:lnTo>
                    <a:cubicBezTo>
                      <a:pt x="191" y="75"/>
                      <a:pt x="193" y="75"/>
                      <a:pt x="194" y="74"/>
                    </a:cubicBezTo>
                    <a:lnTo>
                      <a:pt x="216" y="74"/>
                    </a:lnTo>
                    <a:cubicBezTo>
                      <a:pt x="209" y="78"/>
                      <a:pt x="201" y="82"/>
                      <a:pt x="194" y="86"/>
                    </a:cubicBez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87" name="Freeform 212"/>
              <p:cNvSpPr>
                <a:spLocks/>
              </p:cNvSpPr>
              <p:nvPr/>
            </p:nvSpPr>
            <p:spPr bwMode="gray">
              <a:xfrm>
                <a:off x="4066" y="723"/>
                <a:ext cx="75" cy="56"/>
              </a:xfrm>
              <a:custGeom>
                <a:avLst/>
                <a:gdLst>
                  <a:gd name="T0" fmla="*/ 2 w 68"/>
                  <a:gd name="T1" fmla="*/ 36 h 56"/>
                  <a:gd name="T2" fmla="*/ 2 w 68"/>
                  <a:gd name="T3" fmla="*/ 32 h 56"/>
                  <a:gd name="T4" fmla="*/ 0 w 68"/>
                  <a:gd name="T5" fmla="*/ 22 h 56"/>
                  <a:gd name="T6" fmla="*/ 2 w 68"/>
                  <a:gd name="T7" fmla="*/ 10 h 56"/>
                  <a:gd name="T8" fmla="*/ 10 w 68"/>
                  <a:gd name="T9" fmla="*/ 4 h 56"/>
                  <a:gd name="T10" fmla="*/ 10 w 68"/>
                  <a:gd name="T11" fmla="*/ 2 h 56"/>
                  <a:gd name="T12" fmla="*/ 12 w 68"/>
                  <a:gd name="T13" fmla="*/ 2 h 56"/>
                  <a:gd name="T14" fmla="*/ 14 w 68"/>
                  <a:gd name="T15" fmla="*/ 2 h 56"/>
                  <a:gd name="T16" fmla="*/ 16 w 68"/>
                  <a:gd name="T17" fmla="*/ 0 h 56"/>
                  <a:gd name="T18" fmla="*/ 22 w 68"/>
                  <a:gd name="T19" fmla="*/ 0 h 56"/>
                  <a:gd name="T20" fmla="*/ 28 w 68"/>
                  <a:gd name="T21" fmla="*/ 2 h 56"/>
                  <a:gd name="T22" fmla="*/ 34 w 68"/>
                  <a:gd name="T23" fmla="*/ 4 h 56"/>
                  <a:gd name="T24" fmla="*/ 42 w 68"/>
                  <a:gd name="T25" fmla="*/ 10 h 56"/>
                  <a:gd name="T26" fmla="*/ 44 w 68"/>
                  <a:gd name="T27" fmla="*/ 8 h 56"/>
                  <a:gd name="T28" fmla="*/ 46 w 68"/>
                  <a:gd name="T29" fmla="*/ 8 h 56"/>
                  <a:gd name="T30" fmla="*/ 50 w 68"/>
                  <a:gd name="T31" fmla="*/ 8 h 56"/>
                  <a:gd name="T32" fmla="*/ 54 w 68"/>
                  <a:gd name="T33" fmla="*/ 8 h 56"/>
                  <a:gd name="T34" fmla="*/ 58 w 68"/>
                  <a:gd name="T35" fmla="*/ 8 h 56"/>
                  <a:gd name="T36" fmla="*/ 60 w 68"/>
                  <a:gd name="T37" fmla="*/ 8 h 56"/>
                  <a:gd name="T38" fmla="*/ 64 w 68"/>
                  <a:gd name="T39" fmla="*/ 10 h 56"/>
                  <a:gd name="T40" fmla="*/ 66 w 68"/>
                  <a:gd name="T41" fmla="*/ 12 h 56"/>
                  <a:gd name="T42" fmla="*/ 68 w 68"/>
                  <a:gd name="T43" fmla="*/ 16 h 56"/>
                  <a:gd name="T44" fmla="*/ 68 w 68"/>
                  <a:gd name="T45" fmla="*/ 18 h 56"/>
                  <a:gd name="T46" fmla="*/ 66 w 68"/>
                  <a:gd name="T47" fmla="*/ 22 h 56"/>
                  <a:gd name="T48" fmla="*/ 66 w 68"/>
                  <a:gd name="T49" fmla="*/ 26 h 56"/>
                  <a:gd name="T50" fmla="*/ 64 w 68"/>
                  <a:gd name="T51" fmla="*/ 30 h 56"/>
                  <a:gd name="T52" fmla="*/ 64 w 68"/>
                  <a:gd name="T53" fmla="*/ 32 h 56"/>
                  <a:gd name="T54" fmla="*/ 64 w 68"/>
                  <a:gd name="T55" fmla="*/ 34 h 56"/>
                  <a:gd name="T56" fmla="*/ 54 w 68"/>
                  <a:gd name="T57" fmla="*/ 38 h 56"/>
                  <a:gd name="T58" fmla="*/ 50 w 68"/>
                  <a:gd name="T59" fmla="*/ 42 h 56"/>
                  <a:gd name="T60" fmla="*/ 46 w 68"/>
                  <a:gd name="T61" fmla="*/ 42 h 56"/>
                  <a:gd name="T62" fmla="*/ 42 w 68"/>
                  <a:gd name="T63" fmla="*/ 52 h 56"/>
                  <a:gd name="T64" fmla="*/ 24 w 68"/>
                  <a:gd name="T65" fmla="*/ 56 h 56"/>
                  <a:gd name="T66" fmla="*/ 2 w 68"/>
                  <a:gd name="T67" fmla="*/ 36 h 56"/>
                  <a:gd name="T68" fmla="*/ 2 w 68"/>
                  <a:gd name="T69" fmla="*/ 36 h 5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8"/>
                  <a:gd name="T106" fmla="*/ 0 h 56"/>
                  <a:gd name="T107" fmla="*/ 68 w 68"/>
                  <a:gd name="T108" fmla="*/ 56 h 5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8" h="56">
                    <a:moveTo>
                      <a:pt x="2" y="36"/>
                    </a:moveTo>
                    <a:lnTo>
                      <a:pt x="2" y="32"/>
                    </a:lnTo>
                    <a:lnTo>
                      <a:pt x="0" y="22"/>
                    </a:lnTo>
                    <a:lnTo>
                      <a:pt x="2" y="10"/>
                    </a:lnTo>
                    <a:lnTo>
                      <a:pt x="10" y="4"/>
                    </a:lnTo>
                    <a:lnTo>
                      <a:pt x="10" y="2"/>
                    </a:lnTo>
                    <a:lnTo>
                      <a:pt x="12" y="2"/>
                    </a:lnTo>
                    <a:lnTo>
                      <a:pt x="14" y="2"/>
                    </a:lnTo>
                    <a:lnTo>
                      <a:pt x="16" y="0"/>
                    </a:lnTo>
                    <a:lnTo>
                      <a:pt x="22" y="0"/>
                    </a:lnTo>
                    <a:lnTo>
                      <a:pt x="28" y="2"/>
                    </a:lnTo>
                    <a:lnTo>
                      <a:pt x="34" y="4"/>
                    </a:lnTo>
                    <a:lnTo>
                      <a:pt x="42" y="10"/>
                    </a:lnTo>
                    <a:lnTo>
                      <a:pt x="44" y="8"/>
                    </a:lnTo>
                    <a:lnTo>
                      <a:pt x="46" y="8"/>
                    </a:lnTo>
                    <a:lnTo>
                      <a:pt x="50" y="8"/>
                    </a:lnTo>
                    <a:lnTo>
                      <a:pt x="54" y="8"/>
                    </a:lnTo>
                    <a:lnTo>
                      <a:pt x="58" y="8"/>
                    </a:lnTo>
                    <a:lnTo>
                      <a:pt x="60" y="8"/>
                    </a:lnTo>
                    <a:lnTo>
                      <a:pt x="64" y="10"/>
                    </a:lnTo>
                    <a:lnTo>
                      <a:pt x="66" y="12"/>
                    </a:lnTo>
                    <a:lnTo>
                      <a:pt x="68" y="16"/>
                    </a:lnTo>
                    <a:lnTo>
                      <a:pt x="68" y="18"/>
                    </a:lnTo>
                    <a:lnTo>
                      <a:pt x="66" y="22"/>
                    </a:lnTo>
                    <a:lnTo>
                      <a:pt x="66" y="26"/>
                    </a:lnTo>
                    <a:lnTo>
                      <a:pt x="64" y="30"/>
                    </a:lnTo>
                    <a:lnTo>
                      <a:pt x="64" y="32"/>
                    </a:lnTo>
                    <a:lnTo>
                      <a:pt x="64" y="34"/>
                    </a:lnTo>
                    <a:lnTo>
                      <a:pt x="54" y="38"/>
                    </a:lnTo>
                    <a:lnTo>
                      <a:pt x="50" y="42"/>
                    </a:lnTo>
                    <a:lnTo>
                      <a:pt x="46" y="42"/>
                    </a:lnTo>
                    <a:lnTo>
                      <a:pt x="42" y="52"/>
                    </a:lnTo>
                    <a:lnTo>
                      <a:pt x="24" y="56"/>
                    </a:lnTo>
                    <a:lnTo>
                      <a:pt x="2" y="3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88" name="Freeform 213"/>
              <p:cNvSpPr>
                <a:spLocks/>
              </p:cNvSpPr>
              <p:nvPr/>
            </p:nvSpPr>
            <p:spPr bwMode="gray">
              <a:xfrm>
                <a:off x="4457" y="449"/>
                <a:ext cx="39" cy="44"/>
              </a:xfrm>
              <a:custGeom>
                <a:avLst/>
                <a:gdLst>
                  <a:gd name="T0" fmla="*/ 6 w 36"/>
                  <a:gd name="T1" fmla="*/ 0 h 44"/>
                  <a:gd name="T2" fmla="*/ 6 w 36"/>
                  <a:gd name="T3" fmla="*/ 2 h 44"/>
                  <a:gd name="T4" fmla="*/ 2 w 36"/>
                  <a:gd name="T5" fmla="*/ 4 h 44"/>
                  <a:gd name="T6" fmla="*/ 0 w 36"/>
                  <a:gd name="T7" fmla="*/ 6 h 44"/>
                  <a:gd name="T8" fmla="*/ 0 w 36"/>
                  <a:gd name="T9" fmla="*/ 10 h 44"/>
                  <a:gd name="T10" fmla="*/ 2 w 36"/>
                  <a:gd name="T11" fmla="*/ 12 h 44"/>
                  <a:gd name="T12" fmla="*/ 4 w 36"/>
                  <a:gd name="T13" fmla="*/ 16 h 44"/>
                  <a:gd name="T14" fmla="*/ 8 w 36"/>
                  <a:gd name="T15" fmla="*/ 20 h 44"/>
                  <a:gd name="T16" fmla="*/ 10 w 36"/>
                  <a:gd name="T17" fmla="*/ 24 h 44"/>
                  <a:gd name="T18" fmla="*/ 14 w 36"/>
                  <a:gd name="T19" fmla="*/ 28 h 44"/>
                  <a:gd name="T20" fmla="*/ 16 w 36"/>
                  <a:gd name="T21" fmla="*/ 32 h 44"/>
                  <a:gd name="T22" fmla="*/ 16 w 36"/>
                  <a:gd name="T23" fmla="*/ 32 h 44"/>
                  <a:gd name="T24" fmla="*/ 16 w 36"/>
                  <a:gd name="T25" fmla="*/ 34 h 44"/>
                  <a:gd name="T26" fmla="*/ 16 w 36"/>
                  <a:gd name="T27" fmla="*/ 36 h 44"/>
                  <a:gd name="T28" fmla="*/ 16 w 36"/>
                  <a:gd name="T29" fmla="*/ 38 h 44"/>
                  <a:gd name="T30" fmla="*/ 18 w 36"/>
                  <a:gd name="T31" fmla="*/ 40 h 44"/>
                  <a:gd name="T32" fmla="*/ 18 w 36"/>
                  <a:gd name="T33" fmla="*/ 42 h 44"/>
                  <a:gd name="T34" fmla="*/ 22 w 36"/>
                  <a:gd name="T35" fmla="*/ 44 h 44"/>
                  <a:gd name="T36" fmla="*/ 26 w 36"/>
                  <a:gd name="T37" fmla="*/ 44 h 44"/>
                  <a:gd name="T38" fmla="*/ 30 w 36"/>
                  <a:gd name="T39" fmla="*/ 42 h 44"/>
                  <a:gd name="T40" fmla="*/ 34 w 36"/>
                  <a:gd name="T41" fmla="*/ 38 h 44"/>
                  <a:gd name="T42" fmla="*/ 34 w 36"/>
                  <a:gd name="T43" fmla="*/ 34 h 44"/>
                  <a:gd name="T44" fmla="*/ 34 w 36"/>
                  <a:gd name="T45" fmla="*/ 30 h 44"/>
                  <a:gd name="T46" fmla="*/ 34 w 36"/>
                  <a:gd name="T47" fmla="*/ 26 h 44"/>
                  <a:gd name="T48" fmla="*/ 34 w 36"/>
                  <a:gd name="T49" fmla="*/ 22 h 44"/>
                  <a:gd name="T50" fmla="*/ 34 w 36"/>
                  <a:gd name="T51" fmla="*/ 18 h 44"/>
                  <a:gd name="T52" fmla="*/ 34 w 36"/>
                  <a:gd name="T53" fmla="*/ 16 h 44"/>
                  <a:gd name="T54" fmla="*/ 36 w 36"/>
                  <a:gd name="T55" fmla="*/ 14 h 44"/>
                  <a:gd name="T56" fmla="*/ 34 w 36"/>
                  <a:gd name="T57" fmla="*/ 14 h 44"/>
                  <a:gd name="T58" fmla="*/ 32 w 36"/>
                  <a:gd name="T59" fmla="*/ 12 h 44"/>
                  <a:gd name="T60" fmla="*/ 28 w 36"/>
                  <a:gd name="T61" fmla="*/ 10 h 44"/>
                  <a:gd name="T62" fmla="*/ 24 w 36"/>
                  <a:gd name="T63" fmla="*/ 6 h 44"/>
                  <a:gd name="T64" fmla="*/ 20 w 36"/>
                  <a:gd name="T65" fmla="*/ 4 h 44"/>
                  <a:gd name="T66" fmla="*/ 18 w 36"/>
                  <a:gd name="T67" fmla="*/ 4 h 44"/>
                  <a:gd name="T68" fmla="*/ 12 w 36"/>
                  <a:gd name="T69" fmla="*/ 4 h 44"/>
                  <a:gd name="T70" fmla="*/ 10 w 36"/>
                  <a:gd name="T71" fmla="*/ 2 h 44"/>
                  <a:gd name="T72" fmla="*/ 8 w 36"/>
                  <a:gd name="T73" fmla="*/ 2 h 44"/>
                  <a:gd name="T74" fmla="*/ 6 w 36"/>
                  <a:gd name="T75" fmla="*/ 0 h 44"/>
                  <a:gd name="T76" fmla="*/ 6 w 36"/>
                  <a:gd name="T77" fmla="*/ 0 h 4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6"/>
                  <a:gd name="T118" fmla="*/ 0 h 44"/>
                  <a:gd name="T119" fmla="*/ 36 w 36"/>
                  <a:gd name="T120" fmla="*/ 44 h 4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6" h="44">
                    <a:moveTo>
                      <a:pt x="6" y="0"/>
                    </a:moveTo>
                    <a:lnTo>
                      <a:pt x="6" y="2"/>
                    </a:lnTo>
                    <a:lnTo>
                      <a:pt x="2" y="4"/>
                    </a:lnTo>
                    <a:lnTo>
                      <a:pt x="0" y="6"/>
                    </a:lnTo>
                    <a:lnTo>
                      <a:pt x="0" y="10"/>
                    </a:lnTo>
                    <a:lnTo>
                      <a:pt x="2" y="12"/>
                    </a:lnTo>
                    <a:lnTo>
                      <a:pt x="4" y="16"/>
                    </a:lnTo>
                    <a:lnTo>
                      <a:pt x="8" y="20"/>
                    </a:lnTo>
                    <a:lnTo>
                      <a:pt x="10" y="24"/>
                    </a:lnTo>
                    <a:lnTo>
                      <a:pt x="14" y="28"/>
                    </a:lnTo>
                    <a:lnTo>
                      <a:pt x="16" y="32"/>
                    </a:lnTo>
                    <a:lnTo>
                      <a:pt x="16" y="34"/>
                    </a:lnTo>
                    <a:lnTo>
                      <a:pt x="16" y="36"/>
                    </a:lnTo>
                    <a:lnTo>
                      <a:pt x="16" y="38"/>
                    </a:lnTo>
                    <a:lnTo>
                      <a:pt x="18" y="40"/>
                    </a:lnTo>
                    <a:lnTo>
                      <a:pt x="18" y="42"/>
                    </a:lnTo>
                    <a:lnTo>
                      <a:pt x="22" y="44"/>
                    </a:lnTo>
                    <a:lnTo>
                      <a:pt x="26" y="44"/>
                    </a:lnTo>
                    <a:lnTo>
                      <a:pt x="30" y="42"/>
                    </a:lnTo>
                    <a:lnTo>
                      <a:pt x="34" y="38"/>
                    </a:lnTo>
                    <a:lnTo>
                      <a:pt x="34" y="34"/>
                    </a:lnTo>
                    <a:lnTo>
                      <a:pt x="34" y="30"/>
                    </a:lnTo>
                    <a:lnTo>
                      <a:pt x="34" y="26"/>
                    </a:lnTo>
                    <a:lnTo>
                      <a:pt x="34" y="22"/>
                    </a:lnTo>
                    <a:lnTo>
                      <a:pt x="34" y="18"/>
                    </a:lnTo>
                    <a:lnTo>
                      <a:pt x="34" y="16"/>
                    </a:lnTo>
                    <a:lnTo>
                      <a:pt x="36" y="14"/>
                    </a:lnTo>
                    <a:lnTo>
                      <a:pt x="34" y="14"/>
                    </a:lnTo>
                    <a:lnTo>
                      <a:pt x="32" y="12"/>
                    </a:lnTo>
                    <a:lnTo>
                      <a:pt x="28" y="10"/>
                    </a:lnTo>
                    <a:lnTo>
                      <a:pt x="24" y="6"/>
                    </a:lnTo>
                    <a:lnTo>
                      <a:pt x="20" y="4"/>
                    </a:lnTo>
                    <a:lnTo>
                      <a:pt x="18" y="4"/>
                    </a:lnTo>
                    <a:lnTo>
                      <a:pt x="12" y="4"/>
                    </a:lnTo>
                    <a:lnTo>
                      <a:pt x="10" y="2"/>
                    </a:lnTo>
                    <a:lnTo>
                      <a:pt x="8" y="2"/>
                    </a:lnTo>
                    <a:lnTo>
                      <a:pt x="6"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89" name="Freeform 214"/>
              <p:cNvSpPr>
                <a:spLocks/>
              </p:cNvSpPr>
              <p:nvPr/>
            </p:nvSpPr>
            <p:spPr bwMode="gray">
              <a:xfrm>
                <a:off x="4470" y="327"/>
                <a:ext cx="159" cy="122"/>
              </a:xfrm>
              <a:custGeom>
                <a:avLst/>
                <a:gdLst>
                  <a:gd name="T0" fmla="*/ 0 w 144"/>
                  <a:gd name="T1" fmla="*/ 114 h 122"/>
                  <a:gd name="T2" fmla="*/ 22 w 144"/>
                  <a:gd name="T3" fmla="*/ 114 h 122"/>
                  <a:gd name="T4" fmla="*/ 58 w 144"/>
                  <a:gd name="T5" fmla="*/ 106 h 122"/>
                  <a:gd name="T6" fmla="*/ 62 w 144"/>
                  <a:gd name="T7" fmla="*/ 118 h 122"/>
                  <a:gd name="T8" fmla="*/ 66 w 144"/>
                  <a:gd name="T9" fmla="*/ 120 h 122"/>
                  <a:gd name="T10" fmla="*/ 74 w 144"/>
                  <a:gd name="T11" fmla="*/ 120 h 122"/>
                  <a:gd name="T12" fmla="*/ 82 w 144"/>
                  <a:gd name="T13" fmla="*/ 114 h 122"/>
                  <a:gd name="T14" fmla="*/ 86 w 144"/>
                  <a:gd name="T15" fmla="*/ 110 h 122"/>
                  <a:gd name="T16" fmla="*/ 102 w 144"/>
                  <a:gd name="T17" fmla="*/ 104 h 122"/>
                  <a:gd name="T18" fmla="*/ 106 w 144"/>
                  <a:gd name="T19" fmla="*/ 100 h 122"/>
                  <a:gd name="T20" fmla="*/ 116 w 144"/>
                  <a:gd name="T21" fmla="*/ 94 h 122"/>
                  <a:gd name="T22" fmla="*/ 124 w 144"/>
                  <a:gd name="T23" fmla="*/ 88 h 122"/>
                  <a:gd name="T24" fmla="*/ 128 w 144"/>
                  <a:gd name="T25" fmla="*/ 82 h 122"/>
                  <a:gd name="T26" fmla="*/ 132 w 144"/>
                  <a:gd name="T27" fmla="*/ 76 h 122"/>
                  <a:gd name="T28" fmla="*/ 136 w 144"/>
                  <a:gd name="T29" fmla="*/ 68 h 122"/>
                  <a:gd name="T30" fmla="*/ 138 w 144"/>
                  <a:gd name="T31" fmla="*/ 60 h 122"/>
                  <a:gd name="T32" fmla="*/ 138 w 144"/>
                  <a:gd name="T33" fmla="*/ 52 h 122"/>
                  <a:gd name="T34" fmla="*/ 136 w 144"/>
                  <a:gd name="T35" fmla="*/ 44 h 122"/>
                  <a:gd name="T36" fmla="*/ 136 w 144"/>
                  <a:gd name="T37" fmla="*/ 42 h 122"/>
                  <a:gd name="T38" fmla="*/ 140 w 144"/>
                  <a:gd name="T39" fmla="*/ 38 h 122"/>
                  <a:gd name="T40" fmla="*/ 144 w 144"/>
                  <a:gd name="T41" fmla="*/ 30 h 122"/>
                  <a:gd name="T42" fmla="*/ 144 w 144"/>
                  <a:gd name="T43" fmla="*/ 20 h 122"/>
                  <a:gd name="T44" fmla="*/ 142 w 144"/>
                  <a:gd name="T45" fmla="*/ 8 h 122"/>
                  <a:gd name="T46" fmla="*/ 140 w 144"/>
                  <a:gd name="T47" fmla="*/ 0 h 122"/>
                  <a:gd name="T48" fmla="*/ 138 w 144"/>
                  <a:gd name="T49" fmla="*/ 0 h 122"/>
                  <a:gd name="T50" fmla="*/ 132 w 144"/>
                  <a:gd name="T51" fmla="*/ 2 h 122"/>
                  <a:gd name="T52" fmla="*/ 122 w 144"/>
                  <a:gd name="T53" fmla="*/ 8 h 122"/>
                  <a:gd name="T54" fmla="*/ 116 w 144"/>
                  <a:gd name="T55" fmla="*/ 18 h 122"/>
                  <a:gd name="T56" fmla="*/ 114 w 144"/>
                  <a:gd name="T57" fmla="*/ 32 h 122"/>
                  <a:gd name="T58" fmla="*/ 112 w 144"/>
                  <a:gd name="T59" fmla="*/ 44 h 122"/>
                  <a:gd name="T60" fmla="*/ 108 w 144"/>
                  <a:gd name="T61" fmla="*/ 48 h 122"/>
                  <a:gd name="T62" fmla="*/ 102 w 144"/>
                  <a:gd name="T63" fmla="*/ 58 h 122"/>
                  <a:gd name="T64" fmla="*/ 94 w 144"/>
                  <a:gd name="T65" fmla="*/ 68 h 122"/>
                  <a:gd name="T66" fmla="*/ 82 w 144"/>
                  <a:gd name="T67" fmla="*/ 76 h 122"/>
                  <a:gd name="T68" fmla="*/ 72 w 144"/>
                  <a:gd name="T69" fmla="*/ 84 h 122"/>
                  <a:gd name="T70" fmla="*/ 64 w 144"/>
                  <a:gd name="T71" fmla="*/ 90 h 122"/>
                  <a:gd name="T72" fmla="*/ 40 w 144"/>
                  <a:gd name="T73" fmla="*/ 90 h 122"/>
                  <a:gd name="T74" fmla="*/ 6 w 144"/>
                  <a:gd name="T75" fmla="*/ 106 h 1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4"/>
                  <a:gd name="T115" fmla="*/ 0 h 122"/>
                  <a:gd name="T116" fmla="*/ 144 w 144"/>
                  <a:gd name="T117" fmla="*/ 122 h 12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4" h="122">
                    <a:moveTo>
                      <a:pt x="6" y="106"/>
                    </a:moveTo>
                    <a:lnTo>
                      <a:pt x="0" y="114"/>
                    </a:lnTo>
                    <a:lnTo>
                      <a:pt x="14" y="118"/>
                    </a:lnTo>
                    <a:lnTo>
                      <a:pt x="22" y="114"/>
                    </a:lnTo>
                    <a:lnTo>
                      <a:pt x="38" y="110"/>
                    </a:lnTo>
                    <a:lnTo>
                      <a:pt x="58" y="106"/>
                    </a:lnTo>
                    <a:lnTo>
                      <a:pt x="62" y="118"/>
                    </a:lnTo>
                    <a:lnTo>
                      <a:pt x="62" y="120"/>
                    </a:lnTo>
                    <a:lnTo>
                      <a:pt x="66" y="120"/>
                    </a:lnTo>
                    <a:lnTo>
                      <a:pt x="68" y="122"/>
                    </a:lnTo>
                    <a:lnTo>
                      <a:pt x="74" y="120"/>
                    </a:lnTo>
                    <a:lnTo>
                      <a:pt x="78" y="116"/>
                    </a:lnTo>
                    <a:lnTo>
                      <a:pt x="82" y="114"/>
                    </a:lnTo>
                    <a:lnTo>
                      <a:pt x="84" y="110"/>
                    </a:lnTo>
                    <a:lnTo>
                      <a:pt x="86" y="110"/>
                    </a:lnTo>
                    <a:lnTo>
                      <a:pt x="100" y="106"/>
                    </a:lnTo>
                    <a:lnTo>
                      <a:pt x="102" y="104"/>
                    </a:lnTo>
                    <a:lnTo>
                      <a:pt x="104" y="104"/>
                    </a:lnTo>
                    <a:lnTo>
                      <a:pt x="106" y="100"/>
                    </a:lnTo>
                    <a:lnTo>
                      <a:pt x="112" y="98"/>
                    </a:lnTo>
                    <a:lnTo>
                      <a:pt x="116" y="94"/>
                    </a:lnTo>
                    <a:lnTo>
                      <a:pt x="120" y="90"/>
                    </a:lnTo>
                    <a:lnTo>
                      <a:pt x="124" y="88"/>
                    </a:lnTo>
                    <a:lnTo>
                      <a:pt x="126" y="84"/>
                    </a:lnTo>
                    <a:lnTo>
                      <a:pt x="128" y="82"/>
                    </a:lnTo>
                    <a:lnTo>
                      <a:pt x="130" y="80"/>
                    </a:lnTo>
                    <a:lnTo>
                      <a:pt x="132" y="76"/>
                    </a:lnTo>
                    <a:lnTo>
                      <a:pt x="134" y="72"/>
                    </a:lnTo>
                    <a:lnTo>
                      <a:pt x="136" y="68"/>
                    </a:lnTo>
                    <a:lnTo>
                      <a:pt x="138" y="64"/>
                    </a:lnTo>
                    <a:lnTo>
                      <a:pt x="138" y="60"/>
                    </a:lnTo>
                    <a:lnTo>
                      <a:pt x="138" y="58"/>
                    </a:lnTo>
                    <a:lnTo>
                      <a:pt x="138" y="52"/>
                    </a:lnTo>
                    <a:lnTo>
                      <a:pt x="136" y="48"/>
                    </a:lnTo>
                    <a:lnTo>
                      <a:pt x="136" y="44"/>
                    </a:lnTo>
                    <a:lnTo>
                      <a:pt x="136" y="42"/>
                    </a:lnTo>
                    <a:lnTo>
                      <a:pt x="138" y="40"/>
                    </a:lnTo>
                    <a:lnTo>
                      <a:pt x="140" y="38"/>
                    </a:lnTo>
                    <a:lnTo>
                      <a:pt x="142" y="34"/>
                    </a:lnTo>
                    <a:lnTo>
                      <a:pt x="144" y="30"/>
                    </a:lnTo>
                    <a:lnTo>
                      <a:pt x="144" y="26"/>
                    </a:lnTo>
                    <a:lnTo>
                      <a:pt x="144" y="20"/>
                    </a:lnTo>
                    <a:lnTo>
                      <a:pt x="142" y="14"/>
                    </a:lnTo>
                    <a:lnTo>
                      <a:pt x="142" y="8"/>
                    </a:lnTo>
                    <a:lnTo>
                      <a:pt x="140" y="4"/>
                    </a:lnTo>
                    <a:lnTo>
                      <a:pt x="140" y="0"/>
                    </a:lnTo>
                    <a:lnTo>
                      <a:pt x="138" y="0"/>
                    </a:lnTo>
                    <a:lnTo>
                      <a:pt x="136" y="0"/>
                    </a:lnTo>
                    <a:lnTo>
                      <a:pt x="132" y="2"/>
                    </a:lnTo>
                    <a:lnTo>
                      <a:pt x="126" y="4"/>
                    </a:lnTo>
                    <a:lnTo>
                      <a:pt x="122" y="8"/>
                    </a:lnTo>
                    <a:lnTo>
                      <a:pt x="118" y="12"/>
                    </a:lnTo>
                    <a:lnTo>
                      <a:pt x="116" y="18"/>
                    </a:lnTo>
                    <a:lnTo>
                      <a:pt x="114" y="26"/>
                    </a:lnTo>
                    <a:lnTo>
                      <a:pt x="114" y="32"/>
                    </a:lnTo>
                    <a:lnTo>
                      <a:pt x="112" y="38"/>
                    </a:lnTo>
                    <a:lnTo>
                      <a:pt x="112" y="44"/>
                    </a:lnTo>
                    <a:lnTo>
                      <a:pt x="110" y="46"/>
                    </a:lnTo>
                    <a:lnTo>
                      <a:pt x="108" y="48"/>
                    </a:lnTo>
                    <a:lnTo>
                      <a:pt x="106" y="52"/>
                    </a:lnTo>
                    <a:lnTo>
                      <a:pt x="102" y="58"/>
                    </a:lnTo>
                    <a:lnTo>
                      <a:pt x="98" y="62"/>
                    </a:lnTo>
                    <a:lnTo>
                      <a:pt x="94" y="68"/>
                    </a:lnTo>
                    <a:lnTo>
                      <a:pt x="88" y="72"/>
                    </a:lnTo>
                    <a:lnTo>
                      <a:pt x="82" y="76"/>
                    </a:lnTo>
                    <a:lnTo>
                      <a:pt x="76" y="80"/>
                    </a:lnTo>
                    <a:lnTo>
                      <a:pt x="72" y="84"/>
                    </a:lnTo>
                    <a:lnTo>
                      <a:pt x="68" y="88"/>
                    </a:lnTo>
                    <a:lnTo>
                      <a:pt x="64" y="90"/>
                    </a:lnTo>
                    <a:lnTo>
                      <a:pt x="40" y="90"/>
                    </a:lnTo>
                    <a:lnTo>
                      <a:pt x="22" y="96"/>
                    </a:lnTo>
                    <a:lnTo>
                      <a:pt x="6" y="10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90" name="Freeform 215"/>
              <p:cNvSpPr>
                <a:spLocks/>
              </p:cNvSpPr>
              <p:nvPr/>
            </p:nvSpPr>
            <p:spPr bwMode="gray">
              <a:xfrm>
                <a:off x="4492" y="443"/>
                <a:ext cx="26" cy="16"/>
              </a:xfrm>
              <a:custGeom>
                <a:avLst/>
                <a:gdLst>
                  <a:gd name="T0" fmla="*/ 8 w 24"/>
                  <a:gd name="T1" fmla="*/ 0 h 16"/>
                  <a:gd name="T2" fmla="*/ 0 w 24"/>
                  <a:gd name="T3" fmla="*/ 10 h 16"/>
                  <a:gd name="T4" fmla="*/ 8 w 24"/>
                  <a:gd name="T5" fmla="*/ 16 h 16"/>
                  <a:gd name="T6" fmla="*/ 18 w 24"/>
                  <a:gd name="T7" fmla="*/ 8 h 16"/>
                  <a:gd name="T8" fmla="*/ 24 w 24"/>
                  <a:gd name="T9" fmla="*/ 2 h 16"/>
                  <a:gd name="T10" fmla="*/ 8 w 24"/>
                  <a:gd name="T11" fmla="*/ 0 h 16"/>
                  <a:gd name="T12" fmla="*/ 8 w 24"/>
                  <a:gd name="T13" fmla="*/ 0 h 16"/>
                  <a:gd name="T14" fmla="*/ 0 60000 65536"/>
                  <a:gd name="T15" fmla="*/ 0 60000 65536"/>
                  <a:gd name="T16" fmla="*/ 0 60000 65536"/>
                  <a:gd name="T17" fmla="*/ 0 60000 65536"/>
                  <a:gd name="T18" fmla="*/ 0 60000 65536"/>
                  <a:gd name="T19" fmla="*/ 0 60000 65536"/>
                  <a:gd name="T20" fmla="*/ 0 60000 65536"/>
                  <a:gd name="T21" fmla="*/ 0 w 24"/>
                  <a:gd name="T22" fmla="*/ 0 h 16"/>
                  <a:gd name="T23" fmla="*/ 24 w 24"/>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6">
                    <a:moveTo>
                      <a:pt x="8" y="0"/>
                    </a:moveTo>
                    <a:lnTo>
                      <a:pt x="0" y="10"/>
                    </a:lnTo>
                    <a:lnTo>
                      <a:pt x="8" y="16"/>
                    </a:lnTo>
                    <a:lnTo>
                      <a:pt x="18" y="8"/>
                    </a:lnTo>
                    <a:lnTo>
                      <a:pt x="24" y="2"/>
                    </a:lnTo>
                    <a:lnTo>
                      <a:pt x="8"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91" name="Freeform 216"/>
              <p:cNvSpPr>
                <a:spLocks/>
              </p:cNvSpPr>
              <p:nvPr/>
            </p:nvSpPr>
            <p:spPr bwMode="gray">
              <a:xfrm>
                <a:off x="4600" y="283"/>
                <a:ext cx="86" cy="60"/>
              </a:xfrm>
              <a:custGeom>
                <a:avLst/>
                <a:gdLst>
                  <a:gd name="T0" fmla="*/ 36 w 78"/>
                  <a:gd name="T1" fmla="*/ 6 h 60"/>
                  <a:gd name="T2" fmla="*/ 36 w 78"/>
                  <a:gd name="T3" fmla="*/ 6 h 60"/>
                  <a:gd name="T4" fmla="*/ 34 w 78"/>
                  <a:gd name="T5" fmla="*/ 4 h 60"/>
                  <a:gd name="T6" fmla="*/ 32 w 78"/>
                  <a:gd name="T7" fmla="*/ 2 h 60"/>
                  <a:gd name="T8" fmla="*/ 30 w 78"/>
                  <a:gd name="T9" fmla="*/ 0 h 60"/>
                  <a:gd name="T10" fmla="*/ 28 w 78"/>
                  <a:gd name="T11" fmla="*/ 0 h 60"/>
                  <a:gd name="T12" fmla="*/ 26 w 78"/>
                  <a:gd name="T13" fmla="*/ 2 h 60"/>
                  <a:gd name="T14" fmla="*/ 24 w 78"/>
                  <a:gd name="T15" fmla="*/ 4 h 60"/>
                  <a:gd name="T16" fmla="*/ 22 w 78"/>
                  <a:gd name="T17" fmla="*/ 12 h 60"/>
                  <a:gd name="T18" fmla="*/ 20 w 78"/>
                  <a:gd name="T19" fmla="*/ 18 h 60"/>
                  <a:gd name="T20" fmla="*/ 20 w 78"/>
                  <a:gd name="T21" fmla="*/ 22 h 60"/>
                  <a:gd name="T22" fmla="*/ 20 w 78"/>
                  <a:gd name="T23" fmla="*/ 26 h 60"/>
                  <a:gd name="T24" fmla="*/ 18 w 78"/>
                  <a:gd name="T25" fmla="*/ 28 h 60"/>
                  <a:gd name="T26" fmla="*/ 16 w 78"/>
                  <a:gd name="T27" fmla="*/ 32 h 60"/>
                  <a:gd name="T28" fmla="*/ 12 w 78"/>
                  <a:gd name="T29" fmla="*/ 36 h 60"/>
                  <a:gd name="T30" fmla="*/ 10 w 78"/>
                  <a:gd name="T31" fmla="*/ 42 h 60"/>
                  <a:gd name="T32" fmla="*/ 6 w 78"/>
                  <a:gd name="T33" fmla="*/ 46 h 60"/>
                  <a:gd name="T34" fmla="*/ 4 w 78"/>
                  <a:gd name="T35" fmla="*/ 48 h 60"/>
                  <a:gd name="T36" fmla="*/ 2 w 78"/>
                  <a:gd name="T37" fmla="*/ 50 h 60"/>
                  <a:gd name="T38" fmla="*/ 0 w 78"/>
                  <a:gd name="T39" fmla="*/ 52 h 60"/>
                  <a:gd name="T40" fmla="*/ 0 w 78"/>
                  <a:gd name="T41" fmla="*/ 54 h 60"/>
                  <a:gd name="T42" fmla="*/ 0 w 78"/>
                  <a:gd name="T43" fmla="*/ 56 h 60"/>
                  <a:gd name="T44" fmla="*/ 4 w 78"/>
                  <a:gd name="T45" fmla="*/ 56 h 60"/>
                  <a:gd name="T46" fmla="*/ 8 w 78"/>
                  <a:gd name="T47" fmla="*/ 58 h 60"/>
                  <a:gd name="T48" fmla="*/ 14 w 78"/>
                  <a:gd name="T49" fmla="*/ 58 h 60"/>
                  <a:gd name="T50" fmla="*/ 20 w 78"/>
                  <a:gd name="T51" fmla="*/ 58 h 60"/>
                  <a:gd name="T52" fmla="*/ 26 w 78"/>
                  <a:gd name="T53" fmla="*/ 58 h 60"/>
                  <a:gd name="T54" fmla="*/ 30 w 78"/>
                  <a:gd name="T55" fmla="*/ 56 h 60"/>
                  <a:gd name="T56" fmla="*/ 32 w 78"/>
                  <a:gd name="T57" fmla="*/ 56 h 60"/>
                  <a:gd name="T58" fmla="*/ 38 w 78"/>
                  <a:gd name="T59" fmla="*/ 60 h 60"/>
                  <a:gd name="T60" fmla="*/ 48 w 78"/>
                  <a:gd name="T61" fmla="*/ 58 h 60"/>
                  <a:gd name="T62" fmla="*/ 48 w 78"/>
                  <a:gd name="T63" fmla="*/ 58 h 60"/>
                  <a:gd name="T64" fmla="*/ 50 w 78"/>
                  <a:gd name="T65" fmla="*/ 56 h 60"/>
                  <a:gd name="T66" fmla="*/ 52 w 78"/>
                  <a:gd name="T67" fmla="*/ 52 h 60"/>
                  <a:gd name="T68" fmla="*/ 54 w 78"/>
                  <a:gd name="T69" fmla="*/ 50 h 60"/>
                  <a:gd name="T70" fmla="*/ 56 w 78"/>
                  <a:gd name="T71" fmla="*/ 46 h 60"/>
                  <a:gd name="T72" fmla="*/ 60 w 78"/>
                  <a:gd name="T73" fmla="*/ 44 h 60"/>
                  <a:gd name="T74" fmla="*/ 62 w 78"/>
                  <a:gd name="T75" fmla="*/ 44 h 60"/>
                  <a:gd name="T76" fmla="*/ 64 w 78"/>
                  <a:gd name="T77" fmla="*/ 44 h 60"/>
                  <a:gd name="T78" fmla="*/ 66 w 78"/>
                  <a:gd name="T79" fmla="*/ 42 h 60"/>
                  <a:gd name="T80" fmla="*/ 70 w 78"/>
                  <a:gd name="T81" fmla="*/ 40 h 60"/>
                  <a:gd name="T82" fmla="*/ 72 w 78"/>
                  <a:gd name="T83" fmla="*/ 38 h 60"/>
                  <a:gd name="T84" fmla="*/ 74 w 78"/>
                  <a:gd name="T85" fmla="*/ 36 h 60"/>
                  <a:gd name="T86" fmla="*/ 76 w 78"/>
                  <a:gd name="T87" fmla="*/ 34 h 60"/>
                  <a:gd name="T88" fmla="*/ 78 w 78"/>
                  <a:gd name="T89" fmla="*/ 32 h 60"/>
                  <a:gd name="T90" fmla="*/ 78 w 78"/>
                  <a:gd name="T91" fmla="*/ 32 h 60"/>
                  <a:gd name="T92" fmla="*/ 78 w 78"/>
                  <a:gd name="T93" fmla="*/ 30 h 60"/>
                  <a:gd name="T94" fmla="*/ 78 w 78"/>
                  <a:gd name="T95" fmla="*/ 26 h 60"/>
                  <a:gd name="T96" fmla="*/ 78 w 78"/>
                  <a:gd name="T97" fmla="*/ 24 h 60"/>
                  <a:gd name="T98" fmla="*/ 76 w 78"/>
                  <a:gd name="T99" fmla="*/ 22 h 60"/>
                  <a:gd name="T100" fmla="*/ 74 w 78"/>
                  <a:gd name="T101" fmla="*/ 20 h 60"/>
                  <a:gd name="T102" fmla="*/ 72 w 78"/>
                  <a:gd name="T103" fmla="*/ 22 h 60"/>
                  <a:gd name="T104" fmla="*/ 70 w 78"/>
                  <a:gd name="T105" fmla="*/ 24 h 60"/>
                  <a:gd name="T106" fmla="*/ 66 w 78"/>
                  <a:gd name="T107" fmla="*/ 26 h 60"/>
                  <a:gd name="T108" fmla="*/ 64 w 78"/>
                  <a:gd name="T109" fmla="*/ 26 h 60"/>
                  <a:gd name="T110" fmla="*/ 62 w 78"/>
                  <a:gd name="T111" fmla="*/ 26 h 60"/>
                  <a:gd name="T112" fmla="*/ 58 w 78"/>
                  <a:gd name="T113" fmla="*/ 24 h 60"/>
                  <a:gd name="T114" fmla="*/ 52 w 78"/>
                  <a:gd name="T115" fmla="*/ 22 h 60"/>
                  <a:gd name="T116" fmla="*/ 46 w 78"/>
                  <a:gd name="T117" fmla="*/ 20 h 60"/>
                  <a:gd name="T118" fmla="*/ 42 w 78"/>
                  <a:gd name="T119" fmla="*/ 16 h 60"/>
                  <a:gd name="T120" fmla="*/ 38 w 78"/>
                  <a:gd name="T121" fmla="*/ 12 h 60"/>
                  <a:gd name="T122" fmla="*/ 36 w 78"/>
                  <a:gd name="T123" fmla="*/ 6 h 60"/>
                  <a:gd name="T124" fmla="*/ 36 w 78"/>
                  <a:gd name="T125" fmla="*/ 6 h 6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8"/>
                  <a:gd name="T190" fmla="*/ 0 h 60"/>
                  <a:gd name="T191" fmla="*/ 78 w 78"/>
                  <a:gd name="T192" fmla="*/ 60 h 6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8" h="60">
                    <a:moveTo>
                      <a:pt x="36" y="6"/>
                    </a:moveTo>
                    <a:lnTo>
                      <a:pt x="36" y="6"/>
                    </a:lnTo>
                    <a:lnTo>
                      <a:pt x="34" y="4"/>
                    </a:lnTo>
                    <a:lnTo>
                      <a:pt x="32" y="2"/>
                    </a:lnTo>
                    <a:lnTo>
                      <a:pt x="30" y="0"/>
                    </a:lnTo>
                    <a:lnTo>
                      <a:pt x="28" y="0"/>
                    </a:lnTo>
                    <a:lnTo>
                      <a:pt x="26" y="2"/>
                    </a:lnTo>
                    <a:lnTo>
                      <a:pt x="24" y="4"/>
                    </a:lnTo>
                    <a:lnTo>
                      <a:pt x="22" y="12"/>
                    </a:lnTo>
                    <a:lnTo>
                      <a:pt x="20" y="18"/>
                    </a:lnTo>
                    <a:lnTo>
                      <a:pt x="20" y="22"/>
                    </a:lnTo>
                    <a:lnTo>
                      <a:pt x="20" y="26"/>
                    </a:lnTo>
                    <a:lnTo>
                      <a:pt x="18" y="28"/>
                    </a:lnTo>
                    <a:lnTo>
                      <a:pt x="16" y="32"/>
                    </a:lnTo>
                    <a:lnTo>
                      <a:pt x="12" y="36"/>
                    </a:lnTo>
                    <a:lnTo>
                      <a:pt x="10" y="42"/>
                    </a:lnTo>
                    <a:lnTo>
                      <a:pt x="6" y="46"/>
                    </a:lnTo>
                    <a:lnTo>
                      <a:pt x="4" y="48"/>
                    </a:lnTo>
                    <a:lnTo>
                      <a:pt x="2" y="50"/>
                    </a:lnTo>
                    <a:lnTo>
                      <a:pt x="0" y="52"/>
                    </a:lnTo>
                    <a:lnTo>
                      <a:pt x="0" y="54"/>
                    </a:lnTo>
                    <a:lnTo>
                      <a:pt x="0" y="56"/>
                    </a:lnTo>
                    <a:lnTo>
                      <a:pt x="4" y="56"/>
                    </a:lnTo>
                    <a:lnTo>
                      <a:pt x="8" y="58"/>
                    </a:lnTo>
                    <a:lnTo>
                      <a:pt x="14" y="58"/>
                    </a:lnTo>
                    <a:lnTo>
                      <a:pt x="20" y="58"/>
                    </a:lnTo>
                    <a:lnTo>
                      <a:pt x="26" y="58"/>
                    </a:lnTo>
                    <a:lnTo>
                      <a:pt x="30" y="56"/>
                    </a:lnTo>
                    <a:lnTo>
                      <a:pt x="32" y="56"/>
                    </a:lnTo>
                    <a:lnTo>
                      <a:pt x="38" y="60"/>
                    </a:lnTo>
                    <a:lnTo>
                      <a:pt x="48" y="58"/>
                    </a:lnTo>
                    <a:lnTo>
                      <a:pt x="50" y="56"/>
                    </a:lnTo>
                    <a:lnTo>
                      <a:pt x="52" y="52"/>
                    </a:lnTo>
                    <a:lnTo>
                      <a:pt x="54" y="50"/>
                    </a:lnTo>
                    <a:lnTo>
                      <a:pt x="56" y="46"/>
                    </a:lnTo>
                    <a:lnTo>
                      <a:pt x="60" y="44"/>
                    </a:lnTo>
                    <a:lnTo>
                      <a:pt x="62" y="44"/>
                    </a:lnTo>
                    <a:lnTo>
                      <a:pt x="64" y="44"/>
                    </a:lnTo>
                    <a:lnTo>
                      <a:pt x="66" y="42"/>
                    </a:lnTo>
                    <a:lnTo>
                      <a:pt x="70" y="40"/>
                    </a:lnTo>
                    <a:lnTo>
                      <a:pt x="72" y="38"/>
                    </a:lnTo>
                    <a:lnTo>
                      <a:pt x="74" y="36"/>
                    </a:lnTo>
                    <a:lnTo>
                      <a:pt x="76" y="34"/>
                    </a:lnTo>
                    <a:lnTo>
                      <a:pt x="78" y="32"/>
                    </a:lnTo>
                    <a:lnTo>
                      <a:pt x="78" y="30"/>
                    </a:lnTo>
                    <a:lnTo>
                      <a:pt x="78" y="26"/>
                    </a:lnTo>
                    <a:lnTo>
                      <a:pt x="78" y="24"/>
                    </a:lnTo>
                    <a:lnTo>
                      <a:pt x="76" y="22"/>
                    </a:lnTo>
                    <a:lnTo>
                      <a:pt x="74" y="20"/>
                    </a:lnTo>
                    <a:lnTo>
                      <a:pt x="72" y="22"/>
                    </a:lnTo>
                    <a:lnTo>
                      <a:pt x="70" y="24"/>
                    </a:lnTo>
                    <a:lnTo>
                      <a:pt x="66" y="26"/>
                    </a:lnTo>
                    <a:lnTo>
                      <a:pt x="64" y="26"/>
                    </a:lnTo>
                    <a:lnTo>
                      <a:pt x="62" y="26"/>
                    </a:lnTo>
                    <a:lnTo>
                      <a:pt x="58" y="24"/>
                    </a:lnTo>
                    <a:lnTo>
                      <a:pt x="52" y="22"/>
                    </a:lnTo>
                    <a:lnTo>
                      <a:pt x="46" y="20"/>
                    </a:lnTo>
                    <a:lnTo>
                      <a:pt x="42" y="16"/>
                    </a:lnTo>
                    <a:lnTo>
                      <a:pt x="38" y="12"/>
                    </a:lnTo>
                    <a:lnTo>
                      <a:pt x="36" y="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92" name="Freeform 217"/>
              <p:cNvSpPr>
                <a:spLocks/>
              </p:cNvSpPr>
              <p:nvPr/>
            </p:nvSpPr>
            <p:spPr bwMode="gray">
              <a:xfrm>
                <a:off x="3673" y="423"/>
                <a:ext cx="88" cy="34"/>
              </a:xfrm>
              <a:custGeom>
                <a:avLst/>
                <a:gdLst>
                  <a:gd name="T0" fmla="*/ 58 w 80"/>
                  <a:gd name="T1" fmla="*/ 0 h 34"/>
                  <a:gd name="T2" fmla="*/ 52 w 80"/>
                  <a:gd name="T3" fmla="*/ 2 h 34"/>
                  <a:gd name="T4" fmla="*/ 38 w 80"/>
                  <a:gd name="T5" fmla="*/ 2 h 34"/>
                  <a:gd name="T6" fmla="*/ 24 w 80"/>
                  <a:gd name="T7" fmla="*/ 2 h 34"/>
                  <a:gd name="T8" fmla="*/ 16 w 80"/>
                  <a:gd name="T9" fmla="*/ 2 h 34"/>
                  <a:gd name="T10" fmla="*/ 0 w 80"/>
                  <a:gd name="T11" fmla="*/ 16 h 34"/>
                  <a:gd name="T12" fmla="*/ 0 w 80"/>
                  <a:gd name="T13" fmla="*/ 22 h 34"/>
                  <a:gd name="T14" fmla="*/ 0 w 80"/>
                  <a:gd name="T15" fmla="*/ 22 h 34"/>
                  <a:gd name="T16" fmla="*/ 2 w 80"/>
                  <a:gd name="T17" fmla="*/ 24 h 34"/>
                  <a:gd name="T18" fmla="*/ 2 w 80"/>
                  <a:gd name="T19" fmla="*/ 28 h 34"/>
                  <a:gd name="T20" fmla="*/ 4 w 80"/>
                  <a:gd name="T21" fmla="*/ 30 h 34"/>
                  <a:gd name="T22" fmla="*/ 6 w 80"/>
                  <a:gd name="T23" fmla="*/ 30 h 34"/>
                  <a:gd name="T24" fmla="*/ 8 w 80"/>
                  <a:gd name="T25" fmla="*/ 30 h 34"/>
                  <a:gd name="T26" fmla="*/ 12 w 80"/>
                  <a:gd name="T27" fmla="*/ 28 h 34"/>
                  <a:gd name="T28" fmla="*/ 16 w 80"/>
                  <a:gd name="T29" fmla="*/ 28 h 34"/>
                  <a:gd name="T30" fmla="*/ 20 w 80"/>
                  <a:gd name="T31" fmla="*/ 30 h 34"/>
                  <a:gd name="T32" fmla="*/ 26 w 80"/>
                  <a:gd name="T33" fmla="*/ 34 h 34"/>
                  <a:gd name="T34" fmla="*/ 26 w 80"/>
                  <a:gd name="T35" fmla="*/ 32 h 34"/>
                  <a:gd name="T36" fmla="*/ 30 w 80"/>
                  <a:gd name="T37" fmla="*/ 28 h 34"/>
                  <a:gd name="T38" fmla="*/ 40 w 80"/>
                  <a:gd name="T39" fmla="*/ 26 h 34"/>
                  <a:gd name="T40" fmla="*/ 58 w 80"/>
                  <a:gd name="T41" fmla="*/ 24 h 34"/>
                  <a:gd name="T42" fmla="*/ 58 w 80"/>
                  <a:gd name="T43" fmla="*/ 24 h 34"/>
                  <a:gd name="T44" fmla="*/ 58 w 80"/>
                  <a:gd name="T45" fmla="*/ 22 h 34"/>
                  <a:gd name="T46" fmla="*/ 58 w 80"/>
                  <a:gd name="T47" fmla="*/ 20 h 34"/>
                  <a:gd name="T48" fmla="*/ 60 w 80"/>
                  <a:gd name="T49" fmla="*/ 16 h 34"/>
                  <a:gd name="T50" fmla="*/ 62 w 80"/>
                  <a:gd name="T51" fmla="*/ 14 h 34"/>
                  <a:gd name="T52" fmla="*/ 66 w 80"/>
                  <a:gd name="T53" fmla="*/ 12 h 34"/>
                  <a:gd name="T54" fmla="*/ 72 w 80"/>
                  <a:gd name="T55" fmla="*/ 10 h 34"/>
                  <a:gd name="T56" fmla="*/ 80 w 80"/>
                  <a:gd name="T57" fmla="*/ 10 h 34"/>
                  <a:gd name="T58" fmla="*/ 78 w 80"/>
                  <a:gd name="T59" fmla="*/ 8 h 34"/>
                  <a:gd name="T60" fmla="*/ 76 w 80"/>
                  <a:gd name="T61" fmla="*/ 8 h 34"/>
                  <a:gd name="T62" fmla="*/ 70 w 80"/>
                  <a:gd name="T63" fmla="*/ 8 h 34"/>
                  <a:gd name="T64" fmla="*/ 64 w 80"/>
                  <a:gd name="T65" fmla="*/ 6 h 34"/>
                  <a:gd name="T66" fmla="*/ 60 w 80"/>
                  <a:gd name="T67" fmla="*/ 4 h 34"/>
                  <a:gd name="T68" fmla="*/ 58 w 80"/>
                  <a:gd name="T69" fmla="*/ 0 h 3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0"/>
                  <a:gd name="T106" fmla="*/ 0 h 34"/>
                  <a:gd name="T107" fmla="*/ 80 w 80"/>
                  <a:gd name="T108" fmla="*/ 34 h 3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0" h="34">
                    <a:moveTo>
                      <a:pt x="58" y="0"/>
                    </a:moveTo>
                    <a:lnTo>
                      <a:pt x="52" y="2"/>
                    </a:lnTo>
                    <a:lnTo>
                      <a:pt x="38" y="2"/>
                    </a:lnTo>
                    <a:lnTo>
                      <a:pt x="24" y="2"/>
                    </a:lnTo>
                    <a:lnTo>
                      <a:pt x="16" y="2"/>
                    </a:lnTo>
                    <a:lnTo>
                      <a:pt x="0" y="16"/>
                    </a:lnTo>
                    <a:lnTo>
                      <a:pt x="0" y="22"/>
                    </a:lnTo>
                    <a:lnTo>
                      <a:pt x="2" y="24"/>
                    </a:lnTo>
                    <a:lnTo>
                      <a:pt x="2" y="28"/>
                    </a:lnTo>
                    <a:lnTo>
                      <a:pt x="4" y="30"/>
                    </a:lnTo>
                    <a:lnTo>
                      <a:pt x="6" y="30"/>
                    </a:lnTo>
                    <a:lnTo>
                      <a:pt x="8" y="30"/>
                    </a:lnTo>
                    <a:lnTo>
                      <a:pt x="12" y="28"/>
                    </a:lnTo>
                    <a:lnTo>
                      <a:pt x="16" y="28"/>
                    </a:lnTo>
                    <a:lnTo>
                      <a:pt x="20" y="30"/>
                    </a:lnTo>
                    <a:lnTo>
                      <a:pt x="26" y="34"/>
                    </a:lnTo>
                    <a:lnTo>
                      <a:pt x="26" y="32"/>
                    </a:lnTo>
                    <a:lnTo>
                      <a:pt x="30" y="28"/>
                    </a:lnTo>
                    <a:lnTo>
                      <a:pt x="40" y="26"/>
                    </a:lnTo>
                    <a:lnTo>
                      <a:pt x="58" y="24"/>
                    </a:lnTo>
                    <a:lnTo>
                      <a:pt x="58" y="22"/>
                    </a:lnTo>
                    <a:lnTo>
                      <a:pt x="58" y="20"/>
                    </a:lnTo>
                    <a:lnTo>
                      <a:pt x="60" y="16"/>
                    </a:lnTo>
                    <a:lnTo>
                      <a:pt x="62" y="14"/>
                    </a:lnTo>
                    <a:lnTo>
                      <a:pt x="66" y="12"/>
                    </a:lnTo>
                    <a:lnTo>
                      <a:pt x="72" y="10"/>
                    </a:lnTo>
                    <a:lnTo>
                      <a:pt x="80" y="10"/>
                    </a:lnTo>
                    <a:lnTo>
                      <a:pt x="78" y="8"/>
                    </a:lnTo>
                    <a:lnTo>
                      <a:pt x="76" y="8"/>
                    </a:lnTo>
                    <a:lnTo>
                      <a:pt x="70" y="8"/>
                    </a:lnTo>
                    <a:lnTo>
                      <a:pt x="64" y="6"/>
                    </a:lnTo>
                    <a:lnTo>
                      <a:pt x="60" y="4"/>
                    </a:lnTo>
                    <a:lnTo>
                      <a:pt x="58" y="0"/>
                    </a:lnTo>
                  </a:path>
                </a:pathLst>
              </a:custGeom>
              <a:grpFill/>
              <a:ln w="9525">
                <a:solidFill>
                  <a:srgbClr val="C0C0C0"/>
                </a:solidFill>
                <a:round/>
                <a:headEnd/>
                <a:tailEnd/>
              </a:ln>
            </p:spPr>
            <p:txBody>
              <a:bodyPr/>
              <a:lstStyle/>
              <a:p>
                <a:pPr>
                  <a:defRPr/>
                </a:pPr>
                <a:endParaRPr lang="en-US">
                  <a:solidFill>
                    <a:schemeClr val="bg2"/>
                  </a:solidFill>
                </a:endParaRPr>
              </a:p>
            </p:txBody>
          </p:sp>
          <p:sp>
            <p:nvSpPr>
              <p:cNvPr id="193" name="Freeform 218"/>
              <p:cNvSpPr>
                <a:spLocks/>
              </p:cNvSpPr>
              <p:nvPr/>
            </p:nvSpPr>
            <p:spPr bwMode="gray">
              <a:xfrm>
                <a:off x="3673" y="423"/>
                <a:ext cx="88" cy="34"/>
              </a:xfrm>
              <a:custGeom>
                <a:avLst/>
                <a:gdLst>
                  <a:gd name="T0" fmla="*/ 56 w 80"/>
                  <a:gd name="T1" fmla="*/ 0 h 34"/>
                  <a:gd name="T2" fmla="*/ 50 w 80"/>
                  <a:gd name="T3" fmla="*/ 2 h 34"/>
                  <a:gd name="T4" fmla="*/ 38 w 80"/>
                  <a:gd name="T5" fmla="*/ 2 h 34"/>
                  <a:gd name="T6" fmla="*/ 24 w 80"/>
                  <a:gd name="T7" fmla="*/ 2 h 34"/>
                  <a:gd name="T8" fmla="*/ 16 w 80"/>
                  <a:gd name="T9" fmla="*/ 2 h 34"/>
                  <a:gd name="T10" fmla="*/ 0 w 80"/>
                  <a:gd name="T11" fmla="*/ 16 h 34"/>
                  <a:gd name="T12" fmla="*/ 0 w 80"/>
                  <a:gd name="T13" fmla="*/ 22 h 34"/>
                  <a:gd name="T14" fmla="*/ 0 w 80"/>
                  <a:gd name="T15" fmla="*/ 22 h 34"/>
                  <a:gd name="T16" fmla="*/ 2 w 80"/>
                  <a:gd name="T17" fmla="*/ 24 h 34"/>
                  <a:gd name="T18" fmla="*/ 2 w 80"/>
                  <a:gd name="T19" fmla="*/ 28 h 34"/>
                  <a:gd name="T20" fmla="*/ 4 w 80"/>
                  <a:gd name="T21" fmla="*/ 30 h 34"/>
                  <a:gd name="T22" fmla="*/ 6 w 80"/>
                  <a:gd name="T23" fmla="*/ 30 h 34"/>
                  <a:gd name="T24" fmla="*/ 8 w 80"/>
                  <a:gd name="T25" fmla="*/ 30 h 34"/>
                  <a:gd name="T26" fmla="*/ 12 w 80"/>
                  <a:gd name="T27" fmla="*/ 28 h 34"/>
                  <a:gd name="T28" fmla="*/ 16 w 80"/>
                  <a:gd name="T29" fmla="*/ 28 h 34"/>
                  <a:gd name="T30" fmla="*/ 20 w 80"/>
                  <a:gd name="T31" fmla="*/ 30 h 34"/>
                  <a:gd name="T32" fmla="*/ 26 w 80"/>
                  <a:gd name="T33" fmla="*/ 34 h 34"/>
                  <a:gd name="T34" fmla="*/ 26 w 80"/>
                  <a:gd name="T35" fmla="*/ 32 h 34"/>
                  <a:gd name="T36" fmla="*/ 30 w 80"/>
                  <a:gd name="T37" fmla="*/ 28 h 34"/>
                  <a:gd name="T38" fmla="*/ 40 w 80"/>
                  <a:gd name="T39" fmla="*/ 26 h 34"/>
                  <a:gd name="T40" fmla="*/ 58 w 80"/>
                  <a:gd name="T41" fmla="*/ 24 h 34"/>
                  <a:gd name="T42" fmla="*/ 58 w 80"/>
                  <a:gd name="T43" fmla="*/ 24 h 34"/>
                  <a:gd name="T44" fmla="*/ 58 w 80"/>
                  <a:gd name="T45" fmla="*/ 22 h 34"/>
                  <a:gd name="T46" fmla="*/ 58 w 80"/>
                  <a:gd name="T47" fmla="*/ 20 h 34"/>
                  <a:gd name="T48" fmla="*/ 60 w 80"/>
                  <a:gd name="T49" fmla="*/ 16 h 34"/>
                  <a:gd name="T50" fmla="*/ 62 w 80"/>
                  <a:gd name="T51" fmla="*/ 14 h 34"/>
                  <a:gd name="T52" fmla="*/ 66 w 80"/>
                  <a:gd name="T53" fmla="*/ 12 h 34"/>
                  <a:gd name="T54" fmla="*/ 72 w 80"/>
                  <a:gd name="T55" fmla="*/ 10 h 34"/>
                  <a:gd name="T56" fmla="*/ 80 w 80"/>
                  <a:gd name="T57" fmla="*/ 10 h 34"/>
                  <a:gd name="T58" fmla="*/ 78 w 80"/>
                  <a:gd name="T59" fmla="*/ 8 h 34"/>
                  <a:gd name="T60" fmla="*/ 74 w 80"/>
                  <a:gd name="T61" fmla="*/ 8 h 34"/>
                  <a:gd name="T62" fmla="*/ 70 w 80"/>
                  <a:gd name="T63" fmla="*/ 8 h 34"/>
                  <a:gd name="T64" fmla="*/ 64 w 80"/>
                  <a:gd name="T65" fmla="*/ 6 h 34"/>
                  <a:gd name="T66" fmla="*/ 60 w 80"/>
                  <a:gd name="T67" fmla="*/ 4 h 34"/>
                  <a:gd name="T68" fmla="*/ 56 w 80"/>
                  <a:gd name="T69" fmla="*/ 0 h 34"/>
                  <a:gd name="T70" fmla="*/ 56 w 80"/>
                  <a:gd name="T71" fmla="*/ 0 h 3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0"/>
                  <a:gd name="T109" fmla="*/ 0 h 34"/>
                  <a:gd name="T110" fmla="*/ 80 w 80"/>
                  <a:gd name="T111" fmla="*/ 34 h 3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0" h="34">
                    <a:moveTo>
                      <a:pt x="56" y="0"/>
                    </a:moveTo>
                    <a:lnTo>
                      <a:pt x="50" y="2"/>
                    </a:lnTo>
                    <a:lnTo>
                      <a:pt x="38" y="2"/>
                    </a:lnTo>
                    <a:lnTo>
                      <a:pt x="24" y="2"/>
                    </a:lnTo>
                    <a:lnTo>
                      <a:pt x="16" y="2"/>
                    </a:lnTo>
                    <a:lnTo>
                      <a:pt x="0" y="16"/>
                    </a:lnTo>
                    <a:lnTo>
                      <a:pt x="0" y="22"/>
                    </a:lnTo>
                    <a:lnTo>
                      <a:pt x="2" y="24"/>
                    </a:lnTo>
                    <a:lnTo>
                      <a:pt x="2" y="28"/>
                    </a:lnTo>
                    <a:lnTo>
                      <a:pt x="4" y="30"/>
                    </a:lnTo>
                    <a:lnTo>
                      <a:pt x="6" y="30"/>
                    </a:lnTo>
                    <a:lnTo>
                      <a:pt x="8" y="30"/>
                    </a:lnTo>
                    <a:lnTo>
                      <a:pt x="12" y="28"/>
                    </a:lnTo>
                    <a:lnTo>
                      <a:pt x="16" y="28"/>
                    </a:lnTo>
                    <a:lnTo>
                      <a:pt x="20" y="30"/>
                    </a:lnTo>
                    <a:lnTo>
                      <a:pt x="26" y="34"/>
                    </a:lnTo>
                    <a:lnTo>
                      <a:pt x="26" y="32"/>
                    </a:lnTo>
                    <a:lnTo>
                      <a:pt x="30" y="28"/>
                    </a:lnTo>
                    <a:lnTo>
                      <a:pt x="40" y="26"/>
                    </a:lnTo>
                    <a:lnTo>
                      <a:pt x="58" y="24"/>
                    </a:lnTo>
                    <a:lnTo>
                      <a:pt x="58" y="22"/>
                    </a:lnTo>
                    <a:lnTo>
                      <a:pt x="58" y="20"/>
                    </a:lnTo>
                    <a:lnTo>
                      <a:pt x="60" y="16"/>
                    </a:lnTo>
                    <a:lnTo>
                      <a:pt x="62" y="14"/>
                    </a:lnTo>
                    <a:lnTo>
                      <a:pt x="66" y="12"/>
                    </a:lnTo>
                    <a:lnTo>
                      <a:pt x="72" y="10"/>
                    </a:lnTo>
                    <a:lnTo>
                      <a:pt x="80" y="10"/>
                    </a:lnTo>
                    <a:lnTo>
                      <a:pt x="78" y="8"/>
                    </a:lnTo>
                    <a:lnTo>
                      <a:pt x="74" y="8"/>
                    </a:lnTo>
                    <a:lnTo>
                      <a:pt x="70" y="8"/>
                    </a:lnTo>
                    <a:lnTo>
                      <a:pt x="64" y="6"/>
                    </a:lnTo>
                    <a:lnTo>
                      <a:pt x="60" y="4"/>
                    </a:lnTo>
                    <a:lnTo>
                      <a:pt x="56"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94" name="Freeform 193"/>
              <p:cNvSpPr>
                <a:spLocks noChangeArrowheads="1"/>
              </p:cNvSpPr>
              <p:nvPr/>
            </p:nvSpPr>
            <p:spPr bwMode="gray">
              <a:xfrm>
                <a:off x="3376" y="-720"/>
                <a:ext cx="1929" cy="1038"/>
              </a:xfrm>
              <a:custGeom>
                <a:avLst/>
                <a:gdLst>
                  <a:gd name="T0" fmla="*/ 0 w 2774703"/>
                  <a:gd name="T1" fmla="*/ 0 h 1646826"/>
                  <a:gd name="T2" fmla="*/ 2774703 w 2774703"/>
                  <a:gd name="T3" fmla="*/ 1646826 h 1646826"/>
                </a:gdLst>
                <a:ahLst/>
                <a:cxnLst/>
                <a:rect l="T0" t="T1" r="T2" b="T3"/>
                <a:pathLst>
                  <a:path w="2774703" h="1646826">
                    <a:moveTo>
                      <a:pt x="5503" y="1413577"/>
                    </a:moveTo>
                    <a:lnTo>
                      <a:pt x="93638" y="1399806"/>
                    </a:lnTo>
                    <a:lnTo>
                      <a:pt x="176265" y="1391544"/>
                    </a:lnTo>
                    <a:lnTo>
                      <a:pt x="264400" y="1347476"/>
                    </a:lnTo>
                    <a:lnTo>
                      <a:pt x="305713" y="1308917"/>
                    </a:lnTo>
                    <a:lnTo>
                      <a:pt x="360797" y="1322688"/>
                    </a:lnTo>
                    <a:lnTo>
                      <a:pt x="404865" y="1333705"/>
                    </a:lnTo>
                    <a:lnTo>
                      <a:pt x="473720" y="1344722"/>
                    </a:lnTo>
                    <a:cubicBezTo>
                      <a:pt x="497243" y="1264921"/>
                      <a:pt x="509750" y="1344863"/>
                      <a:pt x="527765" y="1344934"/>
                    </a:cubicBezTo>
                    <a:lnTo>
                      <a:pt x="600221" y="1396089"/>
                    </a:lnTo>
                    <a:lnTo>
                      <a:pt x="755708" y="1423712"/>
                    </a:lnTo>
                    <a:lnTo>
                      <a:pt x="773996" y="1423712"/>
                    </a:lnTo>
                    <a:lnTo>
                      <a:pt x="788626" y="1409082"/>
                    </a:lnTo>
                    <a:lnTo>
                      <a:pt x="825202" y="1420054"/>
                    </a:lnTo>
                    <a:lnTo>
                      <a:pt x="847148" y="1412739"/>
                    </a:lnTo>
                    <a:lnTo>
                      <a:pt x="887381" y="1449315"/>
                    </a:lnTo>
                    <a:lnTo>
                      <a:pt x="905669" y="1471261"/>
                    </a:lnTo>
                    <a:lnTo>
                      <a:pt x="927615" y="1438342"/>
                    </a:lnTo>
                    <a:lnTo>
                      <a:pt x="927615" y="1420054"/>
                    </a:lnTo>
                    <a:lnTo>
                      <a:pt x="945903" y="1427370"/>
                    </a:lnTo>
                    <a:lnTo>
                      <a:pt x="982479" y="1390794"/>
                    </a:lnTo>
                    <a:lnTo>
                      <a:pt x="1011740" y="1405424"/>
                    </a:lnTo>
                    <a:lnTo>
                      <a:pt x="1044658" y="1398109"/>
                    </a:lnTo>
                    <a:lnTo>
                      <a:pt x="1073919" y="1398109"/>
                    </a:lnTo>
                    <a:lnTo>
                      <a:pt x="1128783" y="1434685"/>
                    </a:lnTo>
                    <a:lnTo>
                      <a:pt x="1176332" y="1438342"/>
                    </a:lnTo>
                    <a:lnTo>
                      <a:pt x="1223881" y="1423712"/>
                    </a:lnTo>
                    <a:lnTo>
                      <a:pt x="1245826" y="1394451"/>
                    </a:lnTo>
                    <a:lnTo>
                      <a:pt x="1264114" y="1394451"/>
                    </a:lnTo>
                    <a:lnTo>
                      <a:pt x="1337266" y="1431027"/>
                    </a:lnTo>
                    <a:lnTo>
                      <a:pt x="1366527" y="1409082"/>
                    </a:lnTo>
                    <a:lnTo>
                      <a:pt x="1370185" y="1376163"/>
                    </a:lnTo>
                    <a:lnTo>
                      <a:pt x="1388473" y="1317642"/>
                    </a:lnTo>
                    <a:lnTo>
                      <a:pt x="1428706" y="1310326"/>
                    </a:lnTo>
                    <a:lnTo>
                      <a:pt x="1461625" y="1313984"/>
                    </a:lnTo>
                    <a:cubicBezTo>
                      <a:pt x="1484302" y="1344220"/>
                      <a:pt x="1471378" y="1343245"/>
                      <a:pt x="1487228" y="1343245"/>
                    </a:cubicBezTo>
                    <a:lnTo>
                      <a:pt x="1494543" y="1376163"/>
                    </a:lnTo>
                    <a:lnTo>
                      <a:pt x="1531119" y="1431027"/>
                    </a:lnTo>
                    <a:lnTo>
                      <a:pt x="1542092" y="1460288"/>
                    </a:lnTo>
                    <a:lnTo>
                      <a:pt x="1575010" y="1456630"/>
                    </a:lnTo>
                    <a:lnTo>
                      <a:pt x="1589641" y="1474918"/>
                    </a:lnTo>
                    <a:lnTo>
                      <a:pt x="1611586" y="1493206"/>
                    </a:lnTo>
                    <a:lnTo>
                      <a:pt x="1633532" y="1485891"/>
                    </a:lnTo>
                    <a:lnTo>
                      <a:pt x="1651820" y="1452973"/>
                    </a:lnTo>
                    <a:lnTo>
                      <a:pt x="1684738" y="1434685"/>
                    </a:lnTo>
                    <a:lnTo>
                      <a:pt x="1681081" y="1467603"/>
                    </a:lnTo>
                    <a:lnTo>
                      <a:pt x="1640847" y="1537098"/>
                    </a:lnTo>
                    <a:lnTo>
                      <a:pt x="1604271" y="1580989"/>
                    </a:lnTo>
                    <a:lnTo>
                      <a:pt x="1600613" y="1610250"/>
                    </a:lnTo>
                    <a:lnTo>
                      <a:pt x="1607929" y="1628538"/>
                    </a:lnTo>
                    <a:lnTo>
                      <a:pt x="1640847" y="1646826"/>
                    </a:lnTo>
                    <a:lnTo>
                      <a:pt x="1703026" y="1570016"/>
                    </a:lnTo>
                    <a:lnTo>
                      <a:pt x="1750575" y="1478576"/>
                    </a:lnTo>
                    <a:lnTo>
                      <a:pt x="1768863" y="1431027"/>
                    </a:lnTo>
                    <a:cubicBezTo>
                      <a:pt x="1772721" y="1407880"/>
                      <a:pt x="1765105" y="1409082"/>
                      <a:pt x="1776178" y="1409082"/>
                    </a:cubicBezTo>
                    <a:lnTo>
                      <a:pt x="1794466" y="1376163"/>
                    </a:lnTo>
                    <a:lnTo>
                      <a:pt x="1794466" y="1317642"/>
                    </a:lnTo>
                    <a:cubicBezTo>
                      <a:pt x="1790699" y="1276194"/>
                      <a:pt x="1804276" y="1277408"/>
                      <a:pt x="1787151" y="1277408"/>
                    </a:cubicBezTo>
                    <a:lnTo>
                      <a:pt x="1768863" y="1277408"/>
                    </a:lnTo>
                    <a:lnTo>
                      <a:pt x="1732287" y="1284723"/>
                    </a:lnTo>
                    <a:lnTo>
                      <a:pt x="1692053" y="1270093"/>
                    </a:lnTo>
                    <a:lnTo>
                      <a:pt x="1688396" y="1251805"/>
                    </a:lnTo>
                    <a:lnTo>
                      <a:pt x="1728629" y="1226202"/>
                    </a:lnTo>
                    <a:lnTo>
                      <a:pt x="1732287" y="1204256"/>
                    </a:lnTo>
                    <a:lnTo>
                      <a:pt x="1834700" y="1087213"/>
                    </a:lnTo>
                    <a:lnTo>
                      <a:pt x="1955401" y="1109158"/>
                    </a:lnTo>
                    <a:lnTo>
                      <a:pt x="1951743" y="1090870"/>
                    </a:lnTo>
                    <a:cubicBezTo>
                      <a:pt x="1974779" y="1079353"/>
                      <a:pt x="1965510" y="1079898"/>
                      <a:pt x="1977346" y="1079898"/>
                    </a:cubicBezTo>
                    <a:lnTo>
                      <a:pt x="2002949" y="1079898"/>
                    </a:lnTo>
                    <a:lnTo>
                      <a:pt x="2013922" y="1112816"/>
                    </a:lnTo>
                    <a:lnTo>
                      <a:pt x="2083417" y="1094528"/>
                    </a:lnTo>
                    <a:lnTo>
                      <a:pt x="2079759" y="1068925"/>
                    </a:lnTo>
                    <a:lnTo>
                      <a:pt x="2149253" y="1014061"/>
                    </a:lnTo>
                    <a:lnTo>
                      <a:pt x="2193145" y="992115"/>
                    </a:lnTo>
                    <a:lnTo>
                      <a:pt x="2193145" y="1006746"/>
                    </a:lnTo>
                    <a:lnTo>
                      <a:pt x="2174857" y="1036006"/>
                    </a:lnTo>
                    <a:lnTo>
                      <a:pt x="2193145" y="1039664"/>
                    </a:lnTo>
                    <a:lnTo>
                      <a:pt x="2237036" y="992115"/>
                    </a:lnTo>
                    <a:lnTo>
                      <a:pt x="2244351" y="1039664"/>
                    </a:lnTo>
                    <a:lnTo>
                      <a:pt x="2193145" y="1068925"/>
                    </a:lnTo>
                    <a:lnTo>
                      <a:pt x="2174857" y="1094528"/>
                    </a:lnTo>
                    <a:lnTo>
                      <a:pt x="2152911" y="1127446"/>
                    </a:lnTo>
                    <a:lnTo>
                      <a:pt x="2112677" y="1164022"/>
                    </a:lnTo>
                    <a:lnTo>
                      <a:pt x="2076101" y="1244490"/>
                    </a:lnTo>
                    <a:lnTo>
                      <a:pt x="2105362" y="1357875"/>
                    </a:lnTo>
                    <a:lnTo>
                      <a:pt x="2123650" y="1383478"/>
                    </a:lnTo>
                    <a:lnTo>
                      <a:pt x="2174857" y="1310326"/>
                    </a:lnTo>
                    <a:lnTo>
                      <a:pt x="2204117" y="1266435"/>
                    </a:lnTo>
                    <a:lnTo>
                      <a:pt x="2226063" y="1266435"/>
                    </a:lnTo>
                    <a:lnTo>
                      <a:pt x="2222405" y="1215229"/>
                    </a:lnTo>
                    <a:lnTo>
                      <a:pt x="2244351" y="1164022"/>
                    </a:lnTo>
                    <a:lnTo>
                      <a:pt x="2226063" y="1131104"/>
                    </a:lnTo>
                    <a:lnTo>
                      <a:pt x="2233378" y="1109158"/>
                    </a:lnTo>
                    <a:lnTo>
                      <a:pt x="2273612" y="1109158"/>
                    </a:lnTo>
                    <a:lnTo>
                      <a:pt x="2280927" y="1090870"/>
                    </a:lnTo>
                    <a:lnTo>
                      <a:pt x="2280927" y="1076240"/>
                    </a:lnTo>
                    <a:lnTo>
                      <a:pt x="2302873" y="1068925"/>
                    </a:lnTo>
                    <a:lnTo>
                      <a:pt x="2354079" y="1039664"/>
                    </a:lnTo>
                    <a:lnTo>
                      <a:pt x="2376025" y="1036006"/>
                    </a:lnTo>
                    <a:lnTo>
                      <a:pt x="2419916" y="1050637"/>
                    </a:lnTo>
                    <a:lnTo>
                      <a:pt x="2441861" y="1006746"/>
                    </a:lnTo>
                    <a:cubicBezTo>
                      <a:pt x="2475846" y="987866"/>
                      <a:pt x="2462227" y="988458"/>
                      <a:pt x="2478437" y="988458"/>
                    </a:cubicBezTo>
                    <a:lnTo>
                      <a:pt x="2489410" y="966512"/>
                    </a:lnTo>
                    <a:lnTo>
                      <a:pt x="2536959" y="973827"/>
                    </a:lnTo>
                    <a:lnTo>
                      <a:pt x="2577193" y="948224"/>
                    </a:lnTo>
                    <a:cubicBezTo>
                      <a:pt x="2547256" y="903318"/>
                      <a:pt x="2565516" y="904333"/>
                      <a:pt x="2544274" y="904333"/>
                    </a:cubicBezTo>
                    <a:lnTo>
                      <a:pt x="2518671" y="878730"/>
                    </a:lnTo>
                    <a:lnTo>
                      <a:pt x="2518671" y="860442"/>
                    </a:lnTo>
                    <a:lnTo>
                      <a:pt x="2544274" y="860442"/>
                    </a:lnTo>
                    <a:lnTo>
                      <a:pt x="2591823" y="820208"/>
                    </a:lnTo>
                    <a:lnTo>
                      <a:pt x="2588165" y="790947"/>
                    </a:lnTo>
                    <a:lnTo>
                      <a:pt x="2606453" y="783632"/>
                    </a:lnTo>
                    <a:lnTo>
                      <a:pt x="2613769" y="809235"/>
                    </a:lnTo>
                    <a:lnTo>
                      <a:pt x="2661317" y="834838"/>
                    </a:lnTo>
                    <a:lnTo>
                      <a:pt x="2701551" y="878730"/>
                    </a:lnTo>
                    <a:lnTo>
                      <a:pt x="2719839" y="878730"/>
                    </a:lnTo>
                    <a:lnTo>
                      <a:pt x="2730812" y="820208"/>
                    </a:lnTo>
                    <a:lnTo>
                      <a:pt x="2752757" y="820208"/>
                    </a:lnTo>
                    <a:lnTo>
                      <a:pt x="2774703" y="794605"/>
                    </a:lnTo>
                    <a:lnTo>
                      <a:pt x="2708866" y="750714"/>
                    </a:lnTo>
                    <a:lnTo>
                      <a:pt x="2675948" y="765344"/>
                    </a:lnTo>
                    <a:lnTo>
                      <a:pt x="2657660" y="717795"/>
                    </a:lnTo>
                    <a:lnTo>
                      <a:pt x="2610111" y="673904"/>
                    </a:lnTo>
                    <a:lnTo>
                      <a:pt x="2558905" y="648301"/>
                    </a:lnTo>
                    <a:lnTo>
                      <a:pt x="2522329" y="611725"/>
                    </a:lnTo>
                    <a:lnTo>
                      <a:pt x="2478437" y="593437"/>
                    </a:lnTo>
                    <a:lnTo>
                      <a:pt x="2423573" y="586122"/>
                    </a:lnTo>
                    <a:lnTo>
                      <a:pt x="2401628" y="578806"/>
                    </a:lnTo>
                    <a:lnTo>
                      <a:pt x="2408943" y="622698"/>
                    </a:lnTo>
                    <a:lnTo>
                      <a:pt x="2405285" y="655616"/>
                    </a:lnTo>
                    <a:lnTo>
                      <a:pt x="2379682" y="662931"/>
                    </a:lnTo>
                    <a:lnTo>
                      <a:pt x="2368709" y="633670"/>
                    </a:lnTo>
                    <a:lnTo>
                      <a:pt x="2350421" y="611725"/>
                    </a:lnTo>
                    <a:lnTo>
                      <a:pt x="2372367" y="593437"/>
                    </a:lnTo>
                    <a:lnTo>
                      <a:pt x="2365052" y="582464"/>
                    </a:lnTo>
                    <a:lnTo>
                      <a:pt x="2321161" y="597094"/>
                    </a:lnTo>
                    <a:lnTo>
                      <a:pt x="2302873" y="604410"/>
                    </a:lnTo>
                    <a:lnTo>
                      <a:pt x="2251666" y="604410"/>
                    </a:lnTo>
                    <a:lnTo>
                      <a:pt x="2229721" y="604410"/>
                    </a:lnTo>
                    <a:lnTo>
                      <a:pt x="2200460" y="626355"/>
                    </a:lnTo>
                    <a:lnTo>
                      <a:pt x="2189487" y="608067"/>
                    </a:lnTo>
                    <a:lnTo>
                      <a:pt x="2189487" y="560518"/>
                    </a:lnTo>
                    <a:lnTo>
                      <a:pt x="2160226" y="527600"/>
                    </a:lnTo>
                    <a:lnTo>
                      <a:pt x="2112677" y="516627"/>
                    </a:lnTo>
                    <a:lnTo>
                      <a:pt x="2039525" y="527600"/>
                    </a:lnTo>
                    <a:lnTo>
                      <a:pt x="2010265" y="505654"/>
                    </a:lnTo>
                    <a:lnTo>
                      <a:pt x="2002949" y="516627"/>
                    </a:lnTo>
                    <a:lnTo>
                      <a:pt x="1999292" y="491024"/>
                    </a:lnTo>
                    <a:lnTo>
                      <a:pt x="1973689" y="432502"/>
                    </a:lnTo>
                    <a:lnTo>
                      <a:pt x="1948085" y="436160"/>
                    </a:lnTo>
                    <a:lnTo>
                      <a:pt x="1922482" y="461763"/>
                    </a:lnTo>
                    <a:lnTo>
                      <a:pt x="1915167" y="432502"/>
                    </a:lnTo>
                    <a:lnTo>
                      <a:pt x="1893221" y="425187"/>
                    </a:lnTo>
                    <a:lnTo>
                      <a:pt x="1823727" y="410557"/>
                    </a:lnTo>
                    <a:lnTo>
                      <a:pt x="1805439" y="417872"/>
                    </a:lnTo>
                    <a:lnTo>
                      <a:pt x="1787151" y="432502"/>
                    </a:lnTo>
                    <a:lnTo>
                      <a:pt x="1776178" y="450790"/>
                    </a:lnTo>
                    <a:lnTo>
                      <a:pt x="1776178" y="491024"/>
                    </a:lnTo>
                    <a:lnTo>
                      <a:pt x="1743260" y="505654"/>
                    </a:lnTo>
                    <a:lnTo>
                      <a:pt x="1713999" y="483709"/>
                    </a:lnTo>
                    <a:lnTo>
                      <a:pt x="1688396" y="491024"/>
                    </a:lnTo>
                    <a:lnTo>
                      <a:pt x="1651820" y="491024"/>
                    </a:lnTo>
                    <a:lnTo>
                      <a:pt x="1648162" y="465421"/>
                    </a:lnTo>
                    <a:lnTo>
                      <a:pt x="1622559" y="494682"/>
                    </a:lnTo>
                    <a:lnTo>
                      <a:pt x="1607929" y="527600"/>
                    </a:lnTo>
                    <a:lnTo>
                      <a:pt x="1589641" y="483709"/>
                    </a:lnTo>
                    <a:lnTo>
                      <a:pt x="1589641" y="410557"/>
                    </a:lnTo>
                    <a:lnTo>
                      <a:pt x="1582325" y="373981"/>
                    </a:lnTo>
                    <a:lnTo>
                      <a:pt x="1553065" y="373981"/>
                    </a:lnTo>
                    <a:lnTo>
                      <a:pt x="1523804" y="366666"/>
                    </a:lnTo>
                    <a:lnTo>
                      <a:pt x="1468940" y="366666"/>
                    </a:lnTo>
                    <a:lnTo>
                      <a:pt x="1436021" y="392269"/>
                    </a:lnTo>
                    <a:lnTo>
                      <a:pt x="1355554" y="363008"/>
                    </a:lnTo>
                    <a:lnTo>
                      <a:pt x="1337266" y="341062"/>
                    </a:lnTo>
                    <a:lnTo>
                      <a:pt x="1260457" y="326432"/>
                    </a:lnTo>
                    <a:lnTo>
                      <a:pt x="1242169" y="304486"/>
                    </a:lnTo>
                    <a:lnTo>
                      <a:pt x="1242169" y="278883"/>
                    </a:lnTo>
                    <a:lnTo>
                      <a:pt x="1223881" y="260595"/>
                    </a:lnTo>
                    <a:lnTo>
                      <a:pt x="1198277" y="286198"/>
                    </a:lnTo>
                    <a:lnTo>
                      <a:pt x="1179989" y="319117"/>
                    </a:lnTo>
                    <a:lnTo>
                      <a:pt x="1139756" y="352035"/>
                    </a:lnTo>
                    <a:lnTo>
                      <a:pt x="1139756" y="363008"/>
                    </a:lnTo>
                    <a:lnTo>
                      <a:pt x="1121468" y="322774"/>
                    </a:lnTo>
                    <a:lnTo>
                      <a:pt x="1110495" y="308144"/>
                    </a:lnTo>
                    <a:lnTo>
                      <a:pt x="1150729" y="300829"/>
                    </a:lnTo>
                    <a:lnTo>
                      <a:pt x="1201935" y="242307"/>
                    </a:lnTo>
                    <a:lnTo>
                      <a:pt x="1245826" y="198416"/>
                    </a:lnTo>
                    <a:lnTo>
                      <a:pt x="1245826" y="147210"/>
                    </a:lnTo>
                    <a:lnTo>
                      <a:pt x="1234853" y="99661"/>
                    </a:lnTo>
                    <a:lnTo>
                      <a:pt x="1187305" y="85030"/>
                    </a:lnTo>
                    <a:lnTo>
                      <a:pt x="1125125" y="117949"/>
                    </a:lnTo>
                    <a:lnTo>
                      <a:pt x="1103180" y="110634"/>
                    </a:lnTo>
                    <a:lnTo>
                      <a:pt x="1095865" y="77715"/>
                    </a:lnTo>
                    <a:lnTo>
                      <a:pt x="1095865" y="74058"/>
                    </a:lnTo>
                    <a:lnTo>
                      <a:pt x="1095865" y="41139"/>
                    </a:lnTo>
                    <a:lnTo>
                      <a:pt x="1128783" y="15536"/>
                    </a:lnTo>
                    <a:cubicBezTo>
                      <a:pt x="1089943" y="0"/>
                      <a:pt x="1105338" y="906"/>
                      <a:pt x="1084892" y="906"/>
                    </a:cubicBezTo>
                    <a:lnTo>
                      <a:pt x="1030028" y="22851"/>
                    </a:lnTo>
                    <a:lnTo>
                      <a:pt x="1000767" y="77715"/>
                    </a:lnTo>
                    <a:lnTo>
                      <a:pt x="997109" y="99661"/>
                    </a:lnTo>
                    <a:lnTo>
                      <a:pt x="960533" y="106976"/>
                    </a:lnTo>
                    <a:lnTo>
                      <a:pt x="964191" y="121606"/>
                    </a:lnTo>
                    <a:lnTo>
                      <a:pt x="1008082" y="154525"/>
                    </a:lnTo>
                    <a:lnTo>
                      <a:pt x="1011740" y="183786"/>
                    </a:lnTo>
                    <a:lnTo>
                      <a:pt x="1000767" y="209389"/>
                    </a:lnTo>
                    <a:lnTo>
                      <a:pt x="967849" y="176470"/>
                    </a:lnTo>
                    <a:lnTo>
                      <a:pt x="942245" y="147210"/>
                    </a:lnTo>
                    <a:lnTo>
                      <a:pt x="894697" y="143552"/>
                    </a:lnTo>
                    <a:lnTo>
                      <a:pt x="858121" y="132579"/>
                    </a:lnTo>
                    <a:lnTo>
                      <a:pt x="799599" y="165498"/>
                    </a:lnTo>
                    <a:lnTo>
                      <a:pt x="752050" y="180128"/>
                    </a:lnTo>
                    <a:lnTo>
                      <a:pt x="733762" y="234992"/>
                    </a:lnTo>
                    <a:lnTo>
                      <a:pt x="708159" y="271568"/>
                    </a:lnTo>
                    <a:cubicBezTo>
                      <a:pt x="677864" y="290502"/>
                      <a:pt x="678898" y="278354"/>
                      <a:pt x="678898" y="293514"/>
                    </a:cubicBezTo>
                    <a:lnTo>
                      <a:pt x="682556" y="304486"/>
                    </a:lnTo>
                    <a:lnTo>
                      <a:pt x="642322" y="333747"/>
                    </a:lnTo>
                    <a:lnTo>
                      <a:pt x="620377" y="359350"/>
                    </a:lnTo>
                    <a:lnTo>
                      <a:pt x="602089" y="399584"/>
                    </a:lnTo>
                    <a:lnTo>
                      <a:pt x="613061" y="439818"/>
                    </a:lnTo>
                    <a:lnTo>
                      <a:pt x="653295" y="461763"/>
                    </a:lnTo>
                    <a:lnTo>
                      <a:pt x="664268" y="483709"/>
                    </a:lnTo>
                    <a:lnTo>
                      <a:pt x="660610" y="553203"/>
                    </a:lnTo>
                    <a:lnTo>
                      <a:pt x="678898" y="611725"/>
                    </a:lnTo>
                    <a:lnTo>
                      <a:pt x="627692" y="567834"/>
                    </a:lnTo>
                    <a:lnTo>
                      <a:pt x="627692" y="538573"/>
                    </a:lnTo>
                    <a:lnTo>
                      <a:pt x="616719" y="534915"/>
                    </a:lnTo>
                    <a:cubicBezTo>
                      <a:pt x="642900" y="486293"/>
                      <a:pt x="660323" y="487366"/>
                      <a:pt x="638665" y="487366"/>
                    </a:cubicBezTo>
                    <a:lnTo>
                      <a:pt x="631349" y="472736"/>
                    </a:lnTo>
                    <a:lnTo>
                      <a:pt x="587458" y="465421"/>
                    </a:lnTo>
                    <a:lnTo>
                      <a:pt x="532594" y="432502"/>
                    </a:lnTo>
                    <a:lnTo>
                      <a:pt x="517964" y="443475"/>
                    </a:lnTo>
                    <a:lnTo>
                      <a:pt x="514306" y="403242"/>
                    </a:lnTo>
                    <a:lnTo>
                      <a:pt x="503333" y="384954"/>
                    </a:lnTo>
                    <a:lnTo>
                      <a:pt x="474073" y="388611"/>
                    </a:lnTo>
                    <a:lnTo>
                      <a:pt x="474073" y="403242"/>
                    </a:lnTo>
                    <a:lnTo>
                      <a:pt x="485045" y="439818"/>
                    </a:lnTo>
                    <a:lnTo>
                      <a:pt x="474073" y="454448"/>
                    </a:lnTo>
                    <a:lnTo>
                      <a:pt x="444812" y="480051"/>
                    </a:lnTo>
                    <a:lnTo>
                      <a:pt x="452127" y="509312"/>
                    </a:lnTo>
                    <a:lnTo>
                      <a:pt x="470415" y="523942"/>
                    </a:lnTo>
                    <a:lnTo>
                      <a:pt x="463100" y="553203"/>
                    </a:lnTo>
                    <a:lnTo>
                      <a:pt x="455785" y="578806"/>
                    </a:lnTo>
                    <a:lnTo>
                      <a:pt x="448469" y="622698"/>
                    </a:lnTo>
                    <a:lnTo>
                      <a:pt x="470415" y="633670"/>
                    </a:lnTo>
                    <a:lnTo>
                      <a:pt x="496018" y="619040"/>
                    </a:lnTo>
                    <a:lnTo>
                      <a:pt x="510649" y="615382"/>
                    </a:lnTo>
                    <a:lnTo>
                      <a:pt x="536252" y="630013"/>
                    </a:lnTo>
                    <a:lnTo>
                      <a:pt x="554540" y="684877"/>
                    </a:lnTo>
                    <a:lnTo>
                      <a:pt x="554540" y="714138"/>
                    </a:lnTo>
                    <a:lnTo>
                      <a:pt x="583801" y="714138"/>
                    </a:lnTo>
                    <a:lnTo>
                      <a:pt x="620377" y="725110"/>
                    </a:lnTo>
                    <a:lnTo>
                      <a:pt x="587458" y="750714"/>
                    </a:lnTo>
                    <a:lnTo>
                      <a:pt x="572828" y="754371"/>
                    </a:lnTo>
                    <a:lnTo>
                      <a:pt x="583801" y="790947"/>
                    </a:lnTo>
                    <a:lnTo>
                      <a:pt x="583801" y="834838"/>
                    </a:lnTo>
                    <a:lnTo>
                      <a:pt x="565513" y="834838"/>
                    </a:lnTo>
                    <a:lnTo>
                      <a:pt x="550882" y="794605"/>
                    </a:lnTo>
                    <a:lnTo>
                      <a:pt x="547225" y="750714"/>
                    </a:lnTo>
                    <a:lnTo>
                      <a:pt x="525279" y="750714"/>
                    </a:lnTo>
                    <a:lnTo>
                      <a:pt x="517964" y="783632"/>
                    </a:lnTo>
                    <a:lnTo>
                      <a:pt x="492361" y="783632"/>
                    </a:lnTo>
                    <a:lnTo>
                      <a:pt x="510649" y="743398"/>
                    </a:lnTo>
                    <a:lnTo>
                      <a:pt x="510649" y="688534"/>
                    </a:lnTo>
                    <a:lnTo>
                      <a:pt x="503333" y="637328"/>
                    </a:lnTo>
                    <a:lnTo>
                      <a:pt x="485045" y="648301"/>
                    </a:lnTo>
                    <a:lnTo>
                      <a:pt x="463100" y="659274"/>
                    </a:lnTo>
                    <a:lnTo>
                      <a:pt x="463100" y="732426"/>
                    </a:lnTo>
                    <a:lnTo>
                      <a:pt x="455785" y="772659"/>
                    </a:lnTo>
                    <a:lnTo>
                      <a:pt x="411893" y="783632"/>
                    </a:lnTo>
                    <a:lnTo>
                      <a:pt x="375317" y="787290"/>
                    </a:lnTo>
                    <a:lnTo>
                      <a:pt x="331426" y="765344"/>
                    </a:lnTo>
                    <a:lnTo>
                      <a:pt x="346057" y="758029"/>
                    </a:lnTo>
                    <a:lnTo>
                      <a:pt x="382633" y="743398"/>
                    </a:lnTo>
                    <a:lnTo>
                      <a:pt x="415551" y="743398"/>
                    </a:lnTo>
                    <a:lnTo>
                      <a:pt x="411893" y="717795"/>
                    </a:lnTo>
                    <a:lnTo>
                      <a:pt x="433839" y="681219"/>
                    </a:lnTo>
                    <a:lnTo>
                      <a:pt x="422866" y="659274"/>
                    </a:lnTo>
                    <a:lnTo>
                      <a:pt x="422866" y="586122"/>
                    </a:lnTo>
                    <a:lnTo>
                      <a:pt x="426524" y="538573"/>
                    </a:lnTo>
                    <a:lnTo>
                      <a:pt x="411893" y="505654"/>
                    </a:lnTo>
                    <a:lnTo>
                      <a:pt x="411893" y="458106"/>
                    </a:lnTo>
                    <a:lnTo>
                      <a:pt x="437497" y="417872"/>
                    </a:lnTo>
                    <a:lnTo>
                      <a:pt x="441154" y="403242"/>
                    </a:lnTo>
                    <a:lnTo>
                      <a:pt x="426524" y="395926"/>
                    </a:lnTo>
                    <a:lnTo>
                      <a:pt x="389948" y="406899"/>
                    </a:lnTo>
                    <a:cubicBezTo>
                      <a:pt x="378243" y="391294"/>
                      <a:pt x="385071" y="392269"/>
                      <a:pt x="375317" y="392269"/>
                    </a:cubicBezTo>
                    <a:lnTo>
                      <a:pt x="349714" y="421530"/>
                    </a:lnTo>
                    <a:lnTo>
                      <a:pt x="349714" y="454448"/>
                    </a:lnTo>
                    <a:lnTo>
                      <a:pt x="313138" y="491024"/>
                    </a:lnTo>
                    <a:lnTo>
                      <a:pt x="309481" y="538573"/>
                    </a:lnTo>
                    <a:lnTo>
                      <a:pt x="316796" y="593437"/>
                    </a:lnTo>
                    <a:lnTo>
                      <a:pt x="331426" y="633670"/>
                    </a:lnTo>
                    <a:lnTo>
                      <a:pt x="320453" y="644643"/>
                    </a:lnTo>
                    <a:lnTo>
                      <a:pt x="276562" y="619040"/>
                    </a:lnTo>
                    <a:cubicBezTo>
                      <a:pt x="265589" y="611725"/>
                      <a:pt x="37147" y="1217622"/>
                      <a:pt x="0" y="1404312"/>
                    </a:cubicBezTo>
                    <a:lnTo>
                      <a:pt x="5503" y="1413577"/>
                    </a:lnTo>
                    <a:close/>
                  </a:path>
                </a:pathLst>
              </a:custGeom>
              <a:grpFill/>
              <a:ln w="9525" algn="ctr">
                <a:solidFill>
                  <a:srgbClr val="C0C0C0"/>
                </a:solidFill>
                <a:miter lim="800000"/>
                <a:headEnd/>
                <a:tailEnd/>
              </a:ln>
            </p:spPr>
            <p:txBody>
              <a:bodyPr anchor="ctr"/>
              <a:lstStyle/>
              <a:p>
                <a:pPr>
                  <a:defRPr/>
                </a:pPr>
                <a:endParaRPr lang="en-US">
                  <a:solidFill>
                    <a:schemeClr val="bg2"/>
                  </a:solidFill>
                </a:endParaRPr>
              </a:p>
            </p:txBody>
          </p:sp>
          <p:sp>
            <p:nvSpPr>
              <p:cNvPr id="195" name="Freeform 250"/>
              <p:cNvSpPr>
                <a:spLocks/>
              </p:cNvSpPr>
              <p:nvPr/>
            </p:nvSpPr>
            <p:spPr bwMode="gray">
              <a:xfrm>
                <a:off x="3138" y="479"/>
                <a:ext cx="317" cy="248"/>
              </a:xfrm>
              <a:custGeom>
                <a:avLst/>
                <a:gdLst>
                  <a:gd name="T0" fmla="*/ 34 w 270"/>
                  <a:gd name="T1" fmla="*/ 8 h 232"/>
                  <a:gd name="T2" fmla="*/ 42 w 270"/>
                  <a:gd name="T3" fmla="*/ 24 h 232"/>
                  <a:gd name="T4" fmla="*/ 36 w 270"/>
                  <a:gd name="T5" fmla="*/ 30 h 232"/>
                  <a:gd name="T6" fmla="*/ 30 w 270"/>
                  <a:gd name="T7" fmla="*/ 36 h 232"/>
                  <a:gd name="T8" fmla="*/ 26 w 270"/>
                  <a:gd name="T9" fmla="*/ 40 h 232"/>
                  <a:gd name="T10" fmla="*/ 0 w 270"/>
                  <a:gd name="T11" fmla="*/ 40 h 232"/>
                  <a:gd name="T12" fmla="*/ 6 w 270"/>
                  <a:gd name="T13" fmla="*/ 56 h 232"/>
                  <a:gd name="T14" fmla="*/ 8 w 270"/>
                  <a:gd name="T15" fmla="*/ 60 h 232"/>
                  <a:gd name="T16" fmla="*/ 12 w 270"/>
                  <a:gd name="T17" fmla="*/ 68 h 232"/>
                  <a:gd name="T18" fmla="*/ 18 w 270"/>
                  <a:gd name="T19" fmla="*/ 78 h 232"/>
                  <a:gd name="T20" fmla="*/ 26 w 270"/>
                  <a:gd name="T21" fmla="*/ 90 h 232"/>
                  <a:gd name="T22" fmla="*/ 38 w 270"/>
                  <a:gd name="T23" fmla="*/ 110 h 232"/>
                  <a:gd name="T24" fmla="*/ 42 w 270"/>
                  <a:gd name="T25" fmla="*/ 118 h 232"/>
                  <a:gd name="T26" fmla="*/ 52 w 270"/>
                  <a:gd name="T27" fmla="*/ 140 h 232"/>
                  <a:gd name="T28" fmla="*/ 68 w 270"/>
                  <a:gd name="T29" fmla="*/ 170 h 232"/>
                  <a:gd name="T30" fmla="*/ 80 w 270"/>
                  <a:gd name="T31" fmla="*/ 188 h 232"/>
                  <a:gd name="T32" fmla="*/ 92 w 270"/>
                  <a:gd name="T33" fmla="*/ 212 h 232"/>
                  <a:gd name="T34" fmla="*/ 96 w 270"/>
                  <a:gd name="T35" fmla="*/ 212 h 232"/>
                  <a:gd name="T36" fmla="*/ 100 w 270"/>
                  <a:gd name="T37" fmla="*/ 210 h 232"/>
                  <a:gd name="T38" fmla="*/ 104 w 270"/>
                  <a:gd name="T39" fmla="*/ 206 h 232"/>
                  <a:gd name="T40" fmla="*/ 104 w 270"/>
                  <a:gd name="T41" fmla="*/ 202 h 232"/>
                  <a:gd name="T42" fmla="*/ 106 w 270"/>
                  <a:gd name="T43" fmla="*/ 204 h 232"/>
                  <a:gd name="T44" fmla="*/ 110 w 270"/>
                  <a:gd name="T45" fmla="*/ 204 h 232"/>
                  <a:gd name="T46" fmla="*/ 136 w 270"/>
                  <a:gd name="T47" fmla="*/ 232 h 232"/>
                  <a:gd name="T48" fmla="*/ 140 w 270"/>
                  <a:gd name="T49" fmla="*/ 228 h 232"/>
                  <a:gd name="T50" fmla="*/ 146 w 270"/>
                  <a:gd name="T51" fmla="*/ 220 h 232"/>
                  <a:gd name="T52" fmla="*/ 152 w 270"/>
                  <a:gd name="T53" fmla="*/ 212 h 232"/>
                  <a:gd name="T54" fmla="*/ 158 w 270"/>
                  <a:gd name="T55" fmla="*/ 204 h 232"/>
                  <a:gd name="T56" fmla="*/ 166 w 270"/>
                  <a:gd name="T57" fmla="*/ 200 h 232"/>
                  <a:gd name="T58" fmla="*/ 194 w 270"/>
                  <a:gd name="T59" fmla="*/ 188 h 232"/>
                  <a:gd name="T60" fmla="*/ 220 w 270"/>
                  <a:gd name="T61" fmla="*/ 184 h 232"/>
                  <a:gd name="T62" fmla="*/ 224 w 270"/>
                  <a:gd name="T63" fmla="*/ 182 h 232"/>
                  <a:gd name="T64" fmla="*/ 248 w 270"/>
                  <a:gd name="T65" fmla="*/ 170 h 232"/>
                  <a:gd name="T66" fmla="*/ 268 w 270"/>
                  <a:gd name="T67" fmla="*/ 148 h 232"/>
                  <a:gd name="T68" fmla="*/ 268 w 270"/>
                  <a:gd name="T69" fmla="*/ 132 h 232"/>
                  <a:gd name="T70" fmla="*/ 268 w 270"/>
                  <a:gd name="T71" fmla="*/ 126 h 232"/>
                  <a:gd name="T72" fmla="*/ 270 w 270"/>
                  <a:gd name="T73" fmla="*/ 122 h 232"/>
                  <a:gd name="T74" fmla="*/ 234 w 270"/>
                  <a:gd name="T75" fmla="*/ 124 h 232"/>
                  <a:gd name="T76" fmla="*/ 232 w 270"/>
                  <a:gd name="T77" fmla="*/ 122 h 232"/>
                  <a:gd name="T78" fmla="*/ 228 w 270"/>
                  <a:gd name="T79" fmla="*/ 120 h 232"/>
                  <a:gd name="T80" fmla="*/ 228 w 270"/>
                  <a:gd name="T81" fmla="*/ 116 h 232"/>
                  <a:gd name="T82" fmla="*/ 220 w 270"/>
                  <a:gd name="T83" fmla="*/ 108 h 232"/>
                  <a:gd name="T84" fmla="*/ 216 w 270"/>
                  <a:gd name="T85" fmla="*/ 110 h 232"/>
                  <a:gd name="T86" fmla="*/ 210 w 270"/>
                  <a:gd name="T87" fmla="*/ 110 h 232"/>
                  <a:gd name="T88" fmla="*/ 206 w 270"/>
                  <a:gd name="T89" fmla="*/ 106 h 232"/>
                  <a:gd name="T90" fmla="*/ 202 w 270"/>
                  <a:gd name="T91" fmla="*/ 98 h 232"/>
                  <a:gd name="T92" fmla="*/ 196 w 270"/>
                  <a:gd name="T93" fmla="*/ 88 h 232"/>
                  <a:gd name="T94" fmla="*/ 192 w 270"/>
                  <a:gd name="T95" fmla="*/ 80 h 232"/>
                  <a:gd name="T96" fmla="*/ 172 w 270"/>
                  <a:gd name="T97" fmla="*/ 54 h 232"/>
                  <a:gd name="T98" fmla="*/ 154 w 270"/>
                  <a:gd name="T99" fmla="*/ 52 h 232"/>
                  <a:gd name="T100" fmla="*/ 150 w 270"/>
                  <a:gd name="T101" fmla="*/ 48 h 232"/>
                  <a:gd name="T102" fmla="*/ 144 w 270"/>
                  <a:gd name="T103" fmla="*/ 46 h 232"/>
                  <a:gd name="T104" fmla="*/ 138 w 270"/>
                  <a:gd name="T105" fmla="*/ 40 h 232"/>
                  <a:gd name="T106" fmla="*/ 130 w 270"/>
                  <a:gd name="T107" fmla="*/ 34 h 232"/>
                  <a:gd name="T108" fmla="*/ 120 w 270"/>
                  <a:gd name="T109" fmla="*/ 28 h 232"/>
                  <a:gd name="T110" fmla="*/ 102 w 270"/>
                  <a:gd name="T111" fmla="*/ 16 h 232"/>
                  <a:gd name="T112" fmla="*/ 68 w 270"/>
                  <a:gd name="T113" fmla="*/ 4 h 232"/>
                  <a:gd name="T114" fmla="*/ 62 w 270"/>
                  <a:gd name="T115" fmla="*/ 0 h 232"/>
                  <a:gd name="T116" fmla="*/ 58 w 270"/>
                  <a:gd name="T117" fmla="*/ 2 h 232"/>
                  <a:gd name="T118" fmla="*/ 54 w 270"/>
                  <a:gd name="T119" fmla="*/ 4 h 23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70"/>
                  <a:gd name="T181" fmla="*/ 0 h 232"/>
                  <a:gd name="T182" fmla="*/ 270 w 270"/>
                  <a:gd name="T183" fmla="*/ 232 h 23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70" h="232">
                    <a:moveTo>
                      <a:pt x="54" y="4"/>
                    </a:moveTo>
                    <a:lnTo>
                      <a:pt x="34" y="8"/>
                    </a:lnTo>
                    <a:lnTo>
                      <a:pt x="42" y="22"/>
                    </a:lnTo>
                    <a:lnTo>
                      <a:pt x="42" y="24"/>
                    </a:lnTo>
                    <a:lnTo>
                      <a:pt x="40" y="26"/>
                    </a:lnTo>
                    <a:lnTo>
                      <a:pt x="36" y="30"/>
                    </a:lnTo>
                    <a:lnTo>
                      <a:pt x="34" y="34"/>
                    </a:lnTo>
                    <a:lnTo>
                      <a:pt x="30" y="36"/>
                    </a:lnTo>
                    <a:lnTo>
                      <a:pt x="28" y="38"/>
                    </a:lnTo>
                    <a:lnTo>
                      <a:pt x="26" y="40"/>
                    </a:lnTo>
                    <a:lnTo>
                      <a:pt x="24" y="42"/>
                    </a:lnTo>
                    <a:lnTo>
                      <a:pt x="0" y="40"/>
                    </a:lnTo>
                    <a:lnTo>
                      <a:pt x="2" y="46"/>
                    </a:lnTo>
                    <a:lnTo>
                      <a:pt x="6" y="56"/>
                    </a:lnTo>
                    <a:lnTo>
                      <a:pt x="6" y="58"/>
                    </a:lnTo>
                    <a:lnTo>
                      <a:pt x="8" y="60"/>
                    </a:lnTo>
                    <a:lnTo>
                      <a:pt x="10" y="64"/>
                    </a:lnTo>
                    <a:lnTo>
                      <a:pt x="12" y="68"/>
                    </a:lnTo>
                    <a:lnTo>
                      <a:pt x="16" y="74"/>
                    </a:lnTo>
                    <a:lnTo>
                      <a:pt x="18" y="78"/>
                    </a:lnTo>
                    <a:lnTo>
                      <a:pt x="22" y="82"/>
                    </a:lnTo>
                    <a:lnTo>
                      <a:pt x="26" y="90"/>
                    </a:lnTo>
                    <a:lnTo>
                      <a:pt x="34" y="100"/>
                    </a:lnTo>
                    <a:lnTo>
                      <a:pt x="38" y="110"/>
                    </a:lnTo>
                    <a:lnTo>
                      <a:pt x="42" y="114"/>
                    </a:lnTo>
                    <a:lnTo>
                      <a:pt x="42" y="118"/>
                    </a:lnTo>
                    <a:lnTo>
                      <a:pt x="46" y="128"/>
                    </a:lnTo>
                    <a:lnTo>
                      <a:pt x="52" y="140"/>
                    </a:lnTo>
                    <a:lnTo>
                      <a:pt x="58" y="152"/>
                    </a:lnTo>
                    <a:lnTo>
                      <a:pt x="68" y="170"/>
                    </a:lnTo>
                    <a:lnTo>
                      <a:pt x="72" y="176"/>
                    </a:lnTo>
                    <a:lnTo>
                      <a:pt x="80" y="188"/>
                    </a:lnTo>
                    <a:lnTo>
                      <a:pt x="86" y="202"/>
                    </a:lnTo>
                    <a:lnTo>
                      <a:pt x="92" y="212"/>
                    </a:lnTo>
                    <a:lnTo>
                      <a:pt x="94" y="216"/>
                    </a:lnTo>
                    <a:lnTo>
                      <a:pt x="96" y="212"/>
                    </a:lnTo>
                    <a:lnTo>
                      <a:pt x="98" y="212"/>
                    </a:lnTo>
                    <a:lnTo>
                      <a:pt x="100" y="210"/>
                    </a:lnTo>
                    <a:lnTo>
                      <a:pt x="102" y="210"/>
                    </a:lnTo>
                    <a:lnTo>
                      <a:pt x="104" y="206"/>
                    </a:lnTo>
                    <a:lnTo>
                      <a:pt x="104" y="202"/>
                    </a:lnTo>
                    <a:lnTo>
                      <a:pt x="106" y="204"/>
                    </a:lnTo>
                    <a:lnTo>
                      <a:pt x="108" y="204"/>
                    </a:lnTo>
                    <a:lnTo>
                      <a:pt x="110" y="204"/>
                    </a:lnTo>
                    <a:lnTo>
                      <a:pt x="114" y="204"/>
                    </a:lnTo>
                    <a:lnTo>
                      <a:pt x="136" y="232"/>
                    </a:lnTo>
                    <a:lnTo>
                      <a:pt x="140" y="228"/>
                    </a:lnTo>
                    <a:lnTo>
                      <a:pt x="142" y="224"/>
                    </a:lnTo>
                    <a:lnTo>
                      <a:pt x="146" y="220"/>
                    </a:lnTo>
                    <a:lnTo>
                      <a:pt x="148" y="216"/>
                    </a:lnTo>
                    <a:lnTo>
                      <a:pt x="152" y="212"/>
                    </a:lnTo>
                    <a:lnTo>
                      <a:pt x="156" y="206"/>
                    </a:lnTo>
                    <a:lnTo>
                      <a:pt x="158" y="204"/>
                    </a:lnTo>
                    <a:lnTo>
                      <a:pt x="160" y="202"/>
                    </a:lnTo>
                    <a:lnTo>
                      <a:pt x="166" y="200"/>
                    </a:lnTo>
                    <a:lnTo>
                      <a:pt x="178" y="194"/>
                    </a:lnTo>
                    <a:lnTo>
                      <a:pt x="194" y="188"/>
                    </a:lnTo>
                    <a:lnTo>
                      <a:pt x="208" y="184"/>
                    </a:lnTo>
                    <a:lnTo>
                      <a:pt x="220" y="184"/>
                    </a:lnTo>
                    <a:lnTo>
                      <a:pt x="220" y="182"/>
                    </a:lnTo>
                    <a:lnTo>
                      <a:pt x="224" y="182"/>
                    </a:lnTo>
                    <a:lnTo>
                      <a:pt x="236" y="178"/>
                    </a:lnTo>
                    <a:lnTo>
                      <a:pt x="248" y="170"/>
                    </a:lnTo>
                    <a:lnTo>
                      <a:pt x="260" y="160"/>
                    </a:lnTo>
                    <a:lnTo>
                      <a:pt x="268" y="148"/>
                    </a:lnTo>
                    <a:lnTo>
                      <a:pt x="270" y="132"/>
                    </a:lnTo>
                    <a:lnTo>
                      <a:pt x="268" y="132"/>
                    </a:lnTo>
                    <a:lnTo>
                      <a:pt x="268" y="130"/>
                    </a:lnTo>
                    <a:lnTo>
                      <a:pt x="268" y="126"/>
                    </a:lnTo>
                    <a:lnTo>
                      <a:pt x="268" y="124"/>
                    </a:lnTo>
                    <a:lnTo>
                      <a:pt x="270" y="122"/>
                    </a:lnTo>
                    <a:lnTo>
                      <a:pt x="254" y="124"/>
                    </a:lnTo>
                    <a:lnTo>
                      <a:pt x="234" y="124"/>
                    </a:lnTo>
                    <a:lnTo>
                      <a:pt x="232" y="122"/>
                    </a:lnTo>
                    <a:lnTo>
                      <a:pt x="230" y="122"/>
                    </a:lnTo>
                    <a:lnTo>
                      <a:pt x="228" y="120"/>
                    </a:lnTo>
                    <a:lnTo>
                      <a:pt x="228" y="118"/>
                    </a:lnTo>
                    <a:lnTo>
                      <a:pt x="228" y="116"/>
                    </a:lnTo>
                    <a:lnTo>
                      <a:pt x="230" y="110"/>
                    </a:lnTo>
                    <a:lnTo>
                      <a:pt x="220" y="108"/>
                    </a:lnTo>
                    <a:lnTo>
                      <a:pt x="218" y="108"/>
                    </a:lnTo>
                    <a:lnTo>
                      <a:pt x="216" y="110"/>
                    </a:lnTo>
                    <a:lnTo>
                      <a:pt x="214" y="110"/>
                    </a:lnTo>
                    <a:lnTo>
                      <a:pt x="210" y="110"/>
                    </a:lnTo>
                    <a:lnTo>
                      <a:pt x="206" y="108"/>
                    </a:lnTo>
                    <a:lnTo>
                      <a:pt x="206" y="106"/>
                    </a:lnTo>
                    <a:lnTo>
                      <a:pt x="204" y="102"/>
                    </a:lnTo>
                    <a:lnTo>
                      <a:pt x="202" y="98"/>
                    </a:lnTo>
                    <a:lnTo>
                      <a:pt x="200" y="92"/>
                    </a:lnTo>
                    <a:lnTo>
                      <a:pt x="196" y="88"/>
                    </a:lnTo>
                    <a:lnTo>
                      <a:pt x="194" y="84"/>
                    </a:lnTo>
                    <a:lnTo>
                      <a:pt x="192" y="80"/>
                    </a:lnTo>
                    <a:lnTo>
                      <a:pt x="172" y="54"/>
                    </a:lnTo>
                    <a:lnTo>
                      <a:pt x="154" y="54"/>
                    </a:lnTo>
                    <a:lnTo>
                      <a:pt x="154" y="52"/>
                    </a:lnTo>
                    <a:lnTo>
                      <a:pt x="152" y="50"/>
                    </a:lnTo>
                    <a:lnTo>
                      <a:pt x="150" y="48"/>
                    </a:lnTo>
                    <a:lnTo>
                      <a:pt x="144" y="46"/>
                    </a:lnTo>
                    <a:lnTo>
                      <a:pt x="142" y="44"/>
                    </a:lnTo>
                    <a:lnTo>
                      <a:pt x="138" y="40"/>
                    </a:lnTo>
                    <a:lnTo>
                      <a:pt x="134" y="38"/>
                    </a:lnTo>
                    <a:lnTo>
                      <a:pt x="130" y="34"/>
                    </a:lnTo>
                    <a:lnTo>
                      <a:pt x="124" y="30"/>
                    </a:lnTo>
                    <a:lnTo>
                      <a:pt x="120" y="28"/>
                    </a:lnTo>
                    <a:lnTo>
                      <a:pt x="114" y="26"/>
                    </a:lnTo>
                    <a:lnTo>
                      <a:pt x="102" y="16"/>
                    </a:lnTo>
                    <a:lnTo>
                      <a:pt x="94" y="16"/>
                    </a:lnTo>
                    <a:lnTo>
                      <a:pt x="68" y="4"/>
                    </a:lnTo>
                    <a:lnTo>
                      <a:pt x="62" y="0"/>
                    </a:lnTo>
                    <a:lnTo>
                      <a:pt x="60" y="2"/>
                    </a:lnTo>
                    <a:lnTo>
                      <a:pt x="58" y="2"/>
                    </a:lnTo>
                    <a:lnTo>
                      <a:pt x="54" y="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96" name="Freeform 251"/>
              <p:cNvSpPr>
                <a:spLocks/>
              </p:cNvSpPr>
              <p:nvPr/>
            </p:nvSpPr>
            <p:spPr bwMode="gray">
              <a:xfrm>
                <a:off x="3245" y="685"/>
                <a:ext cx="46" cy="66"/>
              </a:xfrm>
              <a:custGeom>
                <a:avLst/>
                <a:gdLst>
                  <a:gd name="T0" fmla="*/ 20 w 42"/>
                  <a:gd name="T1" fmla="*/ 66 h 66"/>
                  <a:gd name="T2" fmla="*/ 16 w 42"/>
                  <a:gd name="T3" fmla="*/ 64 h 66"/>
                  <a:gd name="T4" fmla="*/ 12 w 42"/>
                  <a:gd name="T5" fmla="*/ 62 h 66"/>
                  <a:gd name="T6" fmla="*/ 10 w 42"/>
                  <a:gd name="T7" fmla="*/ 62 h 66"/>
                  <a:gd name="T8" fmla="*/ 10 w 42"/>
                  <a:gd name="T9" fmla="*/ 60 h 66"/>
                  <a:gd name="T10" fmla="*/ 8 w 42"/>
                  <a:gd name="T11" fmla="*/ 46 h 66"/>
                  <a:gd name="T12" fmla="*/ 2 w 42"/>
                  <a:gd name="T13" fmla="*/ 38 h 66"/>
                  <a:gd name="T14" fmla="*/ 2 w 42"/>
                  <a:gd name="T15" fmla="*/ 36 h 66"/>
                  <a:gd name="T16" fmla="*/ 2 w 42"/>
                  <a:gd name="T17" fmla="*/ 32 h 66"/>
                  <a:gd name="T18" fmla="*/ 2 w 42"/>
                  <a:gd name="T19" fmla="*/ 26 h 66"/>
                  <a:gd name="T20" fmla="*/ 2 w 42"/>
                  <a:gd name="T21" fmla="*/ 20 h 66"/>
                  <a:gd name="T22" fmla="*/ 0 w 42"/>
                  <a:gd name="T23" fmla="*/ 14 h 66"/>
                  <a:gd name="T24" fmla="*/ 0 w 42"/>
                  <a:gd name="T25" fmla="*/ 14 h 66"/>
                  <a:gd name="T26" fmla="*/ 2 w 42"/>
                  <a:gd name="T27" fmla="*/ 12 h 66"/>
                  <a:gd name="T28" fmla="*/ 4 w 42"/>
                  <a:gd name="T29" fmla="*/ 10 h 66"/>
                  <a:gd name="T30" fmla="*/ 6 w 42"/>
                  <a:gd name="T31" fmla="*/ 8 h 66"/>
                  <a:gd name="T32" fmla="*/ 8 w 42"/>
                  <a:gd name="T33" fmla="*/ 8 h 66"/>
                  <a:gd name="T34" fmla="*/ 8 w 42"/>
                  <a:gd name="T35" fmla="*/ 8 h 66"/>
                  <a:gd name="T36" fmla="*/ 8 w 42"/>
                  <a:gd name="T37" fmla="*/ 6 h 66"/>
                  <a:gd name="T38" fmla="*/ 10 w 42"/>
                  <a:gd name="T39" fmla="*/ 4 h 66"/>
                  <a:gd name="T40" fmla="*/ 10 w 42"/>
                  <a:gd name="T41" fmla="*/ 2 h 66"/>
                  <a:gd name="T42" fmla="*/ 10 w 42"/>
                  <a:gd name="T43" fmla="*/ 2 h 66"/>
                  <a:gd name="T44" fmla="*/ 10 w 42"/>
                  <a:gd name="T45" fmla="*/ 0 h 66"/>
                  <a:gd name="T46" fmla="*/ 10 w 42"/>
                  <a:gd name="T47" fmla="*/ 0 h 66"/>
                  <a:gd name="T48" fmla="*/ 14 w 42"/>
                  <a:gd name="T49" fmla="*/ 2 h 66"/>
                  <a:gd name="T50" fmla="*/ 14 w 42"/>
                  <a:gd name="T51" fmla="*/ 2 h 66"/>
                  <a:gd name="T52" fmla="*/ 18 w 42"/>
                  <a:gd name="T53" fmla="*/ 2 h 66"/>
                  <a:gd name="T54" fmla="*/ 20 w 42"/>
                  <a:gd name="T55" fmla="*/ 2 h 66"/>
                  <a:gd name="T56" fmla="*/ 42 w 42"/>
                  <a:gd name="T57" fmla="*/ 30 h 66"/>
                  <a:gd name="T58" fmla="*/ 42 w 42"/>
                  <a:gd name="T59" fmla="*/ 30 h 66"/>
                  <a:gd name="T60" fmla="*/ 40 w 42"/>
                  <a:gd name="T61" fmla="*/ 32 h 66"/>
                  <a:gd name="T62" fmla="*/ 38 w 42"/>
                  <a:gd name="T63" fmla="*/ 34 h 66"/>
                  <a:gd name="T64" fmla="*/ 38 w 42"/>
                  <a:gd name="T65" fmla="*/ 36 h 66"/>
                  <a:gd name="T66" fmla="*/ 38 w 42"/>
                  <a:gd name="T67" fmla="*/ 40 h 66"/>
                  <a:gd name="T68" fmla="*/ 40 w 42"/>
                  <a:gd name="T69" fmla="*/ 40 h 66"/>
                  <a:gd name="T70" fmla="*/ 40 w 42"/>
                  <a:gd name="T71" fmla="*/ 42 h 66"/>
                  <a:gd name="T72" fmla="*/ 40 w 42"/>
                  <a:gd name="T73" fmla="*/ 44 h 66"/>
                  <a:gd name="T74" fmla="*/ 40 w 42"/>
                  <a:gd name="T75" fmla="*/ 46 h 66"/>
                  <a:gd name="T76" fmla="*/ 40 w 42"/>
                  <a:gd name="T77" fmla="*/ 48 h 66"/>
                  <a:gd name="T78" fmla="*/ 38 w 42"/>
                  <a:gd name="T79" fmla="*/ 48 h 66"/>
                  <a:gd name="T80" fmla="*/ 36 w 42"/>
                  <a:gd name="T81" fmla="*/ 48 h 66"/>
                  <a:gd name="T82" fmla="*/ 36 w 42"/>
                  <a:gd name="T83" fmla="*/ 48 h 66"/>
                  <a:gd name="T84" fmla="*/ 34 w 42"/>
                  <a:gd name="T85" fmla="*/ 48 h 66"/>
                  <a:gd name="T86" fmla="*/ 34 w 42"/>
                  <a:gd name="T87" fmla="*/ 50 h 66"/>
                  <a:gd name="T88" fmla="*/ 32 w 42"/>
                  <a:gd name="T89" fmla="*/ 52 h 66"/>
                  <a:gd name="T90" fmla="*/ 30 w 42"/>
                  <a:gd name="T91" fmla="*/ 54 h 66"/>
                  <a:gd name="T92" fmla="*/ 28 w 42"/>
                  <a:gd name="T93" fmla="*/ 56 h 66"/>
                  <a:gd name="T94" fmla="*/ 28 w 42"/>
                  <a:gd name="T95" fmla="*/ 56 h 66"/>
                  <a:gd name="T96" fmla="*/ 30 w 42"/>
                  <a:gd name="T97" fmla="*/ 60 h 66"/>
                  <a:gd name="T98" fmla="*/ 28 w 42"/>
                  <a:gd name="T99" fmla="*/ 62 h 66"/>
                  <a:gd name="T100" fmla="*/ 28 w 42"/>
                  <a:gd name="T101" fmla="*/ 62 h 66"/>
                  <a:gd name="T102" fmla="*/ 26 w 42"/>
                  <a:gd name="T103" fmla="*/ 60 h 66"/>
                  <a:gd name="T104" fmla="*/ 24 w 42"/>
                  <a:gd name="T105" fmla="*/ 60 h 66"/>
                  <a:gd name="T106" fmla="*/ 24 w 42"/>
                  <a:gd name="T107" fmla="*/ 62 h 66"/>
                  <a:gd name="T108" fmla="*/ 22 w 42"/>
                  <a:gd name="T109" fmla="*/ 64 h 66"/>
                  <a:gd name="T110" fmla="*/ 20 w 42"/>
                  <a:gd name="T111" fmla="*/ 66 h 66"/>
                  <a:gd name="T112" fmla="*/ 20 w 42"/>
                  <a:gd name="T113" fmla="*/ 66 h 66"/>
                  <a:gd name="T114" fmla="*/ 20 w 42"/>
                  <a:gd name="T115" fmla="*/ 66 h 6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2"/>
                  <a:gd name="T175" fmla="*/ 0 h 66"/>
                  <a:gd name="T176" fmla="*/ 42 w 42"/>
                  <a:gd name="T177" fmla="*/ 66 h 6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2" h="66">
                    <a:moveTo>
                      <a:pt x="20" y="66"/>
                    </a:moveTo>
                    <a:lnTo>
                      <a:pt x="16" y="64"/>
                    </a:lnTo>
                    <a:lnTo>
                      <a:pt x="12" y="62"/>
                    </a:lnTo>
                    <a:lnTo>
                      <a:pt x="10" y="62"/>
                    </a:lnTo>
                    <a:lnTo>
                      <a:pt x="10" y="60"/>
                    </a:lnTo>
                    <a:lnTo>
                      <a:pt x="8" y="46"/>
                    </a:lnTo>
                    <a:lnTo>
                      <a:pt x="2" y="38"/>
                    </a:lnTo>
                    <a:lnTo>
                      <a:pt x="2" y="36"/>
                    </a:lnTo>
                    <a:lnTo>
                      <a:pt x="2" y="32"/>
                    </a:lnTo>
                    <a:lnTo>
                      <a:pt x="2" y="26"/>
                    </a:lnTo>
                    <a:lnTo>
                      <a:pt x="2" y="20"/>
                    </a:lnTo>
                    <a:lnTo>
                      <a:pt x="0" y="14"/>
                    </a:lnTo>
                    <a:lnTo>
                      <a:pt x="2" y="12"/>
                    </a:lnTo>
                    <a:lnTo>
                      <a:pt x="4" y="10"/>
                    </a:lnTo>
                    <a:lnTo>
                      <a:pt x="6" y="8"/>
                    </a:lnTo>
                    <a:lnTo>
                      <a:pt x="8" y="8"/>
                    </a:lnTo>
                    <a:lnTo>
                      <a:pt x="8" y="6"/>
                    </a:lnTo>
                    <a:lnTo>
                      <a:pt x="10" y="4"/>
                    </a:lnTo>
                    <a:lnTo>
                      <a:pt x="10" y="2"/>
                    </a:lnTo>
                    <a:lnTo>
                      <a:pt x="10" y="0"/>
                    </a:lnTo>
                    <a:lnTo>
                      <a:pt x="14" y="2"/>
                    </a:lnTo>
                    <a:lnTo>
                      <a:pt x="18" y="2"/>
                    </a:lnTo>
                    <a:lnTo>
                      <a:pt x="20" y="2"/>
                    </a:lnTo>
                    <a:lnTo>
                      <a:pt x="42" y="30"/>
                    </a:lnTo>
                    <a:lnTo>
                      <a:pt x="40" y="32"/>
                    </a:lnTo>
                    <a:lnTo>
                      <a:pt x="38" y="34"/>
                    </a:lnTo>
                    <a:lnTo>
                      <a:pt x="38" y="36"/>
                    </a:lnTo>
                    <a:lnTo>
                      <a:pt x="38" y="40"/>
                    </a:lnTo>
                    <a:lnTo>
                      <a:pt x="40" y="40"/>
                    </a:lnTo>
                    <a:lnTo>
                      <a:pt x="40" y="42"/>
                    </a:lnTo>
                    <a:lnTo>
                      <a:pt x="40" y="44"/>
                    </a:lnTo>
                    <a:lnTo>
                      <a:pt x="40" y="46"/>
                    </a:lnTo>
                    <a:lnTo>
                      <a:pt x="40" y="48"/>
                    </a:lnTo>
                    <a:lnTo>
                      <a:pt x="38" y="48"/>
                    </a:lnTo>
                    <a:lnTo>
                      <a:pt x="36" y="48"/>
                    </a:lnTo>
                    <a:lnTo>
                      <a:pt x="34" y="48"/>
                    </a:lnTo>
                    <a:lnTo>
                      <a:pt x="34" y="50"/>
                    </a:lnTo>
                    <a:lnTo>
                      <a:pt x="32" y="52"/>
                    </a:lnTo>
                    <a:lnTo>
                      <a:pt x="30" y="54"/>
                    </a:lnTo>
                    <a:lnTo>
                      <a:pt x="28" y="56"/>
                    </a:lnTo>
                    <a:lnTo>
                      <a:pt x="30" y="60"/>
                    </a:lnTo>
                    <a:lnTo>
                      <a:pt x="28" y="62"/>
                    </a:lnTo>
                    <a:lnTo>
                      <a:pt x="26" y="60"/>
                    </a:lnTo>
                    <a:lnTo>
                      <a:pt x="24" y="60"/>
                    </a:lnTo>
                    <a:lnTo>
                      <a:pt x="24" y="62"/>
                    </a:lnTo>
                    <a:lnTo>
                      <a:pt x="22" y="64"/>
                    </a:lnTo>
                    <a:lnTo>
                      <a:pt x="20" y="6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97" name="Freeform 252"/>
              <p:cNvSpPr>
                <a:spLocks/>
              </p:cNvSpPr>
              <p:nvPr/>
            </p:nvSpPr>
            <p:spPr bwMode="gray">
              <a:xfrm>
                <a:off x="3267" y="667"/>
                <a:ext cx="130" cy="86"/>
              </a:xfrm>
              <a:custGeom>
                <a:avLst/>
                <a:gdLst>
                  <a:gd name="T0" fmla="*/ 118 w 118"/>
                  <a:gd name="T1" fmla="*/ 28 h 86"/>
                  <a:gd name="T2" fmla="*/ 102 w 118"/>
                  <a:gd name="T3" fmla="*/ 32 h 86"/>
                  <a:gd name="T4" fmla="*/ 94 w 118"/>
                  <a:gd name="T5" fmla="*/ 38 h 86"/>
                  <a:gd name="T6" fmla="*/ 86 w 118"/>
                  <a:gd name="T7" fmla="*/ 46 h 86"/>
                  <a:gd name="T8" fmla="*/ 80 w 118"/>
                  <a:gd name="T9" fmla="*/ 54 h 86"/>
                  <a:gd name="T10" fmla="*/ 74 w 118"/>
                  <a:gd name="T11" fmla="*/ 58 h 86"/>
                  <a:gd name="T12" fmla="*/ 68 w 118"/>
                  <a:gd name="T13" fmla="*/ 60 h 86"/>
                  <a:gd name="T14" fmla="*/ 62 w 118"/>
                  <a:gd name="T15" fmla="*/ 62 h 86"/>
                  <a:gd name="T16" fmla="*/ 58 w 118"/>
                  <a:gd name="T17" fmla="*/ 64 h 86"/>
                  <a:gd name="T18" fmla="*/ 54 w 118"/>
                  <a:gd name="T19" fmla="*/ 64 h 86"/>
                  <a:gd name="T20" fmla="*/ 52 w 118"/>
                  <a:gd name="T21" fmla="*/ 64 h 86"/>
                  <a:gd name="T22" fmla="*/ 36 w 118"/>
                  <a:gd name="T23" fmla="*/ 78 h 86"/>
                  <a:gd name="T24" fmla="*/ 6 w 118"/>
                  <a:gd name="T25" fmla="*/ 86 h 86"/>
                  <a:gd name="T26" fmla="*/ 2 w 118"/>
                  <a:gd name="T27" fmla="*/ 84 h 86"/>
                  <a:gd name="T28" fmla="*/ 0 w 118"/>
                  <a:gd name="T29" fmla="*/ 84 h 86"/>
                  <a:gd name="T30" fmla="*/ 0 w 118"/>
                  <a:gd name="T31" fmla="*/ 84 h 86"/>
                  <a:gd name="T32" fmla="*/ 2 w 118"/>
                  <a:gd name="T33" fmla="*/ 84 h 86"/>
                  <a:gd name="T34" fmla="*/ 4 w 118"/>
                  <a:gd name="T35" fmla="*/ 80 h 86"/>
                  <a:gd name="T36" fmla="*/ 4 w 118"/>
                  <a:gd name="T37" fmla="*/ 80 h 86"/>
                  <a:gd name="T38" fmla="*/ 6 w 118"/>
                  <a:gd name="T39" fmla="*/ 80 h 86"/>
                  <a:gd name="T40" fmla="*/ 8 w 118"/>
                  <a:gd name="T41" fmla="*/ 80 h 86"/>
                  <a:gd name="T42" fmla="*/ 10 w 118"/>
                  <a:gd name="T43" fmla="*/ 78 h 86"/>
                  <a:gd name="T44" fmla="*/ 8 w 118"/>
                  <a:gd name="T45" fmla="*/ 74 h 86"/>
                  <a:gd name="T46" fmla="*/ 12 w 118"/>
                  <a:gd name="T47" fmla="*/ 68 h 86"/>
                  <a:gd name="T48" fmla="*/ 14 w 118"/>
                  <a:gd name="T49" fmla="*/ 68 h 86"/>
                  <a:gd name="T50" fmla="*/ 14 w 118"/>
                  <a:gd name="T51" fmla="*/ 66 h 86"/>
                  <a:gd name="T52" fmla="*/ 16 w 118"/>
                  <a:gd name="T53" fmla="*/ 66 h 86"/>
                  <a:gd name="T54" fmla="*/ 18 w 118"/>
                  <a:gd name="T55" fmla="*/ 66 h 86"/>
                  <a:gd name="T56" fmla="*/ 20 w 118"/>
                  <a:gd name="T57" fmla="*/ 66 h 86"/>
                  <a:gd name="T58" fmla="*/ 20 w 118"/>
                  <a:gd name="T59" fmla="*/ 66 h 86"/>
                  <a:gd name="T60" fmla="*/ 22 w 118"/>
                  <a:gd name="T61" fmla="*/ 64 h 86"/>
                  <a:gd name="T62" fmla="*/ 20 w 118"/>
                  <a:gd name="T63" fmla="*/ 62 h 86"/>
                  <a:gd name="T64" fmla="*/ 20 w 118"/>
                  <a:gd name="T65" fmla="*/ 60 h 86"/>
                  <a:gd name="T66" fmla="*/ 20 w 118"/>
                  <a:gd name="T67" fmla="*/ 58 h 86"/>
                  <a:gd name="T68" fmla="*/ 18 w 118"/>
                  <a:gd name="T69" fmla="*/ 56 h 86"/>
                  <a:gd name="T70" fmla="*/ 18 w 118"/>
                  <a:gd name="T71" fmla="*/ 54 h 86"/>
                  <a:gd name="T72" fmla="*/ 18 w 118"/>
                  <a:gd name="T73" fmla="*/ 50 h 86"/>
                  <a:gd name="T74" fmla="*/ 22 w 118"/>
                  <a:gd name="T75" fmla="*/ 48 h 86"/>
                  <a:gd name="T76" fmla="*/ 22 w 118"/>
                  <a:gd name="T77" fmla="*/ 48 h 86"/>
                  <a:gd name="T78" fmla="*/ 24 w 118"/>
                  <a:gd name="T79" fmla="*/ 46 h 86"/>
                  <a:gd name="T80" fmla="*/ 26 w 118"/>
                  <a:gd name="T81" fmla="*/ 44 h 86"/>
                  <a:gd name="T82" fmla="*/ 26 w 118"/>
                  <a:gd name="T83" fmla="*/ 44 h 86"/>
                  <a:gd name="T84" fmla="*/ 28 w 118"/>
                  <a:gd name="T85" fmla="*/ 42 h 86"/>
                  <a:gd name="T86" fmla="*/ 30 w 118"/>
                  <a:gd name="T87" fmla="*/ 38 h 86"/>
                  <a:gd name="T88" fmla="*/ 34 w 118"/>
                  <a:gd name="T89" fmla="*/ 34 h 86"/>
                  <a:gd name="T90" fmla="*/ 38 w 118"/>
                  <a:gd name="T91" fmla="*/ 30 h 86"/>
                  <a:gd name="T92" fmla="*/ 40 w 118"/>
                  <a:gd name="T93" fmla="*/ 24 h 86"/>
                  <a:gd name="T94" fmla="*/ 44 w 118"/>
                  <a:gd name="T95" fmla="*/ 20 h 86"/>
                  <a:gd name="T96" fmla="*/ 48 w 118"/>
                  <a:gd name="T97" fmla="*/ 18 h 86"/>
                  <a:gd name="T98" fmla="*/ 50 w 118"/>
                  <a:gd name="T99" fmla="*/ 16 h 86"/>
                  <a:gd name="T100" fmla="*/ 54 w 118"/>
                  <a:gd name="T101" fmla="*/ 14 h 86"/>
                  <a:gd name="T102" fmla="*/ 66 w 118"/>
                  <a:gd name="T103" fmla="*/ 10 h 86"/>
                  <a:gd name="T104" fmla="*/ 80 w 118"/>
                  <a:gd name="T105" fmla="*/ 6 h 86"/>
                  <a:gd name="T106" fmla="*/ 94 w 118"/>
                  <a:gd name="T107" fmla="*/ 0 h 86"/>
                  <a:gd name="T108" fmla="*/ 104 w 118"/>
                  <a:gd name="T109" fmla="*/ 0 h 86"/>
                  <a:gd name="T110" fmla="*/ 104 w 118"/>
                  <a:gd name="T111" fmla="*/ 0 h 86"/>
                  <a:gd name="T112" fmla="*/ 106 w 118"/>
                  <a:gd name="T113" fmla="*/ 0 h 86"/>
                  <a:gd name="T114" fmla="*/ 108 w 118"/>
                  <a:gd name="T115" fmla="*/ 2 h 86"/>
                  <a:gd name="T116" fmla="*/ 118 w 118"/>
                  <a:gd name="T117" fmla="*/ 28 h 86"/>
                  <a:gd name="T118" fmla="*/ 118 w 118"/>
                  <a:gd name="T119" fmla="*/ 28 h 8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18"/>
                  <a:gd name="T181" fmla="*/ 0 h 86"/>
                  <a:gd name="T182" fmla="*/ 118 w 118"/>
                  <a:gd name="T183" fmla="*/ 86 h 8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18" h="86">
                    <a:moveTo>
                      <a:pt x="118" y="28"/>
                    </a:moveTo>
                    <a:lnTo>
                      <a:pt x="102" y="32"/>
                    </a:lnTo>
                    <a:lnTo>
                      <a:pt x="94" y="38"/>
                    </a:lnTo>
                    <a:lnTo>
                      <a:pt x="86" y="46"/>
                    </a:lnTo>
                    <a:lnTo>
                      <a:pt x="80" y="54"/>
                    </a:lnTo>
                    <a:lnTo>
                      <a:pt x="74" y="58"/>
                    </a:lnTo>
                    <a:lnTo>
                      <a:pt x="68" y="60"/>
                    </a:lnTo>
                    <a:lnTo>
                      <a:pt x="62" y="62"/>
                    </a:lnTo>
                    <a:lnTo>
                      <a:pt x="58" y="64"/>
                    </a:lnTo>
                    <a:lnTo>
                      <a:pt x="54" y="64"/>
                    </a:lnTo>
                    <a:lnTo>
                      <a:pt x="52" y="64"/>
                    </a:lnTo>
                    <a:lnTo>
                      <a:pt x="36" y="78"/>
                    </a:lnTo>
                    <a:lnTo>
                      <a:pt x="6" y="86"/>
                    </a:lnTo>
                    <a:lnTo>
                      <a:pt x="2" y="84"/>
                    </a:lnTo>
                    <a:lnTo>
                      <a:pt x="0" y="84"/>
                    </a:lnTo>
                    <a:lnTo>
                      <a:pt x="2" y="84"/>
                    </a:lnTo>
                    <a:lnTo>
                      <a:pt x="4" y="80"/>
                    </a:lnTo>
                    <a:lnTo>
                      <a:pt x="6" y="80"/>
                    </a:lnTo>
                    <a:lnTo>
                      <a:pt x="8" y="80"/>
                    </a:lnTo>
                    <a:lnTo>
                      <a:pt x="10" y="78"/>
                    </a:lnTo>
                    <a:lnTo>
                      <a:pt x="8" y="74"/>
                    </a:lnTo>
                    <a:lnTo>
                      <a:pt x="12" y="68"/>
                    </a:lnTo>
                    <a:lnTo>
                      <a:pt x="14" y="68"/>
                    </a:lnTo>
                    <a:lnTo>
                      <a:pt x="14" y="66"/>
                    </a:lnTo>
                    <a:lnTo>
                      <a:pt x="16" y="66"/>
                    </a:lnTo>
                    <a:lnTo>
                      <a:pt x="18" y="66"/>
                    </a:lnTo>
                    <a:lnTo>
                      <a:pt x="20" y="66"/>
                    </a:lnTo>
                    <a:lnTo>
                      <a:pt x="22" y="64"/>
                    </a:lnTo>
                    <a:lnTo>
                      <a:pt x="20" y="62"/>
                    </a:lnTo>
                    <a:lnTo>
                      <a:pt x="20" y="60"/>
                    </a:lnTo>
                    <a:lnTo>
                      <a:pt x="20" y="58"/>
                    </a:lnTo>
                    <a:lnTo>
                      <a:pt x="18" y="56"/>
                    </a:lnTo>
                    <a:lnTo>
                      <a:pt x="18" y="54"/>
                    </a:lnTo>
                    <a:lnTo>
                      <a:pt x="18" y="50"/>
                    </a:lnTo>
                    <a:lnTo>
                      <a:pt x="22" y="48"/>
                    </a:lnTo>
                    <a:lnTo>
                      <a:pt x="24" y="46"/>
                    </a:lnTo>
                    <a:lnTo>
                      <a:pt x="26" y="44"/>
                    </a:lnTo>
                    <a:lnTo>
                      <a:pt x="28" y="42"/>
                    </a:lnTo>
                    <a:lnTo>
                      <a:pt x="30" y="38"/>
                    </a:lnTo>
                    <a:lnTo>
                      <a:pt x="34" y="34"/>
                    </a:lnTo>
                    <a:lnTo>
                      <a:pt x="38" y="30"/>
                    </a:lnTo>
                    <a:lnTo>
                      <a:pt x="40" y="24"/>
                    </a:lnTo>
                    <a:lnTo>
                      <a:pt x="44" y="20"/>
                    </a:lnTo>
                    <a:lnTo>
                      <a:pt x="48" y="18"/>
                    </a:lnTo>
                    <a:lnTo>
                      <a:pt x="50" y="16"/>
                    </a:lnTo>
                    <a:lnTo>
                      <a:pt x="54" y="14"/>
                    </a:lnTo>
                    <a:lnTo>
                      <a:pt x="66" y="10"/>
                    </a:lnTo>
                    <a:lnTo>
                      <a:pt x="80" y="6"/>
                    </a:lnTo>
                    <a:lnTo>
                      <a:pt x="94" y="0"/>
                    </a:lnTo>
                    <a:lnTo>
                      <a:pt x="104" y="0"/>
                    </a:lnTo>
                    <a:lnTo>
                      <a:pt x="106" y="0"/>
                    </a:lnTo>
                    <a:lnTo>
                      <a:pt x="108" y="2"/>
                    </a:lnTo>
                    <a:lnTo>
                      <a:pt x="118" y="2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98" name="Freeform 253"/>
              <p:cNvSpPr>
                <a:spLocks/>
              </p:cNvSpPr>
              <p:nvPr/>
            </p:nvSpPr>
            <p:spPr bwMode="gray">
              <a:xfrm>
                <a:off x="3384" y="593"/>
                <a:ext cx="101" cy="102"/>
              </a:xfrm>
              <a:custGeom>
                <a:avLst/>
                <a:gdLst>
                  <a:gd name="T0" fmla="*/ 72 w 92"/>
                  <a:gd name="T1" fmla="*/ 4 h 102"/>
                  <a:gd name="T2" fmla="*/ 72 w 92"/>
                  <a:gd name="T3" fmla="*/ 8 h 102"/>
                  <a:gd name="T4" fmla="*/ 80 w 92"/>
                  <a:gd name="T5" fmla="*/ 18 h 102"/>
                  <a:gd name="T6" fmla="*/ 88 w 92"/>
                  <a:gd name="T7" fmla="*/ 22 h 102"/>
                  <a:gd name="T8" fmla="*/ 90 w 92"/>
                  <a:gd name="T9" fmla="*/ 24 h 102"/>
                  <a:gd name="T10" fmla="*/ 92 w 92"/>
                  <a:gd name="T11" fmla="*/ 34 h 102"/>
                  <a:gd name="T12" fmla="*/ 86 w 92"/>
                  <a:gd name="T13" fmla="*/ 44 h 102"/>
                  <a:gd name="T14" fmla="*/ 78 w 92"/>
                  <a:gd name="T15" fmla="*/ 50 h 102"/>
                  <a:gd name="T16" fmla="*/ 74 w 92"/>
                  <a:gd name="T17" fmla="*/ 50 h 102"/>
                  <a:gd name="T18" fmla="*/ 72 w 92"/>
                  <a:gd name="T19" fmla="*/ 58 h 102"/>
                  <a:gd name="T20" fmla="*/ 66 w 92"/>
                  <a:gd name="T21" fmla="*/ 64 h 102"/>
                  <a:gd name="T22" fmla="*/ 64 w 92"/>
                  <a:gd name="T23" fmla="*/ 66 h 102"/>
                  <a:gd name="T24" fmla="*/ 54 w 92"/>
                  <a:gd name="T25" fmla="*/ 68 h 102"/>
                  <a:gd name="T26" fmla="*/ 50 w 92"/>
                  <a:gd name="T27" fmla="*/ 74 h 102"/>
                  <a:gd name="T28" fmla="*/ 50 w 92"/>
                  <a:gd name="T29" fmla="*/ 78 h 102"/>
                  <a:gd name="T30" fmla="*/ 48 w 92"/>
                  <a:gd name="T31" fmla="*/ 82 h 102"/>
                  <a:gd name="T32" fmla="*/ 30 w 92"/>
                  <a:gd name="T33" fmla="*/ 98 h 102"/>
                  <a:gd name="T34" fmla="*/ 2 w 92"/>
                  <a:gd name="T35" fmla="*/ 76 h 102"/>
                  <a:gd name="T36" fmla="*/ 0 w 92"/>
                  <a:gd name="T37" fmla="*/ 74 h 102"/>
                  <a:gd name="T38" fmla="*/ 2 w 92"/>
                  <a:gd name="T39" fmla="*/ 72 h 102"/>
                  <a:gd name="T40" fmla="*/ 26 w 92"/>
                  <a:gd name="T41" fmla="*/ 62 h 102"/>
                  <a:gd name="T42" fmla="*/ 46 w 92"/>
                  <a:gd name="T43" fmla="*/ 42 h 102"/>
                  <a:gd name="T44" fmla="*/ 50 w 92"/>
                  <a:gd name="T45" fmla="*/ 26 h 102"/>
                  <a:gd name="T46" fmla="*/ 48 w 92"/>
                  <a:gd name="T47" fmla="*/ 20 h 102"/>
                  <a:gd name="T48" fmla="*/ 48 w 92"/>
                  <a:gd name="T49" fmla="*/ 16 h 102"/>
                  <a:gd name="T50" fmla="*/ 48 w 92"/>
                  <a:gd name="T51" fmla="*/ 12 h 102"/>
                  <a:gd name="T52" fmla="*/ 52 w 92"/>
                  <a:gd name="T53" fmla="*/ 12 h 102"/>
                  <a:gd name="T54" fmla="*/ 58 w 92"/>
                  <a:gd name="T55" fmla="*/ 10 h 102"/>
                  <a:gd name="T56" fmla="*/ 60 w 92"/>
                  <a:gd name="T57" fmla="*/ 8 h 102"/>
                  <a:gd name="T58" fmla="*/ 62 w 92"/>
                  <a:gd name="T59" fmla="*/ 4 h 102"/>
                  <a:gd name="T60" fmla="*/ 64 w 92"/>
                  <a:gd name="T61" fmla="*/ 4 h 102"/>
                  <a:gd name="T62" fmla="*/ 72 w 92"/>
                  <a:gd name="T63" fmla="*/ 0 h 10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2"/>
                  <a:gd name="T97" fmla="*/ 0 h 102"/>
                  <a:gd name="T98" fmla="*/ 92 w 92"/>
                  <a:gd name="T99" fmla="*/ 102 h 10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2" h="102">
                    <a:moveTo>
                      <a:pt x="72" y="0"/>
                    </a:moveTo>
                    <a:lnTo>
                      <a:pt x="72" y="4"/>
                    </a:lnTo>
                    <a:lnTo>
                      <a:pt x="72" y="8"/>
                    </a:lnTo>
                    <a:lnTo>
                      <a:pt x="76" y="14"/>
                    </a:lnTo>
                    <a:lnTo>
                      <a:pt x="80" y="18"/>
                    </a:lnTo>
                    <a:lnTo>
                      <a:pt x="84" y="22"/>
                    </a:lnTo>
                    <a:lnTo>
                      <a:pt x="88" y="22"/>
                    </a:lnTo>
                    <a:lnTo>
                      <a:pt x="90" y="24"/>
                    </a:lnTo>
                    <a:lnTo>
                      <a:pt x="92" y="30"/>
                    </a:lnTo>
                    <a:lnTo>
                      <a:pt x="92" y="34"/>
                    </a:lnTo>
                    <a:lnTo>
                      <a:pt x="90" y="40"/>
                    </a:lnTo>
                    <a:lnTo>
                      <a:pt x="86" y="44"/>
                    </a:lnTo>
                    <a:lnTo>
                      <a:pt x="82" y="46"/>
                    </a:lnTo>
                    <a:lnTo>
                      <a:pt x="78" y="50"/>
                    </a:lnTo>
                    <a:lnTo>
                      <a:pt x="76" y="50"/>
                    </a:lnTo>
                    <a:lnTo>
                      <a:pt x="74" y="50"/>
                    </a:lnTo>
                    <a:lnTo>
                      <a:pt x="74" y="56"/>
                    </a:lnTo>
                    <a:lnTo>
                      <a:pt x="72" y="58"/>
                    </a:lnTo>
                    <a:lnTo>
                      <a:pt x="70" y="62"/>
                    </a:lnTo>
                    <a:lnTo>
                      <a:pt x="66" y="64"/>
                    </a:lnTo>
                    <a:lnTo>
                      <a:pt x="64" y="64"/>
                    </a:lnTo>
                    <a:lnTo>
                      <a:pt x="64" y="66"/>
                    </a:lnTo>
                    <a:lnTo>
                      <a:pt x="58" y="66"/>
                    </a:lnTo>
                    <a:lnTo>
                      <a:pt x="54" y="68"/>
                    </a:lnTo>
                    <a:lnTo>
                      <a:pt x="52" y="72"/>
                    </a:lnTo>
                    <a:lnTo>
                      <a:pt x="50" y="74"/>
                    </a:lnTo>
                    <a:lnTo>
                      <a:pt x="50" y="76"/>
                    </a:lnTo>
                    <a:lnTo>
                      <a:pt x="50" y="78"/>
                    </a:lnTo>
                    <a:lnTo>
                      <a:pt x="50" y="80"/>
                    </a:lnTo>
                    <a:lnTo>
                      <a:pt x="48" y="82"/>
                    </a:lnTo>
                    <a:lnTo>
                      <a:pt x="42" y="90"/>
                    </a:lnTo>
                    <a:lnTo>
                      <a:pt x="30" y="98"/>
                    </a:lnTo>
                    <a:lnTo>
                      <a:pt x="12" y="102"/>
                    </a:lnTo>
                    <a:lnTo>
                      <a:pt x="2" y="76"/>
                    </a:lnTo>
                    <a:lnTo>
                      <a:pt x="0" y="74"/>
                    </a:lnTo>
                    <a:lnTo>
                      <a:pt x="2" y="72"/>
                    </a:lnTo>
                    <a:lnTo>
                      <a:pt x="12" y="68"/>
                    </a:lnTo>
                    <a:lnTo>
                      <a:pt x="26" y="62"/>
                    </a:lnTo>
                    <a:lnTo>
                      <a:pt x="38" y="54"/>
                    </a:lnTo>
                    <a:lnTo>
                      <a:pt x="46" y="42"/>
                    </a:lnTo>
                    <a:lnTo>
                      <a:pt x="50" y="28"/>
                    </a:lnTo>
                    <a:lnTo>
                      <a:pt x="50" y="26"/>
                    </a:lnTo>
                    <a:lnTo>
                      <a:pt x="50" y="24"/>
                    </a:lnTo>
                    <a:lnTo>
                      <a:pt x="48" y="20"/>
                    </a:lnTo>
                    <a:lnTo>
                      <a:pt x="48" y="18"/>
                    </a:lnTo>
                    <a:lnTo>
                      <a:pt x="48" y="16"/>
                    </a:lnTo>
                    <a:lnTo>
                      <a:pt x="48" y="14"/>
                    </a:lnTo>
                    <a:lnTo>
                      <a:pt x="48" y="12"/>
                    </a:lnTo>
                    <a:lnTo>
                      <a:pt x="50" y="12"/>
                    </a:lnTo>
                    <a:lnTo>
                      <a:pt x="52" y="12"/>
                    </a:lnTo>
                    <a:lnTo>
                      <a:pt x="54" y="12"/>
                    </a:lnTo>
                    <a:lnTo>
                      <a:pt x="58" y="10"/>
                    </a:lnTo>
                    <a:lnTo>
                      <a:pt x="60" y="8"/>
                    </a:lnTo>
                    <a:lnTo>
                      <a:pt x="60" y="6"/>
                    </a:lnTo>
                    <a:lnTo>
                      <a:pt x="62" y="4"/>
                    </a:lnTo>
                    <a:lnTo>
                      <a:pt x="64" y="4"/>
                    </a:lnTo>
                    <a:lnTo>
                      <a:pt x="72"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199" name="Freeform 254"/>
              <p:cNvSpPr>
                <a:spLocks/>
              </p:cNvSpPr>
              <p:nvPr/>
            </p:nvSpPr>
            <p:spPr bwMode="gray">
              <a:xfrm>
                <a:off x="3190" y="385"/>
                <a:ext cx="128" cy="134"/>
              </a:xfrm>
              <a:custGeom>
                <a:avLst/>
                <a:gdLst>
                  <a:gd name="T0" fmla="*/ 86 w 116"/>
                  <a:gd name="T1" fmla="*/ 132 h 134"/>
                  <a:gd name="T2" fmla="*/ 80 w 116"/>
                  <a:gd name="T3" fmla="*/ 130 h 134"/>
                  <a:gd name="T4" fmla="*/ 70 w 116"/>
                  <a:gd name="T5" fmla="*/ 124 h 134"/>
                  <a:gd name="T6" fmla="*/ 50 w 116"/>
                  <a:gd name="T7" fmla="*/ 114 h 134"/>
                  <a:gd name="T8" fmla="*/ 18 w 116"/>
                  <a:gd name="T9" fmla="*/ 98 h 134"/>
                  <a:gd name="T10" fmla="*/ 16 w 116"/>
                  <a:gd name="T11" fmla="*/ 92 h 134"/>
                  <a:gd name="T12" fmla="*/ 0 w 116"/>
                  <a:gd name="T13" fmla="*/ 68 h 134"/>
                  <a:gd name="T14" fmla="*/ 26 w 116"/>
                  <a:gd name="T15" fmla="*/ 44 h 134"/>
                  <a:gd name="T16" fmla="*/ 26 w 116"/>
                  <a:gd name="T17" fmla="*/ 40 h 134"/>
                  <a:gd name="T18" fmla="*/ 26 w 116"/>
                  <a:gd name="T19" fmla="*/ 36 h 134"/>
                  <a:gd name="T20" fmla="*/ 26 w 116"/>
                  <a:gd name="T21" fmla="*/ 32 h 134"/>
                  <a:gd name="T22" fmla="*/ 28 w 116"/>
                  <a:gd name="T23" fmla="*/ 30 h 134"/>
                  <a:gd name="T24" fmla="*/ 30 w 116"/>
                  <a:gd name="T25" fmla="*/ 26 h 134"/>
                  <a:gd name="T26" fmla="*/ 34 w 116"/>
                  <a:gd name="T27" fmla="*/ 22 h 134"/>
                  <a:gd name="T28" fmla="*/ 36 w 116"/>
                  <a:gd name="T29" fmla="*/ 16 h 134"/>
                  <a:gd name="T30" fmla="*/ 38 w 116"/>
                  <a:gd name="T31" fmla="*/ 10 h 134"/>
                  <a:gd name="T32" fmla="*/ 40 w 116"/>
                  <a:gd name="T33" fmla="*/ 6 h 134"/>
                  <a:gd name="T34" fmla="*/ 46 w 116"/>
                  <a:gd name="T35" fmla="*/ 4 h 134"/>
                  <a:gd name="T36" fmla="*/ 54 w 116"/>
                  <a:gd name="T37" fmla="*/ 2 h 134"/>
                  <a:gd name="T38" fmla="*/ 70 w 116"/>
                  <a:gd name="T39" fmla="*/ 0 h 134"/>
                  <a:gd name="T40" fmla="*/ 70 w 116"/>
                  <a:gd name="T41" fmla="*/ 2 h 134"/>
                  <a:gd name="T42" fmla="*/ 74 w 116"/>
                  <a:gd name="T43" fmla="*/ 4 h 134"/>
                  <a:gd name="T44" fmla="*/ 78 w 116"/>
                  <a:gd name="T45" fmla="*/ 2 h 134"/>
                  <a:gd name="T46" fmla="*/ 82 w 116"/>
                  <a:gd name="T47" fmla="*/ 4 h 134"/>
                  <a:gd name="T48" fmla="*/ 84 w 116"/>
                  <a:gd name="T49" fmla="*/ 10 h 134"/>
                  <a:gd name="T50" fmla="*/ 82 w 116"/>
                  <a:gd name="T51" fmla="*/ 12 h 134"/>
                  <a:gd name="T52" fmla="*/ 80 w 116"/>
                  <a:gd name="T53" fmla="*/ 16 h 134"/>
                  <a:gd name="T54" fmla="*/ 84 w 116"/>
                  <a:gd name="T55" fmla="*/ 18 h 134"/>
                  <a:gd name="T56" fmla="*/ 88 w 116"/>
                  <a:gd name="T57" fmla="*/ 22 h 134"/>
                  <a:gd name="T58" fmla="*/ 90 w 116"/>
                  <a:gd name="T59" fmla="*/ 26 h 134"/>
                  <a:gd name="T60" fmla="*/ 96 w 116"/>
                  <a:gd name="T61" fmla="*/ 32 h 134"/>
                  <a:gd name="T62" fmla="*/ 98 w 116"/>
                  <a:gd name="T63" fmla="*/ 38 h 134"/>
                  <a:gd name="T64" fmla="*/ 96 w 116"/>
                  <a:gd name="T65" fmla="*/ 42 h 134"/>
                  <a:gd name="T66" fmla="*/ 92 w 116"/>
                  <a:gd name="T67" fmla="*/ 52 h 134"/>
                  <a:gd name="T68" fmla="*/ 90 w 116"/>
                  <a:gd name="T69" fmla="*/ 60 h 134"/>
                  <a:gd name="T70" fmla="*/ 92 w 116"/>
                  <a:gd name="T71" fmla="*/ 64 h 134"/>
                  <a:gd name="T72" fmla="*/ 96 w 116"/>
                  <a:gd name="T73" fmla="*/ 72 h 134"/>
                  <a:gd name="T74" fmla="*/ 100 w 116"/>
                  <a:gd name="T75" fmla="*/ 82 h 134"/>
                  <a:gd name="T76" fmla="*/ 106 w 116"/>
                  <a:gd name="T77" fmla="*/ 86 h 134"/>
                  <a:gd name="T78" fmla="*/ 106 w 116"/>
                  <a:gd name="T79" fmla="*/ 90 h 134"/>
                  <a:gd name="T80" fmla="*/ 108 w 116"/>
                  <a:gd name="T81" fmla="*/ 96 h 134"/>
                  <a:gd name="T82" fmla="*/ 108 w 116"/>
                  <a:gd name="T83" fmla="*/ 98 h 134"/>
                  <a:gd name="T84" fmla="*/ 112 w 116"/>
                  <a:gd name="T85" fmla="*/ 102 h 134"/>
                  <a:gd name="T86" fmla="*/ 114 w 116"/>
                  <a:gd name="T87" fmla="*/ 106 h 134"/>
                  <a:gd name="T88" fmla="*/ 116 w 116"/>
                  <a:gd name="T89" fmla="*/ 112 h 134"/>
                  <a:gd name="T90" fmla="*/ 114 w 116"/>
                  <a:gd name="T91" fmla="*/ 124 h 134"/>
                  <a:gd name="T92" fmla="*/ 112 w 116"/>
                  <a:gd name="T93" fmla="*/ 124 h 134"/>
                  <a:gd name="T94" fmla="*/ 108 w 116"/>
                  <a:gd name="T95" fmla="*/ 128 h 134"/>
                  <a:gd name="T96" fmla="*/ 88 w 116"/>
                  <a:gd name="T97" fmla="*/ 134 h 13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6"/>
                  <a:gd name="T148" fmla="*/ 0 h 134"/>
                  <a:gd name="T149" fmla="*/ 116 w 116"/>
                  <a:gd name="T150" fmla="*/ 134 h 13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6" h="134">
                    <a:moveTo>
                      <a:pt x="88" y="134"/>
                    </a:moveTo>
                    <a:lnTo>
                      <a:pt x="86" y="132"/>
                    </a:lnTo>
                    <a:lnTo>
                      <a:pt x="84" y="132"/>
                    </a:lnTo>
                    <a:lnTo>
                      <a:pt x="80" y="130"/>
                    </a:lnTo>
                    <a:lnTo>
                      <a:pt x="76" y="126"/>
                    </a:lnTo>
                    <a:lnTo>
                      <a:pt x="70" y="124"/>
                    </a:lnTo>
                    <a:lnTo>
                      <a:pt x="58" y="114"/>
                    </a:lnTo>
                    <a:lnTo>
                      <a:pt x="50" y="114"/>
                    </a:lnTo>
                    <a:lnTo>
                      <a:pt x="24" y="102"/>
                    </a:lnTo>
                    <a:lnTo>
                      <a:pt x="18" y="98"/>
                    </a:lnTo>
                    <a:lnTo>
                      <a:pt x="18" y="96"/>
                    </a:lnTo>
                    <a:lnTo>
                      <a:pt x="16" y="92"/>
                    </a:lnTo>
                    <a:lnTo>
                      <a:pt x="4" y="76"/>
                    </a:lnTo>
                    <a:lnTo>
                      <a:pt x="0" y="68"/>
                    </a:lnTo>
                    <a:lnTo>
                      <a:pt x="26" y="46"/>
                    </a:lnTo>
                    <a:lnTo>
                      <a:pt x="26" y="44"/>
                    </a:lnTo>
                    <a:lnTo>
                      <a:pt x="26" y="42"/>
                    </a:lnTo>
                    <a:lnTo>
                      <a:pt x="26" y="40"/>
                    </a:lnTo>
                    <a:lnTo>
                      <a:pt x="26" y="38"/>
                    </a:lnTo>
                    <a:lnTo>
                      <a:pt x="26" y="36"/>
                    </a:lnTo>
                    <a:lnTo>
                      <a:pt x="26" y="34"/>
                    </a:lnTo>
                    <a:lnTo>
                      <a:pt x="26" y="32"/>
                    </a:lnTo>
                    <a:lnTo>
                      <a:pt x="28" y="30"/>
                    </a:lnTo>
                    <a:lnTo>
                      <a:pt x="28" y="28"/>
                    </a:lnTo>
                    <a:lnTo>
                      <a:pt x="30" y="26"/>
                    </a:lnTo>
                    <a:lnTo>
                      <a:pt x="32" y="22"/>
                    </a:lnTo>
                    <a:lnTo>
                      <a:pt x="34" y="22"/>
                    </a:lnTo>
                    <a:lnTo>
                      <a:pt x="34" y="20"/>
                    </a:lnTo>
                    <a:lnTo>
                      <a:pt x="36" y="16"/>
                    </a:lnTo>
                    <a:lnTo>
                      <a:pt x="38" y="12"/>
                    </a:lnTo>
                    <a:lnTo>
                      <a:pt x="38" y="10"/>
                    </a:lnTo>
                    <a:lnTo>
                      <a:pt x="40" y="8"/>
                    </a:lnTo>
                    <a:lnTo>
                      <a:pt x="40" y="6"/>
                    </a:lnTo>
                    <a:lnTo>
                      <a:pt x="42" y="6"/>
                    </a:lnTo>
                    <a:lnTo>
                      <a:pt x="46" y="4"/>
                    </a:lnTo>
                    <a:lnTo>
                      <a:pt x="50" y="2"/>
                    </a:lnTo>
                    <a:lnTo>
                      <a:pt x="54" y="2"/>
                    </a:lnTo>
                    <a:lnTo>
                      <a:pt x="60" y="2"/>
                    </a:lnTo>
                    <a:lnTo>
                      <a:pt x="70" y="0"/>
                    </a:lnTo>
                    <a:lnTo>
                      <a:pt x="70" y="2"/>
                    </a:lnTo>
                    <a:lnTo>
                      <a:pt x="72" y="4"/>
                    </a:lnTo>
                    <a:lnTo>
                      <a:pt x="74" y="4"/>
                    </a:lnTo>
                    <a:lnTo>
                      <a:pt x="76" y="4"/>
                    </a:lnTo>
                    <a:lnTo>
                      <a:pt x="78" y="2"/>
                    </a:lnTo>
                    <a:lnTo>
                      <a:pt x="82" y="4"/>
                    </a:lnTo>
                    <a:lnTo>
                      <a:pt x="82" y="8"/>
                    </a:lnTo>
                    <a:lnTo>
                      <a:pt x="84" y="10"/>
                    </a:lnTo>
                    <a:lnTo>
                      <a:pt x="82" y="10"/>
                    </a:lnTo>
                    <a:lnTo>
                      <a:pt x="82" y="12"/>
                    </a:lnTo>
                    <a:lnTo>
                      <a:pt x="80" y="14"/>
                    </a:lnTo>
                    <a:lnTo>
                      <a:pt x="80" y="16"/>
                    </a:lnTo>
                    <a:lnTo>
                      <a:pt x="82" y="16"/>
                    </a:lnTo>
                    <a:lnTo>
                      <a:pt x="84" y="18"/>
                    </a:lnTo>
                    <a:lnTo>
                      <a:pt x="86" y="20"/>
                    </a:lnTo>
                    <a:lnTo>
                      <a:pt x="88" y="22"/>
                    </a:lnTo>
                    <a:lnTo>
                      <a:pt x="88" y="24"/>
                    </a:lnTo>
                    <a:lnTo>
                      <a:pt x="90" y="26"/>
                    </a:lnTo>
                    <a:lnTo>
                      <a:pt x="94" y="28"/>
                    </a:lnTo>
                    <a:lnTo>
                      <a:pt x="96" y="32"/>
                    </a:lnTo>
                    <a:lnTo>
                      <a:pt x="98" y="34"/>
                    </a:lnTo>
                    <a:lnTo>
                      <a:pt x="98" y="38"/>
                    </a:lnTo>
                    <a:lnTo>
                      <a:pt x="96" y="42"/>
                    </a:lnTo>
                    <a:lnTo>
                      <a:pt x="94" y="46"/>
                    </a:lnTo>
                    <a:lnTo>
                      <a:pt x="92" y="52"/>
                    </a:lnTo>
                    <a:lnTo>
                      <a:pt x="92" y="56"/>
                    </a:lnTo>
                    <a:lnTo>
                      <a:pt x="90" y="60"/>
                    </a:lnTo>
                    <a:lnTo>
                      <a:pt x="92" y="64"/>
                    </a:lnTo>
                    <a:lnTo>
                      <a:pt x="94" y="68"/>
                    </a:lnTo>
                    <a:lnTo>
                      <a:pt x="96" y="72"/>
                    </a:lnTo>
                    <a:lnTo>
                      <a:pt x="98" y="76"/>
                    </a:lnTo>
                    <a:lnTo>
                      <a:pt x="100" y="82"/>
                    </a:lnTo>
                    <a:lnTo>
                      <a:pt x="104" y="84"/>
                    </a:lnTo>
                    <a:lnTo>
                      <a:pt x="106" y="86"/>
                    </a:lnTo>
                    <a:lnTo>
                      <a:pt x="106" y="88"/>
                    </a:lnTo>
                    <a:lnTo>
                      <a:pt x="106" y="90"/>
                    </a:lnTo>
                    <a:lnTo>
                      <a:pt x="106" y="92"/>
                    </a:lnTo>
                    <a:lnTo>
                      <a:pt x="108" y="96"/>
                    </a:lnTo>
                    <a:lnTo>
                      <a:pt x="108" y="98"/>
                    </a:lnTo>
                    <a:lnTo>
                      <a:pt x="110" y="100"/>
                    </a:lnTo>
                    <a:lnTo>
                      <a:pt x="112" y="102"/>
                    </a:lnTo>
                    <a:lnTo>
                      <a:pt x="114" y="104"/>
                    </a:lnTo>
                    <a:lnTo>
                      <a:pt x="114" y="106"/>
                    </a:lnTo>
                    <a:lnTo>
                      <a:pt x="114" y="108"/>
                    </a:lnTo>
                    <a:lnTo>
                      <a:pt x="116" y="112"/>
                    </a:lnTo>
                    <a:lnTo>
                      <a:pt x="116" y="114"/>
                    </a:lnTo>
                    <a:lnTo>
                      <a:pt x="114" y="124"/>
                    </a:lnTo>
                    <a:lnTo>
                      <a:pt x="112" y="124"/>
                    </a:lnTo>
                    <a:lnTo>
                      <a:pt x="110" y="126"/>
                    </a:lnTo>
                    <a:lnTo>
                      <a:pt x="108" y="128"/>
                    </a:lnTo>
                    <a:lnTo>
                      <a:pt x="88" y="13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0" name="Freeform 255"/>
              <p:cNvSpPr>
                <a:spLocks/>
              </p:cNvSpPr>
              <p:nvPr/>
            </p:nvSpPr>
            <p:spPr bwMode="gray">
              <a:xfrm>
                <a:off x="3141" y="453"/>
                <a:ext cx="68" cy="72"/>
              </a:xfrm>
              <a:custGeom>
                <a:avLst/>
                <a:gdLst>
                  <a:gd name="T0" fmla="*/ 4 w 62"/>
                  <a:gd name="T1" fmla="*/ 40 h 72"/>
                  <a:gd name="T2" fmla="*/ 4 w 62"/>
                  <a:gd name="T3" fmla="*/ 8 h 72"/>
                  <a:gd name="T4" fmla="*/ 4 w 62"/>
                  <a:gd name="T5" fmla="*/ 8 h 72"/>
                  <a:gd name="T6" fmla="*/ 6 w 62"/>
                  <a:gd name="T7" fmla="*/ 10 h 72"/>
                  <a:gd name="T8" fmla="*/ 8 w 62"/>
                  <a:gd name="T9" fmla="*/ 10 h 72"/>
                  <a:gd name="T10" fmla="*/ 8 w 62"/>
                  <a:gd name="T11" fmla="*/ 10 h 72"/>
                  <a:gd name="T12" fmla="*/ 8 w 62"/>
                  <a:gd name="T13" fmla="*/ 12 h 72"/>
                  <a:gd name="T14" fmla="*/ 10 w 62"/>
                  <a:gd name="T15" fmla="*/ 14 h 72"/>
                  <a:gd name="T16" fmla="*/ 12 w 62"/>
                  <a:gd name="T17" fmla="*/ 16 h 72"/>
                  <a:gd name="T18" fmla="*/ 16 w 62"/>
                  <a:gd name="T19" fmla="*/ 16 h 72"/>
                  <a:gd name="T20" fmla="*/ 20 w 62"/>
                  <a:gd name="T21" fmla="*/ 16 h 72"/>
                  <a:gd name="T22" fmla="*/ 26 w 62"/>
                  <a:gd name="T23" fmla="*/ 14 h 72"/>
                  <a:gd name="T24" fmla="*/ 44 w 62"/>
                  <a:gd name="T25" fmla="*/ 0 h 72"/>
                  <a:gd name="T26" fmla="*/ 44 w 62"/>
                  <a:gd name="T27" fmla="*/ 0 h 72"/>
                  <a:gd name="T28" fmla="*/ 44 w 62"/>
                  <a:gd name="T29" fmla="*/ 0 h 72"/>
                  <a:gd name="T30" fmla="*/ 46 w 62"/>
                  <a:gd name="T31" fmla="*/ 4 h 72"/>
                  <a:gd name="T32" fmla="*/ 48 w 62"/>
                  <a:gd name="T33" fmla="*/ 8 h 72"/>
                  <a:gd name="T34" fmla="*/ 48 w 62"/>
                  <a:gd name="T35" fmla="*/ 8 h 72"/>
                  <a:gd name="T36" fmla="*/ 50 w 62"/>
                  <a:gd name="T37" fmla="*/ 10 h 72"/>
                  <a:gd name="T38" fmla="*/ 54 w 62"/>
                  <a:gd name="T39" fmla="*/ 14 h 72"/>
                  <a:gd name="T40" fmla="*/ 56 w 62"/>
                  <a:gd name="T41" fmla="*/ 18 h 72"/>
                  <a:gd name="T42" fmla="*/ 58 w 62"/>
                  <a:gd name="T43" fmla="*/ 22 h 72"/>
                  <a:gd name="T44" fmla="*/ 60 w 62"/>
                  <a:gd name="T45" fmla="*/ 26 h 72"/>
                  <a:gd name="T46" fmla="*/ 62 w 62"/>
                  <a:gd name="T47" fmla="*/ 28 h 72"/>
                  <a:gd name="T48" fmla="*/ 62 w 62"/>
                  <a:gd name="T49" fmla="*/ 28 h 72"/>
                  <a:gd name="T50" fmla="*/ 62 w 62"/>
                  <a:gd name="T51" fmla="*/ 30 h 72"/>
                  <a:gd name="T52" fmla="*/ 62 w 62"/>
                  <a:gd name="T53" fmla="*/ 30 h 72"/>
                  <a:gd name="T54" fmla="*/ 60 w 62"/>
                  <a:gd name="T55" fmla="*/ 32 h 72"/>
                  <a:gd name="T56" fmla="*/ 56 w 62"/>
                  <a:gd name="T57" fmla="*/ 34 h 72"/>
                  <a:gd name="T58" fmla="*/ 48 w 62"/>
                  <a:gd name="T59" fmla="*/ 34 h 72"/>
                  <a:gd name="T60" fmla="*/ 40 w 62"/>
                  <a:gd name="T61" fmla="*/ 36 h 72"/>
                  <a:gd name="T62" fmla="*/ 34 w 62"/>
                  <a:gd name="T63" fmla="*/ 38 h 72"/>
                  <a:gd name="T64" fmla="*/ 34 w 62"/>
                  <a:gd name="T65" fmla="*/ 38 h 72"/>
                  <a:gd name="T66" fmla="*/ 36 w 62"/>
                  <a:gd name="T67" fmla="*/ 42 h 72"/>
                  <a:gd name="T68" fmla="*/ 38 w 62"/>
                  <a:gd name="T69" fmla="*/ 46 h 72"/>
                  <a:gd name="T70" fmla="*/ 40 w 62"/>
                  <a:gd name="T71" fmla="*/ 50 h 72"/>
                  <a:gd name="T72" fmla="*/ 42 w 62"/>
                  <a:gd name="T73" fmla="*/ 52 h 72"/>
                  <a:gd name="T74" fmla="*/ 42 w 62"/>
                  <a:gd name="T75" fmla="*/ 56 h 72"/>
                  <a:gd name="T76" fmla="*/ 40 w 62"/>
                  <a:gd name="T77" fmla="*/ 56 h 72"/>
                  <a:gd name="T78" fmla="*/ 38 w 62"/>
                  <a:gd name="T79" fmla="*/ 58 h 72"/>
                  <a:gd name="T80" fmla="*/ 36 w 62"/>
                  <a:gd name="T81" fmla="*/ 62 h 72"/>
                  <a:gd name="T82" fmla="*/ 32 w 62"/>
                  <a:gd name="T83" fmla="*/ 66 h 72"/>
                  <a:gd name="T84" fmla="*/ 30 w 62"/>
                  <a:gd name="T85" fmla="*/ 68 h 72"/>
                  <a:gd name="T86" fmla="*/ 28 w 62"/>
                  <a:gd name="T87" fmla="*/ 68 h 72"/>
                  <a:gd name="T88" fmla="*/ 26 w 62"/>
                  <a:gd name="T89" fmla="*/ 68 h 72"/>
                  <a:gd name="T90" fmla="*/ 26 w 62"/>
                  <a:gd name="T91" fmla="*/ 70 h 72"/>
                  <a:gd name="T92" fmla="*/ 26 w 62"/>
                  <a:gd name="T93" fmla="*/ 72 h 72"/>
                  <a:gd name="T94" fmla="*/ 24 w 62"/>
                  <a:gd name="T95" fmla="*/ 72 h 72"/>
                  <a:gd name="T96" fmla="*/ 20 w 62"/>
                  <a:gd name="T97" fmla="*/ 70 h 72"/>
                  <a:gd name="T98" fmla="*/ 14 w 62"/>
                  <a:gd name="T99" fmla="*/ 70 h 72"/>
                  <a:gd name="T100" fmla="*/ 8 w 62"/>
                  <a:gd name="T101" fmla="*/ 70 h 72"/>
                  <a:gd name="T102" fmla="*/ 2 w 62"/>
                  <a:gd name="T103" fmla="*/ 70 h 72"/>
                  <a:gd name="T104" fmla="*/ 0 w 62"/>
                  <a:gd name="T105" fmla="*/ 70 h 72"/>
                  <a:gd name="T106" fmla="*/ 4 w 62"/>
                  <a:gd name="T107" fmla="*/ 40 h 7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2"/>
                  <a:gd name="T163" fmla="*/ 0 h 72"/>
                  <a:gd name="T164" fmla="*/ 62 w 62"/>
                  <a:gd name="T165" fmla="*/ 72 h 7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2" h="72">
                    <a:moveTo>
                      <a:pt x="4" y="40"/>
                    </a:moveTo>
                    <a:lnTo>
                      <a:pt x="4" y="8"/>
                    </a:lnTo>
                    <a:lnTo>
                      <a:pt x="6" y="10"/>
                    </a:lnTo>
                    <a:lnTo>
                      <a:pt x="8" y="10"/>
                    </a:lnTo>
                    <a:lnTo>
                      <a:pt x="8" y="12"/>
                    </a:lnTo>
                    <a:lnTo>
                      <a:pt x="10" y="14"/>
                    </a:lnTo>
                    <a:lnTo>
                      <a:pt x="12" y="16"/>
                    </a:lnTo>
                    <a:lnTo>
                      <a:pt x="16" y="16"/>
                    </a:lnTo>
                    <a:lnTo>
                      <a:pt x="20" y="16"/>
                    </a:lnTo>
                    <a:lnTo>
                      <a:pt x="26" y="14"/>
                    </a:lnTo>
                    <a:lnTo>
                      <a:pt x="44" y="0"/>
                    </a:lnTo>
                    <a:lnTo>
                      <a:pt x="46" y="4"/>
                    </a:lnTo>
                    <a:lnTo>
                      <a:pt x="48" y="8"/>
                    </a:lnTo>
                    <a:lnTo>
                      <a:pt x="50" y="10"/>
                    </a:lnTo>
                    <a:lnTo>
                      <a:pt x="54" y="14"/>
                    </a:lnTo>
                    <a:lnTo>
                      <a:pt x="56" y="18"/>
                    </a:lnTo>
                    <a:lnTo>
                      <a:pt x="58" y="22"/>
                    </a:lnTo>
                    <a:lnTo>
                      <a:pt x="60" y="26"/>
                    </a:lnTo>
                    <a:lnTo>
                      <a:pt x="62" y="28"/>
                    </a:lnTo>
                    <a:lnTo>
                      <a:pt x="62" y="30"/>
                    </a:lnTo>
                    <a:lnTo>
                      <a:pt x="60" y="32"/>
                    </a:lnTo>
                    <a:lnTo>
                      <a:pt x="56" y="34"/>
                    </a:lnTo>
                    <a:lnTo>
                      <a:pt x="48" y="34"/>
                    </a:lnTo>
                    <a:lnTo>
                      <a:pt x="40" y="36"/>
                    </a:lnTo>
                    <a:lnTo>
                      <a:pt x="34" y="38"/>
                    </a:lnTo>
                    <a:lnTo>
                      <a:pt x="36" y="42"/>
                    </a:lnTo>
                    <a:lnTo>
                      <a:pt x="38" y="46"/>
                    </a:lnTo>
                    <a:lnTo>
                      <a:pt x="40" y="50"/>
                    </a:lnTo>
                    <a:lnTo>
                      <a:pt x="42" y="52"/>
                    </a:lnTo>
                    <a:lnTo>
                      <a:pt x="42" y="56"/>
                    </a:lnTo>
                    <a:lnTo>
                      <a:pt x="40" y="56"/>
                    </a:lnTo>
                    <a:lnTo>
                      <a:pt x="38" y="58"/>
                    </a:lnTo>
                    <a:lnTo>
                      <a:pt x="36" y="62"/>
                    </a:lnTo>
                    <a:lnTo>
                      <a:pt x="32" y="66"/>
                    </a:lnTo>
                    <a:lnTo>
                      <a:pt x="30" y="68"/>
                    </a:lnTo>
                    <a:lnTo>
                      <a:pt x="28" y="68"/>
                    </a:lnTo>
                    <a:lnTo>
                      <a:pt x="26" y="68"/>
                    </a:lnTo>
                    <a:lnTo>
                      <a:pt x="26" y="70"/>
                    </a:lnTo>
                    <a:lnTo>
                      <a:pt x="26" y="72"/>
                    </a:lnTo>
                    <a:lnTo>
                      <a:pt x="24" y="72"/>
                    </a:lnTo>
                    <a:lnTo>
                      <a:pt x="20" y="70"/>
                    </a:lnTo>
                    <a:lnTo>
                      <a:pt x="14" y="70"/>
                    </a:lnTo>
                    <a:lnTo>
                      <a:pt x="8" y="70"/>
                    </a:lnTo>
                    <a:lnTo>
                      <a:pt x="2" y="70"/>
                    </a:lnTo>
                    <a:lnTo>
                      <a:pt x="0" y="70"/>
                    </a:lnTo>
                    <a:lnTo>
                      <a:pt x="4" y="4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1" name="Freeform 257"/>
              <p:cNvSpPr>
                <a:spLocks/>
              </p:cNvSpPr>
              <p:nvPr/>
            </p:nvSpPr>
            <p:spPr bwMode="gray">
              <a:xfrm>
                <a:off x="3145" y="393"/>
                <a:ext cx="89" cy="76"/>
              </a:xfrm>
              <a:custGeom>
                <a:avLst/>
                <a:gdLst>
                  <a:gd name="T0" fmla="*/ 70 w 80"/>
                  <a:gd name="T1" fmla="*/ 4 h 76"/>
                  <a:gd name="T2" fmla="*/ 64 w 80"/>
                  <a:gd name="T3" fmla="*/ 6 h 76"/>
                  <a:gd name="T4" fmla="*/ 60 w 80"/>
                  <a:gd name="T5" fmla="*/ 6 h 76"/>
                  <a:gd name="T6" fmla="*/ 56 w 80"/>
                  <a:gd name="T7" fmla="*/ 10 h 76"/>
                  <a:gd name="T8" fmla="*/ 54 w 80"/>
                  <a:gd name="T9" fmla="*/ 12 h 76"/>
                  <a:gd name="T10" fmla="*/ 44 w 80"/>
                  <a:gd name="T11" fmla="*/ 16 h 76"/>
                  <a:gd name="T12" fmla="*/ 32 w 80"/>
                  <a:gd name="T13" fmla="*/ 16 h 76"/>
                  <a:gd name="T14" fmla="*/ 24 w 80"/>
                  <a:gd name="T15" fmla="*/ 14 h 76"/>
                  <a:gd name="T16" fmla="*/ 20 w 80"/>
                  <a:gd name="T17" fmla="*/ 12 h 76"/>
                  <a:gd name="T18" fmla="*/ 16 w 80"/>
                  <a:gd name="T19" fmla="*/ 14 h 76"/>
                  <a:gd name="T20" fmla="*/ 16 w 80"/>
                  <a:gd name="T21" fmla="*/ 16 h 76"/>
                  <a:gd name="T22" fmla="*/ 10 w 80"/>
                  <a:gd name="T23" fmla="*/ 24 h 76"/>
                  <a:gd name="T24" fmla="*/ 8 w 80"/>
                  <a:gd name="T25" fmla="*/ 24 h 76"/>
                  <a:gd name="T26" fmla="*/ 6 w 80"/>
                  <a:gd name="T27" fmla="*/ 24 h 76"/>
                  <a:gd name="T28" fmla="*/ 4 w 80"/>
                  <a:gd name="T29" fmla="*/ 24 h 76"/>
                  <a:gd name="T30" fmla="*/ 6 w 80"/>
                  <a:gd name="T31" fmla="*/ 26 h 76"/>
                  <a:gd name="T32" fmla="*/ 6 w 80"/>
                  <a:gd name="T33" fmla="*/ 30 h 76"/>
                  <a:gd name="T34" fmla="*/ 4 w 80"/>
                  <a:gd name="T35" fmla="*/ 34 h 76"/>
                  <a:gd name="T36" fmla="*/ 4 w 80"/>
                  <a:gd name="T37" fmla="*/ 36 h 76"/>
                  <a:gd name="T38" fmla="*/ 2 w 80"/>
                  <a:gd name="T39" fmla="*/ 42 h 76"/>
                  <a:gd name="T40" fmla="*/ 4 w 80"/>
                  <a:gd name="T41" fmla="*/ 42 h 76"/>
                  <a:gd name="T42" fmla="*/ 8 w 80"/>
                  <a:gd name="T43" fmla="*/ 42 h 76"/>
                  <a:gd name="T44" fmla="*/ 12 w 80"/>
                  <a:gd name="T45" fmla="*/ 44 h 76"/>
                  <a:gd name="T46" fmla="*/ 8 w 80"/>
                  <a:gd name="T47" fmla="*/ 50 h 76"/>
                  <a:gd name="T48" fmla="*/ 8 w 80"/>
                  <a:gd name="T49" fmla="*/ 54 h 76"/>
                  <a:gd name="T50" fmla="*/ 6 w 80"/>
                  <a:gd name="T51" fmla="*/ 58 h 76"/>
                  <a:gd name="T52" fmla="*/ 4 w 80"/>
                  <a:gd name="T53" fmla="*/ 62 h 76"/>
                  <a:gd name="T54" fmla="*/ 4 w 80"/>
                  <a:gd name="T55" fmla="*/ 62 h 76"/>
                  <a:gd name="T56" fmla="*/ 2 w 80"/>
                  <a:gd name="T57" fmla="*/ 66 h 76"/>
                  <a:gd name="T58" fmla="*/ 0 w 80"/>
                  <a:gd name="T59" fmla="*/ 68 h 76"/>
                  <a:gd name="T60" fmla="*/ 4 w 80"/>
                  <a:gd name="T61" fmla="*/ 70 h 76"/>
                  <a:gd name="T62" fmla="*/ 4 w 80"/>
                  <a:gd name="T63" fmla="*/ 72 h 76"/>
                  <a:gd name="T64" fmla="*/ 8 w 80"/>
                  <a:gd name="T65" fmla="*/ 76 h 76"/>
                  <a:gd name="T66" fmla="*/ 16 w 80"/>
                  <a:gd name="T67" fmla="*/ 76 h 76"/>
                  <a:gd name="T68" fmla="*/ 66 w 80"/>
                  <a:gd name="T69" fmla="*/ 38 h 76"/>
                  <a:gd name="T70" fmla="*/ 66 w 80"/>
                  <a:gd name="T71" fmla="*/ 34 h 76"/>
                  <a:gd name="T72" fmla="*/ 66 w 80"/>
                  <a:gd name="T73" fmla="*/ 30 h 76"/>
                  <a:gd name="T74" fmla="*/ 66 w 80"/>
                  <a:gd name="T75" fmla="*/ 26 h 76"/>
                  <a:gd name="T76" fmla="*/ 66 w 80"/>
                  <a:gd name="T77" fmla="*/ 22 h 76"/>
                  <a:gd name="T78" fmla="*/ 70 w 80"/>
                  <a:gd name="T79" fmla="*/ 20 h 76"/>
                  <a:gd name="T80" fmla="*/ 72 w 80"/>
                  <a:gd name="T81" fmla="*/ 14 h 76"/>
                  <a:gd name="T82" fmla="*/ 74 w 80"/>
                  <a:gd name="T83" fmla="*/ 12 h 76"/>
                  <a:gd name="T84" fmla="*/ 78 w 80"/>
                  <a:gd name="T85" fmla="*/ 4 h 76"/>
                  <a:gd name="T86" fmla="*/ 80 w 80"/>
                  <a:gd name="T87" fmla="*/ 0 h 76"/>
                  <a:gd name="T88" fmla="*/ 72 w 80"/>
                  <a:gd name="T89" fmla="*/ 2 h 7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0"/>
                  <a:gd name="T136" fmla="*/ 0 h 76"/>
                  <a:gd name="T137" fmla="*/ 80 w 80"/>
                  <a:gd name="T138" fmla="*/ 76 h 7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0" h="76">
                    <a:moveTo>
                      <a:pt x="72" y="2"/>
                    </a:moveTo>
                    <a:lnTo>
                      <a:pt x="70" y="4"/>
                    </a:lnTo>
                    <a:lnTo>
                      <a:pt x="66" y="6"/>
                    </a:lnTo>
                    <a:lnTo>
                      <a:pt x="64" y="6"/>
                    </a:lnTo>
                    <a:lnTo>
                      <a:pt x="62" y="6"/>
                    </a:lnTo>
                    <a:lnTo>
                      <a:pt x="60" y="6"/>
                    </a:lnTo>
                    <a:lnTo>
                      <a:pt x="58" y="8"/>
                    </a:lnTo>
                    <a:lnTo>
                      <a:pt x="56" y="10"/>
                    </a:lnTo>
                    <a:lnTo>
                      <a:pt x="54" y="12"/>
                    </a:lnTo>
                    <a:lnTo>
                      <a:pt x="50" y="14"/>
                    </a:lnTo>
                    <a:lnTo>
                      <a:pt x="44" y="16"/>
                    </a:lnTo>
                    <a:lnTo>
                      <a:pt x="38" y="16"/>
                    </a:lnTo>
                    <a:lnTo>
                      <a:pt x="32" y="16"/>
                    </a:lnTo>
                    <a:lnTo>
                      <a:pt x="28" y="16"/>
                    </a:lnTo>
                    <a:lnTo>
                      <a:pt x="24" y="14"/>
                    </a:lnTo>
                    <a:lnTo>
                      <a:pt x="20" y="12"/>
                    </a:lnTo>
                    <a:lnTo>
                      <a:pt x="18" y="12"/>
                    </a:lnTo>
                    <a:lnTo>
                      <a:pt x="16" y="14"/>
                    </a:lnTo>
                    <a:lnTo>
                      <a:pt x="16" y="16"/>
                    </a:lnTo>
                    <a:lnTo>
                      <a:pt x="12" y="20"/>
                    </a:lnTo>
                    <a:lnTo>
                      <a:pt x="10" y="24"/>
                    </a:lnTo>
                    <a:lnTo>
                      <a:pt x="8" y="24"/>
                    </a:lnTo>
                    <a:lnTo>
                      <a:pt x="6" y="24"/>
                    </a:lnTo>
                    <a:lnTo>
                      <a:pt x="4" y="22"/>
                    </a:lnTo>
                    <a:lnTo>
                      <a:pt x="4" y="24"/>
                    </a:lnTo>
                    <a:lnTo>
                      <a:pt x="6" y="26"/>
                    </a:lnTo>
                    <a:lnTo>
                      <a:pt x="6" y="28"/>
                    </a:lnTo>
                    <a:lnTo>
                      <a:pt x="6" y="30"/>
                    </a:lnTo>
                    <a:lnTo>
                      <a:pt x="6" y="32"/>
                    </a:lnTo>
                    <a:lnTo>
                      <a:pt x="4" y="34"/>
                    </a:lnTo>
                    <a:lnTo>
                      <a:pt x="4" y="36"/>
                    </a:lnTo>
                    <a:lnTo>
                      <a:pt x="4" y="38"/>
                    </a:lnTo>
                    <a:lnTo>
                      <a:pt x="2" y="42"/>
                    </a:lnTo>
                    <a:lnTo>
                      <a:pt x="4" y="42"/>
                    </a:lnTo>
                    <a:lnTo>
                      <a:pt x="6" y="42"/>
                    </a:lnTo>
                    <a:lnTo>
                      <a:pt x="8" y="42"/>
                    </a:lnTo>
                    <a:lnTo>
                      <a:pt x="10" y="42"/>
                    </a:lnTo>
                    <a:lnTo>
                      <a:pt x="12" y="44"/>
                    </a:lnTo>
                    <a:lnTo>
                      <a:pt x="12" y="46"/>
                    </a:lnTo>
                    <a:lnTo>
                      <a:pt x="8" y="50"/>
                    </a:lnTo>
                    <a:lnTo>
                      <a:pt x="8" y="52"/>
                    </a:lnTo>
                    <a:lnTo>
                      <a:pt x="8" y="54"/>
                    </a:lnTo>
                    <a:lnTo>
                      <a:pt x="8" y="56"/>
                    </a:lnTo>
                    <a:lnTo>
                      <a:pt x="6" y="58"/>
                    </a:lnTo>
                    <a:lnTo>
                      <a:pt x="6" y="60"/>
                    </a:lnTo>
                    <a:lnTo>
                      <a:pt x="4" y="62"/>
                    </a:lnTo>
                    <a:lnTo>
                      <a:pt x="4" y="64"/>
                    </a:lnTo>
                    <a:lnTo>
                      <a:pt x="2" y="66"/>
                    </a:lnTo>
                    <a:lnTo>
                      <a:pt x="0" y="68"/>
                    </a:lnTo>
                    <a:lnTo>
                      <a:pt x="2" y="70"/>
                    </a:lnTo>
                    <a:lnTo>
                      <a:pt x="4" y="70"/>
                    </a:lnTo>
                    <a:lnTo>
                      <a:pt x="4" y="72"/>
                    </a:lnTo>
                    <a:lnTo>
                      <a:pt x="6" y="74"/>
                    </a:lnTo>
                    <a:lnTo>
                      <a:pt x="8" y="76"/>
                    </a:lnTo>
                    <a:lnTo>
                      <a:pt x="12" y="76"/>
                    </a:lnTo>
                    <a:lnTo>
                      <a:pt x="16" y="76"/>
                    </a:lnTo>
                    <a:lnTo>
                      <a:pt x="22" y="74"/>
                    </a:lnTo>
                    <a:lnTo>
                      <a:pt x="66" y="38"/>
                    </a:lnTo>
                    <a:lnTo>
                      <a:pt x="66" y="36"/>
                    </a:lnTo>
                    <a:lnTo>
                      <a:pt x="66" y="34"/>
                    </a:lnTo>
                    <a:lnTo>
                      <a:pt x="66" y="32"/>
                    </a:lnTo>
                    <a:lnTo>
                      <a:pt x="66" y="30"/>
                    </a:lnTo>
                    <a:lnTo>
                      <a:pt x="66" y="28"/>
                    </a:lnTo>
                    <a:lnTo>
                      <a:pt x="66" y="26"/>
                    </a:lnTo>
                    <a:lnTo>
                      <a:pt x="66" y="24"/>
                    </a:lnTo>
                    <a:lnTo>
                      <a:pt x="66" y="22"/>
                    </a:lnTo>
                    <a:lnTo>
                      <a:pt x="68" y="22"/>
                    </a:lnTo>
                    <a:lnTo>
                      <a:pt x="70" y="20"/>
                    </a:lnTo>
                    <a:lnTo>
                      <a:pt x="72" y="18"/>
                    </a:lnTo>
                    <a:lnTo>
                      <a:pt x="72" y="14"/>
                    </a:lnTo>
                    <a:lnTo>
                      <a:pt x="74" y="14"/>
                    </a:lnTo>
                    <a:lnTo>
                      <a:pt x="74" y="12"/>
                    </a:lnTo>
                    <a:lnTo>
                      <a:pt x="76" y="8"/>
                    </a:lnTo>
                    <a:lnTo>
                      <a:pt x="78" y="4"/>
                    </a:lnTo>
                    <a:lnTo>
                      <a:pt x="78" y="2"/>
                    </a:lnTo>
                    <a:lnTo>
                      <a:pt x="80" y="0"/>
                    </a:lnTo>
                    <a:lnTo>
                      <a:pt x="72" y="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2" name="Freeform 258"/>
              <p:cNvSpPr>
                <a:spLocks/>
              </p:cNvSpPr>
              <p:nvPr/>
            </p:nvSpPr>
            <p:spPr bwMode="gray">
              <a:xfrm>
                <a:off x="3260" y="347"/>
                <a:ext cx="258" cy="248"/>
              </a:xfrm>
              <a:custGeom>
                <a:avLst/>
                <a:gdLst>
                  <a:gd name="T0" fmla="*/ 18 w 234"/>
                  <a:gd name="T1" fmla="*/ 42 h 248"/>
                  <a:gd name="T2" fmla="*/ 20 w 234"/>
                  <a:gd name="T3" fmla="*/ 48 h 248"/>
                  <a:gd name="T4" fmla="*/ 16 w 234"/>
                  <a:gd name="T5" fmla="*/ 52 h 248"/>
                  <a:gd name="T6" fmla="*/ 20 w 234"/>
                  <a:gd name="T7" fmla="*/ 56 h 248"/>
                  <a:gd name="T8" fmla="*/ 24 w 234"/>
                  <a:gd name="T9" fmla="*/ 62 h 248"/>
                  <a:gd name="T10" fmla="*/ 32 w 234"/>
                  <a:gd name="T11" fmla="*/ 70 h 248"/>
                  <a:gd name="T12" fmla="*/ 34 w 234"/>
                  <a:gd name="T13" fmla="*/ 76 h 248"/>
                  <a:gd name="T14" fmla="*/ 28 w 234"/>
                  <a:gd name="T15" fmla="*/ 90 h 248"/>
                  <a:gd name="T16" fmla="*/ 28 w 234"/>
                  <a:gd name="T17" fmla="*/ 102 h 248"/>
                  <a:gd name="T18" fmla="*/ 32 w 234"/>
                  <a:gd name="T19" fmla="*/ 110 h 248"/>
                  <a:gd name="T20" fmla="*/ 40 w 234"/>
                  <a:gd name="T21" fmla="*/ 122 h 248"/>
                  <a:gd name="T22" fmla="*/ 42 w 234"/>
                  <a:gd name="T23" fmla="*/ 128 h 248"/>
                  <a:gd name="T24" fmla="*/ 44 w 234"/>
                  <a:gd name="T25" fmla="*/ 134 h 248"/>
                  <a:gd name="T26" fmla="*/ 48 w 234"/>
                  <a:gd name="T27" fmla="*/ 140 h 248"/>
                  <a:gd name="T28" fmla="*/ 50 w 234"/>
                  <a:gd name="T29" fmla="*/ 146 h 248"/>
                  <a:gd name="T30" fmla="*/ 50 w 234"/>
                  <a:gd name="T31" fmla="*/ 162 h 248"/>
                  <a:gd name="T32" fmla="*/ 78 w 234"/>
                  <a:gd name="T33" fmla="*/ 162 h 248"/>
                  <a:gd name="T34" fmla="*/ 88 w 234"/>
                  <a:gd name="T35" fmla="*/ 174 h 248"/>
                  <a:gd name="T36" fmla="*/ 114 w 234"/>
                  <a:gd name="T37" fmla="*/ 204 h 248"/>
                  <a:gd name="T38" fmla="*/ 128 w 234"/>
                  <a:gd name="T39" fmla="*/ 208 h 248"/>
                  <a:gd name="T40" fmla="*/ 142 w 234"/>
                  <a:gd name="T41" fmla="*/ 210 h 248"/>
                  <a:gd name="T42" fmla="*/ 152 w 234"/>
                  <a:gd name="T43" fmla="*/ 210 h 248"/>
                  <a:gd name="T44" fmla="*/ 168 w 234"/>
                  <a:gd name="T45" fmla="*/ 226 h 248"/>
                  <a:gd name="T46" fmla="*/ 178 w 234"/>
                  <a:gd name="T47" fmla="*/ 232 h 248"/>
                  <a:gd name="T48" fmla="*/ 188 w 234"/>
                  <a:gd name="T49" fmla="*/ 228 h 248"/>
                  <a:gd name="T50" fmla="*/ 198 w 234"/>
                  <a:gd name="T51" fmla="*/ 232 h 248"/>
                  <a:gd name="T52" fmla="*/ 208 w 234"/>
                  <a:gd name="T53" fmla="*/ 248 h 248"/>
                  <a:gd name="T54" fmla="*/ 222 w 234"/>
                  <a:gd name="T55" fmla="*/ 236 h 248"/>
                  <a:gd name="T56" fmla="*/ 222 w 234"/>
                  <a:gd name="T57" fmla="*/ 224 h 248"/>
                  <a:gd name="T58" fmla="*/ 224 w 234"/>
                  <a:gd name="T59" fmla="*/ 214 h 248"/>
                  <a:gd name="T60" fmla="*/ 232 w 234"/>
                  <a:gd name="T61" fmla="*/ 206 h 248"/>
                  <a:gd name="T62" fmla="*/ 232 w 234"/>
                  <a:gd name="T63" fmla="*/ 198 h 248"/>
                  <a:gd name="T64" fmla="*/ 218 w 234"/>
                  <a:gd name="T65" fmla="*/ 172 h 248"/>
                  <a:gd name="T66" fmla="*/ 216 w 234"/>
                  <a:gd name="T67" fmla="*/ 104 h 248"/>
                  <a:gd name="T68" fmla="*/ 212 w 234"/>
                  <a:gd name="T69" fmla="*/ 70 h 248"/>
                  <a:gd name="T70" fmla="*/ 184 w 234"/>
                  <a:gd name="T71" fmla="*/ 52 h 248"/>
                  <a:gd name="T72" fmla="*/ 176 w 234"/>
                  <a:gd name="T73" fmla="*/ 48 h 248"/>
                  <a:gd name="T74" fmla="*/ 160 w 234"/>
                  <a:gd name="T75" fmla="*/ 44 h 248"/>
                  <a:gd name="T76" fmla="*/ 126 w 234"/>
                  <a:gd name="T77" fmla="*/ 54 h 248"/>
                  <a:gd name="T78" fmla="*/ 122 w 234"/>
                  <a:gd name="T79" fmla="*/ 56 h 248"/>
                  <a:gd name="T80" fmla="*/ 102 w 234"/>
                  <a:gd name="T81" fmla="*/ 58 h 248"/>
                  <a:gd name="T82" fmla="*/ 98 w 234"/>
                  <a:gd name="T83" fmla="*/ 60 h 248"/>
                  <a:gd name="T84" fmla="*/ 82 w 234"/>
                  <a:gd name="T85" fmla="*/ 50 h 248"/>
                  <a:gd name="T86" fmla="*/ 62 w 234"/>
                  <a:gd name="T87" fmla="*/ 12 h 248"/>
                  <a:gd name="T88" fmla="*/ 56 w 234"/>
                  <a:gd name="T89" fmla="*/ 6 h 248"/>
                  <a:gd name="T90" fmla="*/ 38 w 234"/>
                  <a:gd name="T91" fmla="*/ 16 h 248"/>
                  <a:gd name="T92" fmla="*/ 30 w 234"/>
                  <a:gd name="T93" fmla="*/ 18 h 248"/>
                  <a:gd name="T94" fmla="*/ 0 w 234"/>
                  <a:gd name="T95" fmla="*/ 10 h 248"/>
                  <a:gd name="T96" fmla="*/ 4 w 234"/>
                  <a:gd name="T97" fmla="*/ 16 h 248"/>
                  <a:gd name="T98" fmla="*/ 8 w 234"/>
                  <a:gd name="T99" fmla="*/ 26 h 248"/>
                  <a:gd name="T100" fmla="*/ 12 w 234"/>
                  <a:gd name="T101" fmla="*/ 40 h 248"/>
                  <a:gd name="T102" fmla="*/ 14 w 234"/>
                  <a:gd name="T103" fmla="*/ 42 h 2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34"/>
                  <a:gd name="T157" fmla="*/ 0 h 248"/>
                  <a:gd name="T158" fmla="*/ 234 w 234"/>
                  <a:gd name="T159" fmla="*/ 248 h 2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34" h="248">
                    <a:moveTo>
                      <a:pt x="14" y="42"/>
                    </a:moveTo>
                    <a:lnTo>
                      <a:pt x="16" y="42"/>
                    </a:lnTo>
                    <a:lnTo>
                      <a:pt x="18" y="42"/>
                    </a:lnTo>
                    <a:lnTo>
                      <a:pt x="18" y="46"/>
                    </a:lnTo>
                    <a:lnTo>
                      <a:pt x="20" y="48"/>
                    </a:lnTo>
                    <a:lnTo>
                      <a:pt x="18" y="48"/>
                    </a:lnTo>
                    <a:lnTo>
                      <a:pt x="18" y="50"/>
                    </a:lnTo>
                    <a:lnTo>
                      <a:pt x="16" y="52"/>
                    </a:lnTo>
                    <a:lnTo>
                      <a:pt x="16" y="54"/>
                    </a:lnTo>
                    <a:lnTo>
                      <a:pt x="18" y="54"/>
                    </a:lnTo>
                    <a:lnTo>
                      <a:pt x="20" y="56"/>
                    </a:lnTo>
                    <a:lnTo>
                      <a:pt x="22" y="58"/>
                    </a:lnTo>
                    <a:lnTo>
                      <a:pt x="24" y="60"/>
                    </a:lnTo>
                    <a:lnTo>
                      <a:pt x="24" y="62"/>
                    </a:lnTo>
                    <a:lnTo>
                      <a:pt x="26" y="64"/>
                    </a:lnTo>
                    <a:lnTo>
                      <a:pt x="30" y="66"/>
                    </a:lnTo>
                    <a:lnTo>
                      <a:pt x="32" y="70"/>
                    </a:lnTo>
                    <a:lnTo>
                      <a:pt x="34" y="72"/>
                    </a:lnTo>
                    <a:lnTo>
                      <a:pt x="34" y="76"/>
                    </a:lnTo>
                    <a:lnTo>
                      <a:pt x="32" y="80"/>
                    </a:lnTo>
                    <a:lnTo>
                      <a:pt x="30" y="84"/>
                    </a:lnTo>
                    <a:lnTo>
                      <a:pt x="28" y="90"/>
                    </a:lnTo>
                    <a:lnTo>
                      <a:pt x="28" y="94"/>
                    </a:lnTo>
                    <a:lnTo>
                      <a:pt x="26" y="98"/>
                    </a:lnTo>
                    <a:lnTo>
                      <a:pt x="28" y="102"/>
                    </a:lnTo>
                    <a:lnTo>
                      <a:pt x="30" y="106"/>
                    </a:lnTo>
                    <a:lnTo>
                      <a:pt x="32" y="110"/>
                    </a:lnTo>
                    <a:lnTo>
                      <a:pt x="34" y="114"/>
                    </a:lnTo>
                    <a:lnTo>
                      <a:pt x="36" y="120"/>
                    </a:lnTo>
                    <a:lnTo>
                      <a:pt x="40" y="122"/>
                    </a:lnTo>
                    <a:lnTo>
                      <a:pt x="42" y="124"/>
                    </a:lnTo>
                    <a:lnTo>
                      <a:pt x="42" y="126"/>
                    </a:lnTo>
                    <a:lnTo>
                      <a:pt x="42" y="128"/>
                    </a:lnTo>
                    <a:lnTo>
                      <a:pt x="42" y="130"/>
                    </a:lnTo>
                    <a:lnTo>
                      <a:pt x="44" y="134"/>
                    </a:lnTo>
                    <a:lnTo>
                      <a:pt x="44" y="136"/>
                    </a:lnTo>
                    <a:lnTo>
                      <a:pt x="46" y="138"/>
                    </a:lnTo>
                    <a:lnTo>
                      <a:pt x="48" y="140"/>
                    </a:lnTo>
                    <a:lnTo>
                      <a:pt x="50" y="142"/>
                    </a:lnTo>
                    <a:lnTo>
                      <a:pt x="50" y="144"/>
                    </a:lnTo>
                    <a:lnTo>
                      <a:pt x="50" y="146"/>
                    </a:lnTo>
                    <a:lnTo>
                      <a:pt x="52" y="150"/>
                    </a:lnTo>
                    <a:lnTo>
                      <a:pt x="52" y="152"/>
                    </a:lnTo>
                    <a:lnTo>
                      <a:pt x="50" y="162"/>
                    </a:lnTo>
                    <a:lnTo>
                      <a:pt x="64" y="164"/>
                    </a:lnTo>
                    <a:lnTo>
                      <a:pt x="78" y="162"/>
                    </a:lnTo>
                    <a:lnTo>
                      <a:pt x="80" y="164"/>
                    </a:lnTo>
                    <a:lnTo>
                      <a:pt x="84" y="168"/>
                    </a:lnTo>
                    <a:lnTo>
                      <a:pt x="88" y="174"/>
                    </a:lnTo>
                    <a:lnTo>
                      <a:pt x="94" y="182"/>
                    </a:lnTo>
                    <a:lnTo>
                      <a:pt x="114" y="202"/>
                    </a:lnTo>
                    <a:lnTo>
                      <a:pt x="114" y="204"/>
                    </a:lnTo>
                    <a:lnTo>
                      <a:pt x="118" y="204"/>
                    </a:lnTo>
                    <a:lnTo>
                      <a:pt x="122" y="206"/>
                    </a:lnTo>
                    <a:lnTo>
                      <a:pt x="128" y="208"/>
                    </a:lnTo>
                    <a:lnTo>
                      <a:pt x="132" y="208"/>
                    </a:lnTo>
                    <a:lnTo>
                      <a:pt x="136" y="210"/>
                    </a:lnTo>
                    <a:lnTo>
                      <a:pt x="142" y="210"/>
                    </a:lnTo>
                    <a:lnTo>
                      <a:pt x="148" y="210"/>
                    </a:lnTo>
                    <a:lnTo>
                      <a:pt x="150" y="210"/>
                    </a:lnTo>
                    <a:lnTo>
                      <a:pt x="152" y="210"/>
                    </a:lnTo>
                    <a:lnTo>
                      <a:pt x="160" y="206"/>
                    </a:lnTo>
                    <a:lnTo>
                      <a:pt x="166" y="214"/>
                    </a:lnTo>
                    <a:lnTo>
                      <a:pt x="168" y="226"/>
                    </a:lnTo>
                    <a:lnTo>
                      <a:pt x="176" y="234"/>
                    </a:lnTo>
                    <a:lnTo>
                      <a:pt x="176" y="232"/>
                    </a:lnTo>
                    <a:lnTo>
                      <a:pt x="178" y="232"/>
                    </a:lnTo>
                    <a:lnTo>
                      <a:pt x="180" y="230"/>
                    </a:lnTo>
                    <a:lnTo>
                      <a:pt x="184" y="230"/>
                    </a:lnTo>
                    <a:lnTo>
                      <a:pt x="188" y="228"/>
                    </a:lnTo>
                    <a:lnTo>
                      <a:pt x="190" y="228"/>
                    </a:lnTo>
                    <a:lnTo>
                      <a:pt x="194" y="230"/>
                    </a:lnTo>
                    <a:lnTo>
                      <a:pt x="198" y="232"/>
                    </a:lnTo>
                    <a:lnTo>
                      <a:pt x="200" y="234"/>
                    </a:lnTo>
                    <a:lnTo>
                      <a:pt x="200" y="240"/>
                    </a:lnTo>
                    <a:lnTo>
                      <a:pt x="208" y="248"/>
                    </a:lnTo>
                    <a:lnTo>
                      <a:pt x="224" y="240"/>
                    </a:lnTo>
                    <a:lnTo>
                      <a:pt x="224" y="238"/>
                    </a:lnTo>
                    <a:lnTo>
                      <a:pt x="222" y="236"/>
                    </a:lnTo>
                    <a:lnTo>
                      <a:pt x="222" y="230"/>
                    </a:lnTo>
                    <a:lnTo>
                      <a:pt x="222" y="226"/>
                    </a:lnTo>
                    <a:lnTo>
                      <a:pt x="222" y="224"/>
                    </a:lnTo>
                    <a:lnTo>
                      <a:pt x="222" y="222"/>
                    </a:lnTo>
                    <a:lnTo>
                      <a:pt x="222" y="218"/>
                    </a:lnTo>
                    <a:lnTo>
                      <a:pt x="224" y="214"/>
                    </a:lnTo>
                    <a:lnTo>
                      <a:pt x="228" y="210"/>
                    </a:lnTo>
                    <a:lnTo>
                      <a:pt x="232" y="208"/>
                    </a:lnTo>
                    <a:lnTo>
                      <a:pt x="232" y="206"/>
                    </a:lnTo>
                    <a:lnTo>
                      <a:pt x="232" y="204"/>
                    </a:lnTo>
                    <a:lnTo>
                      <a:pt x="234" y="202"/>
                    </a:lnTo>
                    <a:lnTo>
                      <a:pt x="232" y="198"/>
                    </a:lnTo>
                    <a:lnTo>
                      <a:pt x="232" y="196"/>
                    </a:lnTo>
                    <a:lnTo>
                      <a:pt x="230" y="194"/>
                    </a:lnTo>
                    <a:lnTo>
                      <a:pt x="218" y="172"/>
                    </a:lnTo>
                    <a:lnTo>
                      <a:pt x="206" y="152"/>
                    </a:lnTo>
                    <a:lnTo>
                      <a:pt x="206" y="120"/>
                    </a:lnTo>
                    <a:lnTo>
                      <a:pt x="216" y="104"/>
                    </a:lnTo>
                    <a:lnTo>
                      <a:pt x="218" y="80"/>
                    </a:lnTo>
                    <a:lnTo>
                      <a:pt x="216" y="76"/>
                    </a:lnTo>
                    <a:lnTo>
                      <a:pt x="212" y="70"/>
                    </a:lnTo>
                    <a:lnTo>
                      <a:pt x="206" y="62"/>
                    </a:lnTo>
                    <a:lnTo>
                      <a:pt x="196" y="54"/>
                    </a:lnTo>
                    <a:lnTo>
                      <a:pt x="184" y="52"/>
                    </a:lnTo>
                    <a:lnTo>
                      <a:pt x="182" y="50"/>
                    </a:lnTo>
                    <a:lnTo>
                      <a:pt x="180" y="50"/>
                    </a:lnTo>
                    <a:lnTo>
                      <a:pt x="176" y="48"/>
                    </a:lnTo>
                    <a:lnTo>
                      <a:pt x="172" y="48"/>
                    </a:lnTo>
                    <a:lnTo>
                      <a:pt x="170" y="46"/>
                    </a:lnTo>
                    <a:lnTo>
                      <a:pt x="160" y="44"/>
                    </a:lnTo>
                    <a:lnTo>
                      <a:pt x="144" y="44"/>
                    </a:lnTo>
                    <a:lnTo>
                      <a:pt x="126" y="54"/>
                    </a:lnTo>
                    <a:lnTo>
                      <a:pt x="124" y="56"/>
                    </a:lnTo>
                    <a:lnTo>
                      <a:pt x="122" y="56"/>
                    </a:lnTo>
                    <a:lnTo>
                      <a:pt x="118" y="58"/>
                    </a:lnTo>
                    <a:lnTo>
                      <a:pt x="112" y="58"/>
                    </a:lnTo>
                    <a:lnTo>
                      <a:pt x="102" y="58"/>
                    </a:lnTo>
                    <a:lnTo>
                      <a:pt x="100" y="60"/>
                    </a:lnTo>
                    <a:lnTo>
                      <a:pt x="98" y="60"/>
                    </a:lnTo>
                    <a:lnTo>
                      <a:pt x="96" y="58"/>
                    </a:lnTo>
                    <a:lnTo>
                      <a:pt x="90" y="56"/>
                    </a:lnTo>
                    <a:lnTo>
                      <a:pt x="82" y="50"/>
                    </a:lnTo>
                    <a:lnTo>
                      <a:pt x="76" y="40"/>
                    </a:lnTo>
                    <a:lnTo>
                      <a:pt x="72" y="26"/>
                    </a:lnTo>
                    <a:lnTo>
                      <a:pt x="62" y="12"/>
                    </a:lnTo>
                    <a:lnTo>
                      <a:pt x="60" y="10"/>
                    </a:lnTo>
                    <a:lnTo>
                      <a:pt x="56" y="6"/>
                    </a:lnTo>
                    <a:lnTo>
                      <a:pt x="54" y="4"/>
                    </a:lnTo>
                    <a:lnTo>
                      <a:pt x="52" y="0"/>
                    </a:lnTo>
                    <a:lnTo>
                      <a:pt x="38" y="16"/>
                    </a:lnTo>
                    <a:lnTo>
                      <a:pt x="36" y="16"/>
                    </a:lnTo>
                    <a:lnTo>
                      <a:pt x="34" y="18"/>
                    </a:lnTo>
                    <a:lnTo>
                      <a:pt x="30" y="18"/>
                    </a:lnTo>
                    <a:lnTo>
                      <a:pt x="26" y="18"/>
                    </a:lnTo>
                    <a:lnTo>
                      <a:pt x="22" y="14"/>
                    </a:lnTo>
                    <a:lnTo>
                      <a:pt x="0" y="10"/>
                    </a:lnTo>
                    <a:lnTo>
                      <a:pt x="0" y="12"/>
                    </a:lnTo>
                    <a:lnTo>
                      <a:pt x="2" y="14"/>
                    </a:lnTo>
                    <a:lnTo>
                      <a:pt x="4" y="16"/>
                    </a:lnTo>
                    <a:lnTo>
                      <a:pt x="4" y="20"/>
                    </a:lnTo>
                    <a:lnTo>
                      <a:pt x="6" y="24"/>
                    </a:lnTo>
                    <a:lnTo>
                      <a:pt x="8" y="26"/>
                    </a:lnTo>
                    <a:lnTo>
                      <a:pt x="12" y="38"/>
                    </a:lnTo>
                    <a:lnTo>
                      <a:pt x="12" y="40"/>
                    </a:lnTo>
                    <a:lnTo>
                      <a:pt x="10" y="42"/>
                    </a:lnTo>
                    <a:lnTo>
                      <a:pt x="14" y="4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3" name="Freeform 312"/>
              <p:cNvSpPr>
                <a:spLocks/>
              </p:cNvSpPr>
              <p:nvPr/>
            </p:nvSpPr>
            <p:spPr bwMode="gray">
              <a:xfrm>
                <a:off x="4320" y="667"/>
                <a:ext cx="39" cy="96"/>
              </a:xfrm>
              <a:custGeom>
                <a:avLst/>
                <a:gdLst>
                  <a:gd name="T0" fmla="*/ 20 w 36"/>
                  <a:gd name="T1" fmla="*/ 0 h 96"/>
                  <a:gd name="T2" fmla="*/ 20 w 36"/>
                  <a:gd name="T3" fmla="*/ 0 h 96"/>
                  <a:gd name="T4" fmla="*/ 16 w 36"/>
                  <a:gd name="T5" fmla="*/ 0 h 96"/>
                  <a:gd name="T6" fmla="*/ 12 w 36"/>
                  <a:gd name="T7" fmla="*/ 0 h 96"/>
                  <a:gd name="T8" fmla="*/ 8 w 36"/>
                  <a:gd name="T9" fmla="*/ 2 h 96"/>
                  <a:gd name="T10" fmla="*/ 4 w 36"/>
                  <a:gd name="T11" fmla="*/ 4 h 96"/>
                  <a:gd name="T12" fmla="*/ 2 w 36"/>
                  <a:gd name="T13" fmla="*/ 8 h 96"/>
                  <a:gd name="T14" fmla="*/ 2 w 36"/>
                  <a:gd name="T15" fmla="*/ 12 h 96"/>
                  <a:gd name="T16" fmla="*/ 0 w 36"/>
                  <a:gd name="T17" fmla="*/ 26 h 96"/>
                  <a:gd name="T18" fmla="*/ 0 w 36"/>
                  <a:gd name="T19" fmla="*/ 40 h 96"/>
                  <a:gd name="T20" fmla="*/ 2 w 36"/>
                  <a:gd name="T21" fmla="*/ 48 h 96"/>
                  <a:gd name="T22" fmla="*/ 2 w 36"/>
                  <a:gd name="T23" fmla="*/ 52 h 96"/>
                  <a:gd name="T24" fmla="*/ 4 w 36"/>
                  <a:gd name="T25" fmla="*/ 54 h 96"/>
                  <a:gd name="T26" fmla="*/ 4 w 36"/>
                  <a:gd name="T27" fmla="*/ 54 h 96"/>
                  <a:gd name="T28" fmla="*/ 4 w 36"/>
                  <a:gd name="T29" fmla="*/ 54 h 96"/>
                  <a:gd name="T30" fmla="*/ 4 w 36"/>
                  <a:gd name="T31" fmla="*/ 56 h 96"/>
                  <a:gd name="T32" fmla="*/ 2 w 36"/>
                  <a:gd name="T33" fmla="*/ 58 h 96"/>
                  <a:gd name="T34" fmla="*/ 2 w 36"/>
                  <a:gd name="T35" fmla="*/ 60 h 96"/>
                  <a:gd name="T36" fmla="*/ 0 w 36"/>
                  <a:gd name="T37" fmla="*/ 64 h 96"/>
                  <a:gd name="T38" fmla="*/ 0 w 36"/>
                  <a:gd name="T39" fmla="*/ 66 h 96"/>
                  <a:gd name="T40" fmla="*/ 2 w 36"/>
                  <a:gd name="T41" fmla="*/ 70 h 96"/>
                  <a:gd name="T42" fmla="*/ 4 w 36"/>
                  <a:gd name="T43" fmla="*/ 76 h 96"/>
                  <a:gd name="T44" fmla="*/ 6 w 36"/>
                  <a:gd name="T45" fmla="*/ 82 h 96"/>
                  <a:gd name="T46" fmla="*/ 10 w 36"/>
                  <a:gd name="T47" fmla="*/ 88 h 96"/>
                  <a:gd name="T48" fmla="*/ 12 w 36"/>
                  <a:gd name="T49" fmla="*/ 92 h 96"/>
                  <a:gd name="T50" fmla="*/ 14 w 36"/>
                  <a:gd name="T51" fmla="*/ 94 h 96"/>
                  <a:gd name="T52" fmla="*/ 16 w 36"/>
                  <a:gd name="T53" fmla="*/ 96 h 96"/>
                  <a:gd name="T54" fmla="*/ 18 w 36"/>
                  <a:gd name="T55" fmla="*/ 94 h 96"/>
                  <a:gd name="T56" fmla="*/ 22 w 36"/>
                  <a:gd name="T57" fmla="*/ 90 h 96"/>
                  <a:gd name="T58" fmla="*/ 24 w 36"/>
                  <a:gd name="T59" fmla="*/ 88 h 96"/>
                  <a:gd name="T60" fmla="*/ 24 w 36"/>
                  <a:gd name="T61" fmla="*/ 84 h 96"/>
                  <a:gd name="T62" fmla="*/ 24 w 36"/>
                  <a:gd name="T63" fmla="*/ 78 h 96"/>
                  <a:gd name="T64" fmla="*/ 24 w 36"/>
                  <a:gd name="T65" fmla="*/ 72 h 96"/>
                  <a:gd name="T66" fmla="*/ 24 w 36"/>
                  <a:gd name="T67" fmla="*/ 66 h 96"/>
                  <a:gd name="T68" fmla="*/ 24 w 36"/>
                  <a:gd name="T69" fmla="*/ 60 h 96"/>
                  <a:gd name="T70" fmla="*/ 24 w 36"/>
                  <a:gd name="T71" fmla="*/ 56 h 96"/>
                  <a:gd name="T72" fmla="*/ 24 w 36"/>
                  <a:gd name="T73" fmla="*/ 56 h 96"/>
                  <a:gd name="T74" fmla="*/ 30 w 36"/>
                  <a:gd name="T75" fmla="*/ 42 h 96"/>
                  <a:gd name="T76" fmla="*/ 30 w 36"/>
                  <a:gd name="T77" fmla="*/ 40 h 96"/>
                  <a:gd name="T78" fmla="*/ 30 w 36"/>
                  <a:gd name="T79" fmla="*/ 36 h 96"/>
                  <a:gd name="T80" fmla="*/ 30 w 36"/>
                  <a:gd name="T81" fmla="*/ 32 h 96"/>
                  <a:gd name="T82" fmla="*/ 30 w 36"/>
                  <a:gd name="T83" fmla="*/ 28 h 96"/>
                  <a:gd name="T84" fmla="*/ 32 w 36"/>
                  <a:gd name="T85" fmla="*/ 24 h 96"/>
                  <a:gd name="T86" fmla="*/ 32 w 36"/>
                  <a:gd name="T87" fmla="*/ 24 h 96"/>
                  <a:gd name="T88" fmla="*/ 34 w 36"/>
                  <a:gd name="T89" fmla="*/ 22 h 96"/>
                  <a:gd name="T90" fmla="*/ 34 w 36"/>
                  <a:gd name="T91" fmla="*/ 20 h 96"/>
                  <a:gd name="T92" fmla="*/ 34 w 36"/>
                  <a:gd name="T93" fmla="*/ 16 h 96"/>
                  <a:gd name="T94" fmla="*/ 34 w 36"/>
                  <a:gd name="T95" fmla="*/ 10 h 96"/>
                  <a:gd name="T96" fmla="*/ 34 w 36"/>
                  <a:gd name="T97" fmla="*/ 6 h 96"/>
                  <a:gd name="T98" fmla="*/ 34 w 36"/>
                  <a:gd name="T99" fmla="*/ 2 h 96"/>
                  <a:gd name="T100" fmla="*/ 36 w 36"/>
                  <a:gd name="T101" fmla="*/ 0 h 96"/>
                  <a:gd name="T102" fmla="*/ 34 w 36"/>
                  <a:gd name="T103" fmla="*/ 0 h 96"/>
                  <a:gd name="T104" fmla="*/ 32 w 36"/>
                  <a:gd name="T105" fmla="*/ 0 h 96"/>
                  <a:gd name="T106" fmla="*/ 28 w 36"/>
                  <a:gd name="T107" fmla="*/ 2 h 96"/>
                  <a:gd name="T108" fmla="*/ 24 w 36"/>
                  <a:gd name="T109" fmla="*/ 2 h 96"/>
                  <a:gd name="T110" fmla="*/ 20 w 36"/>
                  <a:gd name="T111" fmla="*/ 0 h 96"/>
                  <a:gd name="T112" fmla="*/ 20 w 36"/>
                  <a:gd name="T113" fmla="*/ 0 h 9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6"/>
                  <a:gd name="T172" fmla="*/ 0 h 96"/>
                  <a:gd name="T173" fmla="*/ 36 w 36"/>
                  <a:gd name="T174" fmla="*/ 96 h 9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6" h="96">
                    <a:moveTo>
                      <a:pt x="20" y="0"/>
                    </a:moveTo>
                    <a:lnTo>
                      <a:pt x="20" y="0"/>
                    </a:lnTo>
                    <a:lnTo>
                      <a:pt x="16" y="0"/>
                    </a:lnTo>
                    <a:lnTo>
                      <a:pt x="12" y="0"/>
                    </a:lnTo>
                    <a:lnTo>
                      <a:pt x="8" y="2"/>
                    </a:lnTo>
                    <a:lnTo>
                      <a:pt x="4" y="4"/>
                    </a:lnTo>
                    <a:lnTo>
                      <a:pt x="2" y="8"/>
                    </a:lnTo>
                    <a:lnTo>
                      <a:pt x="2" y="12"/>
                    </a:lnTo>
                    <a:lnTo>
                      <a:pt x="0" y="26"/>
                    </a:lnTo>
                    <a:lnTo>
                      <a:pt x="0" y="40"/>
                    </a:lnTo>
                    <a:lnTo>
                      <a:pt x="2" y="48"/>
                    </a:lnTo>
                    <a:lnTo>
                      <a:pt x="2" y="52"/>
                    </a:lnTo>
                    <a:lnTo>
                      <a:pt x="4" y="54"/>
                    </a:lnTo>
                    <a:lnTo>
                      <a:pt x="4" y="56"/>
                    </a:lnTo>
                    <a:lnTo>
                      <a:pt x="2" y="58"/>
                    </a:lnTo>
                    <a:lnTo>
                      <a:pt x="2" y="60"/>
                    </a:lnTo>
                    <a:lnTo>
                      <a:pt x="0" y="64"/>
                    </a:lnTo>
                    <a:lnTo>
                      <a:pt x="0" y="66"/>
                    </a:lnTo>
                    <a:lnTo>
                      <a:pt x="2" y="70"/>
                    </a:lnTo>
                    <a:lnTo>
                      <a:pt x="4" y="76"/>
                    </a:lnTo>
                    <a:lnTo>
                      <a:pt x="6" y="82"/>
                    </a:lnTo>
                    <a:lnTo>
                      <a:pt x="10" y="88"/>
                    </a:lnTo>
                    <a:lnTo>
                      <a:pt x="12" y="92"/>
                    </a:lnTo>
                    <a:lnTo>
                      <a:pt x="14" y="94"/>
                    </a:lnTo>
                    <a:lnTo>
                      <a:pt x="16" y="96"/>
                    </a:lnTo>
                    <a:lnTo>
                      <a:pt x="18" y="94"/>
                    </a:lnTo>
                    <a:lnTo>
                      <a:pt x="22" y="90"/>
                    </a:lnTo>
                    <a:lnTo>
                      <a:pt x="24" y="88"/>
                    </a:lnTo>
                    <a:lnTo>
                      <a:pt x="24" y="84"/>
                    </a:lnTo>
                    <a:lnTo>
                      <a:pt x="24" y="78"/>
                    </a:lnTo>
                    <a:lnTo>
                      <a:pt x="24" y="72"/>
                    </a:lnTo>
                    <a:lnTo>
                      <a:pt x="24" y="66"/>
                    </a:lnTo>
                    <a:lnTo>
                      <a:pt x="24" y="60"/>
                    </a:lnTo>
                    <a:lnTo>
                      <a:pt x="24" y="56"/>
                    </a:lnTo>
                    <a:lnTo>
                      <a:pt x="30" y="42"/>
                    </a:lnTo>
                    <a:lnTo>
                      <a:pt x="30" y="40"/>
                    </a:lnTo>
                    <a:lnTo>
                      <a:pt x="30" y="36"/>
                    </a:lnTo>
                    <a:lnTo>
                      <a:pt x="30" y="32"/>
                    </a:lnTo>
                    <a:lnTo>
                      <a:pt x="30" y="28"/>
                    </a:lnTo>
                    <a:lnTo>
                      <a:pt x="32" y="24"/>
                    </a:lnTo>
                    <a:lnTo>
                      <a:pt x="34" y="22"/>
                    </a:lnTo>
                    <a:lnTo>
                      <a:pt x="34" y="20"/>
                    </a:lnTo>
                    <a:lnTo>
                      <a:pt x="34" y="16"/>
                    </a:lnTo>
                    <a:lnTo>
                      <a:pt x="34" y="10"/>
                    </a:lnTo>
                    <a:lnTo>
                      <a:pt x="34" y="6"/>
                    </a:lnTo>
                    <a:lnTo>
                      <a:pt x="34" y="2"/>
                    </a:lnTo>
                    <a:lnTo>
                      <a:pt x="36" y="0"/>
                    </a:lnTo>
                    <a:lnTo>
                      <a:pt x="34" y="0"/>
                    </a:lnTo>
                    <a:lnTo>
                      <a:pt x="32" y="0"/>
                    </a:lnTo>
                    <a:lnTo>
                      <a:pt x="28" y="2"/>
                    </a:lnTo>
                    <a:lnTo>
                      <a:pt x="24" y="2"/>
                    </a:lnTo>
                    <a:lnTo>
                      <a:pt x="2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4" name="Freeform 313"/>
              <p:cNvSpPr>
                <a:spLocks/>
              </p:cNvSpPr>
              <p:nvPr/>
            </p:nvSpPr>
            <p:spPr bwMode="gray">
              <a:xfrm>
                <a:off x="4284" y="767"/>
                <a:ext cx="36" cy="34"/>
              </a:xfrm>
              <a:custGeom>
                <a:avLst/>
                <a:gdLst>
                  <a:gd name="T0" fmla="*/ 2 w 32"/>
                  <a:gd name="T1" fmla="*/ 28 h 34"/>
                  <a:gd name="T2" fmla="*/ 2 w 32"/>
                  <a:gd name="T3" fmla="*/ 28 h 34"/>
                  <a:gd name="T4" fmla="*/ 0 w 32"/>
                  <a:gd name="T5" fmla="*/ 30 h 34"/>
                  <a:gd name="T6" fmla="*/ 0 w 32"/>
                  <a:gd name="T7" fmla="*/ 30 h 34"/>
                  <a:gd name="T8" fmla="*/ 2 w 32"/>
                  <a:gd name="T9" fmla="*/ 32 h 34"/>
                  <a:gd name="T10" fmla="*/ 4 w 32"/>
                  <a:gd name="T11" fmla="*/ 34 h 34"/>
                  <a:gd name="T12" fmla="*/ 6 w 32"/>
                  <a:gd name="T13" fmla="*/ 32 h 34"/>
                  <a:gd name="T14" fmla="*/ 10 w 32"/>
                  <a:gd name="T15" fmla="*/ 32 h 34"/>
                  <a:gd name="T16" fmla="*/ 12 w 32"/>
                  <a:gd name="T17" fmla="*/ 30 h 34"/>
                  <a:gd name="T18" fmla="*/ 16 w 32"/>
                  <a:gd name="T19" fmla="*/ 26 h 34"/>
                  <a:gd name="T20" fmla="*/ 20 w 32"/>
                  <a:gd name="T21" fmla="*/ 24 h 34"/>
                  <a:gd name="T22" fmla="*/ 22 w 32"/>
                  <a:gd name="T23" fmla="*/ 22 h 34"/>
                  <a:gd name="T24" fmla="*/ 22 w 32"/>
                  <a:gd name="T25" fmla="*/ 22 h 34"/>
                  <a:gd name="T26" fmla="*/ 22 w 32"/>
                  <a:gd name="T27" fmla="*/ 22 h 34"/>
                  <a:gd name="T28" fmla="*/ 24 w 32"/>
                  <a:gd name="T29" fmla="*/ 20 h 34"/>
                  <a:gd name="T30" fmla="*/ 26 w 32"/>
                  <a:gd name="T31" fmla="*/ 16 h 34"/>
                  <a:gd name="T32" fmla="*/ 28 w 32"/>
                  <a:gd name="T33" fmla="*/ 12 h 34"/>
                  <a:gd name="T34" fmla="*/ 30 w 32"/>
                  <a:gd name="T35" fmla="*/ 10 h 34"/>
                  <a:gd name="T36" fmla="*/ 32 w 32"/>
                  <a:gd name="T37" fmla="*/ 6 h 34"/>
                  <a:gd name="T38" fmla="*/ 32 w 32"/>
                  <a:gd name="T39" fmla="*/ 4 h 34"/>
                  <a:gd name="T40" fmla="*/ 32 w 32"/>
                  <a:gd name="T41" fmla="*/ 4 h 34"/>
                  <a:gd name="T42" fmla="*/ 32 w 32"/>
                  <a:gd name="T43" fmla="*/ 2 h 34"/>
                  <a:gd name="T44" fmla="*/ 30 w 32"/>
                  <a:gd name="T45" fmla="*/ 0 h 34"/>
                  <a:gd name="T46" fmla="*/ 28 w 32"/>
                  <a:gd name="T47" fmla="*/ 0 h 34"/>
                  <a:gd name="T48" fmla="*/ 26 w 32"/>
                  <a:gd name="T49" fmla="*/ 0 h 34"/>
                  <a:gd name="T50" fmla="*/ 22 w 32"/>
                  <a:gd name="T51" fmla="*/ 2 h 34"/>
                  <a:gd name="T52" fmla="*/ 20 w 32"/>
                  <a:gd name="T53" fmla="*/ 6 h 34"/>
                  <a:gd name="T54" fmla="*/ 16 w 32"/>
                  <a:gd name="T55" fmla="*/ 10 h 34"/>
                  <a:gd name="T56" fmla="*/ 12 w 32"/>
                  <a:gd name="T57" fmla="*/ 14 h 34"/>
                  <a:gd name="T58" fmla="*/ 8 w 32"/>
                  <a:gd name="T59" fmla="*/ 20 h 34"/>
                  <a:gd name="T60" fmla="*/ 4 w 32"/>
                  <a:gd name="T61" fmla="*/ 24 h 34"/>
                  <a:gd name="T62" fmla="*/ 2 w 32"/>
                  <a:gd name="T63" fmla="*/ 26 h 34"/>
                  <a:gd name="T64" fmla="*/ 2 w 32"/>
                  <a:gd name="T65" fmla="*/ 28 h 34"/>
                  <a:gd name="T66" fmla="*/ 2 w 32"/>
                  <a:gd name="T67" fmla="*/ 28 h 3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2"/>
                  <a:gd name="T103" fmla="*/ 0 h 34"/>
                  <a:gd name="T104" fmla="*/ 32 w 32"/>
                  <a:gd name="T105" fmla="*/ 34 h 3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2" h="34">
                    <a:moveTo>
                      <a:pt x="2" y="28"/>
                    </a:moveTo>
                    <a:lnTo>
                      <a:pt x="2" y="28"/>
                    </a:lnTo>
                    <a:lnTo>
                      <a:pt x="0" y="30"/>
                    </a:lnTo>
                    <a:lnTo>
                      <a:pt x="2" y="32"/>
                    </a:lnTo>
                    <a:lnTo>
                      <a:pt x="4" y="34"/>
                    </a:lnTo>
                    <a:lnTo>
                      <a:pt x="6" y="32"/>
                    </a:lnTo>
                    <a:lnTo>
                      <a:pt x="10" y="32"/>
                    </a:lnTo>
                    <a:lnTo>
                      <a:pt x="12" y="30"/>
                    </a:lnTo>
                    <a:lnTo>
                      <a:pt x="16" y="26"/>
                    </a:lnTo>
                    <a:lnTo>
                      <a:pt x="20" y="24"/>
                    </a:lnTo>
                    <a:lnTo>
                      <a:pt x="22" y="22"/>
                    </a:lnTo>
                    <a:lnTo>
                      <a:pt x="24" y="20"/>
                    </a:lnTo>
                    <a:lnTo>
                      <a:pt x="26" y="16"/>
                    </a:lnTo>
                    <a:lnTo>
                      <a:pt x="28" y="12"/>
                    </a:lnTo>
                    <a:lnTo>
                      <a:pt x="30" y="10"/>
                    </a:lnTo>
                    <a:lnTo>
                      <a:pt x="32" y="6"/>
                    </a:lnTo>
                    <a:lnTo>
                      <a:pt x="32" y="4"/>
                    </a:lnTo>
                    <a:lnTo>
                      <a:pt x="32" y="2"/>
                    </a:lnTo>
                    <a:lnTo>
                      <a:pt x="30" y="0"/>
                    </a:lnTo>
                    <a:lnTo>
                      <a:pt x="28" y="0"/>
                    </a:lnTo>
                    <a:lnTo>
                      <a:pt x="26" y="0"/>
                    </a:lnTo>
                    <a:lnTo>
                      <a:pt x="22" y="2"/>
                    </a:lnTo>
                    <a:lnTo>
                      <a:pt x="20" y="6"/>
                    </a:lnTo>
                    <a:lnTo>
                      <a:pt x="16" y="10"/>
                    </a:lnTo>
                    <a:lnTo>
                      <a:pt x="12" y="14"/>
                    </a:lnTo>
                    <a:lnTo>
                      <a:pt x="8" y="20"/>
                    </a:lnTo>
                    <a:lnTo>
                      <a:pt x="4" y="24"/>
                    </a:lnTo>
                    <a:lnTo>
                      <a:pt x="2" y="26"/>
                    </a:lnTo>
                    <a:lnTo>
                      <a:pt x="2" y="2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5" name="Freeform 314"/>
              <p:cNvSpPr>
                <a:spLocks/>
              </p:cNvSpPr>
              <p:nvPr/>
            </p:nvSpPr>
            <p:spPr bwMode="gray">
              <a:xfrm>
                <a:off x="4351" y="791"/>
                <a:ext cx="66" cy="46"/>
              </a:xfrm>
              <a:custGeom>
                <a:avLst/>
                <a:gdLst>
                  <a:gd name="T0" fmla="*/ 42 w 60"/>
                  <a:gd name="T1" fmla="*/ 2 h 46"/>
                  <a:gd name="T2" fmla="*/ 30 w 60"/>
                  <a:gd name="T3" fmla="*/ 8 h 46"/>
                  <a:gd name="T4" fmla="*/ 20 w 60"/>
                  <a:gd name="T5" fmla="*/ 10 h 46"/>
                  <a:gd name="T6" fmla="*/ 6 w 60"/>
                  <a:gd name="T7" fmla="*/ 16 h 46"/>
                  <a:gd name="T8" fmla="*/ 6 w 60"/>
                  <a:gd name="T9" fmla="*/ 18 h 46"/>
                  <a:gd name="T10" fmla="*/ 4 w 60"/>
                  <a:gd name="T11" fmla="*/ 20 h 46"/>
                  <a:gd name="T12" fmla="*/ 2 w 60"/>
                  <a:gd name="T13" fmla="*/ 22 h 46"/>
                  <a:gd name="T14" fmla="*/ 2 w 60"/>
                  <a:gd name="T15" fmla="*/ 26 h 46"/>
                  <a:gd name="T16" fmla="*/ 0 w 60"/>
                  <a:gd name="T17" fmla="*/ 30 h 46"/>
                  <a:gd name="T18" fmla="*/ 0 w 60"/>
                  <a:gd name="T19" fmla="*/ 32 h 46"/>
                  <a:gd name="T20" fmla="*/ 0 w 60"/>
                  <a:gd name="T21" fmla="*/ 34 h 46"/>
                  <a:gd name="T22" fmla="*/ 2 w 60"/>
                  <a:gd name="T23" fmla="*/ 36 h 46"/>
                  <a:gd name="T24" fmla="*/ 8 w 60"/>
                  <a:gd name="T25" fmla="*/ 34 h 46"/>
                  <a:gd name="T26" fmla="*/ 12 w 60"/>
                  <a:gd name="T27" fmla="*/ 34 h 46"/>
                  <a:gd name="T28" fmla="*/ 16 w 60"/>
                  <a:gd name="T29" fmla="*/ 32 h 46"/>
                  <a:gd name="T30" fmla="*/ 20 w 60"/>
                  <a:gd name="T31" fmla="*/ 32 h 46"/>
                  <a:gd name="T32" fmla="*/ 20 w 60"/>
                  <a:gd name="T33" fmla="*/ 32 h 46"/>
                  <a:gd name="T34" fmla="*/ 20 w 60"/>
                  <a:gd name="T35" fmla="*/ 32 h 46"/>
                  <a:gd name="T36" fmla="*/ 20 w 60"/>
                  <a:gd name="T37" fmla="*/ 34 h 46"/>
                  <a:gd name="T38" fmla="*/ 20 w 60"/>
                  <a:gd name="T39" fmla="*/ 38 h 46"/>
                  <a:gd name="T40" fmla="*/ 22 w 60"/>
                  <a:gd name="T41" fmla="*/ 40 h 46"/>
                  <a:gd name="T42" fmla="*/ 24 w 60"/>
                  <a:gd name="T43" fmla="*/ 42 h 46"/>
                  <a:gd name="T44" fmla="*/ 26 w 60"/>
                  <a:gd name="T45" fmla="*/ 44 h 46"/>
                  <a:gd name="T46" fmla="*/ 30 w 60"/>
                  <a:gd name="T47" fmla="*/ 44 h 46"/>
                  <a:gd name="T48" fmla="*/ 32 w 60"/>
                  <a:gd name="T49" fmla="*/ 46 h 46"/>
                  <a:gd name="T50" fmla="*/ 36 w 60"/>
                  <a:gd name="T51" fmla="*/ 46 h 46"/>
                  <a:gd name="T52" fmla="*/ 40 w 60"/>
                  <a:gd name="T53" fmla="*/ 46 h 46"/>
                  <a:gd name="T54" fmla="*/ 42 w 60"/>
                  <a:gd name="T55" fmla="*/ 46 h 46"/>
                  <a:gd name="T56" fmla="*/ 44 w 60"/>
                  <a:gd name="T57" fmla="*/ 42 h 46"/>
                  <a:gd name="T58" fmla="*/ 44 w 60"/>
                  <a:gd name="T59" fmla="*/ 38 h 46"/>
                  <a:gd name="T60" fmla="*/ 44 w 60"/>
                  <a:gd name="T61" fmla="*/ 34 h 46"/>
                  <a:gd name="T62" fmla="*/ 42 w 60"/>
                  <a:gd name="T63" fmla="*/ 32 h 46"/>
                  <a:gd name="T64" fmla="*/ 42 w 60"/>
                  <a:gd name="T65" fmla="*/ 30 h 46"/>
                  <a:gd name="T66" fmla="*/ 44 w 60"/>
                  <a:gd name="T67" fmla="*/ 28 h 46"/>
                  <a:gd name="T68" fmla="*/ 46 w 60"/>
                  <a:gd name="T69" fmla="*/ 28 h 46"/>
                  <a:gd name="T70" fmla="*/ 48 w 60"/>
                  <a:gd name="T71" fmla="*/ 30 h 46"/>
                  <a:gd name="T72" fmla="*/ 50 w 60"/>
                  <a:gd name="T73" fmla="*/ 32 h 46"/>
                  <a:gd name="T74" fmla="*/ 52 w 60"/>
                  <a:gd name="T75" fmla="*/ 34 h 46"/>
                  <a:gd name="T76" fmla="*/ 54 w 60"/>
                  <a:gd name="T77" fmla="*/ 36 h 46"/>
                  <a:gd name="T78" fmla="*/ 56 w 60"/>
                  <a:gd name="T79" fmla="*/ 34 h 46"/>
                  <a:gd name="T80" fmla="*/ 58 w 60"/>
                  <a:gd name="T81" fmla="*/ 30 h 46"/>
                  <a:gd name="T82" fmla="*/ 60 w 60"/>
                  <a:gd name="T83" fmla="*/ 24 h 46"/>
                  <a:gd name="T84" fmla="*/ 60 w 60"/>
                  <a:gd name="T85" fmla="*/ 20 h 46"/>
                  <a:gd name="T86" fmla="*/ 60 w 60"/>
                  <a:gd name="T87" fmla="*/ 16 h 46"/>
                  <a:gd name="T88" fmla="*/ 58 w 60"/>
                  <a:gd name="T89" fmla="*/ 12 h 46"/>
                  <a:gd name="T90" fmla="*/ 56 w 60"/>
                  <a:gd name="T91" fmla="*/ 8 h 46"/>
                  <a:gd name="T92" fmla="*/ 52 w 60"/>
                  <a:gd name="T93" fmla="*/ 4 h 46"/>
                  <a:gd name="T94" fmla="*/ 48 w 60"/>
                  <a:gd name="T95" fmla="*/ 2 h 46"/>
                  <a:gd name="T96" fmla="*/ 46 w 60"/>
                  <a:gd name="T97" fmla="*/ 0 h 46"/>
                  <a:gd name="T98" fmla="*/ 42 w 60"/>
                  <a:gd name="T99" fmla="*/ 2 h 46"/>
                  <a:gd name="T100" fmla="*/ 42 w 60"/>
                  <a:gd name="T101" fmla="*/ 2 h 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0"/>
                  <a:gd name="T154" fmla="*/ 0 h 46"/>
                  <a:gd name="T155" fmla="*/ 60 w 60"/>
                  <a:gd name="T156" fmla="*/ 46 h 4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0" h="46">
                    <a:moveTo>
                      <a:pt x="42" y="2"/>
                    </a:moveTo>
                    <a:lnTo>
                      <a:pt x="30" y="8"/>
                    </a:lnTo>
                    <a:lnTo>
                      <a:pt x="20" y="10"/>
                    </a:lnTo>
                    <a:lnTo>
                      <a:pt x="6" y="16"/>
                    </a:lnTo>
                    <a:lnTo>
                      <a:pt x="6" y="18"/>
                    </a:lnTo>
                    <a:lnTo>
                      <a:pt x="4" y="20"/>
                    </a:lnTo>
                    <a:lnTo>
                      <a:pt x="2" y="22"/>
                    </a:lnTo>
                    <a:lnTo>
                      <a:pt x="2" y="26"/>
                    </a:lnTo>
                    <a:lnTo>
                      <a:pt x="0" y="30"/>
                    </a:lnTo>
                    <a:lnTo>
                      <a:pt x="0" y="32"/>
                    </a:lnTo>
                    <a:lnTo>
                      <a:pt x="0" y="34"/>
                    </a:lnTo>
                    <a:lnTo>
                      <a:pt x="2" y="36"/>
                    </a:lnTo>
                    <a:lnTo>
                      <a:pt x="8" y="34"/>
                    </a:lnTo>
                    <a:lnTo>
                      <a:pt x="12" y="34"/>
                    </a:lnTo>
                    <a:lnTo>
                      <a:pt x="16" y="32"/>
                    </a:lnTo>
                    <a:lnTo>
                      <a:pt x="20" y="32"/>
                    </a:lnTo>
                    <a:lnTo>
                      <a:pt x="20" y="34"/>
                    </a:lnTo>
                    <a:lnTo>
                      <a:pt x="20" y="38"/>
                    </a:lnTo>
                    <a:lnTo>
                      <a:pt x="22" y="40"/>
                    </a:lnTo>
                    <a:lnTo>
                      <a:pt x="24" y="42"/>
                    </a:lnTo>
                    <a:lnTo>
                      <a:pt x="26" y="44"/>
                    </a:lnTo>
                    <a:lnTo>
                      <a:pt x="30" y="44"/>
                    </a:lnTo>
                    <a:lnTo>
                      <a:pt x="32" y="46"/>
                    </a:lnTo>
                    <a:lnTo>
                      <a:pt x="36" y="46"/>
                    </a:lnTo>
                    <a:lnTo>
                      <a:pt x="40" y="46"/>
                    </a:lnTo>
                    <a:lnTo>
                      <a:pt x="42" y="46"/>
                    </a:lnTo>
                    <a:lnTo>
                      <a:pt x="44" y="42"/>
                    </a:lnTo>
                    <a:lnTo>
                      <a:pt x="44" y="38"/>
                    </a:lnTo>
                    <a:lnTo>
                      <a:pt x="44" y="34"/>
                    </a:lnTo>
                    <a:lnTo>
                      <a:pt x="42" y="32"/>
                    </a:lnTo>
                    <a:lnTo>
                      <a:pt x="42" y="30"/>
                    </a:lnTo>
                    <a:lnTo>
                      <a:pt x="44" y="28"/>
                    </a:lnTo>
                    <a:lnTo>
                      <a:pt x="46" y="28"/>
                    </a:lnTo>
                    <a:lnTo>
                      <a:pt x="48" y="30"/>
                    </a:lnTo>
                    <a:lnTo>
                      <a:pt x="50" y="32"/>
                    </a:lnTo>
                    <a:lnTo>
                      <a:pt x="52" y="34"/>
                    </a:lnTo>
                    <a:lnTo>
                      <a:pt x="54" y="36"/>
                    </a:lnTo>
                    <a:lnTo>
                      <a:pt x="56" y="34"/>
                    </a:lnTo>
                    <a:lnTo>
                      <a:pt x="58" y="30"/>
                    </a:lnTo>
                    <a:lnTo>
                      <a:pt x="60" y="24"/>
                    </a:lnTo>
                    <a:lnTo>
                      <a:pt x="60" y="20"/>
                    </a:lnTo>
                    <a:lnTo>
                      <a:pt x="60" y="16"/>
                    </a:lnTo>
                    <a:lnTo>
                      <a:pt x="58" y="12"/>
                    </a:lnTo>
                    <a:lnTo>
                      <a:pt x="56" y="8"/>
                    </a:lnTo>
                    <a:lnTo>
                      <a:pt x="52" y="4"/>
                    </a:lnTo>
                    <a:lnTo>
                      <a:pt x="48" y="2"/>
                    </a:lnTo>
                    <a:lnTo>
                      <a:pt x="46" y="0"/>
                    </a:lnTo>
                    <a:lnTo>
                      <a:pt x="42" y="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6" name="Freeform 315"/>
              <p:cNvSpPr>
                <a:spLocks/>
              </p:cNvSpPr>
              <p:nvPr/>
            </p:nvSpPr>
            <p:spPr bwMode="gray">
              <a:xfrm>
                <a:off x="4194" y="819"/>
                <a:ext cx="119" cy="96"/>
              </a:xfrm>
              <a:custGeom>
                <a:avLst/>
                <a:gdLst>
                  <a:gd name="T0" fmla="*/ 70 w 108"/>
                  <a:gd name="T1" fmla="*/ 46 h 96"/>
                  <a:gd name="T2" fmla="*/ 90 w 108"/>
                  <a:gd name="T3" fmla="*/ 46 h 96"/>
                  <a:gd name="T4" fmla="*/ 100 w 108"/>
                  <a:gd name="T5" fmla="*/ 44 h 96"/>
                  <a:gd name="T6" fmla="*/ 86 w 108"/>
                  <a:gd name="T7" fmla="*/ 38 h 96"/>
                  <a:gd name="T8" fmla="*/ 108 w 108"/>
                  <a:gd name="T9" fmla="*/ 30 h 96"/>
                  <a:gd name="T10" fmla="*/ 108 w 108"/>
                  <a:gd name="T11" fmla="*/ 26 h 96"/>
                  <a:gd name="T12" fmla="*/ 104 w 108"/>
                  <a:gd name="T13" fmla="*/ 22 h 96"/>
                  <a:gd name="T14" fmla="*/ 98 w 108"/>
                  <a:gd name="T15" fmla="*/ 16 h 96"/>
                  <a:gd name="T16" fmla="*/ 92 w 108"/>
                  <a:gd name="T17" fmla="*/ 10 h 96"/>
                  <a:gd name="T18" fmla="*/ 90 w 108"/>
                  <a:gd name="T19" fmla="*/ 6 h 96"/>
                  <a:gd name="T20" fmla="*/ 88 w 108"/>
                  <a:gd name="T21" fmla="*/ 4 h 96"/>
                  <a:gd name="T22" fmla="*/ 84 w 108"/>
                  <a:gd name="T23" fmla="*/ 0 h 96"/>
                  <a:gd name="T24" fmla="*/ 78 w 108"/>
                  <a:gd name="T25" fmla="*/ 2 h 96"/>
                  <a:gd name="T26" fmla="*/ 72 w 108"/>
                  <a:gd name="T27" fmla="*/ 4 h 96"/>
                  <a:gd name="T28" fmla="*/ 66 w 108"/>
                  <a:gd name="T29" fmla="*/ 10 h 96"/>
                  <a:gd name="T30" fmla="*/ 58 w 108"/>
                  <a:gd name="T31" fmla="*/ 14 h 96"/>
                  <a:gd name="T32" fmla="*/ 48 w 108"/>
                  <a:gd name="T33" fmla="*/ 38 h 96"/>
                  <a:gd name="T34" fmla="*/ 42 w 108"/>
                  <a:gd name="T35" fmla="*/ 40 h 96"/>
                  <a:gd name="T36" fmla="*/ 36 w 108"/>
                  <a:gd name="T37" fmla="*/ 46 h 96"/>
                  <a:gd name="T38" fmla="*/ 30 w 108"/>
                  <a:gd name="T39" fmla="*/ 48 h 96"/>
                  <a:gd name="T40" fmla="*/ 24 w 108"/>
                  <a:gd name="T41" fmla="*/ 54 h 96"/>
                  <a:gd name="T42" fmla="*/ 18 w 108"/>
                  <a:gd name="T43" fmla="*/ 60 h 96"/>
                  <a:gd name="T44" fmla="*/ 16 w 108"/>
                  <a:gd name="T45" fmla="*/ 64 h 96"/>
                  <a:gd name="T46" fmla="*/ 0 w 108"/>
                  <a:gd name="T47" fmla="*/ 88 h 96"/>
                  <a:gd name="T48" fmla="*/ 2 w 108"/>
                  <a:gd name="T49" fmla="*/ 90 h 96"/>
                  <a:gd name="T50" fmla="*/ 10 w 108"/>
                  <a:gd name="T51" fmla="*/ 94 h 96"/>
                  <a:gd name="T52" fmla="*/ 16 w 108"/>
                  <a:gd name="T53" fmla="*/ 96 h 96"/>
                  <a:gd name="T54" fmla="*/ 22 w 108"/>
                  <a:gd name="T55" fmla="*/ 90 h 96"/>
                  <a:gd name="T56" fmla="*/ 24 w 108"/>
                  <a:gd name="T57" fmla="*/ 86 h 96"/>
                  <a:gd name="T58" fmla="*/ 28 w 108"/>
                  <a:gd name="T59" fmla="*/ 82 h 96"/>
                  <a:gd name="T60" fmla="*/ 32 w 108"/>
                  <a:gd name="T61" fmla="*/ 80 h 96"/>
                  <a:gd name="T62" fmla="*/ 46 w 108"/>
                  <a:gd name="T63" fmla="*/ 74 h 96"/>
                  <a:gd name="T64" fmla="*/ 62 w 108"/>
                  <a:gd name="T65" fmla="*/ 56 h 9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8"/>
                  <a:gd name="T100" fmla="*/ 0 h 96"/>
                  <a:gd name="T101" fmla="*/ 108 w 108"/>
                  <a:gd name="T102" fmla="*/ 96 h 9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8" h="96">
                    <a:moveTo>
                      <a:pt x="62" y="56"/>
                    </a:moveTo>
                    <a:lnTo>
                      <a:pt x="70" y="46"/>
                    </a:lnTo>
                    <a:lnTo>
                      <a:pt x="84" y="46"/>
                    </a:lnTo>
                    <a:lnTo>
                      <a:pt x="90" y="46"/>
                    </a:lnTo>
                    <a:lnTo>
                      <a:pt x="96" y="44"/>
                    </a:lnTo>
                    <a:lnTo>
                      <a:pt x="100" y="44"/>
                    </a:lnTo>
                    <a:lnTo>
                      <a:pt x="102" y="42"/>
                    </a:lnTo>
                    <a:lnTo>
                      <a:pt x="86" y="38"/>
                    </a:lnTo>
                    <a:lnTo>
                      <a:pt x="108" y="32"/>
                    </a:lnTo>
                    <a:lnTo>
                      <a:pt x="108" y="30"/>
                    </a:lnTo>
                    <a:lnTo>
                      <a:pt x="108" y="28"/>
                    </a:lnTo>
                    <a:lnTo>
                      <a:pt x="108" y="26"/>
                    </a:lnTo>
                    <a:lnTo>
                      <a:pt x="104" y="24"/>
                    </a:lnTo>
                    <a:lnTo>
                      <a:pt x="104" y="22"/>
                    </a:lnTo>
                    <a:lnTo>
                      <a:pt x="102" y="20"/>
                    </a:lnTo>
                    <a:lnTo>
                      <a:pt x="98" y="16"/>
                    </a:lnTo>
                    <a:lnTo>
                      <a:pt x="96" y="14"/>
                    </a:lnTo>
                    <a:lnTo>
                      <a:pt x="92" y="10"/>
                    </a:lnTo>
                    <a:lnTo>
                      <a:pt x="90" y="8"/>
                    </a:lnTo>
                    <a:lnTo>
                      <a:pt x="90" y="6"/>
                    </a:lnTo>
                    <a:lnTo>
                      <a:pt x="88" y="6"/>
                    </a:lnTo>
                    <a:lnTo>
                      <a:pt x="88" y="4"/>
                    </a:lnTo>
                    <a:lnTo>
                      <a:pt x="86" y="2"/>
                    </a:lnTo>
                    <a:lnTo>
                      <a:pt x="84" y="0"/>
                    </a:lnTo>
                    <a:lnTo>
                      <a:pt x="82" y="0"/>
                    </a:lnTo>
                    <a:lnTo>
                      <a:pt x="78" y="2"/>
                    </a:lnTo>
                    <a:lnTo>
                      <a:pt x="74" y="4"/>
                    </a:lnTo>
                    <a:lnTo>
                      <a:pt x="72" y="4"/>
                    </a:lnTo>
                    <a:lnTo>
                      <a:pt x="70" y="6"/>
                    </a:lnTo>
                    <a:lnTo>
                      <a:pt x="66" y="10"/>
                    </a:lnTo>
                    <a:lnTo>
                      <a:pt x="62" y="12"/>
                    </a:lnTo>
                    <a:lnTo>
                      <a:pt x="58" y="14"/>
                    </a:lnTo>
                    <a:lnTo>
                      <a:pt x="48" y="36"/>
                    </a:lnTo>
                    <a:lnTo>
                      <a:pt x="48" y="38"/>
                    </a:lnTo>
                    <a:lnTo>
                      <a:pt x="46" y="38"/>
                    </a:lnTo>
                    <a:lnTo>
                      <a:pt x="42" y="40"/>
                    </a:lnTo>
                    <a:lnTo>
                      <a:pt x="38" y="44"/>
                    </a:lnTo>
                    <a:lnTo>
                      <a:pt x="36" y="46"/>
                    </a:lnTo>
                    <a:lnTo>
                      <a:pt x="32" y="48"/>
                    </a:lnTo>
                    <a:lnTo>
                      <a:pt x="30" y="48"/>
                    </a:lnTo>
                    <a:lnTo>
                      <a:pt x="26" y="52"/>
                    </a:lnTo>
                    <a:lnTo>
                      <a:pt x="24" y="54"/>
                    </a:lnTo>
                    <a:lnTo>
                      <a:pt x="20" y="58"/>
                    </a:lnTo>
                    <a:lnTo>
                      <a:pt x="18" y="60"/>
                    </a:lnTo>
                    <a:lnTo>
                      <a:pt x="16" y="62"/>
                    </a:lnTo>
                    <a:lnTo>
                      <a:pt x="16" y="64"/>
                    </a:lnTo>
                    <a:lnTo>
                      <a:pt x="8" y="84"/>
                    </a:lnTo>
                    <a:lnTo>
                      <a:pt x="0" y="88"/>
                    </a:lnTo>
                    <a:lnTo>
                      <a:pt x="2" y="90"/>
                    </a:lnTo>
                    <a:lnTo>
                      <a:pt x="6" y="92"/>
                    </a:lnTo>
                    <a:lnTo>
                      <a:pt x="10" y="94"/>
                    </a:lnTo>
                    <a:lnTo>
                      <a:pt x="14" y="96"/>
                    </a:lnTo>
                    <a:lnTo>
                      <a:pt x="16" y="96"/>
                    </a:lnTo>
                    <a:lnTo>
                      <a:pt x="18" y="94"/>
                    </a:lnTo>
                    <a:lnTo>
                      <a:pt x="22" y="90"/>
                    </a:lnTo>
                    <a:lnTo>
                      <a:pt x="24" y="86"/>
                    </a:lnTo>
                    <a:lnTo>
                      <a:pt x="26" y="84"/>
                    </a:lnTo>
                    <a:lnTo>
                      <a:pt x="28" y="82"/>
                    </a:lnTo>
                    <a:lnTo>
                      <a:pt x="32" y="80"/>
                    </a:lnTo>
                    <a:lnTo>
                      <a:pt x="38" y="78"/>
                    </a:lnTo>
                    <a:lnTo>
                      <a:pt x="46" y="74"/>
                    </a:lnTo>
                    <a:lnTo>
                      <a:pt x="54" y="70"/>
                    </a:lnTo>
                    <a:lnTo>
                      <a:pt x="62" y="56"/>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7" name="Freeform 316"/>
              <p:cNvSpPr>
                <a:spLocks/>
              </p:cNvSpPr>
              <p:nvPr/>
            </p:nvSpPr>
            <p:spPr bwMode="gray">
              <a:xfrm>
                <a:off x="4172" y="861"/>
                <a:ext cx="132" cy="110"/>
              </a:xfrm>
              <a:custGeom>
                <a:avLst/>
                <a:gdLst>
                  <a:gd name="T0" fmla="*/ 102 w 120"/>
                  <a:gd name="T1" fmla="*/ 32 h 110"/>
                  <a:gd name="T2" fmla="*/ 104 w 120"/>
                  <a:gd name="T3" fmla="*/ 34 h 110"/>
                  <a:gd name="T4" fmla="*/ 112 w 120"/>
                  <a:gd name="T5" fmla="*/ 36 h 110"/>
                  <a:gd name="T6" fmla="*/ 120 w 120"/>
                  <a:gd name="T7" fmla="*/ 42 h 110"/>
                  <a:gd name="T8" fmla="*/ 116 w 120"/>
                  <a:gd name="T9" fmla="*/ 46 h 110"/>
                  <a:gd name="T10" fmla="*/ 114 w 120"/>
                  <a:gd name="T11" fmla="*/ 48 h 110"/>
                  <a:gd name="T12" fmla="*/ 106 w 120"/>
                  <a:gd name="T13" fmla="*/ 50 h 110"/>
                  <a:gd name="T14" fmla="*/ 102 w 120"/>
                  <a:gd name="T15" fmla="*/ 54 h 110"/>
                  <a:gd name="T16" fmla="*/ 100 w 120"/>
                  <a:gd name="T17" fmla="*/ 56 h 110"/>
                  <a:gd name="T18" fmla="*/ 94 w 120"/>
                  <a:gd name="T19" fmla="*/ 70 h 110"/>
                  <a:gd name="T20" fmla="*/ 88 w 120"/>
                  <a:gd name="T21" fmla="*/ 76 h 110"/>
                  <a:gd name="T22" fmla="*/ 86 w 120"/>
                  <a:gd name="T23" fmla="*/ 80 h 110"/>
                  <a:gd name="T24" fmla="*/ 84 w 120"/>
                  <a:gd name="T25" fmla="*/ 84 h 110"/>
                  <a:gd name="T26" fmla="*/ 82 w 120"/>
                  <a:gd name="T27" fmla="*/ 94 h 110"/>
                  <a:gd name="T28" fmla="*/ 78 w 120"/>
                  <a:gd name="T29" fmla="*/ 102 h 110"/>
                  <a:gd name="T30" fmla="*/ 74 w 120"/>
                  <a:gd name="T31" fmla="*/ 106 h 110"/>
                  <a:gd name="T32" fmla="*/ 66 w 120"/>
                  <a:gd name="T33" fmla="*/ 108 h 110"/>
                  <a:gd name="T34" fmla="*/ 60 w 120"/>
                  <a:gd name="T35" fmla="*/ 100 h 110"/>
                  <a:gd name="T36" fmla="*/ 50 w 120"/>
                  <a:gd name="T37" fmla="*/ 98 h 110"/>
                  <a:gd name="T38" fmla="*/ 46 w 120"/>
                  <a:gd name="T39" fmla="*/ 96 h 110"/>
                  <a:gd name="T40" fmla="*/ 40 w 120"/>
                  <a:gd name="T41" fmla="*/ 96 h 110"/>
                  <a:gd name="T42" fmla="*/ 34 w 120"/>
                  <a:gd name="T43" fmla="*/ 96 h 110"/>
                  <a:gd name="T44" fmla="*/ 26 w 120"/>
                  <a:gd name="T45" fmla="*/ 94 h 110"/>
                  <a:gd name="T46" fmla="*/ 22 w 120"/>
                  <a:gd name="T47" fmla="*/ 90 h 110"/>
                  <a:gd name="T48" fmla="*/ 16 w 120"/>
                  <a:gd name="T49" fmla="*/ 86 h 110"/>
                  <a:gd name="T50" fmla="*/ 6 w 120"/>
                  <a:gd name="T51" fmla="*/ 82 h 110"/>
                  <a:gd name="T52" fmla="*/ 0 w 120"/>
                  <a:gd name="T53" fmla="*/ 78 h 110"/>
                  <a:gd name="T54" fmla="*/ 0 w 120"/>
                  <a:gd name="T55" fmla="*/ 74 h 110"/>
                  <a:gd name="T56" fmla="*/ 4 w 120"/>
                  <a:gd name="T57" fmla="*/ 72 h 110"/>
                  <a:gd name="T58" fmla="*/ 2 w 120"/>
                  <a:gd name="T59" fmla="*/ 60 h 110"/>
                  <a:gd name="T60" fmla="*/ 2 w 120"/>
                  <a:gd name="T61" fmla="*/ 52 h 110"/>
                  <a:gd name="T62" fmla="*/ 6 w 120"/>
                  <a:gd name="T63" fmla="*/ 44 h 110"/>
                  <a:gd name="T64" fmla="*/ 8 w 120"/>
                  <a:gd name="T65" fmla="*/ 42 h 110"/>
                  <a:gd name="T66" fmla="*/ 20 w 120"/>
                  <a:gd name="T67" fmla="*/ 46 h 110"/>
                  <a:gd name="T68" fmla="*/ 22 w 120"/>
                  <a:gd name="T69" fmla="*/ 48 h 110"/>
                  <a:gd name="T70" fmla="*/ 28 w 120"/>
                  <a:gd name="T71" fmla="*/ 52 h 110"/>
                  <a:gd name="T72" fmla="*/ 36 w 120"/>
                  <a:gd name="T73" fmla="*/ 52 h 110"/>
                  <a:gd name="T74" fmla="*/ 44 w 120"/>
                  <a:gd name="T75" fmla="*/ 44 h 110"/>
                  <a:gd name="T76" fmla="*/ 48 w 120"/>
                  <a:gd name="T77" fmla="*/ 42 h 110"/>
                  <a:gd name="T78" fmla="*/ 56 w 120"/>
                  <a:gd name="T79" fmla="*/ 38 h 110"/>
                  <a:gd name="T80" fmla="*/ 62 w 120"/>
                  <a:gd name="T81" fmla="*/ 34 h 110"/>
                  <a:gd name="T82" fmla="*/ 70 w 120"/>
                  <a:gd name="T83" fmla="*/ 30 h 110"/>
                  <a:gd name="T84" fmla="*/ 74 w 120"/>
                  <a:gd name="T85" fmla="*/ 28 h 110"/>
                  <a:gd name="T86" fmla="*/ 90 w 120"/>
                  <a:gd name="T87" fmla="*/ 4 h 110"/>
                  <a:gd name="T88" fmla="*/ 94 w 120"/>
                  <a:gd name="T89" fmla="*/ 4 h 110"/>
                  <a:gd name="T90" fmla="*/ 106 w 120"/>
                  <a:gd name="T91" fmla="*/ 4 h 110"/>
                  <a:gd name="T92" fmla="*/ 116 w 120"/>
                  <a:gd name="T93" fmla="*/ 2 h 110"/>
                  <a:gd name="T94" fmla="*/ 120 w 120"/>
                  <a:gd name="T95" fmla="*/ 2 h 110"/>
                  <a:gd name="T96" fmla="*/ 116 w 120"/>
                  <a:gd name="T97" fmla="*/ 6 h 110"/>
                  <a:gd name="T98" fmla="*/ 108 w 120"/>
                  <a:gd name="T99" fmla="*/ 12 h 110"/>
                  <a:gd name="T100" fmla="*/ 102 w 120"/>
                  <a:gd name="T101" fmla="*/ 28 h 11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20"/>
                  <a:gd name="T154" fmla="*/ 0 h 110"/>
                  <a:gd name="T155" fmla="*/ 120 w 120"/>
                  <a:gd name="T156" fmla="*/ 110 h 11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20" h="110">
                    <a:moveTo>
                      <a:pt x="102" y="28"/>
                    </a:moveTo>
                    <a:lnTo>
                      <a:pt x="102" y="32"/>
                    </a:lnTo>
                    <a:lnTo>
                      <a:pt x="102" y="34"/>
                    </a:lnTo>
                    <a:lnTo>
                      <a:pt x="104" y="34"/>
                    </a:lnTo>
                    <a:lnTo>
                      <a:pt x="106" y="34"/>
                    </a:lnTo>
                    <a:lnTo>
                      <a:pt x="112" y="36"/>
                    </a:lnTo>
                    <a:lnTo>
                      <a:pt x="116" y="38"/>
                    </a:lnTo>
                    <a:lnTo>
                      <a:pt x="120" y="42"/>
                    </a:lnTo>
                    <a:lnTo>
                      <a:pt x="118" y="44"/>
                    </a:lnTo>
                    <a:lnTo>
                      <a:pt x="116" y="46"/>
                    </a:lnTo>
                    <a:lnTo>
                      <a:pt x="114" y="48"/>
                    </a:lnTo>
                    <a:lnTo>
                      <a:pt x="108" y="48"/>
                    </a:lnTo>
                    <a:lnTo>
                      <a:pt x="106" y="50"/>
                    </a:lnTo>
                    <a:lnTo>
                      <a:pt x="102" y="52"/>
                    </a:lnTo>
                    <a:lnTo>
                      <a:pt x="102" y="54"/>
                    </a:lnTo>
                    <a:lnTo>
                      <a:pt x="100" y="56"/>
                    </a:lnTo>
                    <a:lnTo>
                      <a:pt x="98" y="70"/>
                    </a:lnTo>
                    <a:lnTo>
                      <a:pt x="94" y="70"/>
                    </a:lnTo>
                    <a:lnTo>
                      <a:pt x="90" y="74"/>
                    </a:lnTo>
                    <a:lnTo>
                      <a:pt x="88" y="76"/>
                    </a:lnTo>
                    <a:lnTo>
                      <a:pt x="86" y="78"/>
                    </a:lnTo>
                    <a:lnTo>
                      <a:pt x="86" y="80"/>
                    </a:lnTo>
                    <a:lnTo>
                      <a:pt x="84" y="82"/>
                    </a:lnTo>
                    <a:lnTo>
                      <a:pt x="84" y="84"/>
                    </a:lnTo>
                    <a:lnTo>
                      <a:pt x="82" y="90"/>
                    </a:lnTo>
                    <a:lnTo>
                      <a:pt x="82" y="94"/>
                    </a:lnTo>
                    <a:lnTo>
                      <a:pt x="80" y="98"/>
                    </a:lnTo>
                    <a:lnTo>
                      <a:pt x="78" y="102"/>
                    </a:lnTo>
                    <a:lnTo>
                      <a:pt x="76" y="104"/>
                    </a:lnTo>
                    <a:lnTo>
                      <a:pt x="74" y="106"/>
                    </a:lnTo>
                    <a:lnTo>
                      <a:pt x="70" y="108"/>
                    </a:lnTo>
                    <a:lnTo>
                      <a:pt x="66" y="108"/>
                    </a:lnTo>
                    <a:lnTo>
                      <a:pt x="64" y="110"/>
                    </a:lnTo>
                    <a:lnTo>
                      <a:pt x="60" y="100"/>
                    </a:lnTo>
                    <a:lnTo>
                      <a:pt x="50" y="100"/>
                    </a:lnTo>
                    <a:lnTo>
                      <a:pt x="50" y="98"/>
                    </a:lnTo>
                    <a:lnTo>
                      <a:pt x="50" y="96"/>
                    </a:lnTo>
                    <a:lnTo>
                      <a:pt x="46" y="96"/>
                    </a:lnTo>
                    <a:lnTo>
                      <a:pt x="42" y="96"/>
                    </a:lnTo>
                    <a:lnTo>
                      <a:pt x="40" y="96"/>
                    </a:lnTo>
                    <a:lnTo>
                      <a:pt x="38" y="96"/>
                    </a:lnTo>
                    <a:lnTo>
                      <a:pt x="34" y="96"/>
                    </a:lnTo>
                    <a:lnTo>
                      <a:pt x="30" y="96"/>
                    </a:lnTo>
                    <a:lnTo>
                      <a:pt x="26" y="94"/>
                    </a:lnTo>
                    <a:lnTo>
                      <a:pt x="24" y="92"/>
                    </a:lnTo>
                    <a:lnTo>
                      <a:pt x="22" y="90"/>
                    </a:lnTo>
                    <a:lnTo>
                      <a:pt x="20" y="88"/>
                    </a:lnTo>
                    <a:lnTo>
                      <a:pt x="16" y="86"/>
                    </a:lnTo>
                    <a:lnTo>
                      <a:pt x="12" y="84"/>
                    </a:lnTo>
                    <a:lnTo>
                      <a:pt x="6" y="82"/>
                    </a:lnTo>
                    <a:lnTo>
                      <a:pt x="2" y="80"/>
                    </a:lnTo>
                    <a:lnTo>
                      <a:pt x="0" y="78"/>
                    </a:lnTo>
                    <a:lnTo>
                      <a:pt x="0" y="76"/>
                    </a:lnTo>
                    <a:lnTo>
                      <a:pt x="0" y="74"/>
                    </a:lnTo>
                    <a:lnTo>
                      <a:pt x="2" y="74"/>
                    </a:lnTo>
                    <a:lnTo>
                      <a:pt x="4" y="72"/>
                    </a:lnTo>
                    <a:lnTo>
                      <a:pt x="2" y="60"/>
                    </a:lnTo>
                    <a:lnTo>
                      <a:pt x="2" y="56"/>
                    </a:lnTo>
                    <a:lnTo>
                      <a:pt x="2" y="52"/>
                    </a:lnTo>
                    <a:lnTo>
                      <a:pt x="4" y="48"/>
                    </a:lnTo>
                    <a:lnTo>
                      <a:pt x="6" y="44"/>
                    </a:lnTo>
                    <a:lnTo>
                      <a:pt x="8" y="42"/>
                    </a:lnTo>
                    <a:lnTo>
                      <a:pt x="28" y="42"/>
                    </a:lnTo>
                    <a:lnTo>
                      <a:pt x="20" y="46"/>
                    </a:lnTo>
                    <a:lnTo>
                      <a:pt x="22" y="48"/>
                    </a:lnTo>
                    <a:lnTo>
                      <a:pt x="26" y="50"/>
                    </a:lnTo>
                    <a:lnTo>
                      <a:pt x="28" y="52"/>
                    </a:lnTo>
                    <a:lnTo>
                      <a:pt x="32" y="54"/>
                    </a:lnTo>
                    <a:lnTo>
                      <a:pt x="36" y="52"/>
                    </a:lnTo>
                    <a:lnTo>
                      <a:pt x="40" y="50"/>
                    </a:lnTo>
                    <a:lnTo>
                      <a:pt x="44" y="44"/>
                    </a:lnTo>
                    <a:lnTo>
                      <a:pt x="48" y="42"/>
                    </a:lnTo>
                    <a:lnTo>
                      <a:pt x="50" y="38"/>
                    </a:lnTo>
                    <a:lnTo>
                      <a:pt x="56" y="38"/>
                    </a:lnTo>
                    <a:lnTo>
                      <a:pt x="58" y="36"/>
                    </a:lnTo>
                    <a:lnTo>
                      <a:pt x="62" y="34"/>
                    </a:lnTo>
                    <a:lnTo>
                      <a:pt x="66" y="32"/>
                    </a:lnTo>
                    <a:lnTo>
                      <a:pt x="70" y="30"/>
                    </a:lnTo>
                    <a:lnTo>
                      <a:pt x="72" y="28"/>
                    </a:lnTo>
                    <a:lnTo>
                      <a:pt x="74" y="28"/>
                    </a:lnTo>
                    <a:lnTo>
                      <a:pt x="82" y="14"/>
                    </a:lnTo>
                    <a:lnTo>
                      <a:pt x="90" y="4"/>
                    </a:lnTo>
                    <a:lnTo>
                      <a:pt x="94" y="4"/>
                    </a:lnTo>
                    <a:lnTo>
                      <a:pt x="100" y="4"/>
                    </a:lnTo>
                    <a:lnTo>
                      <a:pt x="106" y="4"/>
                    </a:lnTo>
                    <a:lnTo>
                      <a:pt x="112" y="4"/>
                    </a:lnTo>
                    <a:lnTo>
                      <a:pt x="116" y="2"/>
                    </a:lnTo>
                    <a:lnTo>
                      <a:pt x="120" y="0"/>
                    </a:lnTo>
                    <a:lnTo>
                      <a:pt x="120" y="2"/>
                    </a:lnTo>
                    <a:lnTo>
                      <a:pt x="118" y="4"/>
                    </a:lnTo>
                    <a:lnTo>
                      <a:pt x="116" y="6"/>
                    </a:lnTo>
                    <a:lnTo>
                      <a:pt x="112" y="8"/>
                    </a:lnTo>
                    <a:lnTo>
                      <a:pt x="108" y="12"/>
                    </a:lnTo>
                    <a:lnTo>
                      <a:pt x="102" y="14"/>
                    </a:lnTo>
                    <a:lnTo>
                      <a:pt x="102" y="2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8" name="Freeform 320"/>
              <p:cNvSpPr>
                <a:spLocks/>
              </p:cNvSpPr>
              <p:nvPr/>
            </p:nvSpPr>
            <p:spPr bwMode="gray">
              <a:xfrm>
                <a:off x="4309" y="883"/>
                <a:ext cx="90" cy="96"/>
              </a:xfrm>
              <a:custGeom>
                <a:avLst/>
                <a:gdLst>
                  <a:gd name="T0" fmla="*/ 10 w 82"/>
                  <a:gd name="T1" fmla="*/ 90 h 96"/>
                  <a:gd name="T2" fmla="*/ 8 w 82"/>
                  <a:gd name="T3" fmla="*/ 78 h 96"/>
                  <a:gd name="T4" fmla="*/ 12 w 82"/>
                  <a:gd name="T5" fmla="*/ 64 h 96"/>
                  <a:gd name="T6" fmla="*/ 10 w 82"/>
                  <a:gd name="T7" fmla="*/ 56 h 96"/>
                  <a:gd name="T8" fmla="*/ 2 w 82"/>
                  <a:gd name="T9" fmla="*/ 52 h 96"/>
                  <a:gd name="T10" fmla="*/ 0 w 82"/>
                  <a:gd name="T11" fmla="*/ 46 h 96"/>
                  <a:gd name="T12" fmla="*/ 6 w 82"/>
                  <a:gd name="T13" fmla="*/ 34 h 96"/>
                  <a:gd name="T14" fmla="*/ 8 w 82"/>
                  <a:gd name="T15" fmla="*/ 30 h 96"/>
                  <a:gd name="T16" fmla="*/ 8 w 82"/>
                  <a:gd name="T17" fmla="*/ 20 h 96"/>
                  <a:gd name="T18" fmla="*/ 14 w 82"/>
                  <a:gd name="T19" fmla="*/ 18 h 96"/>
                  <a:gd name="T20" fmla="*/ 20 w 82"/>
                  <a:gd name="T21" fmla="*/ 16 h 96"/>
                  <a:gd name="T22" fmla="*/ 24 w 82"/>
                  <a:gd name="T23" fmla="*/ 8 h 96"/>
                  <a:gd name="T24" fmla="*/ 42 w 82"/>
                  <a:gd name="T25" fmla="*/ 0 h 96"/>
                  <a:gd name="T26" fmla="*/ 52 w 82"/>
                  <a:gd name="T27" fmla="*/ 0 h 96"/>
                  <a:gd name="T28" fmla="*/ 68 w 82"/>
                  <a:gd name="T29" fmla="*/ 4 h 96"/>
                  <a:gd name="T30" fmla="*/ 72 w 82"/>
                  <a:gd name="T31" fmla="*/ 6 h 96"/>
                  <a:gd name="T32" fmla="*/ 76 w 82"/>
                  <a:gd name="T33" fmla="*/ 4 h 96"/>
                  <a:gd name="T34" fmla="*/ 82 w 82"/>
                  <a:gd name="T35" fmla="*/ 10 h 96"/>
                  <a:gd name="T36" fmla="*/ 78 w 82"/>
                  <a:gd name="T37" fmla="*/ 20 h 96"/>
                  <a:gd name="T38" fmla="*/ 68 w 82"/>
                  <a:gd name="T39" fmla="*/ 22 h 96"/>
                  <a:gd name="T40" fmla="*/ 62 w 82"/>
                  <a:gd name="T41" fmla="*/ 14 h 96"/>
                  <a:gd name="T42" fmla="*/ 54 w 82"/>
                  <a:gd name="T43" fmla="*/ 8 h 96"/>
                  <a:gd name="T44" fmla="*/ 40 w 82"/>
                  <a:gd name="T45" fmla="*/ 8 h 96"/>
                  <a:gd name="T46" fmla="*/ 26 w 82"/>
                  <a:gd name="T47" fmla="*/ 16 h 96"/>
                  <a:gd name="T48" fmla="*/ 22 w 82"/>
                  <a:gd name="T49" fmla="*/ 24 h 96"/>
                  <a:gd name="T50" fmla="*/ 20 w 82"/>
                  <a:gd name="T51" fmla="*/ 34 h 96"/>
                  <a:gd name="T52" fmla="*/ 20 w 82"/>
                  <a:gd name="T53" fmla="*/ 38 h 96"/>
                  <a:gd name="T54" fmla="*/ 34 w 82"/>
                  <a:gd name="T55" fmla="*/ 36 h 96"/>
                  <a:gd name="T56" fmla="*/ 44 w 82"/>
                  <a:gd name="T57" fmla="*/ 32 h 96"/>
                  <a:gd name="T58" fmla="*/ 50 w 82"/>
                  <a:gd name="T59" fmla="*/ 28 h 96"/>
                  <a:gd name="T60" fmla="*/ 54 w 82"/>
                  <a:gd name="T61" fmla="*/ 30 h 96"/>
                  <a:gd name="T62" fmla="*/ 54 w 82"/>
                  <a:gd name="T63" fmla="*/ 36 h 96"/>
                  <a:gd name="T64" fmla="*/ 46 w 82"/>
                  <a:gd name="T65" fmla="*/ 40 h 96"/>
                  <a:gd name="T66" fmla="*/ 36 w 82"/>
                  <a:gd name="T67" fmla="*/ 44 h 96"/>
                  <a:gd name="T68" fmla="*/ 32 w 82"/>
                  <a:gd name="T69" fmla="*/ 46 h 96"/>
                  <a:gd name="T70" fmla="*/ 32 w 82"/>
                  <a:gd name="T71" fmla="*/ 50 h 96"/>
                  <a:gd name="T72" fmla="*/ 40 w 82"/>
                  <a:gd name="T73" fmla="*/ 54 h 96"/>
                  <a:gd name="T74" fmla="*/ 46 w 82"/>
                  <a:gd name="T75" fmla="*/ 66 h 96"/>
                  <a:gd name="T76" fmla="*/ 58 w 82"/>
                  <a:gd name="T77" fmla="*/ 76 h 96"/>
                  <a:gd name="T78" fmla="*/ 38 w 82"/>
                  <a:gd name="T79" fmla="*/ 96 h 96"/>
                  <a:gd name="T80" fmla="*/ 32 w 82"/>
                  <a:gd name="T81" fmla="*/ 62 h 96"/>
                  <a:gd name="T82" fmla="*/ 24 w 82"/>
                  <a:gd name="T83" fmla="*/ 78 h 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2"/>
                  <a:gd name="T127" fmla="*/ 0 h 96"/>
                  <a:gd name="T128" fmla="*/ 82 w 82"/>
                  <a:gd name="T129" fmla="*/ 96 h 9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2" h="96">
                    <a:moveTo>
                      <a:pt x="16" y="88"/>
                    </a:moveTo>
                    <a:lnTo>
                      <a:pt x="10" y="92"/>
                    </a:lnTo>
                    <a:lnTo>
                      <a:pt x="10" y="90"/>
                    </a:lnTo>
                    <a:lnTo>
                      <a:pt x="8" y="86"/>
                    </a:lnTo>
                    <a:lnTo>
                      <a:pt x="8" y="82"/>
                    </a:lnTo>
                    <a:lnTo>
                      <a:pt x="8" y="78"/>
                    </a:lnTo>
                    <a:lnTo>
                      <a:pt x="8" y="72"/>
                    </a:lnTo>
                    <a:lnTo>
                      <a:pt x="10" y="68"/>
                    </a:lnTo>
                    <a:lnTo>
                      <a:pt x="12" y="64"/>
                    </a:lnTo>
                    <a:lnTo>
                      <a:pt x="12" y="62"/>
                    </a:lnTo>
                    <a:lnTo>
                      <a:pt x="12" y="58"/>
                    </a:lnTo>
                    <a:lnTo>
                      <a:pt x="10" y="56"/>
                    </a:lnTo>
                    <a:lnTo>
                      <a:pt x="8" y="54"/>
                    </a:lnTo>
                    <a:lnTo>
                      <a:pt x="6" y="52"/>
                    </a:lnTo>
                    <a:lnTo>
                      <a:pt x="2" y="52"/>
                    </a:lnTo>
                    <a:lnTo>
                      <a:pt x="0" y="50"/>
                    </a:lnTo>
                    <a:lnTo>
                      <a:pt x="0" y="46"/>
                    </a:lnTo>
                    <a:lnTo>
                      <a:pt x="2" y="42"/>
                    </a:lnTo>
                    <a:lnTo>
                      <a:pt x="4" y="38"/>
                    </a:lnTo>
                    <a:lnTo>
                      <a:pt x="6" y="34"/>
                    </a:lnTo>
                    <a:lnTo>
                      <a:pt x="8" y="32"/>
                    </a:lnTo>
                    <a:lnTo>
                      <a:pt x="8" y="30"/>
                    </a:lnTo>
                    <a:lnTo>
                      <a:pt x="8" y="28"/>
                    </a:lnTo>
                    <a:lnTo>
                      <a:pt x="8" y="24"/>
                    </a:lnTo>
                    <a:lnTo>
                      <a:pt x="8" y="20"/>
                    </a:lnTo>
                    <a:lnTo>
                      <a:pt x="10" y="18"/>
                    </a:lnTo>
                    <a:lnTo>
                      <a:pt x="14" y="16"/>
                    </a:lnTo>
                    <a:lnTo>
                      <a:pt x="14" y="18"/>
                    </a:lnTo>
                    <a:lnTo>
                      <a:pt x="16" y="18"/>
                    </a:lnTo>
                    <a:lnTo>
                      <a:pt x="18" y="16"/>
                    </a:lnTo>
                    <a:lnTo>
                      <a:pt x="20" y="16"/>
                    </a:lnTo>
                    <a:lnTo>
                      <a:pt x="20" y="12"/>
                    </a:lnTo>
                    <a:lnTo>
                      <a:pt x="22" y="10"/>
                    </a:lnTo>
                    <a:lnTo>
                      <a:pt x="24" y="8"/>
                    </a:lnTo>
                    <a:lnTo>
                      <a:pt x="30" y="4"/>
                    </a:lnTo>
                    <a:lnTo>
                      <a:pt x="34" y="2"/>
                    </a:lnTo>
                    <a:lnTo>
                      <a:pt x="42" y="0"/>
                    </a:lnTo>
                    <a:lnTo>
                      <a:pt x="44" y="0"/>
                    </a:lnTo>
                    <a:lnTo>
                      <a:pt x="46" y="0"/>
                    </a:lnTo>
                    <a:lnTo>
                      <a:pt x="52" y="0"/>
                    </a:lnTo>
                    <a:lnTo>
                      <a:pt x="56" y="0"/>
                    </a:lnTo>
                    <a:lnTo>
                      <a:pt x="62" y="2"/>
                    </a:lnTo>
                    <a:lnTo>
                      <a:pt x="68" y="4"/>
                    </a:lnTo>
                    <a:lnTo>
                      <a:pt x="70" y="6"/>
                    </a:lnTo>
                    <a:lnTo>
                      <a:pt x="72" y="6"/>
                    </a:lnTo>
                    <a:lnTo>
                      <a:pt x="74" y="6"/>
                    </a:lnTo>
                    <a:lnTo>
                      <a:pt x="76" y="6"/>
                    </a:lnTo>
                    <a:lnTo>
                      <a:pt x="76" y="4"/>
                    </a:lnTo>
                    <a:lnTo>
                      <a:pt x="78" y="4"/>
                    </a:lnTo>
                    <a:lnTo>
                      <a:pt x="80" y="6"/>
                    </a:lnTo>
                    <a:lnTo>
                      <a:pt x="82" y="10"/>
                    </a:lnTo>
                    <a:lnTo>
                      <a:pt x="82" y="14"/>
                    </a:lnTo>
                    <a:lnTo>
                      <a:pt x="82" y="18"/>
                    </a:lnTo>
                    <a:lnTo>
                      <a:pt x="78" y="20"/>
                    </a:lnTo>
                    <a:lnTo>
                      <a:pt x="74" y="22"/>
                    </a:lnTo>
                    <a:lnTo>
                      <a:pt x="72" y="22"/>
                    </a:lnTo>
                    <a:lnTo>
                      <a:pt x="68" y="22"/>
                    </a:lnTo>
                    <a:lnTo>
                      <a:pt x="66" y="20"/>
                    </a:lnTo>
                    <a:lnTo>
                      <a:pt x="64" y="16"/>
                    </a:lnTo>
                    <a:lnTo>
                      <a:pt x="62" y="14"/>
                    </a:lnTo>
                    <a:lnTo>
                      <a:pt x="60" y="12"/>
                    </a:lnTo>
                    <a:lnTo>
                      <a:pt x="58" y="10"/>
                    </a:lnTo>
                    <a:lnTo>
                      <a:pt x="54" y="8"/>
                    </a:lnTo>
                    <a:lnTo>
                      <a:pt x="50" y="8"/>
                    </a:lnTo>
                    <a:lnTo>
                      <a:pt x="46" y="6"/>
                    </a:lnTo>
                    <a:lnTo>
                      <a:pt x="40" y="8"/>
                    </a:lnTo>
                    <a:lnTo>
                      <a:pt x="36" y="10"/>
                    </a:lnTo>
                    <a:lnTo>
                      <a:pt x="30" y="14"/>
                    </a:lnTo>
                    <a:lnTo>
                      <a:pt x="26" y="16"/>
                    </a:lnTo>
                    <a:lnTo>
                      <a:pt x="24" y="18"/>
                    </a:lnTo>
                    <a:lnTo>
                      <a:pt x="22" y="22"/>
                    </a:lnTo>
                    <a:lnTo>
                      <a:pt x="22" y="24"/>
                    </a:lnTo>
                    <a:lnTo>
                      <a:pt x="22" y="28"/>
                    </a:lnTo>
                    <a:lnTo>
                      <a:pt x="22" y="30"/>
                    </a:lnTo>
                    <a:lnTo>
                      <a:pt x="20" y="34"/>
                    </a:lnTo>
                    <a:lnTo>
                      <a:pt x="20" y="36"/>
                    </a:lnTo>
                    <a:lnTo>
                      <a:pt x="20" y="38"/>
                    </a:lnTo>
                    <a:lnTo>
                      <a:pt x="24" y="38"/>
                    </a:lnTo>
                    <a:lnTo>
                      <a:pt x="28" y="36"/>
                    </a:lnTo>
                    <a:lnTo>
                      <a:pt x="34" y="36"/>
                    </a:lnTo>
                    <a:lnTo>
                      <a:pt x="40" y="36"/>
                    </a:lnTo>
                    <a:lnTo>
                      <a:pt x="42" y="34"/>
                    </a:lnTo>
                    <a:lnTo>
                      <a:pt x="44" y="32"/>
                    </a:lnTo>
                    <a:lnTo>
                      <a:pt x="44" y="30"/>
                    </a:lnTo>
                    <a:lnTo>
                      <a:pt x="48" y="28"/>
                    </a:lnTo>
                    <a:lnTo>
                      <a:pt x="50" y="28"/>
                    </a:lnTo>
                    <a:lnTo>
                      <a:pt x="52" y="28"/>
                    </a:lnTo>
                    <a:lnTo>
                      <a:pt x="54" y="28"/>
                    </a:lnTo>
                    <a:lnTo>
                      <a:pt x="54" y="30"/>
                    </a:lnTo>
                    <a:lnTo>
                      <a:pt x="54" y="32"/>
                    </a:lnTo>
                    <a:lnTo>
                      <a:pt x="54" y="34"/>
                    </a:lnTo>
                    <a:lnTo>
                      <a:pt x="54" y="36"/>
                    </a:lnTo>
                    <a:lnTo>
                      <a:pt x="52" y="38"/>
                    </a:lnTo>
                    <a:lnTo>
                      <a:pt x="50" y="38"/>
                    </a:lnTo>
                    <a:lnTo>
                      <a:pt x="46" y="40"/>
                    </a:lnTo>
                    <a:lnTo>
                      <a:pt x="42" y="40"/>
                    </a:lnTo>
                    <a:lnTo>
                      <a:pt x="38" y="42"/>
                    </a:lnTo>
                    <a:lnTo>
                      <a:pt x="36" y="44"/>
                    </a:lnTo>
                    <a:lnTo>
                      <a:pt x="32" y="44"/>
                    </a:lnTo>
                    <a:lnTo>
                      <a:pt x="32" y="46"/>
                    </a:lnTo>
                    <a:lnTo>
                      <a:pt x="30" y="48"/>
                    </a:lnTo>
                    <a:lnTo>
                      <a:pt x="32" y="50"/>
                    </a:lnTo>
                    <a:lnTo>
                      <a:pt x="36" y="52"/>
                    </a:lnTo>
                    <a:lnTo>
                      <a:pt x="40" y="54"/>
                    </a:lnTo>
                    <a:lnTo>
                      <a:pt x="42" y="58"/>
                    </a:lnTo>
                    <a:lnTo>
                      <a:pt x="44" y="62"/>
                    </a:lnTo>
                    <a:lnTo>
                      <a:pt x="46" y="66"/>
                    </a:lnTo>
                    <a:lnTo>
                      <a:pt x="46" y="68"/>
                    </a:lnTo>
                    <a:lnTo>
                      <a:pt x="46" y="70"/>
                    </a:lnTo>
                    <a:lnTo>
                      <a:pt x="58" y="76"/>
                    </a:lnTo>
                    <a:lnTo>
                      <a:pt x="62" y="90"/>
                    </a:lnTo>
                    <a:lnTo>
                      <a:pt x="46" y="92"/>
                    </a:lnTo>
                    <a:lnTo>
                      <a:pt x="38" y="96"/>
                    </a:lnTo>
                    <a:lnTo>
                      <a:pt x="34" y="80"/>
                    </a:lnTo>
                    <a:lnTo>
                      <a:pt x="34" y="64"/>
                    </a:lnTo>
                    <a:lnTo>
                      <a:pt x="32" y="62"/>
                    </a:lnTo>
                    <a:lnTo>
                      <a:pt x="28" y="58"/>
                    </a:lnTo>
                    <a:lnTo>
                      <a:pt x="24" y="58"/>
                    </a:lnTo>
                    <a:lnTo>
                      <a:pt x="24" y="78"/>
                    </a:lnTo>
                    <a:lnTo>
                      <a:pt x="16" y="8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09" name="Freeform 321"/>
              <p:cNvSpPr>
                <a:spLocks/>
              </p:cNvSpPr>
              <p:nvPr/>
            </p:nvSpPr>
            <p:spPr bwMode="gray">
              <a:xfrm>
                <a:off x="3971" y="841"/>
                <a:ext cx="150" cy="148"/>
              </a:xfrm>
              <a:custGeom>
                <a:avLst/>
                <a:gdLst>
                  <a:gd name="T0" fmla="*/ 2 w 136"/>
                  <a:gd name="T1" fmla="*/ 2 h 148"/>
                  <a:gd name="T2" fmla="*/ 8 w 136"/>
                  <a:gd name="T3" fmla="*/ 4 h 148"/>
                  <a:gd name="T4" fmla="*/ 18 w 136"/>
                  <a:gd name="T5" fmla="*/ 2 h 148"/>
                  <a:gd name="T6" fmla="*/ 24 w 136"/>
                  <a:gd name="T7" fmla="*/ 0 h 148"/>
                  <a:gd name="T8" fmla="*/ 32 w 136"/>
                  <a:gd name="T9" fmla="*/ 4 h 148"/>
                  <a:gd name="T10" fmla="*/ 38 w 136"/>
                  <a:gd name="T11" fmla="*/ 14 h 148"/>
                  <a:gd name="T12" fmla="*/ 42 w 136"/>
                  <a:gd name="T13" fmla="*/ 18 h 148"/>
                  <a:gd name="T14" fmla="*/ 42 w 136"/>
                  <a:gd name="T15" fmla="*/ 20 h 148"/>
                  <a:gd name="T16" fmla="*/ 66 w 136"/>
                  <a:gd name="T17" fmla="*/ 42 h 148"/>
                  <a:gd name="T18" fmla="*/ 72 w 136"/>
                  <a:gd name="T19" fmla="*/ 42 h 148"/>
                  <a:gd name="T20" fmla="*/ 92 w 136"/>
                  <a:gd name="T21" fmla="*/ 60 h 148"/>
                  <a:gd name="T22" fmla="*/ 110 w 136"/>
                  <a:gd name="T23" fmla="*/ 74 h 148"/>
                  <a:gd name="T24" fmla="*/ 108 w 136"/>
                  <a:gd name="T25" fmla="*/ 74 h 148"/>
                  <a:gd name="T26" fmla="*/ 104 w 136"/>
                  <a:gd name="T27" fmla="*/ 76 h 148"/>
                  <a:gd name="T28" fmla="*/ 104 w 136"/>
                  <a:gd name="T29" fmla="*/ 78 h 148"/>
                  <a:gd name="T30" fmla="*/ 114 w 136"/>
                  <a:gd name="T31" fmla="*/ 88 h 148"/>
                  <a:gd name="T32" fmla="*/ 126 w 136"/>
                  <a:gd name="T33" fmla="*/ 100 h 148"/>
                  <a:gd name="T34" fmla="*/ 128 w 136"/>
                  <a:gd name="T35" fmla="*/ 102 h 148"/>
                  <a:gd name="T36" fmla="*/ 132 w 136"/>
                  <a:gd name="T37" fmla="*/ 108 h 148"/>
                  <a:gd name="T38" fmla="*/ 136 w 136"/>
                  <a:gd name="T39" fmla="*/ 116 h 148"/>
                  <a:gd name="T40" fmla="*/ 134 w 136"/>
                  <a:gd name="T41" fmla="*/ 116 h 148"/>
                  <a:gd name="T42" fmla="*/ 134 w 136"/>
                  <a:gd name="T43" fmla="*/ 120 h 148"/>
                  <a:gd name="T44" fmla="*/ 136 w 136"/>
                  <a:gd name="T45" fmla="*/ 128 h 148"/>
                  <a:gd name="T46" fmla="*/ 136 w 136"/>
                  <a:gd name="T47" fmla="*/ 132 h 148"/>
                  <a:gd name="T48" fmla="*/ 136 w 136"/>
                  <a:gd name="T49" fmla="*/ 140 h 148"/>
                  <a:gd name="T50" fmla="*/ 132 w 136"/>
                  <a:gd name="T51" fmla="*/ 146 h 148"/>
                  <a:gd name="T52" fmla="*/ 126 w 136"/>
                  <a:gd name="T53" fmla="*/ 148 h 148"/>
                  <a:gd name="T54" fmla="*/ 122 w 136"/>
                  <a:gd name="T55" fmla="*/ 148 h 148"/>
                  <a:gd name="T56" fmla="*/ 100 w 136"/>
                  <a:gd name="T57" fmla="*/ 138 h 148"/>
                  <a:gd name="T58" fmla="*/ 82 w 136"/>
                  <a:gd name="T59" fmla="*/ 116 h 148"/>
                  <a:gd name="T60" fmla="*/ 62 w 136"/>
                  <a:gd name="T61" fmla="*/ 88 h 148"/>
                  <a:gd name="T62" fmla="*/ 52 w 136"/>
                  <a:gd name="T63" fmla="*/ 68 h 148"/>
                  <a:gd name="T64" fmla="*/ 44 w 136"/>
                  <a:gd name="T65" fmla="*/ 60 h 148"/>
                  <a:gd name="T66" fmla="*/ 40 w 136"/>
                  <a:gd name="T67" fmla="*/ 54 h 148"/>
                  <a:gd name="T68" fmla="*/ 34 w 136"/>
                  <a:gd name="T69" fmla="*/ 46 h 148"/>
                  <a:gd name="T70" fmla="*/ 14 w 136"/>
                  <a:gd name="T71" fmla="*/ 18 h 148"/>
                  <a:gd name="T72" fmla="*/ 12 w 136"/>
                  <a:gd name="T73" fmla="*/ 16 h 148"/>
                  <a:gd name="T74" fmla="*/ 6 w 136"/>
                  <a:gd name="T75" fmla="*/ 12 h 148"/>
                  <a:gd name="T76" fmla="*/ 0 w 136"/>
                  <a:gd name="T77" fmla="*/ 6 h 148"/>
                  <a:gd name="T78" fmla="*/ 0 w 136"/>
                  <a:gd name="T79" fmla="*/ 0 h 1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36"/>
                  <a:gd name="T121" fmla="*/ 0 h 148"/>
                  <a:gd name="T122" fmla="*/ 136 w 136"/>
                  <a:gd name="T123" fmla="*/ 148 h 1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36" h="148">
                    <a:moveTo>
                      <a:pt x="0" y="0"/>
                    </a:moveTo>
                    <a:lnTo>
                      <a:pt x="2" y="2"/>
                    </a:lnTo>
                    <a:lnTo>
                      <a:pt x="4" y="2"/>
                    </a:lnTo>
                    <a:lnTo>
                      <a:pt x="8" y="4"/>
                    </a:lnTo>
                    <a:lnTo>
                      <a:pt x="12" y="4"/>
                    </a:lnTo>
                    <a:lnTo>
                      <a:pt x="18" y="2"/>
                    </a:lnTo>
                    <a:lnTo>
                      <a:pt x="20" y="2"/>
                    </a:lnTo>
                    <a:lnTo>
                      <a:pt x="24" y="0"/>
                    </a:lnTo>
                    <a:lnTo>
                      <a:pt x="28" y="2"/>
                    </a:lnTo>
                    <a:lnTo>
                      <a:pt x="32" y="4"/>
                    </a:lnTo>
                    <a:lnTo>
                      <a:pt x="36" y="8"/>
                    </a:lnTo>
                    <a:lnTo>
                      <a:pt x="38" y="14"/>
                    </a:lnTo>
                    <a:lnTo>
                      <a:pt x="40" y="16"/>
                    </a:lnTo>
                    <a:lnTo>
                      <a:pt x="42" y="18"/>
                    </a:lnTo>
                    <a:lnTo>
                      <a:pt x="42" y="20"/>
                    </a:lnTo>
                    <a:lnTo>
                      <a:pt x="66" y="42"/>
                    </a:lnTo>
                    <a:lnTo>
                      <a:pt x="68" y="40"/>
                    </a:lnTo>
                    <a:lnTo>
                      <a:pt x="72" y="42"/>
                    </a:lnTo>
                    <a:lnTo>
                      <a:pt x="82" y="50"/>
                    </a:lnTo>
                    <a:lnTo>
                      <a:pt x="92" y="60"/>
                    </a:lnTo>
                    <a:lnTo>
                      <a:pt x="104" y="68"/>
                    </a:lnTo>
                    <a:lnTo>
                      <a:pt x="110" y="74"/>
                    </a:lnTo>
                    <a:lnTo>
                      <a:pt x="108" y="74"/>
                    </a:lnTo>
                    <a:lnTo>
                      <a:pt x="106" y="74"/>
                    </a:lnTo>
                    <a:lnTo>
                      <a:pt x="104" y="76"/>
                    </a:lnTo>
                    <a:lnTo>
                      <a:pt x="102" y="76"/>
                    </a:lnTo>
                    <a:lnTo>
                      <a:pt x="104" y="78"/>
                    </a:lnTo>
                    <a:lnTo>
                      <a:pt x="106" y="82"/>
                    </a:lnTo>
                    <a:lnTo>
                      <a:pt x="114" y="88"/>
                    </a:lnTo>
                    <a:lnTo>
                      <a:pt x="114" y="100"/>
                    </a:lnTo>
                    <a:lnTo>
                      <a:pt x="126" y="100"/>
                    </a:lnTo>
                    <a:lnTo>
                      <a:pt x="128" y="102"/>
                    </a:lnTo>
                    <a:lnTo>
                      <a:pt x="130" y="104"/>
                    </a:lnTo>
                    <a:lnTo>
                      <a:pt x="132" y="108"/>
                    </a:lnTo>
                    <a:lnTo>
                      <a:pt x="134" y="112"/>
                    </a:lnTo>
                    <a:lnTo>
                      <a:pt x="136" y="116"/>
                    </a:lnTo>
                    <a:lnTo>
                      <a:pt x="134" y="116"/>
                    </a:lnTo>
                    <a:lnTo>
                      <a:pt x="134" y="118"/>
                    </a:lnTo>
                    <a:lnTo>
                      <a:pt x="134" y="120"/>
                    </a:lnTo>
                    <a:lnTo>
                      <a:pt x="134" y="124"/>
                    </a:lnTo>
                    <a:lnTo>
                      <a:pt x="136" y="128"/>
                    </a:lnTo>
                    <a:lnTo>
                      <a:pt x="136" y="130"/>
                    </a:lnTo>
                    <a:lnTo>
                      <a:pt x="136" y="132"/>
                    </a:lnTo>
                    <a:lnTo>
                      <a:pt x="136" y="136"/>
                    </a:lnTo>
                    <a:lnTo>
                      <a:pt x="136" y="140"/>
                    </a:lnTo>
                    <a:lnTo>
                      <a:pt x="134" y="144"/>
                    </a:lnTo>
                    <a:lnTo>
                      <a:pt x="132" y="146"/>
                    </a:lnTo>
                    <a:lnTo>
                      <a:pt x="128" y="148"/>
                    </a:lnTo>
                    <a:lnTo>
                      <a:pt x="126" y="148"/>
                    </a:lnTo>
                    <a:lnTo>
                      <a:pt x="122" y="148"/>
                    </a:lnTo>
                    <a:lnTo>
                      <a:pt x="102" y="142"/>
                    </a:lnTo>
                    <a:lnTo>
                      <a:pt x="100" y="138"/>
                    </a:lnTo>
                    <a:lnTo>
                      <a:pt x="92" y="128"/>
                    </a:lnTo>
                    <a:lnTo>
                      <a:pt x="82" y="116"/>
                    </a:lnTo>
                    <a:lnTo>
                      <a:pt x="72" y="102"/>
                    </a:lnTo>
                    <a:lnTo>
                      <a:pt x="62" y="88"/>
                    </a:lnTo>
                    <a:lnTo>
                      <a:pt x="56" y="78"/>
                    </a:lnTo>
                    <a:lnTo>
                      <a:pt x="52" y="68"/>
                    </a:lnTo>
                    <a:lnTo>
                      <a:pt x="44" y="62"/>
                    </a:lnTo>
                    <a:lnTo>
                      <a:pt x="44" y="60"/>
                    </a:lnTo>
                    <a:lnTo>
                      <a:pt x="42" y="58"/>
                    </a:lnTo>
                    <a:lnTo>
                      <a:pt x="40" y="54"/>
                    </a:lnTo>
                    <a:lnTo>
                      <a:pt x="38" y="50"/>
                    </a:lnTo>
                    <a:lnTo>
                      <a:pt x="34" y="46"/>
                    </a:lnTo>
                    <a:lnTo>
                      <a:pt x="32" y="42"/>
                    </a:lnTo>
                    <a:lnTo>
                      <a:pt x="14" y="18"/>
                    </a:lnTo>
                    <a:lnTo>
                      <a:pt x="12" y="16"/>
                    </a:lnTo>
                    <a:lnTo>
                      <a:pt x="8" y="14"/>
                    </a:lnTo>
                    <a:lnTo>
                      <a:pt x="6" y="12"/>
                    </a:lnTo>
                    <a:lnTo>
                      <a:pt x="2" y="8"/>
                    </a:lnTo>
                    <a:lnTo>
                      <a:pt x="0" y="6"/>
                    </a:lnTo>
                    <a:lnTo>
                      <a:pt x="0" y="2"/>
                    </a:lnTo>
                    <a:lnTo>
                      <a:pt x="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10" name="Freeform 322"/>
              <p:cNvSpPr>
                <a:spLocks/>
              </p:cNvSpPr>
              <p:nvPr/>
            </p:nvSpPr>
            <p:spPr bwMode="gray">
              <a:xfrm>
                <a:off x="4117" y="993"/>
                <a:ext cx="128" cy="32"/>
              </a:xfrm>
              <a:custGeom>
                <a:avLst/>
                <a:gdLst>
                  <a:gd name="T0" fmla="*/ 50 w 116"/>
                  <a:gd name="T1" fmla="*/ 22 h 32"/>
                  <a:gd name="T2" fmla="*/ 22 w 116"/>
                  <a:gd name="T3" fmla="*/ 22 h 32"/>
                  <a:gd name="T4" fmla="*/ 0 w 116"/>
                  <a:gd name="T5" fmla="*/ 10 h 32"/>
                  <a:gd name="T6" fmla="*/ 2 w 116"/>
                  <a:gd name="T7" fmla="*/ 4 h 32"/>
                  <a:gd name="T8" fmla="*/ 2 w 116"/>
                  <a:gd name="T9" fmla="*/ 4 h 32"/>
                  <a:gd name="T10" fmla="*/ 6 w 116"/>
                  <a:gd name="T11" fmla="*/ 2 h 32"/>
                  <a:gd name="T12" fmla="*/ 10 w 116"/>
                  <a:gd name="T13" fmla="*/ 0 h 32"/>
                  <a:gd name="T14" fmla="*/ 14 w 116"/>
                  <a:gd name="T15" fmla="*/ 0 h 32"/>
                  <a:gd name="T16" fmla="*/ 20 w 116"/>
                  <a:gd name="T17" fmla="*/ 0 h 32"/>
                  <a:gd name="T18" fmla="*/ 26 w 116"/>
                  <a:gd name="T19" fmla="*/ 0 h 32"/>
                  <a:gd name="T20" fmla="*/ 56 w 116"/>
                  <a:gd name="T21" fmla="*/ 8 h 32"/>
                  <a:gd name="T22" fmla="*/ 58 w 116"/>
                  <a:gd name="T23" fmla="*/ 8 h 32"/>
                  <a:gd name="T24" fmla="*/ 62 w 116"/>
                  <a:gd name="T25" fmla="*/ 6 h 32"/>
                  <a:gd name="T26" fmla="*/ 66 w 116"/>
                  <a:gd name="T27" fmla="*/ 6 h 32"/>
                  <a:gd name="T28" fmla="*/ 72 w 116"/>
                  <a:gd name="T29" fmla="*/ 6 h 32"/>
                  <a:gd name="T30" fmla="*/ 80 w 116"/>
                  <a:gd name="T31" fmla="*/ 6 h 32"/>
                  <a:gd name="T32" fmla="*/ 84 w 116"/>
                  <a:gd name="T33" fmla="*/ 8 h 32"/>
                  <a:gd name="T34" fmla="*/ 90 w 116"/>
                  <a:gd name="T35" fmla="*/ 12 h 32"/>
                  <a:gd name="T36" fmla="*/ 96 w 116"/>
                  <a:gd name="T37" fmla="*/ 14 h 32"/>
                  <a:gd name="T38" fmla="*/ 102 w 116"/>
                  <a:gd name="T39" fmla="*/ 16 h 32"/>
                  <a:gd name="T40" fmla="*/ 108 w 116"/>
                  <a:gd name="T41" fmla="*/ 18 h 32"/>
                  <a:gd name="T42" fmla="*/ 110 w 116"/>
                  <a:gd name="T43" fmla="*/ 20 h 32"/>
                  <a:gd name="T44" fmla="*/ 112 w 116"/>
                  <a:gd name="T45" fmla="*/ 20 h 32"/>
                  <a:gd name="T46" fmla="*/ 112 w 116"/>
                  <a:gd name="T47" fmla="*/ 20 h 32"/>
                  <a:gd name="T48" fmla="*/ 114 w 116"/>
                  <a:gd name="T49" fmla="*/ 22 h 32"/>
                  <a:gd name="T50" fmla="*/ 114 w 116"/>
                  <a:gd name="T51" fmla="*/ 24 h 32"/>
                  <a:gd name="T52" fmla="*/ 116 w 116"/>
                  <a:gd name="T53" fmla="*/ 28 h 32"/>
                  <a:gd name="T54" fmla="*/ 114 w 116"/>
                  <a:gd name="T55" fmla="*/ 30 h 32"/>
                  <a:gd name="T56" fmla="*/ 114 w 116"/>
                  <a:gd name="T57" fmla="*/ 32 h 32"/>
                  <a:gd name="T58" fmla="*/ 110 w 116"/>
                  <a:gd name="T59" fmla="*/ 32 h 32"/>
                  <a:gd name="T60" fmla="*/ 100 w 116"/>
                  <a:gd name="T61" fmla="*/ 32 h 32"/>
                  <a:gd name="T62" fmla="*/ 88 w 116"/>
                  <a:gd name="T63" fmla="*/ 30 h 32"/>
                  <a:gd name="T64" fmla="*/ 76 w 116"/>
                  <a:gd name="T65" fmla="*/ 30 h 32"/>
                  <a:gd name="T66" fmla="*/ 72 w 116"/>
                  <a:gd name="T67" fmla="*/ 28 h 32"/>
                  <a:gd name="T68" fmla="*/ 50 w 116"/>
                  <a:gd name="T69" fmla="*/ 22 h 32"/>
                  <a:gd name="T70" fmla="*/ 50 w 116"/>
                  <a:gd name="T71" fmla="*/ 22 h 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6"/>
                  <a:gd name="T109" fmla="*/ 0 h 32"/>
                  <a:gd name="T110" fmla="*/ 116 w 116"/>
                  <a:gd name="T111" fmla="*/ 32 h 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6" h="32">
                    <a:moveTo>
                      <a:pt x="50" y="22"/>
                    </a:moveTo>
                    <a:lnTo>
                      <a:pt x="22" y="22"/>
                    </a:lnTo>
                    <a:lnTo>
                      <a:pt x="0" y="10"/>
                    </a:lnTo>
                    <a:lnTo>
                      <a:pt x="2" y="4"/>
                    </a:lnTo>
                    <a:lnTo>
                      <a:pt x="6" y="2"/>
                    </a:lnTo>
                    <a:lnTo>
                      <a:pt x="10" y="0"/>
                    </a:lnTo>
                    <a:lnTo>
                      <a:pt x="14" y="0"/>
                    </a:lnTo>
                    <a:lnTo>
                      <a:pt x="20" y="0"/>
                    </a:lnTo>
                    <a:lnTo>
                      <a:pt x="26" y="0"/>
                    </a:lnTo>
                    <a:lnTo>
                      <a:pt x="56" y="8"/>
                    </a:lnTo>
                    <a:lnTo>
                      <a:pt x="58" y="8"/>
                    </a:lnTo>
                    <a:lnTo>
                      <a:pt x="62" y="6"/>
                    </a:lnTo>
                    <a:lnTo>
                      <a:pt x="66" y="6"/>
                    </a:lnTo>
                    <a:lnTo>
                      <a:pt x="72" y="6"/>
                    </a:lnTo>
                    <a:lnTo>
                      <a:pt x="80" y="6"/>
                    </a:lnTo>
                    <a:lnTo>
                      <a:pt x="84" y="8"/>
                    </a:lnTo>
                    <a:lnTo>
                      <a:pt x="90" y="12"/>
                    </a:lnTo>
                    <a:lnTo>
                      <a:pt x="96" y="14"/>
                    </a:lnTo>
                    <a:lnTo>
                      <a:pt x="102" y="16"/>
                    </a:lnTo>
                    <a:lnTo>
                      <a:pt x="108" y="18"/>
                    </a:lnTo>
                    <a:lnTo>
                      <a:pt x="110" y="20"/>
                    </a:lnTo>
                    <a:lnTo>
                      <a:pt x="112" y="20"/>
                    </a:lnTo>
                    <a:lnTo>
                      <a:pt x="114" y="22"/>
                    </a:lnTo>
                    <a:lnTo>
                      <a:pt x="114" y="24"/>
                    </a:lnTo>
                    <a:lnTo>
                      <a:pt x="116" y="28"/>
                    </a:lnTo>
                    <a:lnTo>
                      <a:pt x="114" y="30"/>
                    </a:lnTo>
                    <a:lnTo>
                      <a:pt x="114" y="32"/>
                    </a:lnTo>
                    <a:lnTo>
                      <a:pt x="110" y="32"/>
                    </a:lnTo>
                    <a:lnTo>
                      <a:pt x="100" y="32"/>
                    </a:lnTo>
                    <a:lnTo>
                      <a:pt x="88" y="30"/>
                    </a:lnTo>
                    <a:lnTo>
                      <a:pt x="76" y="30"/>
                    </a:lnTo>
                    <a:lnTo>
                      <a:pt x="72" y="28"/>
                    </a:lnTo>
                    <a:lnTo>
                      <a:pt x="50" y="2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11" name="Freeform 210"/>
              <p:cNvSpPr>
                <a:spLocks noChangeArrowheads="1"/>
              </p:cNvSpPr>
              <p:nvPr/>
            </p:nvSpPr>
            <p:spPr bwMode="gray">
              <a:xfrm>
                <a:off x="3325" y="99"/>
                <a:ext cx="583" cy="248"/>
              </a:xfrm>
              <a:custGeom>
                <a:avLst/>
                <a:gdLst>
                  <a:gd name="T0" fmla="*/ 0 w 2736638"/>
                  <a:gd name="T1" fmla="*/ 0 h 1123950"/>
                  <a:gd name="T2" fmla="*/ 2736638 w 2736638"/>
                  <a:gd name="T3" fmla="*/ 1123950 h 1123950"/>
                </a:gdLst>
                <a:ahLst/>
                <a:cxnLst/>
                <a:rect l="T0" t="T1" r="T2" b="T3"/>
                <a:pathLst>
                  <a:path w="2736638" h="1123950">
                    <a:moveTo>
                      <a:pt x="123825" y="514350"/>
                    </a:moveTo>
                    <a:lnTo>
                      <a:pt x="76200" y="428625"/>
                    </a:lnTo>
                    <a:lnTo>
                      <a:pt x="0" y="371475"/>
                    </a:lnTo>
                    <a:lnTo>
                      <a:pt x="123825" y="323850"/>
                    </a:lnTo>
                    <a:lnTo>
                      <a:pt x="190500" y="257175"/>
                    </a:lnTo>
                    <a:lnTo>
                      <a:pt x="276225" y="304800"/>
                    </a:lnTo>
                    <a:lnTo>
                      <a:pt x="542925" y="228600"/>
                    </a:lnTo>
                    <a:lnTo>
                      <a:pt x="666750" y="257175"/>
                    </a:lnTo>
                    <a:lnTo>
                      <a:pt x="838200" y="257175"/>
                    </a:lnTo>
                    <a:lnTo>
                      <a:pt x="914400" y="228600"/>
                    </a:lnTo>
                    <a:lnTo>
                      <a:pt x="990600" y="114300"/>
                    </a:lnTo>
                    <a:lnTo>
                      <a:pt x="1143000" y="114300"/>
                    </a:lnTo>
                    <a:lnTo>
                      <a:pt x="1238250" y="0"/>
                    </a:lnTo>
                    <a:lnTo>
                      <a:pt x="1381125" y="0"/>
                    </a:lnTo>
                    <a:lnTo>
                      <a:pt x="1571625" y="76200"/>
                    </a:lnTo>
                    <a:lnTo>
                      <a:pt x="1762125" y="76200"/>
                    </a:lnTo>
                    <a:lnTo>
                      <a:pt x="1866900" y="0"/>
                    </a:lnTo>
                    <a:lnTo>
                      <a:pt x="1924050" y="0"/>
                    </a:lnTo>
                    <a:lnTo>
                      <a:pt x="1943100" y="95250"/>
                    </a:lnTo>
                    <a:lnTo>
                      <a:pt x="2143125" y="228600"/>
                    </a:lnTo>
                    <a:lnTo>
                      <a:pt x="2324100" y="266700"/>
                    </a:lnTo>
                    <a:lnTo>
                      <a:pt x="2533650" y="314325"/>
                    </a:lnTo>
                    <a:lnTo>
                      <a:pt x="2657475" y="314326"/>
                    </a:lnTo>
                    <a:cubicBezTo>
                      <a:pt x="2736638" y="329286"/>
                      <a:pt x="2644775" y="371475"/>
                      <a:pt x="2638425" y="400050"/>
                    </a:cubicBezTo>
                    <a:lnTo>
                      <a:pt x="2628900" y="485775"/>
                    </a:lnTo>
                    <a:lnTo>
                      <a:pt x="2590800" y="523875"/>
                    </a:lnTo>
                    <a:lnTo>
                      <a:pt x="2505075" y="476250"/>
                    </a:lnTo>
                    <a:lnTo>
                      <a:pt x="2476500" y="523875"/>
                    </a:lnTo>
                    <a:cubicBezTo>
                      <a:pt x="2486547" y="584157"/>
                      <a:pt x="2466712" y="581025"/>
                      <a:pt x="2495550" y="581025"/>
                    </a:cubicBezTo>
                    <a:lnTo>
                      <a:pt x="2486025" y="638175"/>
                    </a:lnTo>
                    <a:lnTo>
                      <a:pt x="2390775" y="638175"/>
                    </a:lnTo>
                    <a:lnTo>
                      <a:pt x="2390775" y="695325"/>
                    </a:lnTo>
                    <a:lnTo>
                      <a:pt x="2438400" y="819150"/>
                    </a:lnTo>
                    <a:lnTo>
                      <a:pt x="2428875" y="914400"/>
                    </a:lnTo>
                    <a:lnTo>
                      <a:pt x="2228850" y="1019175"/>
                    </a:lnTo>
                    <a:lnTo>
                      <a:pt x="2105025" y="1066800"/>
                    </a:lnTo>
                    <a:lnTo>
                      <a:pt x="2057400" y="1123950"/>
                    </a:lnTo>
                    <a:lnTo>
                      <a:pt x="1990725" y="1123950"/>
                    </a:lnTo>
                    <a:lnTo>
                      <a:pt x="1933575" y="1095375"/>
                    </a:lnTo>
                    <a:lnTo>
                      <a:pt x="1962150" y="971550"/>
                    </a:lnTo>
                    <a:cubicBezTo>
                      <a:pt x="2050381" y="902926"/>
                      <a:pt x="2011674" y="904875"/>
                      <a:pt x="2057400" y="904875"/>
                    </a:cubicBezTo>
                    <a:lnTo>
                      <a:pt x="1990725" y="800100"/>
                    </a:lnTo>
                    <a:cubicBezTo>
                      <a:pt x="1940152" y="779871"/>
                      <a:pt x="1960198" y="781050"/>
                      <a:pt x="1933575" y="781050"/>
                    </a:cubicBezTo>
                    <a:lnTo>
                      <a:pt x="1838325" y="790575"/>
                    </a:lnTo>
                    <a:lnTo>
                      <a:pt x="1628775" y="790575"/>
                    </a:lnTo>
                    <a:cubicBezTo>
                      <a:pt x="1435104" y="800259"/>
                      <a:pt x="1501854" y="800100"/>
                      <a:pt x="1428750" y="800100"/>
                    </a:cubicBezTo>
                    <a:lnTo>
                      <a:pt x="1200150" y="742950"/>
                    </a:lnTo>
                    <a:lnTo>
                      <a:pt x="1047750" y="676275"/>
                    </a:lnTo>
                    <a:lnTo>
                      <a:pt x="1019175" y="676275"/>
                    </a:lnTo>
                    <a:lnTo>
                      <a:pt x="952500" y="561975"/>
                    </a:lnTo>
                    <a:lnTo>
                      <a:pt x="923925" y="542925"/>
                    </a:lnTo>
                    <a:lnTo>
                      <a:pt x="857250" y="609600"/>
                    </a:lnTo>
                    <a:cubicBezTo>
                      <a:pt x="795967" y="681096"/>
                      <a:pt x="800100" y="647003"/>
                      <a:pt x="800100" y="695325"/>
                    </a:cubicBezTo>
                    <a:lnTo>
                      <a:pt x="781050" y="714375"/>
                    </a:lnTo>
                    <a:lnTo>
                      <a:pt x="742950" y="695325"/>
                    </a:lnTo>
                    <a:lnTo>
                      <a:pt x="695325" y="742950"/>
                    </a:lnTo>
                    <a:lnTo>
                      <a:pt x="704850" y="838200"/>
                    </a:lnTo>
                    <a:lnTo>
                      <a:pt x="704850" y="885825"/>
                    </a:lnTo>
                    <a:lnTo>
                      <a:pt x="571500" y="904875"/>
                    </a:lnTo>
                    <a:lnTo>
                      <a:pt x="504825" y="904875"/>
                    </a:lnTo>
                    <a:lnTo>
                      <a:pt x="216290" y="908272"/>
                    </a:lnTo>
                    <a:cubicBezTo>
                      <a:pt x="172659" y="904584"/>
                      <a:pt x="139243" y="812008"/>
                      <a:pt x="147787" y="787494"/>
                    </a:cubicBezTo>
                    <a:cubicBezTo>
                      <a:pt x="156331" y="762980"/>
                      <a:pt x="196933" y="743164"/>
                      <a:pt x="267555" y="761188"/>
                    </a:cubicBezTo>
                    <a:cubicBezTo>
                      <a:pt x="314853" y="738366"/>
                      <a:pt x="348395" y="686654"/>
                      <a:pt x="330512" y="650562"/>
                    </a:cubicBezTo>
                    <a:cubicBezTo>
                      <a:pt x="312629" y="614470"/>
                      <a:pt x="211550" y="567336"/>
                      <a:pt x="160259" y="544634"/>
                    </a:cubicBezTo>
                    <a:lnTo>
                      <a:pt x="123825" y="514350"/>
                    </a:lnTo>
                    <a:close/>
                  </a:path>
                </a:pathLst>
              </a:custGeom>
              <a:grpFill/>
              <a:ln w="9525" algn="ctr">
                <a:solidFill>
                  <a:srgbClr val="C0C0C0"/>
                </a:solidFill>
                <a:miter lim="800000"/>
                <a:headEnd/>
                <a:tailEnd/>
              </a:ln>
            </p:spPr>
            <p:txBody>
              <a:bodyPr anchor="ctr"/>
              <a:lstStyle/>
              <a:p>
                <a:pPr>
                  <a:defRPr/>
                </a:pPr>
                <a:endParaRPr lang="en-US">
                  <a:solidFill>
                    <a:schemeClr val="bg2"/>
                  </a:solidFill>
                </a:endParaRPr>
              </a:p>
            </p:txBody>
          </p:sp>
          <p:sp>
            <p:nvSpPr>
              <p:cNvPr id="212" name="Freeform 210"/>
              <p:cNvSpPr>
                <a:spLocks/>
              </p:cNvSpPr>
              <p:nvPr/>
            </p:nvSpPr>
            <p:spPr bwMode="gray">
              <a:xfrm>
                <a:off x="3876" y="145"/>
                <a:ext cx="480" cy="178"/>
              </a:xfrm>
              <a:custGeom>
                <a:avLst/>
                <a:gdLst>
                  <a:gd name="T0" fmla="*/ 26 w 420"/>
                  <a:gd name="T1" fmla="*/ 20 h 174"/>
                  <a:gd name="T2" fmla="*/ 26 w 420"/>
                  <a:gd name="T3" fmla="*/ 18 h 174"/>
                  <a:gd name="T4" fmla="*/ 30 w 420"/>
                  <a:gd name="T5" fmla="*/ 14 h 174"/>
                  <a:gd name="T6" fmla="*/ 36 w 420"/>
                  <a:gd name="T7" fmla="*/ 10 h 174"/>
                  <a:gd name="T8" fmla="*/ 48 w 420"/>
                  <a:gd name="T9" fmla="*/ 12 h 174"/>
                  <a:gd name="T10" fmla="*/ 58 w 420"/>
                  <a:gd name="T11" fmla="*/ 14 h 174"/>
                  <a:gd name="T12" fmla="*/ 78 w 420"/>
                  <a:gd name="T13" fmla="*/ 18 h 174"/>
                  <a:gd name="T14" fmla="*/ 106 w 420"/>
                  <a:gd name="T15" fmla="*/ 42 h 174"/>
                  <a:gd name="T16" fmla="*/ 108 w 420"/>
                  <a:gd name="T17" fmla="*/ 40 h 174"/>
                  <a:gd name="T18" fmla="*/ 114 w 420"/>
                  <a:gd name="T19" fmla="*/ 36 h 174"/>
                  <a:gd name="T20" fmla="*/ 120 w 420"/>
                  <a:gd name="T21" fmla="*/ 28 h 174"/>
                  <a:gd name="T22" fmla="*/ 122 w 420"/>
                  <a:gd name="T23" fmla="*/ 20 h 174"/>
                  <a:gd name="T24" fmla="*/ 128 w 420"/>
                  <a:gd name="T25" fmla="*/ 18 h 174"/>
                  <a:gd name="T26" fmla="*/ 136 w 420"/>
                  <a:gd name="T27" fmla="*/ 14 h 174"/>
                  <a:gd name="T28" fmla="*/ 154 w 420"/>
                  <a:gd name="T29" fmla="*/ 0 h 174"/>
                  <a:gd name="T30" fmla="*/ 178 w 420"/>
                  <a:gd name="T31" fmla="*/ 4 h 174"/>
                  <a:gd name="T32" fmla="*/ 200 w 420"/>
                  <a:gd name="T33" fmla="*/ 2 h 174"/>
                  <a:gd name="T34" fmla="*/ 234 w 420"/>
                  <a:gd name="T35" fmla="*/ 12 h 174"/>
                  <a:gd name="T36" fmla="*/ 256 w 420"/>
                  <a:gd name="T37" fmla="*/ 24 h 174"/>
                  <a:gd name="T38" fmla="*/ 274 w 420"/>
                  <a:gd name="T39" fmla="*/ 26 h 174"/>
                  <a:gd name="T40" fmla="*/ 304 w 420"/>
                  <a:gd name="T41" fmla="*/ 18 h 174"/>
                  <a:gd name="T42" fmla="*/ 318 w 420"/>
                  <a:gd name="T43" fmla="*/ 10 h 174"/>
                  <a:gd name="T44" fmla="*/ 322 w 420"/>
                  <a:gd name="T45" fmla="*/ 4 h 174"/>
                  <a:gd name="T46" fmla="*/ 322 w 420"/>
                  <a:gd name="T47" fmla="*/ 2 h 174"/>
                  <a:gd name="T48" fmla="*/ 342 w 420"/>
                  <a:gd name="T49" fmla="*/ 6 h 174"/>
                  <a:gd name="T50" fmla="*/ 378 w 420"/>
                  <a:gd name="T51" fmla="*/ 22 h 174"/>
                  <a:gd name="T52" fmla="*/ 372 w 420"/>
                  <a:gd name="T53" fmla="*/ 60 h 174"/>
                  <a:gd name="T54" fmla="*/ 382 w 420"/>
                  <a:gd name="T55" fmla="*/ 60 h 174"/>
                  <a:gd name="T56" fmla="*/ 394 w 420"/>
                  <a:gd name="T57" fmla="*/ 60 h 174"/>
                  <a:gd name="T58" fmla="*/ 404 w 420"/>
                  <a:gd name="T59" fmla="*/ 60 h 174"/>
                  <a:gd name="T60" fmla="*/ 412 w 420"/>
                  <a:gd name="T61" fmla="*/ 64 h 174"/>
                  <a:gd name="T62" fmla="*/ 418 w 420"/>
                  <a:gd name="T63" fmla="*/ 68 h 174"/>
                  <a:gd name="T64" fmla="*/ 420 w 420"/>
                  <a:gd name="T65" fmla="*/ 74 h 174"/>
                  <a:gd name="T66" fmla="*/ 414 w 420"/>
                  <a:gd name="T67" fmla="*/ 78 h 174"/>
                  <a:gd name="T68" fmla="*/ 404 w 420"/>
                  <a:gd name="T69" fmla="*/ 84 h 174"/>
                  <a:gd name="T70" fmla="*/ 390 w 420"/>
                  <a:gd name="T71" fmla="*/ 88 h 174"/>
                  <a:gd name="T72" fmla="*/ 374 w 420"/>
                  <a:gd name="T73" fmla="*/ 92 h 174"/>
                  <a:gd name="T74" fmla="*/ 360 w 420"/>
                  <a:gd name="T75" fmla="*/ 100 h 174"/>
                  <a:gd name="T76" fmla="*/ 360 w 420"/>
                  <a:gd name="T77" fmla="*/ 104 h 174"/>
                  <a:gd name="T78" fmla="*/ 358 w 420"/>
                  <a:gd name="T79" fmla="*/ 112 h 174"/>
                  <a:gd name="T80" fmla="*/ 354 w 420"/>
                  <a:gd name="T81" fmla="*/ 120 h 174"/>
                  <a:gd name="T82" fmla="*/ 344 w 420"/>
                  <a:gd name="T83" fmla="*/ 128 h 174"/>
                  <a:gd name="T84" fmla="*/ 322 w 420"/>
                  <a:gd name="T85" fmla="*/ 136 h 174"/>
                  <a:gd name="T86" fmla="*/ 280 w 420"/>
                  <a:gd name="T87" fmla="*/ 144 h 174"/>
                  <a:gd name="T88" fmla="*/ 246 w 420"/>
                  <a:gd name="T89" fmla="*/ 152 h 174"/>
                  <a:gd name="T90" fmla="*/ 232 w 420"/>
                  <a:gd name="T91" fmla="*/ 158 h 174"/>
                  <a:gd name="T92" fmla="*/ 204 w 420"/>
                  <a:gd name="T93" fmla="*/ 172 h 174"/>
                  <a:gd name="T94" fmla="*/ 176 w 420"/>
                  <a:gd name="T95" fmla="*/ 172 h 174"/>
                  <a:gd name="T96" fmla="*/ 162 w 420"/>
                  <a:gd name="T97" fmla="*/ 162 h 174"/>
                  <a:gd name="T98" fmla="*/ 144 w 420"/>
                  <a:gd name="T99" fmla="*/ 160 h 174"/>
                  <a:gd name="T100" fmla="*/ 116 w 420"/>
                  <a:gd name="T101" fmla="*/ 162 h 174"/>
                  <a:gd name="T102" fmla="*/ 88 w 420"/>
                  <a:gd name="T103" fmla="*/ 160 h 174"/>
                  <a:gd name="T104" fmla="*/ 76 w 420"/>
                  <a:gd name="T105" fmla="*/ 148 h 174"/>
                  <a:gd name="T106" fmla="*/ 76 w 420"/>
                  <a:gd name="T107" fmla="*/ 134 h 174"/>
                  <a:gd name="T108" fmla="*/ 66 w 420"/>
                  <a:gd name="T109" fmla="*/ 108 h 174"/>
                  <a:gd name="T110" fmla="*/ 44 w 420"/>
                  <a:gd name="T111" fmla="*/ 94 h 174"/>
                  <a:gd name="T112" fmla="*/ 16 w 420"/>
                  <a:gd name="T113" fmla="*/ 78 h 174"/>
                  <a:gd name="T114" fmla="*/ 0 w 420"/>
                  <a:gd name="T115" fmla="*/ 50 h 174"/>
                  <a:gd name="T116" fmla="*/ 4 w 420"/>
                  <a:gd name="T117" fmla="*/ 32 h 17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20"/>
                  <a:gd name="T178" fmla="*/ 0 h 174"/>
                  <a:gd name="T179" fmla="*/ 420 w 420"/>
                  <a:gd name="T180" fmla="*/ 174 h 17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20" h="174">
                    <a:moveTo>
                      <a:pt x="4" y="32"/>
                    </a:moveTo>
                    <a:lnTo>
                      <a:pt x="26" y="20"/>
                    </a:lnTo>
                    <a:lnTo>
                      <a:pt x="26" y="18"/>
                    </a:lnTo>
                    <a:lnTo>
                      <a:pt x="28" y="16"/>
                    </a:lnTo>
                    <a:lnTo>
                      <a:pt x="30" y="14"/>
                    </a:lnTo>
                    <a:lnTo>
                      <a:pt x="32" y="12"/>
                    </a:lnTo>
                    <a:lnTo>
                      <a:pt x="36" y="10"/>
                    </a:lnTo>
                    <a:lnTo>
                      <a:pt x="40" y="10"/>
                    </a:lnTo>
                    <a:lnTo>
                      <a:pt x="48" y="12"/>
                    </a:lnTo>
                    <a:lnTo>
                      <a:pt x="56" y="14"/>
                    </a:lnTo>
                    <a:lnTo>
                      <a:pt x="58" y="14"/>
                    </a:lnTo>
                    <a:lnTo>
                      <a:pt x="68" y="14"/>
                    </a:lnTo>
                    <a:lnTo>
                      <a:pt x="78" y="18"/>
                    </a:lnTo>
                    <a:lnTo>
                      <a:pt x="88" y="24"/>
                    </a:lnTo>
                    <a:lnTo>
                      <a:pt x="106" y="42"/>
                    </a:lnTo>
                    <a:lnTo>
                      <a:pt x="108" y="40"/>
                    </a:lnTo>
                    <a:lnTo>
                      <a:pt x="112" y="40"/>
                    </a:lnTo>
                    <a:lnTo>
                      <a:pt x="114" y="36"/>
                    </a:lnTo>
                    <a:lnTo>
                      <a:pt x="118" y="34"/>
                    </a:lnTo>
                    <a:lnTo>
                      <a:pt x="120" y="28"/>
                    </a:lnTo>
                    <a:lnTo>
                      <a:pt x="120" y="22"/>
                    </a:lnTo>
                    <a:lnTo>
                      <a:pt x="122" y="20"/>
                    </a:lnTo>
                    <a:lnTo>
                      <a:pt x="126" y="18"/>
                    </a:lnTo>
                    <a:lnTo>
                      <a:pt x="128" y="18"/>
                    </a:lnTo>
                    <a:lnTo>
                      <a:pt x="132" y="18"/>
                    </a:lnTo>
                    <a:lnTo>
                      <a:pt x="136" y="14"/>
                    </a:lnTo>
                    <a:lnTo>
                      <a:pt x="144" y="6"/>
                    </a:lnTo>
                    <a:lnTo>
                      <a:pt x="154" y="0"/>
                    </a:lnTo>
                    <a:lnTo>
                      <a:pt x="166" y="0"/>
                    </a:lnTo>
                    <a:lnTo>
                      <a:pt x="178" y="4"/>
                    </a:lnTo>
                    <a:lnTo>
                      <a:pt x="190" y="4"/>
                    </a:lnTo>
                    <a:lnTo>
                      <a:pt x="200" y="2"/>
                    </a:lnTo>
                    <a:lnTo>
                      <a:pt x="216" y="4"/>
                    </a:lnTo>
                    <a:lnTo>
                      <a:pt x="234" y="12"/>
                    </a:lnTo>
                    <a:lnTo>
                      <a:pt x="254" y="24"/>
                    </a:lnTo>
                    <a:lnTo>
                      <a:pt x="256" y="24"/>
                    </a:lnTo>
                    <a:lnTo>
                      <a:pt x="262" y="26"/>
                    </a:lnTo>
                    <a:lnTo>
                      <a:pt x="274" y="26"/>
                    </a:lnTo>
                    <a:lnTo>
                      <a:pt x="292" y="22"/>
                    </a:lnTo>
                    <a:lnTo>
                      <a:pt x="304" y="18"/>
                    </a:lnTo>
                    <a:lnTo>
                      <a:pt x="312" y="14"/>
                    </a:lnTo>
                    <a:lnTo>
                      <a:pt x="318" y="10"/>
                    </a:lnTo>
                    <a:lnTo>
                      <a:pt x="320" y="6"/>
                    </a:lnTo>
                    <a:lnTo>
                      <a:pt x="322" y="4"/>
                    </a:lnTo>
                    <a:lnTo>
                      <a:pt x="322" y="2"/>
                    </a:lnTo>
                    <a:lnTo>
                      <a:pt x="330" y="2"/>
                    </a:lnTo>
                    <a:lnTo>
                      <a:pt x="342" y="6"/>
                    </a:lnTo>
                    <a:lnTo>
                      <a:pt x="356" y="14"/>
                    </a:lnTo>
                    <a:lnTo>
                      <a:pt x="378" y="22"/>
                    </a:lnTo>
                    <a:lnTo>
                      <a:pt x="372" y="60"/>
                    </a:lnTo>
                    <a:lnTo>
                      <a:pt x="376" y="60"/>
                    </a:lnTo>
                    <a:lnTo>
                      <a:pt x="382" y="60"/>
                    </a:lnTo>
                    <a:lnTo>
                      <a:pt x="388" y="60"/>
                    </a:lnTo>
                    <a:lnTo>
                      <a:pt x="394" y="60"/>
                    </a:lnTo>
                    <a:lnTo>
                      <a:pt x="398" y="60"/>
                    </a:lnTo>
                    <a:lnTo>
                      <a:pt x="404" y="60"/>
                    </a:lnTo>
                    <a:lnTo>
                      <a:pt x="408" y="62"/>
                    </a:lnTo>
                    <a:lnTo>
                      <a:pt x="412" y="64"/>
                    </a:lnTo>
                    <a:lnTo>
                      <a:pt x="416" y="66"/>
                    </a:lnTo>
                    <a:lnTo>
                      <a:pt x="418" y="68"/>
                    </a:lnTo>
                    <a:lnTo>
                      <a:pt x="420" y="72"/>
                    </a:lnTo>
                    <a:lnTo>
                      <a:pt x="420" y="74"/>
                    </a:lnTo>
                    <a:lnTo>
                      <a:pt x="420" y="76"/>
                    </a:lnTo>
                    <a:lnTo>
                      <a:pt x="414" y="78"/>
                    </a:lnTo>
                    <a:lnTo>
                      <a:pt x="410" y="82"/>
                    </a:lnTo>
                    <a:lnTo>
                      <a:pt x="404" y="84"/>
                    </a:lnTo>
                    <a:lnTo>
                      <a:pt x="398" y="86"/>
                    </a:lnTo>
                    <a:lnTo>
                      <a:pt x="390" y="88"/>
                    </a:lnTo>
                    <a:lnTo>
                      <a:pt x="382" y="88"/>
                    </a:lnTo>
                    <a:lnTo>
                      <a:pt x="374" y="92"/>
                    </a:lnTo>
                    <a:lnTo>
                      <a:pt x="366" y="96"/>
                    </a:lnTo>
                    <a:lnTo>
                      <a:pt x="360" y="100"/>
                    </a:lnTo>
                    <a:lnTo>
                      <a:pt x="360" y="104"/>
                    </a:lnTo>
                    <a:lnTo>
                      <a:pt x="360" y="106"/>
                    </a:lnTo>
                    <a:lnTo>
                      <a:pt x="358" y="112"/>
                    </a:lnTo>
                    <a:lnTo>
                      <a:pt x="358" y="116"/>
                    </a:lnTo>
                    <a:lnTo>
                      <a:pt x="354" y="120"/>
                    </a:lnTo>
                    <a:lnTo>
                      <a:pt x="350" y="126"/>
                    </a:lnTo>
                    <a:lnTo>
                      <a:pt x="344" y="128"/>
                    </a:lnTo>
                    <a:lnTo>
                      <a:pt x="338" y="132"/>
                    </a:lnTo>
                    <a:lnTo>
                      <a:pt x="322" y="136"/>
                    </a:lnTo>
                    <a:lnTo>
                      <a:pt x="302" y="140"/>
                    </a:lnTo>
                    <a:lnTo>
                      <a:pt x="280" y="144"/>
                    </a:lnTo>
                    <a:lnTo>
                      <a:pt x="262" y="148"/>
                    </a:lnTo>
                    <a:lnTo>
                      <a:pt x="246" y="152"/>
                    </a:lnTo>
                    <a:lnTo>
                      <a:pt x="238" y="154"/>
                    </a:lnTo>
                    <a:lnTo>
                      <a:pt x="232" y="158"/>
                    </a:lnTo>
                    <a:lnTo>
                      <a:pt x="218" y="166"/>
                    </a:lnTo>
                    <a:lnTo>
                      <a:pt x="204" y="172"/>
                    </a:lnTo>
                    <a:lnTo>
                      <a:pt x="186" y="174"/>
                    </a:lnTo>
                    <a:lnTo>
                      <a:pt x="176" y="172"/>
                    </a:lnTo>
                    <a:lnTo>
                      <a:pt x="170" y="166"/>
                    </a:lnTo>
                    <a:lnTo>
                      <a:pt x="162" y="162"/>
                    </a:lnTo>
                    <a:lnTo>
                      <a:pt x="156" y="160"/>
                    </a:lnTo>
                    <a:lnTo>
                      <a:pt x="144" y="160"/>
                    </a:lnTo>
                    <a:lnTo>
                      <a:pt x="132" y="162"/>
                    </a:lnTo>
                    <a:lnTo>
                      <a:pt x="116" y="162"/>
                    </a:lnTo>
                    <a:lnTo>
                      <a:pt x="102" y="162"/>
                    </a:lnTo>
                    <a:lnTo>
                      <a:pt x="88" y="160"/>
                    </a:lnTo>
                    <a:lnTo>
                      <a:pt x="80" y="156"/>
                    </a:lnTo>
                    <a:lnTo>
                      <a:pt x="76" y="148"/>
                    </a:lnTo>
                    <a:lnTo>
                      <a:pt x="76" y="144"/>
                    </a:lnTo>
                    <a:lnTo>
                      <a:pt x="76" y="134"/>
                    </a:lnTo>
                    <a:lnTo>
                      <a:pt x="72" y="120"/>
                    </a:lnTo>
                    <a:lnTo>
                      <a:pt x="66" y="108"/>
                    </a:lnTo>
                    <a:lnTo>
                      <a:pt x="56" y="100"/>
                    </a:lnTo>
                    <a:lnTo>
                      <a:pt x="44" y="94"/>
                    </a:lnTo>
                    <a:lnTo>
                      <a:pt x="30" y="88"/>
                    </a:lnTo>
                    <a:lnTo>
                      <a:pt x="16" y="78"/>
                    </a:lnTo>
                    <a:lnTo>
                      <a:pt x="6" y="66"/>
                    </a:lnTo>
                    <a:lnTo>
                      <a:pt x="0" y="50"/>
                    </a:lnTo>
                    <a:lnTo>
                      <a:pt x="4" y="32"/>
                    </a:lnTo>
                    <a:close/>
                  </a:path>
                </a:pathLst>
              </a:custGeom>
              <a:grpFill/>
              <a:ln w="9525">
                <a:solidFill>
                  <a:srgbClr val="C0C0C0"/>
                </a:solidFill>
                <a:round/>
                <a:headEnd/>
                <a:tailEnd/>
              </a:ln>
            </p:spPr>
            <p:txBody>
              <a:bodyPr/>
              <a:lstStyle/>
              <a:p>
                <a:pPr>
                  <a:defRPr/>
                </a:pPr>
                <a:endParaRPr lang="en-US">
                  <a:solidFill>
                    <a:schemeClr val="bg2"/>
                  </a:solidFill>
                </a:endParaRPr>
              </a:p>
            </p:txBody>
          </p:sp>
        </p:grpSp>
        <p:grpSp>
          <p:nvGrpSpPr>
            <p:cNvPr id="67780" name="Group 208"/>
            <p:cNvGrpSpPr>
              <a:grpSpLocks/>
            </p:cNvGrpSpPr>
            <p:nvPr/>
          </p:nvGrpSpPr>
          <p:grpSpPr bwMode="auto">
            <a:xfrm>
              <a:off x="4315" y="2897"/>
              <a:ext cx="824" cy="776"/>
              <a:chOff x="4234" y="2863"/>
              <a:chExt cx="824" cy="776"/>
            </a:xfrm>
            <a:grpFill/>
          </p:grpSpPr>
          <p:sp>
            <p:nvSpPr>
              <p:cNvPr id="219" name="Freeform 308"/>
              <p:cNvSpPr>
                <a:spLocks/>
              </p:cNvSpPr>
              <p:nvPr/>
            </p:nvSpPr>
            <p:spPr bwMode="gray">
              <a:xfrm>
                <a:off x="4666" y="3451"/>
                <a:ext cx="64" cy="56"/>
              </a:xfrm>
              <a:custGeom>
                <a:avLst/>
                <a:gdLst>
                  <a:gd name="T0" fmla="*/ 10 w 58"/>
                  <a:gd name="T1" fmla="*/ 2 h 56"/>
                  <a:gd name="T2" fmla="*/ 10 w 58"/>
                  <a:gd name="T3" fmla="*/ 2 h 56"/>
                  <a:gd name="T4" fmla="*/ 8 w 58"/>
                  <a:gd name="T5" fmla="*/ 2 h 56"/>
                  <a:gd name="T6" fmla="*/ 6 w 58"/>
                  <a:gd name="T7" fmla="*/ 2 h 56"/>
                  <a:gd name="T8" fmla="*/ 4 w 58"/>
                  <a:gd name="T9" fmla="*/ 4 h 56"/>
                  <a:gd name="T10" fmla="*/ 2 w 58"/>
                  <a:gd name="T11" fmla="*/ 6 h 56"/>
                  <a:gd name="T12" fmla="*/ 0 w 58"/>
                  <a:gd name="T13" fmla="*/ 8 h 56"/>
                  <a:gd name="T14" fmla="*/ 0 w 58"/>
                  <a:gd name="T15" fmla="*/ 14 h 56"/>
                  <a:gd name="T16" fmla="*/ 6 w 58"/>
                  <a:gd name="T17" fmla="*/ 30 h 56"/>
                  <a:gd name="T18" fmla="*/ 6 w 58"/>
                  <a:gd name="T19" fmla="*/ 30 h 56"/>
                  <a:gd name="T20" fmla="*/ 8 w 58"/>
                  <a:gd name="T21" fmla="*/ 32 h 56"/>
                  <a:gd name="T22" fmla="*/ 10 w 58"/>
                  <a:gd name="T23" fmla="*/ 36 h 56"/>
                  <a:gd name="T24" fmla="*/ 14 w 58"/>
                  <a:gd name="T25" fmla="*/ 40 h 56"/>
                  <a:gd name="T26" fmla="*/ 14 w 58"/>
                  <a:gd name="T27" fmla="*/ 44 h 56"/>
                  <a:gd name="T28" fmla="*/ 18 w 58"/>
                  <a:gd name="T29" fmla="*/ 46 h 56"/>
                  <a:gd name="T30" fmla="*/ 22 w 58"/>
                  <a:gd name="T31" fmla="*/ 50 h 56"/>
                  <a:gd name="T32" fmla="*/ 26 w 58"/>
                  <a:gd name="T33" fmla="*/ 52 h 56"/>
                  <a:gd name="T34" fmla="*/ 32 w 58"/>
                  <a:gd name="T35" fmla="*/ 54 h 56"/>
                  <a:gd name="T36" fmla="*/ 36 w 58"/>
                  <a:gd name="T37" fmla="*/ 56 h 56"/>
                  <a:gd name="T38" fmla="*/ 40 w 58"/>
                  <a:gd name="T39" fmla="*/ 54 h 56"/>
                  <a:gd name="T40" fmla="*/ 42 w 58"/>
                  <a:gd name="T41" fmla="*/ 52 h 56"/>
                  <a:gd name="T42" fmla="*/ 46 w 58"/>
                  <a:gd name="T43" fmla="*/ 50 h 56"/>
                  <a:gd name="T44" fmla="*/ 50 w 58"/>
                  <a:gd name="T45" fmla="*/ 44 h 56"/>
                  <a:gd name="T46" fmla="*/ 54 w 58"/>
                  <a:gd name="T47" fmla="*/ 40 h 56"/>
                  <a:gd name="T48" fmla="*/ 56 w 58"/>
                  <a:gd name="T49" fmla="*/ 34 h 56"/>
                  <a:gd name="T50" fmla="*/ 58 w 58"/>
                  <a:gd name="T51" fmla="*/ 30 h 56"/>
                  <a:gd name="T52" fmla="*/ 56 w 58"/>
                  <a:gd name="T53" fmla="*/ 24 h 56"/>
                  <a:gd name="T54" fmla="*/ 56 w 58"/>
                  <a:gd name="T55" fmla="*/ 18 h 56"/>
                  <a:gd name="T56" fmla="*/ 56 w 58"/>
                  <a:gd name="T57" fmla="*/ 12 h 56"/>
                  <a:gd name="T58" fmla="*/ 56 w 58"/>
                  <a:gd name="T59" fmla="*/ 8 h 56"/>
                  <a:gd name="T60" fmla="*/ 56 w 58"/>
                  <a:gd name="T61" fmla="*/ 6 h 56"/>
                  <a:gd name="T62" fmla="*/ 54 w 58"/>
                  <a:gd name="T63" fmla="*/ 6 h 56"/>
                  <a:gd name="T64" fmla="*/ 52 w 58"/>
                  <a:gd name="T65" fmla="*/ 4 h 56"/>
                  <a:gd name="T66" fmla="*/ 50 w 58"/>
                  <a:gd name="T67" fmla="*/ 2 h 56"/>
                  <a:gd name="T68" fmla="*/ 46 w 58"/>
                  <a:gd name="T69" fmla="*/ 0 h 56"/>
                  <a:gd name="T70" fmla="*/ 42 w 58"/>
                  <a:gd name="T71" fmla="*/ 0 h 56"/>
                  <a:gd name="T72" fmla="*/ 40 w 58"/>
                  <a:gd name="T73" fmla="*/ 0 h 56"/>
                  <a:gd name="T74" fmla="*/ 38 w 58"/>
                  <a:gd name="T75" fmla="*/ 2 h 56"/>
                  <a:gd name="T76" fmla="*/ 36 w 58"/>
                  <a:gd name="T77" fmla="*/ 4 h 56"/>
                  <a:gd name="T78" fmla="*/ 34 w 58"/>
                  <a:gd name="T79" fmla="*/ 8 h 56"/>
                  <a:gd name="T80" fmla="*/ 32 w 58"/>
                  <a:gd name="T81" fmla="*/ 10 h 56"/>
                  <a:gd name="T82" fmla="*/ 32 w 58"/>
                  <a:gd name="T83" fmla="*/ 10 h 56"/>
                  <a:gd name="T84" fmla="*/ 16 w 58"/>
                  <a:gd name="T85" fmla="*/ 2 h 56"/>
                  <a:gd name="T86" fmla="*/ 10 w 58"/>
                  <a:gd name="T87" fmla="*/ 2 h 56"/>
                  <a:gd name="T88" fmla="*/ 10 w 58"/>
                  <a:gd name="T89" fmla="*/ 2 h 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8"/>
                  <a:gd name="T136" fmla="*/ 0 h 56"/>
                  <a:gd name="T137" fmla="*/ 58 w 58"/>
                  <a:gd name="T138" fmla="*/ 56 h 5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8" h="56">
                    <a:moveTo>
                      <a:pt x="10" y="2"/>
                    </a:moveTo>
                    <a:lnTo>
                      <a:pt x="10" y="2"/>
                    </a:lnTo>
                    <a:lnTo>
                      <a:pt x="8" y="2"/>
                    </a:lnTo>
                    <a:lnTo>
                      <a:pt x="6" y="2"/>
                    </a:lnTo>
                    <a:lnTo>
                      <a:pt x="4" y="4"/>
                    </a:lnTo>
                    <a:lnTo>
                      <a:pt x="2" y="6"/>
                    </a:lnTo>
                    <a:lnTo>
                      <a:pt x="0" y="8"/>
                    </a:lnTo>
                    <a:lnTo>
                      <a:pt x="0" y="14"/>
                    </a:lnTo>
                    <a:lnTo>
                      <a:pt x="6" y="30"/>
                    </a:lnTo>
                    <a:lnTo>
                      <a:pt x="8" y="32"/>
                    </a:lnTo>
                    <a:lnTo>
                      <a:pt x="10" y="36"/>
                    </a:lnTo>
                    <a:lnTo>
                      <a:pt x="14" y="40"/>
                    </a:lnTo>
                    <a:lnTo>
                      <a:pt x="14" y="44"/>
                    </a:lnTo>
                    <a:lnTo>
                      <a:pt x="18" y="46"/>
                    </a:lnTo>
                    <a:lnTo>
                      <a:pt x="22" y="50"/>
                    </a:lnTo>
                    <a:lnTo>
                      <a:pt x="26" y="52"/>
                    </a:lnTo>
                    <a:lnTo>
                      <a:pt x="32" y="54"/>
                    </a:lnTo>
                    <a:lnTo>
                      <a:pt x="36" y="56"/>
                    </a:lnTo>
                    <a:lnTo>
                      <a:pt x="40" y="54"/>
                    </a:lnTo>
                    <a:lnTo>
                      <a:pt x="42" y="52"/>
                    </a:lnTo>
                    <a:lnTo>
                      <a:pt x="46" y="50"/>
                    </a:lnTo>
                    <a:lnTo>
                      <a:pt x="50" y="44"/>
                    </a:lnTo>
                    <a:lnTo>
                      <a:pt x="54" y="40"/>
                    </a:lnTo>
                    <a:lnTo>
                      <a:pt x="56" y="34"/>
                    </a:lnTo>
                    <a:lnTo>
                      <a:pt x="58" y="30"/>
                    </a:lnTo>
                    <a:lnTo>
                      <a:pt x="56" y="24"/>
                    </a:lnTo>
                    <a:lnTo>
                      <a:pt x="56" y="18"/>
                    </a:lnTo>
                    <a:lnTo>
                      <a:pt x="56" y="12"/>
                    </a:lnTo>
                    <a:lnTo>
                      <a:pt x="56" y="8"/>
                    </a:lnTo>
                    <a:lnTo>
                      <a:pt x="56" y="6"/>
                    </a:lnTo>
                    <a:lnTo>
                      <a:pt x="54" y="6"/>
                    </a:lnTo>
                    <a:lnTo>
                      <a:pt x="52" y="4"/>
                    </a:lnTo>
                    <a:lnTo>
                      <a:pt x="50" y="2"/>
                    </a:lnTo>
                    <a:lnTo>
                      <a:pt x="46" y="0"/>
                    </a:lnTo>
                    <a:lnTo>
                      <a:pt x="42" y="0"/>
                    </a:lnTo>
                    <a:lnTo>
                      <a:pt x="40" y="0"/>
                    </a:lnTo>
                    <a:lnTo>
                      <a:pt x="38" y="2"/>
                    </a:lnTo>
                    <a:lnTo>
                      <a:pt x="36" y="4"/>
                    </a:lnTo>
                    <a:lnTo>
                      <a:pt x="34" y="8"/>
                    </a:lnTo>
                    <a:lnTo>
                      <a:pt x="32" y="10"/>
                    </a:lnTo>
                    <a:lnTo>
                      <a:pt x="16" y="2"/>
                    </a:lnTo>
                    <a:lnTo>
                      <a:pt x="10" y="2"/>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20" name="Freeform 309"/>
              <p:cNvSpPr>
                <a:spLocks/>
              </p:cNvSpPr>
              <p:nvPr/>
            </p:nvSpPr>
            <p:spPr bwMode="gray">
              <a:xfrm>
                <a:off x="4726" y="2863"/>
                <a:ext cx="77" cy="54"/>
              </a:xfrm>
              <a:custGeom>
                <a:avLst/>
                <a:gdLst>
                  <a:gd name="T0" fmla="*/ 2 w 70"/>
                  <a:gd name="T1" fmla="*/ 44 h 54"/>
                  <a:gd name="T2" fmla="*/ 34 w 70"/>
                  <a:gd name="T3" fmla="*/ 28 h 54"/>
                  <a:gd name="T4" fmla="*/ 34 w 70"/>
                  <a:gd name="T5" fmla="*/ 28 h 54"/>
                  <a:gd name="T6" fmla="*/ 38 w 70"/>
                  <a:gd name="T7" fmla="*/ 26 h 54"/>
                  <a:gd name="T8" fmla="*/ 40 w 70"/>
                  <a:gd name="T9" fmla="*/ 22 h 54"/>
                  <a:gd name="T10" fmla="*/ 44 w 70"/>
                  <a:gd name="T11" fmla="*/ 18 h 54"/>
                  <a:gd name="T12" fmla="*/ 48 w 70"/>
                  <a:gd name="T13" fmla="*/ 14 h 54"/>
                  <a:gd name="T14" fmla="*/ 52 w 70"/>
                  <a:gd name="T15" fmla="*/ 10 h 54"/>
                  <a:gd name="T16" fmla="*/ 54 w 70"/>
                  <a:gd name="T17" fmla="*/ 4 h 54"/>
                  <a:gd name="T18" fmla="*/ 54 w 70"/>
                  <a:gd name="T19" fmla="*/ 0 h 54"/>
                  <a:gd name="T20" fmla="*/ 64 w 70"/>
                  <a:gd name="T21" fmla="*/ 0 h 54"/>
                  <a:gd name="T22" fmla="*/ 70 w 70"/>
                  <a:gd name="T23" fmla="*/ 8 h 54"/>
                  <a:gd name="T24" fmla="*/ 68 w 70"/>
                  <a:gd name="T25" fmla="*/ 12 h 54"/>
                  <a:gd name="T26" fmla="*/ 64 w 70"/>
                  <a:gd name="T27" fmla="*/ 22 h 54"/>
                  <a:gd name="T28" fmla="*/ 56 w 70"/>
                  <a:gd name="T29" fmla="*/ 32 h 54"/>
                  <a:gd name="T30" fmla="*/ 46 w 70"/>
                  <a:gd name="T31" fmla="*/ 42 h 54"/>
                  <a:gd name="T32" fmla="*/ 28 w 70"/>
                  <a:gd name="T33" fmla="*/ 50 h 54"/>
                  <a:gd name="T34" fmla="*/ 16 w 70"/>
                  <a:gd name="T35" fmla="*/ 54 h 54"/>
                  <a:gd name="T36" fmla="*/ 10 w 70"/>
                  <a:gd name="T37" fmla="*/ 54 h 54"/>
                  <a:gd name="T38" fmla="*/ 10 w 70"/>
                  <a:gd name="T39" fmla="*/ 54 h 54"/>
                  <a:gd name="T40" fmla="*/ 8 w 70"/>
                  <a:gd name="T41" fmla="*/ 54 h 54"/>
                  <a:gd name="T42" fmla="*/ 6 w 70"/>
                  <a:gd name="T43" fmla="*/ 54 h 54"/>
                  <a:gd name="T44" fmla="*/ 4 w 70"/>
                  <a:gd name="T45" fmla="*/ 52 h 54"/>
                  <a:gd name="T46" fmla="*/ 2 w 70"/>
                  <a:gd name="T47" fmla="*/ 52 h 54"/>
                  <a:gd name="T48" fmla="*/ 0 w 70"/>
                  <a:gd name="T49" fmla="*/ 50 h 54"/>
                  <a:gd name="T50" fmla="*/ 0 w 70"/>
                  <a:gd name="T51" fmla="*/ 48 h 54"/>
                  <a:gd name="T52" fmla="*/ 2 w 70"/>
                  <a:gd name="T53" fmla="*/ 44 h 54"/>
                  <a:gd name="T54" fmla="*/ 2 w 70"/>
                  <a:gd name="T55" fmla="*/ 44 h 5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0"/>
                  <a:gd name="T85" fmla="*/ 0 h 54"/>
                  <a:gd name="T86" fmla="*/ 70 w 70"/>
                  <a:gd name="T87" fmla="*/ 54 h 5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0" h="54">
                    <a:moveTo>
                      <a:pt x="2" y="44"/>
                    </a:moveTo>
                    <a:lnTo>
                      <a:pt x="34" y="28"/>
                    </a:lnTo>
                    <a:lnTo>
                      <a:pt x="38" y="26"/>
                    </a:lnTo>
                    <a:lnTo>
                      <a:pt x="40" y="22"/>
                    </a:lnTo>
                    <a:lnTo>
                      <a:pt x="44" y="18"/>
                    </a:lnTo>
                    <a:lnTo>
                      <a:pt x="48" y="14"/>
                    </a:lnTo>
                    <a:lnTo>
                      <a:pt x="52" y="10"/>
                    </a:lnTo>
                    <a:lnTo>
                      <a:pt x="54" y="4"/>
                    </a:lnTo>
                    <a:lnTo>
                      <a:pt x="54" y="0"/>
                    </a:lnTo>
                    <a:lnTo>
                      <a:pt x="64" y="0"/>
                    </a:lnTo>
                    <a:lnTo>
                      <a:pt x="70" y="8"/>
                    </a:lnTo>
                    <a:lnTo>
                      <a:pt x="68" y="12"/>
                    </a:lnTo>
                    <a:lnTo>
                      <a:pt x="64" y="22"/>
                    </a:lnTo>
                    <a:lnTo>
                      <a:pt x="56" y="32"/>
                    </a:lnTo>
                    <a:lnTo>
                      <a:pt x="46" y="42"/>
                    </a:lnTo>
                    <a:lnTo>
                      <a:pt x="28" y="50"/>
                    </a:lnTo>
                    <a:lnTo>
                      <a:pt x="16" y="54"/>
                    </a:lnTo>
                    <a:lnTo>
                      <a:pt x="10" y="54"/>
                    </a:lnTo>
                    <a:lnTo>
                      <a:pt x="8" y="54"/>
                    </a:lnTo>
                    <a:lnTo>
                      <a:pt x="6" y="54"/>
                    </a:lnTo>
                    <a:lnTo>
                      <a:pt x="4" y="52"/>
                    </a:lnTo>
                    <a:lnTo>
                      <a:pt x="2" y="52"/>
                    </a:lnTo>
                    <a:lnTo>
                      <a:pt x="0" y="50"/>
                    </a:lnTo>
                    <a:lnTo>
                      <a:pt x="0" y="48"/>
                    </a:lnTo>
                    <a:lnTo>
                      <a:pt x="2" y="44"/>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21" name="Freeform 310"/>
              <p:cNvSpPr>
                <a:spLocks/>
              </p:cNvSpPr>
              <p:nvPr/>
            </p:nvSpPr>
            <p:spPr bwMode="gray">
              <a:xfrm>
                <a:off x="4976" y="3431"/>
                <a:ext cx="82" cy="110"/>
              </a:xfrm>
              <a:custGeom>
                <a:avLst/>
                <a:gdLst>
                  <a:gd name="T0" fmla="*/ 8 w 74"/>
                  <a:gd name="T1" fmla="*/ 0 h 110"/>
                  <a:gd name="T2" fmla="*/ 4 w 74"/>
                  <a:gd name="T3" fmla="*/ 2 h 110"/>
                  <a:gd name="T4" fmla="*/ 2 w 74"/>
                  <a:gd name="T5" fmla="*/ 4 h 110"/>
                  <a:gd name="T6" fmla="*/ 2 w 74"/>
                  <a:gd name="T7" fmla="*/ 12 h 110"/>
                  <a:gd name="T8" fmla="*/ 8 w 74"/>
                  <a:gd name="T9" fmla="*/ 20 h 110"/>
                  <a:gd name="T10" fmla="*/ 14 w 74"/>
                  <a:gd name="T11" fmla="*/ 30 h 110"/>
                  <a:gd name="T12" fmla="*/ 20 w 74"/>
                  <a:gd name="T13" fmla="*/ 38 h 110"/>
                  <a:gd name="T14" fmla="*/ 22 w 74"/>
                  <a:gd name="T15" fmla="*/ 40 h 110"/>
                  <a:gd name="T16" fmla="*/ 22 w 74"/>
                  <a:gd name="T17" fmla="*/ 54 h 110"/>
                  <a:gd name="T18" fmla="*/ 18 w 74"/>
                  <a:gd name="T19" fmla="*/ 74 h 110"/>
                  <a:gd name="T20" fmla="*/ 18 w 74"/>
                  <a:gd name="T21" fmla="*/ 78 h 110"/>
                  <a:gd name="T22" fmla="*/ 22 w 74"/>
                  <a:gd name="T23" fmla="*/ 84 h 110"/>
                  <a:gd name="T24" fmla="*/ 28 w 74"/>
                  <a:gd name="T25" fmla="*/ 92 h 110"/>
                  <a:gd name="T26" fmla="*/ 32 w 74"/>
                  <a:gd name="T27" fmla="*/ 102 h 110"/>
                  <a:gd name="T28" fmla="*/ 36 w 74"/>
                  <a:gd name="T29" fmla="*/ 110 h 110"/>
                  <a:gd name="T30" fmla="*/ 38 w 74"/>
                  <a:gd name="T31" fmla="*/ 110 h 110"/>
                  <a:gd name="T32" fmla="*/ 40 w 74"/>
                  <a:gd name="T33" fmla="*/ 102 h 110"/>
                  <a:gd name="T34" fmla="*/ 46 w 74"/>
                  <a:gd name="T35" fmla="*/ 90 h 110"/>
                  <a:gd name="T36" fmla="*/ 54 w 74"/>
                  <a:gd name="T37" fmla="*/ 82 h 110"/>
                  <a:gd name="T38" fmla="*/ 60 w 74"/>
                  <a:gd name="T39" fmla="*/ 78 h 110"/>
                  <a:gd name="T40" fmla="*/ 66 w 74"/>
                  <a:gd name="T41" fmla="*/ 68 h 110"/>
                  <a:gd name="T42" fmla="*/ 70 w 74"/>
                  <a:gd name="T43" fmla="*/ 58 h 110"/>
                  <a:gd name="T44" fmla="*/ 72 w 74"/>
                  <a:gd name="T45" fmla="*/ 50 h 110"/>
                  <a:gd name="T46" fmla="*/ 72 w 74"/>
                  <a:gd name="T47" fmla="*/ 50 h 110"/>
                  <a:gd name="T48" fmla="*/ 64 w 74"/>
                  <a:gd name="T49" fmla="*/ 52 h 110"/>
                  <a:gd name="T50" fmla="*/ 54 w 74"/>
                  <a:gd name="T51" fmla="*/ 52 h 110"/>
                  <a:gd name="T52" fmla="*/ 46 w 74"/>
                  <a:gd name="T53" fmla="*/ 48 h 110"/>
                  <a:gd name="T54" fmla="*/ 38 w 74"/>
                  <a:gd name="T55" fmla="*/ 40 h 110"/>
                  <a:gd name="T56" fmla="*/ 34 w 74"/>
                  <a:gd name="T57" fmla="*/ 32 h 110"/>
                  <a:gd name="T58" fmla="*/ 32 w 74"/>
                  <a:gd name="T59" fmla="*/ 28 h 110"/>
                  <a:gd name="T60" fmla="*/ 18 w 74"/>
                  <a:gd name="T61" fmla="*/ 10 h 110"/>
                  <a:gd name="T62" fmla="*/ 18 w 74"/>
                  <a:gd name="T63" fmla="*/ 6 h 110"/>
                  <a:gd name="T64" fmla="*/ 12 w 74"/>
                  <a:gd name="T65" fmla="*/ 2 h 110"/>
                  <a:gd name="T66" fmla="*/ 10 w 74"/>
                  <a:gd name="T67" fmla="*/ 0 h 11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4"/>
                  <a:gd name="T103" fmla="*/ 0 h 110"/>
                  <a:gd name="T104" fmla="*/ 74 w 74"/>
                  <a:gd name="T105" fmla="*/ 110 h 11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4" h="110">
                    <a:moveTo>
                      <a:pt x="10" y="0"/>
                    </a:moveTo>
                    <a:lnTo>
                      <a:pt x="8" y="0"/>
                    </a:lnTo>
                    <a:lnTo>
                      <a:pt x="6" y="2"/>
                    </a:lnTo>
                    <a:lnTo>
                      <a:pt x="4" y="2"/>
                    </a:lnTo>
                    <a:lnTo>
                      <a:pt x="2" y="2"/>
                    </a:lnTo>
                    <a:lnTo>
                      <a:pt x="2" y="4"/>
                    </a:lnTo>
                    <a:lnTo>
                      <a:pt x="0" y="8"/>
                    </a:lnTo>
                    <a:lnTo>
                      <a:pt x="2" y="12"/>
                    </a:lnTo>
                    <a:lnTo>
                      <a:pt x="4" y="16"/>
                    </a:lnTo>
                    <a:lnTo>
                      <a:pt x="8" y="20"/>
                    </a:lnTo>
                    <a:lnTo>
                      <a:pt x="10" y="26"/>
                    </a:lnTo>
                    <a:lnTo>
                      <a:pt x="14" y="30"/>
                    </a:lnTo>
                    <a:lnTo>
                      <a:pt x="16" y="34"/>
                    </a:lnTo>
                    <a:lnTo>
                      <a:pt x="20" y="38"/>
                    </a:lnTo>
                    <a:lnTo>
                      <a:pt x="22" y="40"/>
                    </a:lnTo>
                    <a:lnTo>
                      <a:pt x="22" y="44"/>
                    </a:lnTo>
                    <a:lnTo>
                      <a:pt x="22" y="54"/>
                    </a:lnTo>
                    <a:lnTo>
                      <a:pt x="20" y="64"/>
                    </a:lnTo>
                    <a:lnTo>
                      <a:pt x="18" y="74"/>
                    </a:lnTo>
                    <a:lnTo>
                      <a:pt x="18" y="78"/>
                    </a:lnTo>
                    <a:lnTo>
                      <a:pt x="18" y="80"/>
                    </a:lnTo>
                    <a:lnTo>
                      <a:pt x="22" y="84"/>
                    </a:lnTo>
                    <a:lnTo>
                      <a:pt x="24" y="88"/>
                    </a:lnTo>
                    <a:lnTo>
                      <a:pt x="28" y="92"/>
                    </a:lnTo>
                    <a:lnTo>
                      <a:pt x="30" y="96"/>
                    </a:lnTo>
                    <a:lnTo>
                      <a:pt x="32" y="102"/>
                    </a:lnTo>
                    <a:lnTo>
                      <a:pt x="34" y="106"/>
                    </a:lnTo>
                    <a:lnTo>
                      <a:pt x="36" y="110"/>
                    </a:lnTo>
                    <a:lnTo>
                      <a:pt x="38" y="110"/>
                    </a:lnTo>
                    <a:lnTo>
                      <a:pt x="38" y="106"/>
                    </a:lnTo>
                    <a:lnTo>
                      <a:pt x="40" y="102"/>
                    </a:lnTo>
                    <a:lnTo>
                      <a:pt x="44" y="96"/>
                    </a:lnTo>
                    <a:lnTo>
                      <a:pt x="46" y="90"/>
                    </a:lnTo>
                    <a:lnTo>
                      <a:pt x="50" y="86"/>
                    </a:lnTo>
                    <a:lnTo>
                      <a:pt x="54" y="82"/>
                    </a:lnTo>
                    <a:lnTo>
                      <a:pt x="56" y="80"/>
                    </a:lnTo>
                    <a:lnTo>
                      <a:pt x="60" y="78"/>
                    </a:lnTo>
                    <a:lnTo>
                      <a:pt x="64" y="74"/>
                    </a:lnTo>
                    <a:lnTo>
                      <a:pt x="66" y="68"/>
                    </a:lnTo>
                    <a:lnTo>
                      <a:pt x="68" y="64"/>
                    </a:lnTo>
                    <a:lnTo>
                      <a:pt x="70" y="58"/>
                    </a:lnTo>
                    <a:lnTo>
                      <a:pt x="72" y="54"/>
                    </a:lnTo>
                    <a:lnTo>
                      <a:pt x="72" y="50"/>
                    </a:lnTo>
                    <a:lnTo>
                      <a:pt x="74" y="50"/>
                    </a:lnTo>
                    <a:lnTo>
                      <a:pt x="72" y="50"/>
                    </a:lnTo>
                    <a:lnTo>
                      <a:pt x="68" y="50"/>
                    </a:lnTo>
                    <a:lnTo>
                      <a:pt x="64" y="52"/>
                    </a:lnTo>
                    <a:lnTo>
                      <a:pt x="58" y="52"/>
                    </a:lnTo>
                    <a:lnTo>
                      <a:pt x="54" y="52"/>
                    </a:lnTo>
                    <a:lnTo>
                      <a:pt x="48" y="50"/>
                    </a:lnTo>
                    <a:lnTo>
                      <a:pt x="46" y="48"/>
                    </a:lnTo>
                    <a:lnTo>
                      <a:pt x="42" y="44"/>
                    </a:lnTo>
                    <a:lnTo>
                      <a:pt x="38" y="40"/>
                    </a:lnTo>
                    <a:lnTo>
                      <a:pt x="36" y="36"/>
                    </a:lnTo>
                    <a:lnTo>
                      <a:pt x="34" y="32"/>
                    </a:lnTo>
                    <a:lnTo>
                      <a:pt x="32" y="30"/>
                    </a:lnTo>
                    <a:lnTo>
                      <a:pt x="32" y="28"/>
                    </a:lnTo>
                    <a:lnTo>
                      <a:pt x="18" y="10"/>
                    </a:lnTo>
                    <a:lnTo>
                      <a:pt x="18" y="8"/>
                    </a:lnTo>
                    <a:lnTo>
                      <a:pt x="18" y="6"/>
                    </a:lnTo>
                    <a:lnTo>
                      <a:pt x="16" y="2"/>
                    </a:lnTo>
                    <a:lnTo>
                      <a:pt x="12" y="2"/>
                    </a:lnTo>
                    <a:lnTo>
                      <a:pt x="10" y="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22" name="Freeform 311"/>
              <p:cNvSpPr>
                <a:spLocks/>
              </p:cNvSpPr>
              <p:nvPr/>
            </p:nvSpPr>
            <p:spPr bwMode="gray">
              <a:xfrm>
                <a:off x="4899" y="3535"/>
                <a:ext cx="102" cy="104"/>
              </a:xfrm>
              <a:custGeom>
                <a:avLst/>
                <a:gdLst>
                  <a:gd name="T0" fmla="*/ 4 w 92"/>
                  <a:gd name="T1" fmla="*/ 80 h 104"/>
                  <a:gd name="T2" fmla="*/ 4 w 92"/>
                  <a:gd name="T3" fmla="*/ 80 h 104"/>
                  <a:gd name="T4" fmla="*/ 2 w 92"/>
                  <a:gd name="T5" fmla="*/ 82 h 104"/>
                  <a:gd name="T6" fmla="*/ 0 w 92"/>
                  <a:gd name="T7" fmla="*/ 84 h 104"/>
                  <a:gd name="T8" fmla="*/ 0 w 92"/>
                  <a:gd name="T9" fmla="*/ 88 h 104"/>
                  <a:gd name="T10" fmla="*/ 0 w 92"/>
                  <a:gd name="T11" fmla="*/ 90 h 104"/>
                  <a:gd name="T12" fmla="*/ 0 w 92"/>
                  <a:gd name="T13" fmla="*/ 94 h 104"/>
                  <a:gd name="T14" fmla="*/ 4 w 92"/>
                  <a:gd name="T15" fmla="*/ 96 h 104"/>
                  <a:gd name="T16" fmla="*/ 10 w 92"/>
                  <a:gd name="T17" fmla="*/ 98 h 104"/>
                  <a:gd name="T18" fmla="*/ 16 w 92"/>
                  <a:gd name="T19" fmla="*/ 100 h 104"/>
                  <a:gd name="T20" fmla="*/ 22 w 92"/>
                  <a:gd name="T21" fmla="*/ 102 h 104"/>
                  <a:gd name="T22" fmla="*/ 28 w 92"/>
                  <a:gd name="T23" fmla="*/ 104 h 104"/>
                  <a:gd name="T24" fmla="*/ 34 w 92"/>
                  <a:gd name="T25" fmla="*/ 104 h 104"/>
                  <a:gd name="T26" fmla="*/ 36 w 92"/>
                  <a:gd name="T27" fmla="*/ 104 h 104"/>
                  <a:gd name="T28" fmla="*/ 40 w 92"/>
                  <a:gd name="T29" fmla="*/ 102 h 104"/>
                  <a:gd name="T30" fmla="*/ 44 w 92"/>
                  <a:gd name="T31" fmla="*/ 98 h 104"/>
                  <a:gd name="T32" fmla="*/ 48 w 92"/>
                  <a:gd name="T33" fmla="*/ 94 h 104"/>
                  <a:gd name="T34" fmla="*/ 50 w 92"/>
                  <a:gd name="T35" fmla="*/ 90 h 104"/>
                  <a:gd name="T36" fmla="*/ 52 w 92"/>
                  <a:gd name="T37" fmla="*/ 86 h 104"/>
                  <a:gd name="T38" fmla="*/ 52 w 92"/>
                  <a:gd name="T39" fmla="*/ 82 h 104"/>
                  <a:gd name="T40" fmla="*/ 52 w 92"/>
                  <a:gd name="T41" fmla="*/ 78 h 104"/>
                  <a:gd name="T42" fmla="*/ 50 w 92"/>
                  <a:gd name="T43" fmla="*/ 74 h 104"/>
                  <a:gd name="T44" fmla="*/ 52 w 92"/>
                  <a:gd name="T45" fmla="*/ 70 h 104"/>
                  <a:gd name="T46" fmla="*/ 54 w 92"/>
                  <a:gd name="T47" fmla="*/ 66 h 104"/>
                  <a:gd name="T48" fmla="*/ 58 w 92"/>
                  <a:gd name="T49" fmla="*/ 64 h 104"/>
                  <a:gd name="T50" fmla="*/ 62 w 92"/>
                  <a:gd name="T51" fmla="*/ 60 h 104"/>
                  <a:gd name="T52" fmla="*/ 66 w 92"/>
                  <a:gd name="T53" fmla="*/ 54 h 104"/>
                  <a:gd name="T54" fmla="*/ 70 w 92"/>
                  <a:gd name="T55" fmla="*/ 50 h 104"/>
                  <a:gd name="T56" fmla="*/ 72 w 92"/>
                  <a:gd name="T57" fmla="*/ 46 h 104"/>
                  <a:gd name="T58" fmla="*/ 74 w 92"/>
                  <a:gd name="T59" fmla="*/ 44 h 104"/>
                  <a:gd name="T60" fmla="*/ 74 w 92"/>
                  <a:gd name="T61" fmla="*/ 42 h 104"/>
                  <a:gd name="T62" fmla="*/ 80 w 92"/>
                  <a:gd name="T63" fmla="*/ 30 h 104"/>
                  <a:gd name="T64" fmla="*/ 82 w 92"/>
                  <a:gd name="T65" fmla="*/ 28 h 104"/>
                  <a:gd name="T66" fmla="*/ 84 w 92"/>
                  <a:gd name="T67" fmla="*/ 26 h 104"/>
                  <a:gd name="T68" fmla="*/ 86 w 92"/>
                  <a:gd name="T69" fmla="*/ 24 h 104"/>
                  <a:gd name="T70" fmla="*/ 88 w 92"/>
                  <a:gd name="T71" fmla="*/ 20 h 104"/>
                  <a:gd name="T72" fmla="*/ 90 w 92"/>
                  <a:gd name="T73" fmla="*/ 16 h 104"/>
                  <a:gd name="T74" fmla="*/ 92 w 92"/>
                  <a:gd name="T75" fmla="*/ 12 h 104"/>
                  <a:gd name="T76" fmla="*/ 92 w 92"/>
                  <a:gd name="T77" fmla="*/ 8 h 104"/>
                  <a:gd name="T78" fmla="*/ 90 w 92"/>
                  <a:gd name="T79" fmla="*/ 6 h 104"/>
                  <a:gd name="T80" fmla="*/ 86 w 92"/>
                  <a:gd name="T81" fmla="*/ 4 h 104"/>
                  <a:gd name="T82" fmla="*/ 82 w 92"/>
                  <a:gd name="T83" fmla="*/ 2 h 104"/>
                  <a:gd name="T84" fmla="*/ 78 w 92"/>
                  <a:gd name="T85" fmla="*/ 0 h 104"/>
                  <a:gd name="T86" fmla="*/ 74 w 92"/>
                  <a:gd name="T87" fmla="*/ 0 h 104"/>
                  <a:gd name="T88" fmla="*/ 70 w 92"/>
                  <a:gd name="T89" fmla="*/ 0 h 104"/>
                  <a:gd name="T90" fmla="*/ 68 w 92"/>
                  <a:gd name="T91" fmla="*/ 2 h 104"/>
                  <a:gd name="T92" fmla="*/ 66 w 92"/>
                  <a:gd name="T93" fmla="*/ 4 h 104"/>
                  <a:gd name="T94" fmla="*/ 64 w 92"/>
                  <a:gd name="T95" fmla="*/ 8 h 104"/>
                  <a:gd name="T96" fmla="*/ 62 w 92"/>
                  <a:gd name="T97" fmla="*/ 10 h 104"/>
                  <a:gd name="T98" fmla="*/ 60 w 92"/>
                  <a:gd name="T99" fmla="*/ 12 h 104"/>
                  <a:gd name="T100" fmla="*/ 60 w 92"/>
                  <a:gd name="T101" fmla="*/ 12 h 104"/>
                  <a:gd name="T102" fmla="*/ 58 w 92"/>
                  <a:gd name="T103" fmla="*/ 26 h 104"/>
                  <a:gd name="T104" fmla="*/ 42 w 92"/>
                  <a:gd name="T105" fmla="*/ 36 h 104"/>
                  <a:gd name="T106" fmla="*/ 32 w 92"/>
                  <a:gd name="T107" fmla="*/ 44 h 104"/>
                  <a:gd name="T108" fmla="*/ 20 w 92"/>
                  <a:gd name="T109" fmla="*/ 62 h 104"/>
                  <a:gd name="T110" fmla="*/ 14 w 92"/>
                  <a:gd name="T111" fmla="*/ 72 h 104"/>
                  <a:gd name="T112" fmla="*/ 14 w 92"/>
                  <a:gd name="T113" fmla="*/ 72 h 104"/>
                  <a:gd name="T114" fmla="*/ 12 w 92"/>
                  <a:gd name="T115" fmla="*/ 72 h 104"/>
                  <a:gd name="T116" fmla="*/ 8 w 92"/>
                  <a:gd name="T117" fmla="*/ 72 h 104"/>
                  <a:gd name="T118" fmla="*/ 6 w 92"/>
                  <a:gd name="T119" fmla="*/ 76 h 104"/>
                  <a:gd name="T120" fmla="*/ 4 w 92"/>
                  <a:gd name="T121" fmla="*/ 80 h 104"/>
                  <a:gd name="T122" fmla="*/ 4 w 92"/>
                  <a:gd name="T123" fmla="*/ 80 h 10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92"/>
                  <a:gd name="T187" fmla="*/ 0 h 104"/>
                  <a:gd name="T188" fmla="*/ 92 w 92"/>
                  <a:gd name="T189" fmla="*/ 104 h 10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92" h="104">
                    <a:moveTo>
                      <a:pt x="4" y="80"/>
                    </a:moveTo>
                    <a:lnTo>
                      <a:pt x="4" y="80"/>
                    </a:lnTo>
                    <a:lnTo>
                      <a:pt x="2" y="82"/>
                    </a:lnTo>
                    <a:lnTo>
                      <a:pt x="0" y="84"/>
                    </a:lnTo>
                    <a:lnTo>
                      <a:pt x="0" y="88"/>
                    </a:lnTo>
                    <a:lnTo>
                      <a:pt x="0" y="90"/>
                    </a:lnTo>
                    <a:lnTo>
                      <a:pt x="0" y="94"/>
                    </a:lnTo>
                    <a:lnTo>
                      <a:pt x="4" y="96"/>
                    </a:lnTo>
                    <a:lnTo>
                      <a:pt x="10" y="98"/>
                    </a:lnTo>
                    <a:lnTo>
                      <a:pt x="16" y="100"/>
                    </a:lnTo>
                    <a:lnTo>
                      <a:pt x="22" y="102"/>
                    </a:lnTo>
                    <a:lnTo>
                      <a:pt x="28" y="104"/>
                    </a:lnTo>
                    <a:lnTo>
                      <a:pt x="34" y="104"/>
                    </a:lnTo>
                    <a:lnTo>
                      <a:pt x="36" y="104"/>
                    </a:lnTo>
                    <a:lnTo>
                      <a:pt x="40" y="102"/>
                    </a:lnTo>
                    <a:lnTo>
                      <a:pt x="44" y="98"/>
                    </a:lnTo>
                    <a:lnTo>
                      <a:pt x="48" y="94"/>
                    </a:lnTo>
                    <a:lnTo>
                      <a:pt x="50" y="90"/>
                    </a:lnTo>
                    <a:lnTo>
                      <a:pt x="52" y="86"/>
                    </a:lnTo>
                    <a:lnTo>
                      <a:pt x="52" y="82"/>
                    </a:lnTo>
                    <a:lnTo>
                      <a:pt x="52" y="78"/>
                    </a:lnTo>
                    <a:lnTo>
                      <a:pt x="50" y="74"/>
                    </a:lnTo>
                    <a:lnTo>
                      <a:pt x="52" y="70"/>
                    </a:lnTo>
                    <a:lnTo>
                      <a:pt x="54" y="66"/>
                    </a:lnTo>
                    <a:lnTo>
                      <a:pt x="58" y="64"/>
                    </a:lnTo>
                    <a:lnTo>
                      <a:pt x="62" y="60"/>
                    </a:lnTo>
                    <a:lnTo>
                      <a:pt x="66" y="54"/>
                    </a:lnTo>
                    <a:lnTo>
                      <a:pt x="70" y="50"/>
                    </a:lnTo>
                    <a:lnTo>
                      <a:pt x="72" y="46"/>
                    </a:lnTo>
                    <a:lnTo>
                      <a:pt x="74" y="44"/>
                    </a:lnTo>
                    <a:lnTo>
                      <a:pt x="74" y="42"/>
                    </a:lnTo>
                    <a:lnTo>
                      <a:pt x="80" y="30"/>
                    </a:lnTo>
                    <a:lnTo>
                      <a:pt x="82" y="28"/>
                    </a:lnTo>
                    <a:lnTo>
                      <a:pt x="84" y="26"/>
                    </a:lnTo>
                    <a:lnTo>
                      <a:pt x="86" y="24"/>
                    </a:lnTo>
                    <a:lnTo>
                      <a:pt x="88" y="20"/>
                    </a:lnTo>
                    <a:lnTo>
                      <a:pt x="90" y="16"/>
                    </a:lnTo>
                    <a:lnTo>
                      <a:pt x="92" y="12"/>
                    </a:lnTo>
                    <a:lnTo>
                      <a:pt x="92" y="8"/>
                    </a:lnTo>
                    <a:lnTo>
                      <a:pt x="90" y="6"/>
                    </a:lnTo>
                    <a:lnTo>
                      <a:pt x="86" y="4"/>
                    </a:lnTo>
                    <a:lnTo>
                      <a:pt x="82" y="2"/>
                    </a:lnTo>
                    <a:lnTo>
                      <a:pt x="78" y="0"/>
                    </a:lnTo>
                    <a:lnTo>
                      <a:pt x="74" y="0"/>
                    </a:lnTo>
                    <a:lnTo>
                      <a:pt x="70" y="0"/>
                    </a:lnTo>
                    <a:lnTo>
                      <a:pt x="68" y="2"/>
                    </a:lnTo>
                    <a:lnTo>
                      <a:pt x="66" y="4"/>
                    </a:lnTo>
                    <a:lnTo>
                      <a:pt x="64" y="8"/>
                    </a:lnTo>
                    <a:lnTo>
                      <a:pt x="62" y="10"/>
                    </a:lnTo>
                    <a:lnTo>
                      <a:pt x="60" y="12"/>
                    </a:lnTo>
                    <a:lnTo>
                      <a:pt x="58" y="26"/>
                    </a:lnTo>
                    <a:lnTo>
                      <a:pt x="42" y="36"/>
                    </a:lnTo>
                    <a:lnTo>
                      <a:pt x="32" y="44"/>
                    </a:lnTo>
                    <a:lnTo>
                      <a:pt x="20" y="62"/>
                    </a:lnTo>
                    <a:lnTo>
                      <a:pt x="14" y="72"/>
                    </a:lnTo>
                    <a:lnTo>
                      <a:pt x="12" y="72"/>
                    </a:lnTo>
                    <a:lnTo>
                      <a:pt x="8" y="72"/>
                    </a:lnTo>
                    <a:lnTo>
                      <a:pt x="6" y="76"/>
                    </a:lnTo>
                    <a:lnTo>
                      <a:pt x="4" y="80"/>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23" name="Freeform 319"/>
              <p:cNvSpPr>
                <a:spLocks/>
              </p:cNvSpPr>
              <p:nvPr/>
            </p:nvSpPr>
            <p:spPr bwMode="gray">
              <a:xfrm>
                <a:off x="4234" y="3021"/>
                <a:ext cx="560" cy="408"/>
              </a:xfrm>
              <a:custGeom>
                <a:avLst/>
                <a:gdLst>
                  <a:gd name="T0" fmla="*/ 98 w 508"/>
                  <a:gd name="T1" fmla="*/ 124 h 408"/>
                  <a:gd name="T2" fmla="*/ 110 w 508"/>
                  <a:gd name="T3" fmla="*/ 100 h 408"/>
                  <a:gd name="T4" fmla="*/ 128 w 508"/>
                  <a:gd name="T5" fmla="*/ 86 h 408"/>
                  <a:gd name="T6" fmla="*/ 134 w 508"/>
                  <a:gd name="T7" fmla="*/ 70 h 408"/>
                  <a:gd name="T8" fmla="*/ 170 w 508"/>
                  <a:gd name="T9" fmla="*/ 48 h 408"/>
                  <a:gd name="T10" fmla="*/ 190 w 508"/>
                  <a:gd name="T11" fmla="*/ 60 h 408"/>
                  <a:gd name="T12" fmla="*/ 202 w 508"/>
                  <a:gd name="T13" fmla="*/ 56 h 408"/>
                  <a:gd name="T14" fmla="*/ 196 w 508"/>
                  <a:gd name="T15" fmla="*/ 44 h 408"/>
                  <a:gd name="T16" fmla="*/ 204 w 508"/>
                  <a:gd name="T17" fmla="*/ 28 h 408"/>
                  <a:gd name="T18" fmla="*/ 230 w 508"/>
                  <a:gd name="T19" fmla="*/ 18 h 408"/>
                  <a:gd name="T20" fmla="*/ 222 w 508"/>
                  <a:gd name="T21" fmla="*/ 8 h 408"/>
                  <a:gd name="T22" fmla="*/ 238 w 508"/>
                  <a:gd name="T23" fmla="*/ 0 h 408"/>
                  <a:gd name="T24" fmla="*/ 246 w 508"/>
                  <a:gd name="T25" fmla="*/ 8 h 408"/>
                  <a:gd name="T26" fmla="*/ 252 w 508"/>
                  <a:gd name="T27" fmla="*/ 12 h 408"/>
                  <a:gd name="T28" fmla="*/ 256 w 508"/>
                  <a:gd name="T29" fmla="*/ 4 h 408"/>
                  <a:gd name="T30" fmla="*/ 268 w 508"/>
                  <a:gd name="T31" fmla="*/ 20 h 408"/>
                  <a:gd name="T32" fmla="*/ 298 w 508"/>
                  <a:gd name="T33" fmla="*/ 18 h 408"/>
                  <a:gd name="T34" fmla="*/ 300 w 508"/>
                  <a:gd name="T35" fmla="*/ 32 h 408"/>
                  <a:gd name="T36" fmla="*/ 286 w 508"/>
                  <a:gd name="T37" fmla="*/ 52 h 408"/>
                  <a:gd name="T38" fmla="*/ 326 w 508"/>
                  <a:gd name="T39" fmla="*/ 82 h 408"/>
                  <a:gd name="T40" fmla="*/ 344 w 508"/>
                  <a:gd name="T41" fmla="*/ 78 h 408"/>
                  <a:gd name="T42" fmla="*/ 358 w 508"/>
                  <a:gd name="T43" fmla="*/ 10 h 408"/>
                  <a:gd name="T44" fmla="*/ 364 w 508"/>
                  <a:gd name="T45" fmla="*/ 0 h 408"/>
                  <a:gd name="T46" fmla="*/ 378 w 508"/>
                  <a:gd name="T47" fmla="*/ 20 h 408"/>
                  <a:gd name="T48" fmla="*/ 376 w 508"/>
                  <a:gd name="T49" fmla="*/ 36 h 408"/>
                  <a:gd name="T50" fmla="*/ 390 w 508"/>
                  <a:gd name="T51" fmla="*/ 42 h 408"/>
                  <a:gd name="T52" fmla="*/ 404 w 508"/>
                  <a:gd name="T53" fmla="*/ 66 h 408"/>
                  <a:gd name="T54" fmla="*/ 412 w 508"/>
                  <a:gd name="T55" fmla="*/ 80 h 408"/>
                  <a:gd name="T56" fmla="*/ 424 w 508"/>
                  <a:gd name="T57" fmla="*/ 100 h 408"/>
                  <a:gd name="T58" fmla="*/ 454 w 508"/>
                  <a:gd name="T59" fmla="*/ 136 h 408"/>
                  <a:gd name="T60" fmla="*/ 506 w 508"/>
                  <a:gd name="T61" fmla="*/ 210 h 408"/>
                  <a:gd name="T62" fmla="*/ 508 w 508"/>
                  <a:gd name="T63" fmla="*/ 272 h 408"/>
                  <a:gd name="T64" fmla="*/ 488 w 508"/>
                  <a:gd name="T65" fmla="*/ 294 h 408"/>
                  <a:gd name="T66" fmla="*/ 472 w 508"/>
                  <a:gd name="T67" fmla="*/ 332 h 408"/>
                  <a:gd name="T68" fmla="*/ 460 w 508"/>
                  <a:gd name="T69" fmla="*/ 352 h 408"/>
                  <a:gd name="T70" fmla="*/ 460 w 508"/>
                  <a:gd name="T71" fmla="*/ 384 h 408"/>
                  <a:gd name="T72" fmla="*/ 414 w 508"/>
                  <a:gd name="T73" fmla="*/ 408 h 408"/>
                  <a:gd name="T74" fmla="*/ 394 w 508"/>
                  <a:gd name="T75" fmla="*/ 392 h 408"/>
                  <a:gd name="T76" fmla="*/ 376 w 508"/>
                  <a:gd name="T77" fmla="*/ 396 h 408"/>
                  <a:gd name="T78" fmla="*/ 344 w 508"/>
                  <a:gd name="T79" fmla="*/ 388 h 408"/>
                  <a:gd name="T80" fmla="*/ 274 w 508"/>
                  <a:gd name="T81" fmla="*/ 318 h 408"/>
                  <a:gd name="T82" fmla="*/ 214 w 508"/>
                  <a:gd name="T83" fmla="*/ 294 h 408"/>
                  <a:gd name="T84" fmla="*/ 134 w 508"/>
                  <a:gd name="T85" fmla="*/ 326 h 408"/>
                  <a:gd name="T86" fmla="*/ 120 w 508"/>
                  <a:gd name="T87" fmla="*/ 340 h 408"/>
                  <a:gd name="T88" fmla="*/ 80 w 508"/>
                  <a:gd name="T89" fmla="*/ 338 h 408"/>
                  <a:gd name="T90" fmla="*/ 64 w 508"/>
                  <a:gd name="T91" fmla="*/ 352 h 408"/>
                  <a:gd name="T92" fmla="*/ 36 w 508"/>
                  <a:gd name="T93" fmla="*/ 350 h 408"/>
                  <a:gd name="T94" fmla="*/ 30 w 508"/>
                  <a:gd name="T95" fmla="*/ 340 h 408"/>
                  <a:gd name="T96" fmla="*/ 20 w 508"/>
                  <a:gd name="T97" fmla="*/ 342 h 408"/>
                  <a:gd name="T98" fmla="*/ 26 w 508"/>
                  <a:gd name="T99" fmla="*/ 326 h 408"/>
                  <a:gd name="T100" fmla="*/ 24 w 508"/>
                  <a:gd name="T101" fmla="*/ 284 h 408"/>
                  <a:gd name="T102" fmla="*/ 4 w 508"/>
                  <a:gd name="T103" fmla="*/ 228 h 408"/>
                  <a:gd name="T104" fmla="*/ 4 w 508"/>
                  <a:gd name="T105" fmla="*/ 194 h 408"/>
                  <a:gd name="T106" fmla="*/ 12 w 508"/>
                  <a:gd name="T107" fmla="*/ 154 h 408"/>
                  <a:gd name="T108" fmla="*/ 30 w 508"/>
                  <a:gd name="T109" fmla="*/ 138 h 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08"/>
                  <a:gd name="T166" fmla="*/ 0 h 408"/>
                  <a:gd name="T167" fmla="*/ 508 w 508"/>
                  <a:gd name="T168" fmla="*/ 408 h 40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08" h="408">
                    <a:moveTo>
                      <a:pt x="30" y="138"/>
                    </a:moveTo>
                    <a:lnTo>
                      <a:pt x="60" y="136"/>
                    </a:lnTo>
                    <a:lnTo>
                      <a:pt x="92" y="130"/>
                    </a:lnTo>
                    <a:lnTo>
                      <a:pt x="94" y="128"/>
                    </a:lnTo>
                    <a:lnTo>
                      <a:pt x="98" y="124"/>
                    </a:lnTo>
                    <a:lnTo>
                      <a:pt x="100" y="120"/>
                    </a:lnTo>
                    <a:lnTo>
                      <a:pt x="104" y="116"/>
                    </a:lnTo>
                    <a:lnTo>
                      <a:pt x="106" y="112"/>
                    </a:lnTo>
                    <a:lnTo>
                      <a:pt x="108" y="108"/>
                    </a:lnTo>
                    <a:lnTo>
                      <a:pt x="110" y="104"/>
                    </a:lnTo>
                    <a:lnTo>
                      <a:pt x="110" y="100"/>
                    </a:lnTo>
                    <a:lnTo>
                      <a:pt x="110" y="96"/>
                    </a:lnTo>
                    <a:lnTo>
                      <a:pt x="112" y="92"/>
                    </a:lnTo>
                    <a:lnTo>
                      <a:pt x="114" y="88"/>
                    </a:lnTo>
                    <a:lnTo>
                      <a:pt x="118" y="86"/>
                    </a:lnTo>
                    <a:lnTo>
                      <a:pt x="122" y="86"/>
                    </a:lnTo>
                    <a:lnTo>
                      <a:pt x="128" y="86"/>
                    </a:lnTo>
                    <a:lnTo>
                      <a:pt x="128" y="84"/>
                    </a:lnTo>
                    <a:lnTo>
                      <a:pt x="128" y="82"/>
                    </a:lnTo>
                    <a:lnTo>
                      <a:pt x="128" y="80"/>
                    </a:lnTo>
                    <a:lnTo>
                      <a:pt x="130" y="76"/>
                    </a:lnTo>
                    <a:lnTo>
                      <a:pt x="130" y="72"/>
                    </a:lnTo>
                    <a:lnTo>
                      <a:pt x="134" y="70"/>
                    </a:lnTo>
                    <a:lnTo>
                      <a:pt x="136" y="70"/>
                    </a:lnTo>
                    <a:lnTo>
                      <a:pt x="140" y="66"/>
                    </a:lnTo>
                    <a:lnTo>
                      <a:pt x="146" y="56"/>
                    </a:lnTo>
                    <a:lnTo>
                      <a:pt x="156" y="48"/>
                    </a:lnTo>
                    <a:lnTo>
                      <a:pt x="170" y="48"/>
                    </a:lnTo>
                    <a:lnTo>
                      <a:pt x="172" y="50"/>
                    </a:lnTo>
                    <a:lnTo>
                      <a:pt x="176" y="52"/>
                    </a:lnTo>
                    <a:lnTo>
                      <a:pt x="180" y="54"/>
                    </a:lnTo>
                    <a:lnTo>
                      <a:pt x="182" y="56"/>
                    </a:lnTo>
                    <a:lnTo>
                      <a:pt x="186" y="58"/>
                    </a:lnTo>
                    <a:lnTo>
                      <a:pt x="190" y="60"/>
                    </a:lnTo>
                    <a:lnTo>
                      <a:pt x="194" y="60"/>
                    </a:lnTo>
                    <a:lnTo>
                      <a:pt x="196" y="60"/>
                    </a:lnTo>
                    <a:lnTo>
                      <a:pt x="198" y="62"/>
                    </a:lnTo>
                    <a:lnTo>
                      <a:pt x="198" y="60"/>
                    </a:lnTo>
                    <a:lnTo>
                      <a:pt x="200" y="58"/>
                    </a:lnTo>
                    <a:lnTo>
                      <a:pt x="202" y="56"/>
                    </a:lnTo>
                    <a:lnTo>
                      <a:pt x="202" y="54"/>
                    </a:lnTo>
                    <a:lnTo>
                      <a:pt x="202" y="52"/>
                    </a:lnTo>
                    <a:lnTo>
                      <a:pt x="200" y="50"/>
                    </a:lnTo>
                    <a:lnTo>
                      <a:pt x="198" y="48"/>
                    </a:lnTo>
                    <a:lnTo>
                      <a:pt x="196" y="46"/>
                    </a:lnTo>
                    <a:lnTo>
                      <a:pt x="196" y="44"/>
                    </a:lnTo>
                    <a:lnTo>
                      <a:pt x="198" y="42"/>
                    </a:lnTo>
                    <a:lnTo>
                      <a:pt x="202" y="40"/>
                    </a:lnTo>
                    <a:lnTo>
                      <a:pt x="204" y="32"/>
                    </a:lnTo>
                    <a:lnTo>
                      <a:pt x="202" y="32"/>
                    </a:lnTo>
                    <a:lnTo>
                      <a:pt x="204" y="30"/>
                    </a:lnTo>
                    <a:lnTo>
                      <a:pt x="204" y="28"/>
                    </a:lnTo>
                    <a:lnTo>
                      <a:pt x="206" y="24"/>
                    </a:lnTo>
                    <a:lnTo>
                      <a:pt x="208" y="22"/>
                    </a:lnTo>
                    <a:lnTo>
                      <a:pt x="212" y="20"/>
                    </a:lnTo>
                    <a:lnTo>
                      <a:pt x="228" y="20"/>
                    </a:lnTo>
                    <a:lnTo>
                      <a:pt x="228" y="18"/>
                    </a:lnTo>
                    <a:lnTo>
                      <a:pt x="230" y="18"/>
                    </a:lnTo>
                    <a:lnTo>
                      <a:pt x="232" y="16"/>
                    </a:lnTo>
                    <a:lnTo>
                      <a:pt x="232" y="14"/>
                    </a:lnTo>
                    <a:lnTo>
                      <a:pt x="232" y="10"/>
                    </a:lnTo>
                    <a:lnTo>
                      <a:pt x="222" y="10"/>
                    </a:lnTo>
                    <a:lnTo>
                      <a:pt x="222" y="8"/>
                    </a:lnTo>
                    <a:lnTo>
                      <a:pt x="224" y="6"/>
                    </a:lnTo>
                    <a:lnTo>
                      <a:pt x="224" y="4"/>
                    </a:lnTo>
                    <a:lnTo>
                      <a:pt x="228" y="2"/>
                    </a:lnTo>
                    <a:lnTo>
                      <a:pt x="232" y="0"/>
                    </a:lnTo>
                    <a:lnTo>
                      <a:pt x="234" y="0"/>
                    </a:lnTo>
                    <a:lnTo>
                      <a:pt x="238" y="0"/>
                    </a:lnTo>
                    <a:lnTo>
                      <a:pt x="242" y="0"/>
                    </a:lnTo>
                    <a:lnTo>
                      <a:pt x="244" y="0"/>
                    </a:lnTo>
                    <a:lnTo>
                      <a:pt x="246" y="2"/>
                    </a:lnTo>
                    <a:lnTo>
                      <a:pt x="248" y="2"/>
                    </a:lnTo>
                    <a:lnTo>
                      <a:pt x="246" y="6"/>
                    </a:lnTo>
                    <a:lnTo>
                      <a:pt x="246" y="8"/>
                    </a:lnTo>
                    <a:lnTo>
                      <a:pt x="244" y="8"/>
                    </a:lnTo>
                    <a:lnTo>
                      <a:pt x="244" y="10"/>
                    </a:lnTo>
                    <a:lnTo>
                      <a:pt x="246" y="10"/>
                    </a:lnTo>
                    <a:lnTo>
                      <a:pt x="248" y="12"/>
                    </a:lnTo>
                    <a:lnTo>
                      <a:pt x="252" y="12"/>
                    </a:lnTo>
                    <a:lnTo>
                      <a:pt x="254" y="10"/>
                    </a:lnTo>
                    <a:lnTo>
                      <a:pt x="254" y="8"/>
                    </a:lnTo>
                    <a:lnTo>
                      <a:pt x="254" y="6"/>
                    </a:lnTo>
                    <a:lnTo>
                      <a:pt x="254" y="4"/>
                    </a:lnTo>
                    <a:lnTo>
                      <a:pt x="256" y="4"/>
                    </a:lnTo>
                    <a:lnTo>
                      <a:pt x="258" y="4"/>
                    </a:lnTo>
                    <a:lnTo>
                      <a:pt x="262" y="6"/>
                    </a:lnTo>
                    <a:lnTo>
                      <a:pt x="264" y="12"/>
                    </a:lnTo>
                    <a:lnTo>
                      <a:pt x="266" y="16"/>
                    </a:lnTo>
                    <a:lnTo>
                      <a:pt x="268" y="18"/>
                    </a:lnTo>
                    <a:lnTo>
                      <a:pt x="268" y="20"/>
                    </a:lnTo>
                    <a:lnTo>
                      <a:pt x="280" y="14"/>
                    </a:lnTo>
                    <a:lnTo>
                      <a:pt x="282" y="14"/>
                    </a:lnTo>
                    <a:lnTo>
                      <a:pt x="284" y="14"/>
                    </a:lnTo>
                    <a:lnTo>
                      <a:pt x="290" y="14"/>
                    </a:lnTo>
                    <a:lnTo>
                      <a:pt x="294" y="16"/>
                    </a:lnTo>
                    <a:lnTo>
                      <a:pt x="298" y="18"/>
                    </a:lnTo>
                    <a:lnTo>
                      <a:pt x="300" y="20"/>
                    </a:lnTo>
                    <a:lnTo>
                      <a:pt x="302" y="24"/>
                    </a:lnTo>
                    <a:lnTo>
                      <a:pt x="304" y="28"/>
                    </a:lnTo>
                    <a:lnTo>
                      <a:pt x="302" y="30"/>
                    </a:lnTo>
                    <a:lnTo>
                      <a:pt x="302" y="32"/>
                    </a:lnTo>
                    <a:lnTo>
                      <a:pt x="300" y="32"/>
                    </a:lnTo>
                    <a:lnTo>
                      <a:pt x="298" y="34"/>
                    </a:lnTo>
                    <a:lnTo>
                      <a:pt x="294" y="36"/>
                    </a:lnTo>
                    <a:lnTo>
                      <a:pt x="292" y="40"/>
                    </a:lnTo>
                    <a:lnTo>
                      <a:pt x="290" y="44"/>
                    </a:lnTo>
                    <a:lnTo>
                      <a:pt x="288" y="48"/>
                    </a:lnTo>
                    <a:lnTo>
                      <a:pt x="286" y="52"/>
                    </a:lnTo>
                    <a:lnTo>
                      <a:pt x="286" y="54"/>
                    </a:lnTo>
                    <a:lnTo>
                      <a:pt x="290" y="56"/>
                    </a:lnTo>
                    <a:lnTo>
                      <a:pt x="298" y="62"/>
                    </a:lnTo>
                    <a:lnTo>
                      <a:pt x="308" y="70"/>
                    </a:lnTo>
                    <a:lnTo>
                      <a:pt x="318" y="76"/>
                    </a:lnTo>
                    <a:lnTo>
                      <a:pt x="326" y="82"/>
                    </a:lnTo>
                    <a:lnTo>
                      <a:pt x="330" y="82"/>
                    </a:lnTo>
                    <a:lnTo>
                      <a:pt x="330" y="84"/>
                    </a:lnTo>
                    <a:lnTo>
                      <a:pt x="334" y="84"/>
                    </a:lnTo>
                    <a:lnTo>
                      <a:pt x="336" y="84"/>
                    </a:lnTo>
                    <a:lnTo>
                      <a:pt x="340" y="82"/>
                    </a:lnTo>
                    <a:lnTo>
                      <a:pt x="344" y="78"/>
                    </a:lnTo>
                    <a:lnTo>
                      <a:pt x="348" y="70"/>
                    </a:lnTo>
                    <a:lnTo>
                      <a:pt x="352" y="58"/>
                    </a:lnTo>
                    <a:lnTo>
                      <a:pt x="354" y="48"/>
                    </a:lnTo>
                    <a:lnTo>
                      <a:pt x="356" y="42"/>
                    </a:lnTo>
                    <a:lnTo>
                      <a:pt x="358" y="12"/>
                    </a:lnTo>
                    <a:lnTo>
                      <a:pt x="358" y="10"/>
                    </a:lnTo>
                    <a:lnTo>
                      <a:pt x="358" y="6"/>
                    </a:lnTo>
                    <a:lnTo>
                      <a:pt x="358" y="4"/>
                    </a:lnTo>
                    <a:lnTo>
                      <a:pt x="360" y="2"/>
                    </a:lnTo>
                    <a:lnTo>
                      <a:pt x="360" y="0"/>
                    </a:lnTo>
                    <a:lnTo>
                      <a:pt x="364" y="0"/>
                    </a:lnTo>
                    <a:lnTo>
                      <a:pt x="368" y="0"/>
                    </a:lnTo>
                    <a:lnTo>
                      <a:pt x="372" y="4"/>
                    </a:lnTo>
                    <a:lnTo>
                      <a:pt x="376" y="6"/>
                    </a:lnTo>
                    <a:lnTo>
                      <a:pt x="376" y="12"/>
                    </a:lnTo>
                    <a:lnTo>
                      <a:pt x="378" y="16"/>
                    </a:lnTo>
                    <a:lnTo>
                      <a:pt x="378" y="20"/>
                    </a:lnTo>
                    <a:lnTo>
                      <a:pt x="378" y="22"/>
                    </a:lnTo>
                    <a:lnTo>
                      <a:pt x="378" y="24"/>
                    </a:lnTo>
                    <a:lnTo>
                      <a:pt x="376" y="24"/>
                    </a:lnTo>
                    <a:lnTo>
                      <a:pt x="376" y="28"/>
                    </a:lnTo>
                    <a:lnTo>
                      <a:pt x="376" y="32"/>
                    </a:lnTo>
                    <a:lnTo>
                      <a:pt x="376" y="36"/>
                    </a:lnTo>
                    <a:lnTo>
                      <a:pt x="378" y="40"/>
                    </a:lnTo>
                    <a:lnTo>
                      <a:pt x="378" y="42"/>
                    </a:lnTo>
                    <a:lnTo>
                      <a:pt x="382" y="42"/>
                    </a:lnTo>
                    <a:lnTo>
                      <a:pt x="384" y="42"/>
                    </a:lnTo>
                    <a:lnTo>
                      <a:pt x="388" y="42"/>
                    </a:lnTo>
                    <a:lnTo>
                      <a:pt x="390" y="42"/>
                    </a:lnTo>
                    <a:lnTo>
                      <a:pt x="392" y="44"/>
                    </a:lnTo>
                    <a:lnTo>
                      <a:pt x="394" y="46"/>
                    </a:lnTo>
                    <a:lnTo>
                      <a:pt x="396" y="50"/>
                    </a:lnTo>
                    <a:lnTo>
                      <a:pt x="398" y="56"/>
                    </a:lnTo>
                    <a:lnTo>
                      <a:pt x="402" y="62"/>
                    </a:lnTo>
                    <a:lnTo>
                      <a:pt x="404" y="66"/>
                    </a:lnTo>
                    <a:lnTo>
                      <a:pt x="408" y="68"/>
                    </a:lnTo>
                    <a:lnTo>
                      <a:pt x="408" y="70"/>
                    </a:lnTo>
                    <a:lnTo>
                      <a:pt x="410" y="72"/>
                    </a:lnTo>
                    <a:lnTo>
                      <a:pt x="410" y="76"/>
                    </a:lnTo>
                    <a:lnTo>
                      <a:pt x="412" y="80"/>
                    </a:lnTo>
                    <a:lnTo>
                      <a:pt x="414" y="84"/>
                    </a:lnTo>
                    <a:lnTo>
                      <a:pt x="416" y="88"/>
                    </a:lnTo>
                    <a:lnTo>
                      <a:pt x="416" y="92"/>
                    </a:lnTo>
                    <a:lnTo>
                      <a:pt x="418" y="94"/>
                    </a:lnTo>
                    <a:lnTo>
                      <a:pt x="420" y="98"/>
                    </a:lnTo>
                    <a:lnTo>
                      <a:pt x="424" y="100"/>
                    </a:lnTo>
                    <a:lnTo>
                      <a:pt x="426" y="104"/>
                    </a:lnTo>
                    <a:lnTo>
                      <a:pt x="430" y="108"/>
                    </a:lnTo>
                    <a:lnTo>
                      <a:pt x="434" y="112"/>
                    </a:lnTo>
                    <a:lnTo>
                      <a:pt x="436" y="114"/>
                    </a:lnTo>
                    <a:lnTo>
                      <a:pt x="454" y="136"/>
                    </a:lnTo>
                    <a:lnTo>
                      <a:pt x="454" y="144"/>
                    </a:lnTo>
                    <a:lnTo>
                      <a:pt x="488" y="170"/>
                    </a:lnTo>
                    <a:lnTo>
                      <a:pt x="490" y="174"/>
                    </a:lnTo>
                    <a:lnTo>
                      <a:pt x="496" y="182"/>
                    </a:lnTo>
                    <a:lnTo>
                      <a:pt x="502" y="194"/>
                    </a:lnTo>
                    <a:lnTo>
                      <a:pt x="506" y="210"/>
                    </a:lnTo>
                    <a:lnTo>
                      <a:pt x="506" y="224"/>
                    </a:lnTo>
                    <a:lnTo>
                      <a:pt x="508" y="240"/>
                    </a:lnTo>
                    <a:lnTo>
                      <a:pt x="508" y="256"/>
                    </a:lnTo>
                    <a:lnTo>
                      <a:pt x="508" y="268"/>
                    </a:lnTo>
                    <a:lnTo>
                      <a:pt x="508" y="272"/>
                    </a:lnTo>
                    <a:lnTo>
                      <a:pt x="508" y="276"/>
                    </a:lnTo>
                    <a:lnTo>
                      <a:pt x="504" y="280"/>
                    </a:lnTo>
                    <a:lnTo>
                      <a:pt x="502" y="284"/>
                    </a:lnTo>
                    <a:lnTo>
                      <a:pt x="498" y="288"/>
                    </a:lnTo>
                    <a:lnTo>
                      <a:pt x="494" y="292"/>
                    </a:lnTo>
                    <a:lnTo>
                      <a:pt x="488" y="294"/>
                    </a:lnTo>
                    <a:lnTo>
                      <a:pt x="480" y="312"/>
                    </a:lnTo>
                    <a:lnTo>
                      <a:pt x="478" y="316"/>
                    </a:lnTo>
                    <a:lnTo>
                      <a:pt x="476" y="322"/>
                    </a:lnTo>
                    <a:lnTo>
                      <a:pt x="474" y="326"/>
                    </a:lnTo>
                    <a:lnTo>
                      <a:pt x="472" y="332"/>
                    </a:lnTo>
                    <a:lnTo>
                      <a:pt x="470" y="336"/>
                    </a:lnTo>
                    <a:lnTo>
                      <a:pt x="466" y="338"/>
                    </a:lnTo>
                    <a:lnTo>
                      <a:pt x="462" y="340"/>
                    </a:lnTo>
                    <a:lnTo>
                      <a:pt x="460" y="344"/>
                    </a:lnTo>
                    <a:lnTo>
                      <a:pt x="460" y="346"/>
                    </a:lnTo>
                    <a:lnTo>
                      <a:pt x="460" y="352"/>
                    </a:lnTo>
                    <a:lnTo>
                      <a:pt x="462" y="358"/>
                    </a:lnTo>
                    <a:lnTo>
                      <a:pt x="464" y="364"/>
                    </a:lnTo>
                    <a:lnTo>
                      <a:pt x="466" y="370"/>
                    </a:lnTo>
                    <a:lnTo>
                      <a:pt x="466" y="376"/>
                    </a:lnTo>
                    <a:lnTo>
                      <a:pt x="464" y="380"/>
                    </a:lnTo>
                    <a:lnTo>
                      <a:pt x="460" y="384"/>
                    </a:lnTo>
                    <a:lnTo>
                      <a:pt x="452" y="388"/>
                    </a:lnTo>
                    <a:lnTo>
                      <a:pt x="440" y="394"/>
                    </a:lnTo>
                    <a:lnTo>
                      <a:pt x="430" y="402"/>
                    </a:lnTo>
                    <a:lnTo>
                      <a:pt x="420" y="406"/>
                    </a:lnTo>
                    <a:lnTo>
                      <a:pt x="416" y="408"/>
                    </a:lnTo>
                    <a:lnTo>
                      <a:pt x="414" y="408"/>
                    </a:lnTo>
                    <a:lnTo>
                      <a:pt x="412" y="406"/>
                    </a:lnTo>
                    <a:lnTo>
                      <a:pt x="408" y="404"/>
                    </a:lnTo>
                    <a:lnTo>
                      <a:pt x="402" y="400"/>
                    </a:lnTo>
                    <a:lnTo>
                      <a:pt x="398" y="396"/>
                    </a:lnTo>
                    <a:lnTo>
                      <a:pt x="396" y="392"/>
                    </a:lnTo>
                    <a:lnTo>
                      <a:pt x="394" y="392"/>
                    </a:lnTo>
                    <a:lnTo>
                      <a:pt x="392" y="392"/>
                    </a:lnTo>
                    <a:lnTo>
                      <a:pt x="390" y="392"/>
                    </a:lnTo>
                    <a:lnTo>
                      <a:pt x="386" y="394"/>
                    </a:lnTo>
                    <a:lnTo>
                      <a:pt x="384" y="396"/>
                    </a:lnTo>
                    <a:lnTo>
                      <a:pt x="380" y="396"/>
                    </a:lnTo>
                    <a:lnTo>
                      <a:pt x="376" y="396"/>
                    </a:lnTo>
                    <a:lnTo>
                      <a:pt x="372" y="396"/>
                    </a:lnTo>
                    <a:lnTo>
                      <a:pt x="368" y="394"/>
                    </a:lnTo>
                    <a:lnTo>
                      <a:pt x="366" y="394"/>
                    </a:lnTo>
                    <a:lnTo>
                      <a:pt x="364" y="392"/>
                    </a:lnTo>
                    <a:lnTo>
                      <a:pt x="346" y="392"/>
                    </a:lnTo>
                    <a:lnTo>
                      <a:pt x="344" y="388"/>
                    </a:lnTo>
                    <a:lnTo>
                      <a:pt x="338" y="380"/>
                    </a:lnTo>
                    <a:lnTo>
                      <a:pt x="334" y="366"/>
                    </a:lnTo>
                    <a:lnTo>
                      <a:pt x="330" y="354"/>
                    </a:lnTo>
                    <a:lnTo>
                      <a:pt x="318" y="334"/>
                    </a:lnTo>
                    <a:lnTo>
                      <a:pt x="292" y="332"/>
                    </a:lnTo>
                    <a:lnTo>
                      <a:pt x="274" y="318"/>
                    </a:lnTo>
                    <a:lnTo>
                      <a:pt x="272" y="316"/>
                    </a:lnTo>
                    <a:lnTo>
                      <a:pt x="266" y="310"/>
                    </a:lnTo>
                    <a:lnTo>
                      <a:pt x="256" y="304"/>
                    </a:lnTo>
                    <a:lnTo>
                      <a:pt x="240" y="296"/>
                    </a:lnTo>
                    <a:lnTo>
                      <a:pt x="220" y="292"/>
                    </a:lnTo>
                    <a:lnTo>
                      <a:pt x="214" y="294"/>
                    </a:lnTo>
                    <a:lnTo>
                      <a:pt x="204" y="296"/>
                    </a:lnTo>
                    <a:lnTo>
                      <a:pt x="190" y="300"/>
                    </a:lnTo>
                    <a:lnTo>
                      <a:pt x="178" y="304"/>
                    </a:lnTo>
                    <a:lnTo>
                      <a:pt x="144" y="324"/>
                    </a:lnTo>
                    <a:lnTo>
                      <a:pt x="136" y="324"/>
                    </a:lnTo>
                    <a:lnTo>
                      <a:pt x="134" y="326"/>
                    </a:lnTo>
                    <a:lnTo>
                      <a:pt x="134" y="328"/>
                    </a:lnTo>
                    <a:lnTo>
                      <a:pt x="132" y="332"/>
                    </a:lnTo>
                    <a:lnTo>
                      <a:pt x="130" y="334"/>
                    </a:lnTo>
                    <a:lnTo>
                      <a:pt x="128" y="338"/>
                    </a:lnTo>
                    <a:lnTo>
                      <a:pt x="124" y="340"/>
                    </a:lnTo>
                    <a:lnTo>
                      <a:pt x="120" y="340"/>
                    </a:lnTo>
                    <a:lnTo>
                      <a:pt x="116" y="340"/>
                    </a:lnTo>
                    <a:lnTo>
                      <a:pt x="110" y="340"/>
                    </a:lnTo>
                    <a:lnTo>
                      <a:pt x="106" y="340"/>
                    </a:lnTo>
                    <a:lnTo>
                      <a:pt x="104" y="338"/>
                    </a:lnTo>
                    <a:lnTo>
                      <a:pt x="102" y="338"/>
                    </a:lnTo>
                    <a:lnTo>
                      <a:pt x="80" y="338"/>
                    </a:lnTo>
                    <a:lnTo>
                      <a:pt x="78" y="338"/>
                    </a:lnTo>
                    <a:lnTo>
                      <a:pt x="76" y="340"/>
                    </a:lnTo>
                    <a:lnTo>
                      <a:pt x="74" y="342"/>
                    </a:lnTo>
                    <a:lnTo>
                      <a:pt x="70" y="344"/>
                    </a:lnTo>
                    <a:lnTo>
                      <a:pt x="68" y="346"/>
                    </a:lnTo>
                    <a:lnTo>
                      <a:pt x="64" y="352"/>
                    </a:lnTo>
                    <a:lnTo>
                      <a:pt x="60" y="352"/>
                    </a:lnTo>
                    <a:lnTo>
                      <a:pt x="52" y="352"/>
                    </a:lnTo>
                    <a:lnTo>
                      <a:pt x="48" y="352"/>
                    </a:lnTo>
                    <a:lnTo>
                      <a:pt x="44" y="352"/>
                    </a:lnTo>
                    <a:lnTo>
                      <a:pt x="40" y="352"/>
                    </a:lnTo>
                    <a:lnTo>
                      <a:pt x="36" y="350"/>
                    </a:lnTo>
                    <a:lnTo>
                      <a:pt x="34" y="350"/>
                    </a:lnTo>
                    <a:lnTo>
                      <a:pt x="32" y="348"/>
                    </a:lnTo>
                    <a:lnTo>
                      <a:pt x="32" y="346"/>
                    </a:lnTo>
                    <a:lnTo>
                      <a:pt x="32" y="342"/>
                    </a:lnTo>
                    <a:lnTo>
                      <a:pt x="30" y="340"/>
                    </a:lnTo>
                    <a:lnTo>
                      <a:pt x="30" y="342"/>
                    </a:lnTo>
                    <a:lnTo>
                      <a:pt x="28" y="342"/>
                    </a:lnTo>
                    <a:lnTo>
                      <a:pt x="26" y="344"/>
                    </a:lnTo>
                    <a:lnTo>
                      <a:pt x="24" y="344"/>
                    </a:lnTo>
                    <a:lnTo>
                      <a:pt x="22" y="344"/>
                    </a:lnTo>
                    <a:lnTo>
                      <a:pt x="20" y="342"/>
                    </a:lnTo>
                    <a:lnTo>
                      <a:pt x="18" y="342"/>
                    </a:lnTo>
                    <a:lnTo>
                      <a:pt x="16" y="338"/>
                    </a:lnTo>
                    <a:lnTo>
                      <a:pt x="16" y="336"/>
                    </a:lnTo>
                    <a:lnTo>
                      <a:pt x="16" y="332"/>
                    </a:lnTo>
                    <a:lnTo>
                      <a:pt x="20" y="330"/>
                    </a:lnTo>
                    <a:lnTo>
                      <a:pt x="26" y="326"/>
                    </a:lnTo>
                    <a:lnTo>
                      <a:pt x="30" y="300"/>
                    </a:lnTo>
                    <a:lnTo>
                      <a:pt x="28" y="296"/>
                    </a:lnTo>
                    <a:lnTo>
                      <a:pt x="28" y="292"/>
                    </a:lnTo>
                    <a:lnTo>
                      <a:pt x="26" y="288"/>
                    </a:lnTo>
                    <a:lnTo>
                      <a:pt x="24" y="284"/>
                    </a:lnTo>
                    <a:lnTo>
                      <a:pt x="22" y="280"/>
                    </a:lnTo>
                    <a:lnTo>
                      <a:pt x="22" y="278"/>
                    </a:lnTo>
                    <a:lnTo>
                      <a:pt x="18" y="272"/>
                    </a:lnTo>
                    <a:lnTo>
                      <a:pt x="12" y="258"/>
                    </a:lnTo>
                    <a:lnTo>
                      <a:pt x="8" y="242"/>
                    </a:lnTo>
                    <a:lnTo>
                      <a:pt x="4" y="228"/>
                    </a:lnTo>
                    <a:lnTo>
                      <a:pt x="4" y="218"/>
                    </a:lnTo>
                    <a:lnTo>
                      <a:pt x="8" y="214"/>
                    </a:lnTo>
                    <a:lnTo>
                      <a:pt x="8" y="208"/>
                    </a:lnTo>
                    <a:lnTo>
                      <a:pt x="8" y="202"/>
                    </a:lnTo>
                    <a:lnTo>
                      <a:pt x="6" y="196"/>
                    </a:lnTo>
                    <a:lnTo>
                      <a:pt x="4" y="194"/>
                    </a:lnTo>
                    <a:lnTo>
                      <a:pt x="2" y="188"/>
                    </a:lnTo>
                    <a:lnTo>
                      <a:pt x="0" y="178"/>
                    </a:lnTo>
                    <a:lnTo>
                      <a:pt x="0" y="168"/>
                    </a:lnTo>
                    <a:lnTo>
                      <a:pt x="4" y="160"/>
                    </a:lnTo>
                    <a:lnTo>
                      <a:pt x="8" y="158"/>
                    </a:lnTo>
                    <a:lnTo>
                      <a:pt x="12" y="154"/>
                    </a:lnTo>
                    <a:lnTo>
                      <a:pt x="16" y="150"/>
                    </a:lnTo>
                    <a:lnTo>
                      <a:pt x="20" y="148"/>
                    </a:lnTo>
                    <a:lnTo>
                      <a:pt x="24" y="144"/>
                    </a:lnTo>
                    <a:lnTo>
                      <a:pt x="28" y="140"/>
                    </a:lnTo>
                    <a:lnTo>
                      <a:pt x="30" y="138"/>
                    </a:lnTo>
                    <a:close/>
                  </a:path>
                </a:pathLst>
              </a:custGeom>
              <a:grpFill/>
              <a:ln w="9525">
                <a:solidFill>
                  <a:srgbClr val="C0C0C0"/>
                </a:solidFill>
                <a:round/>
                <a:headEnd/>
                <a:tailEnd/>
              </a:ln>
            </p:spPr>
            <p:txBody>
              <a:bodyPr/>
              <a:lstStyle/>
              <a:p>
                <a:pPr>
                  <a:defRPr/>
                </a:pPr>
                <a:endParaRPr lang="en-US">
                  <a:solidFill>
                    <a:schemeClr val="bg2"/>
                  </a:solidFill>
                </a:endParaRPr>
              </a:p>
            </p:txBody>
          </p:sp>
          <p:sp>
            <p:nvSpPr>
              <p:cNvPr id="224" name="Freeform 317"/>
              <p:cNvSpPr>
                <a:spLocks/>
              </p:cNvSpPr>
              <p:nvPr/>
            </p:nvSpPr>
            <p:spPr bwMode="gray">
              <a:xfrm>
                <a:off x="4618" y="2871"/>
                <a:ext cx="141" cy="108"/>
              </a:xfrm>
              <a:custGeom>
                <a:avLst/>
                <a:gdLst>
                  <a:gd name="T0" fmla="*/ 78 w 128"/>
                  <a:gd name="T1" fmla="*/ 40 h 108"/>
                  <a:gd name="T2" fmla="*/ 78 w 128"/>
                  <a:gd name="T3" fmla="*/ 38 h 108"/>
                  <a:gd name="T4" fmla="*/ 76 w 128"/>
                  <a:gd name="T5" fmla="*/ 36 h 108"/>
                  <a:gd name="T6" fmla="*/ 72 w 128"/>
                  <a:gd name="T7" fmla="*/ 36 h 108"/>
                  <a:gd name="T8" fmla="*/ 70 w 128"/>
                  <a:gd name="T9" fmla="*/ 34 h 108"/>
                  <a:gd name="T10" fmla="*/ 68 w 128"/>
                  <a:gd name="T11" fmla="*/ 32 h 108"/>
                  <a:gd name="T12" fmla="*/ 62 w 128"/>
                  <a:gd name="T13" fmla="*/ 28 h 108"/>
                  <a:gd name="T14" fmla="*/ 58 w 128"/>
                  <a:gd name="T15" fmla="*/ 24 h 108"/>
                  <a:gd name="T16" fmla="*/ 52 w 128"/>
                  <a:gd name="T17" fmla="*/ 20 h 108"/>
                  <a:gd name="T18" fmla="*/ 46 w 128"/>
                  <a:gd name="T19" fmla="*/ 16 h 108"/>
                  <a:gd name="T20" fmla="*/ 42 w 128"/>
                  <a:gd name="T21" fmla="*/ 12 h 108"/>
                  <a:gd name="T22" fmla="*/ 40 w 128"/>
                  <a:gd name="T23" fmla="*/ 10 h 108"/>
                  <a:gd name="T24" fmla="*/ 38 w 128"/>
                  <a:gd name="T25" fmla="*/ 10 h 108"/>
                  <a:gd name="T26" fmla="*/ 34 w 128"/>
                  <a:gd name="T27" fmla="*/ 10 h 108"/>
                  <a:gd name="T28" fmla="*/ 26 w 128"/>
                  <a:gd name="T29" fmla="*/ 8 h 108"/>
                  <a:gd name="T30" fmla="*/ 14 w 128"/>
                  <a:gd name="T31" fmla="*/ 4 h 108"/>
                  <a:gd name="T32" fmla="*/ 4 w 128"/>
                  <a:gd name="T33" fmla="*/ 0 h 108"/>
                  <a:gd name="T34" fmla="*/ 0 w 128"/>
                  <a:gd name="T35" fmla="*/ 80 h 108"/>
                  <a:gd name="T36" fmla="*/ 12 w 128"/>
                  <a:gd name="T37" fmla="*/ 86 h 108"/>
                  <a:gd name="T38" fmla="*/ 28 w 128"/>
                  <a:gd name="T39" fmla="*/ 80 h 108"/>
                  <a:gd name="T40" fmla="*/ 28 w 128"/>
                  <a:gd name="T41" fmla="*/ 78 h 108"/>
                  <a:gd name="T42" fmla="*/ 28 w 128"/>
                  <a:gd name="T43" fmla="*/ 76 h 108"/>
                  <a:gd name="T44" fmla="*/ 30 w 128"/>
                  <a:gd name="T45" fmla="*/ 74 h 108"/>
                  <a:gd name="T46" fmla="*/ 34 w 128"/>
                  <a:gd name="T47" fmla="*/ 72 h 108"/>
                  <a:gd name="T48" fmla="*/ 38 w 128"/>
                  <a:gd name="T49" fmla="*/ 68 h 108"/>
                  <a:gd name="T50" fmla="*/ 42 w 128"/>
                  <a:gd name="T51" fmla="*/ 68 h 108"/>
                  <a:gd name="T52" fmla="*/ 46 w 128"/>
                  <a:gd name="T53" fmla="*/ 66 h 108"/>
                  <a:gd name="T54" fmla="*/ 52 w 128"/>
                  <a:gd name="T55" fmla="*/ 68 h 108"/>
                  <a:gd name="T56" fmla="*/ 76 w 128"/>
                  <a:gd name="T57" fmla="*/ 82 h 108"/>
                  <a:gd name="T58" fmla="*/ 86 w 128"/>
                  <a:gd name="T59" fmla="*/ 94 h 108"/>
                  <a:gd name="T60" fmla="*/ 104 w 128"/>
                  <a:gd name="T61" fmla="*/ 102 h 108"/>
                  <a:gd name="T62" fmla="*/ 126 w 128"/>
                  <a:gd name="T63" fmla="*/ 108 h 108"/>
                  <a:gd name="T64" fmla="*/ 128 w 128"/>
                  <a:gd name="T65" fmla="*/ 108 h 108"/>
                  <a:gd name="T66" fmla="*/ 128 w 128"/>
                  <a:gd name="T67" fmla="*/ 106 h 108"/>
                  <a:gd name="T68" fmla="*/ 128 w 128"/>
                  <a:gd name="T69" fmla="*/ 104 h 108"/>
                  <a:gd name="T70" fmla="*/ 128 w 128"/>
                  <a:gd name="T71" fmla="*/ 100 h 108"/>
                  <a:gd name="T72" fmla="*/ 126 w 128"/>
                  <a:gd name="T73" fmla="*/ 98 h 108"/>
                  <a:gd name="T74" fmla="*/ 124 w 128"/>
                  <a:gd name="T75" fmla="*/ 94 h 108"/>
                  <a:gd name="T76" fmla="*/ 120 w 128"/>
                  <a:gd name="T77" fmla="*/ 92 h 108"/>
                  <a:gd name="T78" fmla="*/ 116 w 128"/>
                  <a:gd name="T79" fmla="*/ 88 h 108"/>
                  <a:gd name="T80" fmla="*/ 110 w 128"/>
                  <a:gd name="T81" fmla="*/ 84 h 108"/>
                  <a:gd name="T82" fmla="*/ 106 w 128"/>
                  <a:gd name="T83" fmla="*/ 80 h 108"/>
                  <a:gd name="T84" fmla="*/ 102 w 128"/>
                  <a:gd name="T85" fmla="*/ 76 h 108"/>
                  <a:gd name="T86" fmla="*/ 98 w 128"/>
                  <a:gd name="T87" fmla="*/ 72 h 108"/>
                  <a:gd name="T88" fmla="*/ 96 w 128"/>
                  <a:gd name="T89" fmla="*/ 70 h 108"/>
                  <a:gd name="T90" fmla="*/ 96 w 128"/>
                  <a:gd name="T91" fmla="*/ 70 h 108"/>
                  <a:gd name="T92" fmla="*/ 80 w 128"/>
                  <a:gd name="T93" fmla="*/ 60 h 108"/>
                  <a:gd name="T94" fmla="*/ 96 w 128"/>
                  <a:gd name="T95" fmla="*/ 54 h 108"/>
                  <a:gd name="T96" fmla="*/ 92 w 128"/>
                  <a:gd name="T97" fmla="*/ 46 h 108"/>
                  <a:gd name="T98" fmla="*/ 90 w 128"/>
                  <a:gd name="T99" fmla="*/ 46 h 108"/>
                  <a:gd name="T100" fmla="*/ 88 w 128"/>
                  <a:gd name="T101" fmla="*/ 44 h 108"/>
                  <a:gd name="T102" fmla="*/ 84 w 128"/>
                  <a:gd name="T103" fmla="*/ 44 h 108"/>
                  <a:gd name="T104" fmla="*/ 80 w 128"/>
                  <a:gd name="T105" fmla="*/ 42 h 108"/>
                  <a:gd name="T106" fmla="*/ 78 w 128"/>
                  <a:gd name="T107" fmla="*/ 42 h 108"/>
                  <a:gd name="T108" fmla="*/ 78 w 128"/>
                  <a:gd name="T109" fmla="*/ 40 h 108"/>
                  <a:gd name="T110" fmla="*/ 78 w 128"/>
                  <a:gd name="T111" fmla="*/ 40 h 10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8"/>
                  <a:gd name="T169" fmla="*/ 0 h 108"/>
                  <a:gd name="T170" fmla="*/ 128 w 128"/>
                  <a:gd name="T171" fmla="*/ 108 h 10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8" h="108">
                    <a:moveTo>
                      <a:pt x="78" y="40"/>
                    </a:moveTo>
                    <a:lnTo>
                      <a:pt x="78" y="38"/>
                    </a:lnTo>
                    <a:lnTo>
                      <a:pt x="76" y="36"/>
                    </a:lnTo>
                    <a:lnTo>
                      <a:pt x="72" y="36"/>
                    </a:lnTo>
                    <a:lnTo>
                      <a:pt x="70" y="34"/>
                    </a:lnTo>
                    <a:lnTo>
                      <a:pt x="68" y="32"/>
                    </a:lnTo>
                    <a:lnTo>
                      <a:pt x="62" y="28"/>
                    </a:lnTo>
                    <a:lnTo>
                      <a:pt x="58" y="24"/>
                    </a:lnTo>
                    <a:lnTo>
                      <a:pt x="52" y="20"/>
                    </a:lnTo>
                    <a:lnTo>
                      <a:pt x="46" y="16"/>
                    </a:lnTo>
                    <a:lnTo>
                      <a:pt x="42" y="12"/>
                    </a:lnTo>
                    <a:lnTo>
                      <a:pt x="40" y="10"/>
                    </a:lnTo>
                    <a:lnTo>
                      <a:pt x="38" y="10"/>
                    </a:lnTo>
                    <a:lnTo>
                      <a:pt x="34" y="10"/>
                    </a:lnTo>
                    <a:lnTo>
                      <a:pt x="26" y="8"/>
                    </a:lnTo>
                    <a:lnTo>
                      <a:pt x="14" y="4"/>
                    </a:lnTo>
                    <a:lnTo>
                      <a:pt x="4" y="0"/>
                    </a:lnTo>
                    <a:lnTo>
                      <a:pt x="0" y="80"/>
                    </a:lnTo>
                    <a:lnTo>
                      <a:pt x="12" y="86"/>
                    </a:lnTo>
                    <a:lnTo>
                      <a:pt x="28" y="80"/>
                    </a:lnTo>
                    <a:lnTo>
                      <a:pt x="28" y="78"/>
                    </a:lnTo>
                    <a:lnTo>
                      <a:pt x="28" y="76"/>
                    </a:lnTo>
                    <a:lnTo>
                      <a:pt x="30" y="74"/>
                    </a:lnTo>
                    <a:lnTo>
                      <a:pt x="34" y="72"/>
                    </a:lnTo>
                    <a:lnTo>
                      <a:pt x="38" y="68"/>
                    </a:lnTo>
                    <a:lnTo>
                      <a:pt x="42" y="68"/>
                    </a:lnTo>
                    <a:lnTo>
                      <a:pt x="46" y="66"/>
                    </a:lnTo>
                    <a:lnTo>
                      <a:pt x="52" y="68"/>
                    </a:lnTo>
                    <a:lnTo>
                      <a:pt x="76" y="82"/>
                    </a:lnTo>
                    <a:lnTo>
                      <a:pt x="86" y="94"/>
                    </a:lnTo>
                    <a:lnTo>
                      <a:pt x="104" y="102"/>
                    </a:lnTo>
                    <a:lnTo>
                      <a:pt x="126" y="108"/>
                    </a:lnTo>
                    <a:lnTo>
                      <a:pt x="128" y="108"/>
                    </a:lnTo>
                    <a:lnTo>
                      <a:pt x="128" y="106"/>
                    </a:lnTo>
                    <a:lnTo>
                      <a:pt x="128" y="104"/>
                    </a:lnTo>
                    <a:lnTo>
                      <a:pt x="128" y="100"/>
                    </a:lnTo>
                    <a:lnTo>
                      <a:pt x="126" y="98"/>
                    </a:lnTo>
                    <a:lnTo>
                      <a:pt x="124" y="94"/>
                    </a:lnTo>
                    <a:lnTo>
                      <a:pt x="120" y="92"/>
                    </a:lnTo>
                    <a:lnTo>
                      <a:pt x="116" y="88"/>
                    </a:lnTo>
                    <a:lnTo>
                      <a:pt x="110" y="84"/>
                    </a:lnTo>
                    <a:lnTo>
                      <a:pt x="106" y="80"/>
                    </a:lnTo>
                    <a:lnTo>
                      <a:pt x="102" y="76"/>
                    </a:lnTo>
                    <a:lnTo>
                      <a:pt x="98" y="72"/>
                    </a:lnTo>
                    <a:lnTo>
                      <a:pt x="96" y="70"/>
                    </a:lnTo>
                    <a:lnTo>
                      <a:pt x="80" y="60"/>
                    </a:lnTo>
                    <a:lnTo>
                      <a:pt x="96" y="54"/>
                    </a:lnTo>
                    <a:lnTo>
                      <a:pt x="92" y="46"/>
                    </a:lnTo>
                    <a:lnTo>
                      <a:pt x="90" y="46"/>
                    </a:lnTo>
                    <a:lnTo>
                      <a:pt x="88" y="44"/>
                    </a:lnTo>
                    <a:lnTo>
                      <a:pt x="84" y="44"/>
                    </a:lnTo>
                    <a:lnTo>
                      <a:pt x="80" y="42"/>
                    </a:lnTo>
                    <a:lnTo>
                      <a:pt x="78" y="42"/>
                    </a:lnTo>
                    <a:lnTo>
                      <a:pt x="78" y="40"/>
                    </a:lnTo>
                    <a:close/>
                  </a:path>
                </a:pathLst>
              </a:custGeom>
              <a:grpFill/>
              <a:ln w="9525">
                <a:solidFill>
                  <a:srgbClr val="C0C0C0"/>
                </a:solidFill>
                <a:round/>
                <a:headEnd/>
                <a:tailEnd/>
              </a:ln>
            </p:spPr>
            <p:txBody>
              <a:bodyPr/>
              <a:lstStyle/>
              <a:p>
                <a:pPr>
                  <a:defRPr/>
                </a:pPr>
                <a:endParaRPr lang="en-US">
                  <a:solidFill>
                    <a:schemeClr val="bg2"/>
                  </a:solidFill>
                </a:endParaRPr>
              </a:p>
            </p:txBody>
          </p:sp>
        </p:grpSp>
      </p:grpSp>
      <p:grpSp>
        <p:nvGrpSpPr>
          <p:cNvPr id="84997" name="Group 217"/>
          <p:cNvGrpSpPr>
            <a:grpSpLocks/>
          </p:cNvGrpSpPr>
          <p:nvPr/>
        </p:nvGrpSpPr>
        <p:grpSpPr bwMode="auto">
          <a:xfrm>
            <a:off x="1966913" y="2924176"/>
            <a:ext cx="2328862" cy="1419225"/>
            <a:chOff x="279" y="1842"/>
            <a:chExt cx="1467" cy="522"/>
          </a:xfrm>
        </p:grpSpPr>
        <p:sp>
          <p:nvSpPr>
            <p:cNvPr id="85053" name="Freeform 218"/>
            <p:cNvSpPr>
              <a:spLocks/>
            </p:cNvSpPr>
            <p:nvPr/>
          </p:nvSpPr>
          <p:spPr bwMode="gray">
            <a:xfrm>
              <a:off x="589" y="1842"/>
              <a:ext cx="1157" cy="223"/>
            </a:xfrm>
            <a:custGeom>
              <a:avLst/>
              <a:gdLst>
                <a:gd name="T0" fmla="*/ 245 w 1025"/>
                <a:gd name="T1" fmla="*/ 2 h 362"/>
                <a:gd name="T2" fmla="*/ 3442 w 1025"/>
                <a:gd name="T3" fmla="*/ 2 h 362"/>
                <a:gd name="T4" fmla="*/ 3442 w 1025"/>
                <a:gd name="T5" fmla="*/ 0 h 362"/>
                <a:gd name="T6" fmla="*/ 702 w 1025"/>
                <a:gd name="T7" fmla="*/ 0 h 362"/>
                <a:gd name="T8" fmla="*/ 0 w 1025"/>
                <a:gd name="T9" fmla="*/ 2 h 362"/>
                <a:gd name="T10" fmla="*/ 245 w 1025"/>
                <a:gd name="T11" fmla="*/ 2 h 36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25" h="362">
                  <a:moveTo>
                    <a:pt x="73" y="362"/>
                  </a:moveTo>
                  <a:lnTo>
                    <a:pt x="1025" y="362"/>
                  </a:lnTo>
                  <a:lnTo>
                    <a:pt x="1025" y="0"/>
                  </a:lnTo>
                  <a:lnTo>
                    <a:pt x="209" y="0"/>
                  </a:lnTo>
                  <a:lnTo>
                    <a:pt x="0" y="362"/>
                  </a:lnTo>
                  <a:lnTo>
                    <a:pt x="73" y="362"/>
                  </a:lnTo>
                  <a:close/>
                </a:path>
              </a:pathLst>
            </a:custGeom>
            <a:solidFill>
              <a:srgbClr val="FF6600"/>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85054" name="Rectangle 219"/>
            <p:cNvSpPr>
              <a:spLocks noChangeArrowheads="1"/>
            </p:cNvSpPr>
            <p:nvPr/>
          </p:nvSpPr>
          <p:spPr bwMode="gray">
            <a:xfrm flipH="1">
              <a:off x="279" y="2001"/>
              <a:ext cx="1462" cy="363"/>
            </a:xfrm>
            <a:prstGeom prst="rect">
              <a:avLst/>
            </a:prstGeom>
            <a:solidFill>
              <a:srgbClr val="FFFFFF"/>
            </a:solidFill>
            <a:ln w="19050">
              <a:solidFill>
                <a:srgbClr val="FF6600"/>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grpSp>
        <p:nvGrpSpPr>
          <p:cNvPr id="84998" name="Group 220"/>
          <p:cNvGrpSpPr>
            <a:grpSpLocks/>
          </p:cNvGrpSpPr>
          <p:nvPr/>
        </p:nvGrpSpPr>
        <p:grpSpPr bwMode="auto">
          <a:xfrm flipH="1">
            <a:off x="4464051" y="3644901"/>
            <a:ext cx="155575" cy="155575"/>
            <a:chOff x="853" y="1788"/>
            <a:chExt cx="166" cy="166"/>
          </a:xfrm>
        </p:grpSpPr>
        <p:sp>
          <p:nvSpPr>
            <p:cNvPr id="85051" name="Oval 221"/>
            <p:cNvSpPr>
              <a:spLocks noChangeArrowheads="1"/>
            </p:cNvSpPr>
            <p:nvPr/>
          </p:nvSpPr>
          <p:spPr bwMode="gray">
            <a:xfrm rot="-5400000">
              <a:off x="853" y="1788"/>
              <a:ext cx="166" cy="166"/>
            </a:xfrm>
            <a:prstGeom prst="ellipse">
              <a:avLst/>
            </a:prstGeom>
            <a:solidFill>
              <a:srgbClr val="FFFFFF"/>
            </a:solidFill>
            <a:ln w="22225" algn="ctr">
              <a:solidFill>
                <a:srgbClr val="00B05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85052" name="AutoShape 222"/>
            <p:cNvSpPr>
              <a:spLocks noChangeArrowheads="1"/>
            </p:cNvSpPr>
            <p:nvPr/>
          </p:nvSpPr>
          <p:spPr bwMode="gray">
            <a:xfrm rot="16200000" flipV="1">
              <a:off x="902" y="1832"/>
              <a:ext cx="88" cy="75"/>
            </a:xfrm>
            <a:prstGeom prst="triangle">
              <a:avLst>
                <a:gd name="adj" fmla="val 50000"/>
              </a:avLst>
            </a:prstGeom>
            <a:solidFill>
              <a:srgbClr val="FF6600"/>
            </a:solidFill>
            <a:ln w="9525" algn="ctr">
              <a:solidFill>
                <a:srgbClr val="00B050"/>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sp>
        <p:nvSpPr>
          <p:cNvPr id="84999" name="TextBox 283"/>
          <p:cNvSpPr txBox="1">
            <a:spLocks noChangeArrowheads="1"/>
          </p:cNvSpPr>
          <p:nvPr/>
        </p:nvSpPr>
        <p:spPr bwMode="gray">
          <a:xfrm>
            <a:off x="2495551" y="2914650"/>
            <a:ext cx="1552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r" eaLnBrk="1" hangingPunct="1">
              <a:spcBef>
                <a:spcPct val="0"/>
              </a:spcBef>
              <a:buFontTx/>
              <a:buNone/>
            </a:pPr>
            <a:r>
              <a:rPr lang="en-US" altLang="en-US" sz="1600">
                <a:solidFill>
                  <a:srgbClr val="FFFFFF"/>
                </a:solidFill>
                <a:latin typeface="Arial" panose="020B0604020202020204" pitchFamily="34" charset="0"/>
                <a:cs typeface="Arial" panose="020B0604020202020204" pitchFamily="34" charset="0"/>
              </a:rPr>
              <a:t>North America</a:t>
            </a:r>
          </a:p>
        </p:txBody>
      </p:sp>
      <p:sp>
        <p:nvSpPr>
          <p:cNvPr id="85000" name="Text Box 29"/>
          <p:cNvSpPr txBox="1">
            <a:spLocks noChangeArrowheads="1"/>
          </p:cNvSpPr>
          <p:nvPr/>
        </p:nvSpPr>
        <p:spPr bwMode="auto">
          <a:xfrm>
            <a:off x="1981200" y="3429001"/>
            <a:ext cx="2146300" cy="79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112713" indent="-112713">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lnSpc>
                <a:spcPct val="60000"/>
              </a:lnSpc>
              <a:spcBef>
                <a:spcPct val="50000"/>
              </a:spcBef>
              <a:buSzPct val="80000"/>
              <a:buFontTx/>
              <a:buChar char="•"/>
            </a:pPr>
            <a:r>
              <a:rPr lang="en-US" altLang="en-US" sz="1600">
                <a:solidFill>
                  <a:srgbClr val="000000"/>
                </a:solidFill>
                <a:latin typeface="Arial" panose="020B0604020202020204" pitchFamily="34" charset="0"/>
                <a:cs typeface="Arial" panose="020B0604020202020204" pitchFamily="34" charset="0"/>
              </a:rPr>
              <a:t>USA</a:t>
            </a:r>
          </a:p>
          <a:p>
            <a:pPr eaLnBrk="1" hangingPunct="1">
              <a:lnSpc>
                <a:spcPct val="60000"/>
              </a:lnSpc>
              <a:spcBef>
                <a:spcPct val="50000"/>
              </a:spcBef>
              <a:buSzPct val="80000"/>
              <a:buFontTx/>
              <a:buChar char="•"/>
            </a:pPr>
            <a:r>
              <a:rPr lang="en-US" altLang="en-US" sz="1600">
                <a:solidFill>
                  <a:srgbClr val="000000"/>
                </a:solidFill>
                <a:latin typeface="Arial" panose="020B0604020202020204" pitchFamily="34" charset="0"/>
                <a:cs typeface="Arial" panose="020B0604020202020204" pitchFamily="34" charset="0"/>
              </a:rPr>
              <a:t>Canada</a:t>
            </a:r>
          </a:p>
          <a:p>
            <a:pPr eaLnBrk="1" hangingPunct="1">
              <a:lnSpc>
                <a:spcPct val="60000"/>
              </a:lnSpc>
              <a:spcBef>
                <a:spcPct val="50000"/>
              </a:spcBef>
              <a:buSzPct val="80000"/>
              <a:buFontTx/>
              <a:buChar char="•"/>
            </a:pPr>
            <a:r>
              <a:rPr lang="en-US" altLang="en-US" sz="1600">
                <a:solidFill>
                  <a:srgbClr val="000000"/>
                </a:solidFill>
                <a:latin typeface="Arial" panose="020B0604020202020204" pitchFamily="34" charset="0"/>
                <a:cs typeface="Arial" panose="020B0604020202020204" pitchFamily="34" charset="0"/>
              </a:rPr>
              <a:t>Mexico</a:t>
            </a:r>
          </a:p>
        </p:txBody>
      </p:sp>
      <p:cxnSp>
        <p:nvCxnSpPr>
          <p:cNvPr id="85001" name="AutoShape 225"/>
          <p:cNvCxnSpPr>
            <a:cxnSpLocks noChangeShapeType="1"/>
            <a:stCxn id="85051" idx="6"/>
          </p:cNvCxnSpPr>
          <p:nvPr/>
        </p:nvCxnSpPr>
        <p:spPr bwMode="gray">
          <a:xfrm rot="16200000" flipV="1">
            <a:off x="4182269" y="3285331"/>
            <a:ext cx="444500" cy="274638"/>
          </a:xfrm>
          <a:prstGeom prst="bentConnector3">
            <a:avLst>
              <a:gd name="adj1" fmla="val 50000"/>
            </a:avLst>
          </a:prstGeom>
          <a:noFill/>
          <a:ln w="19050">
            <a:solidFill>
              <a:srgbClr val="00B050"/>
            </a:solidFill>
            <a:miter lim="800000"/>
            <a:headEnd/>
            <a:tailEnd type="triangle" w="med" len="med"/>
          </a:ln>
          <a:extLst>
            <a:ext uri="{909E8E84-426E-40DD-AFC4-6F175D3DCCD1}">
              <a14:hiddenFill xmlns:a14="http://schemas.microsoft.com/office/drawing/2010/main">
                <a:noFill/>
              </a14:hiddenFill>
            </a:ext>
          </a:extLst>
        </p:spPr>
      </p:cxnSp>
      <p:grpSp>
        <p:nvGrpSpPr>
          <p:cNvPr id="85002" name="Group 226"/>
          <p:cNvGrpSpPr>
            <a:grpSpLocks/>
          </p:cNvGrpSpPr>
          <p:nvPr/>
        </p:nvGrpSpPr>
        <p:grpSpPr bwMode="auto">
          <a:xfrm flipH="1">
            <a:off x="4071938" y="3005138"/>
            <a:ext cx="119062" cy="119062"/>
            <a:chOff x="853" y="1788"/>
            <a:chExt cx="166" cy="166"/>
          </a:xfrm>
        </p:grpSpPr>
        <p:sp>
          <p:nvSpPr>
            <p:cNvPr id="85049" name="Oval 227"/>
            <p:cNvSpPr>
              <a:spLocks noChangeArrowheads="1"/>
            </p:cNvSpPr>
            <p:nvPr/>
          </p:nvSpPr>
          <p:spPr bwMode="gray">
            <a:xfrm rot="-5400000">
              <a:off x="853" y="1788"/>
              <a:ext cx="166" cy="166"/>
            </a:xfrm>
            <a:prstGeom prst="ellipse">
              <a:avLst/>
            </a:prstGeom>
            <a:solidFill>
              <a:srgbClr val="FFFFFF"/>
            </a:solidFill>
            <a:ln>
              <a:noFill/>
            </a:ln>
            <a:extLst>
              <a:ext uri="{91240B29-F687-4F45-9708-019B960494DF}">
                <a14:hiddenLine xmlns:a14="http://schemas.microsoft.com/office/drawing/2010/main" w="222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85050" name="AutoShape 228"/>
            <p:cNvSpPr>
              <a:spLocks noChangeArrowheads="1"/>
            </p:cNvSpPr>
            <p:nvPr/>
          </p:nvSpPr>
          <p:spPr bwMode="gray">
            <a:xfrm rot="16200000" flipV="1">
              <a:off x="902" y="1832"/>
              <a:ext cx="88" cy="75"/>
            </a:xfrm>
            <a:prstGeom prst="triangle">
              <a:avLst>
                <a:gd name="adj" fmla="val 50000"/>
              </a:avLst>
            </a:prstGeom>
            <a:solidFill>
              <a:srgbClr val="FF660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grpSp>
        <p:nvGrpSpPr>
          <p:cNvPr id="85003" name="Group 229"/>
          <p:cNvGrpSpPr>
            <a:grpSpLocks/>
          </p:cNvGrpSpPr>
          <p:nvPr/>
        </p:nvGrpSpPr>
        <p:grpSpPr bwMode="auto">
          <a:xfrm>
            <a:off x="5132389" y="5300664"/>
            <a:ext cx="2320925" cy="1100137"/>
            <a:chOff x="2273" y="3339"/>
            <a:chExt cx="1462" cy="523"/>
          </a:xfrm>
        </p:grpSpPr>
        <p:sp>
          <p:nvSpPr>
            <p:cNvPr id="85047" name="Freeform 230"/>
            <p:cNvSpPr>
              <a:spLocks/>
            </p:cNvSpPr>
            <p:nvPr/>
          </p:nvSpPr>
          <p:spPr bwMode="gray">
            <a:xfrm flipH="1">
              <a:off x="2273" y="3339"/>
              <a:ext cx="1157" cy="223"/>
            </a:xfrm>
            <a:custGeom>
              <a:avLst/>
              <a:gdLst>
                <a:gd name="T0" fmla="*/ 245 w 1025"/>
                <a:gd name="T1" fmla="*/ 2 h 362"/>
                <a:gd name="T2" fmla="*/ 3442 w 1025"/>
                <a:gd name="T3" fmla="*/ 2 h 362"/>
                <a:gd name="T4" fmla="*/ 3442 w 1025"/>
                <a:gd name="T5" fmla="*/ 0 h 362"/>
                <a:gd name="T6" fmla="*/ 702 w 1025"/>
                <a:gd name="T7" fmla="*/ 0 h 362"/>
                <a:gd name="T8" fmla="*/ 0 w 1025"/>
                <a:gd name="T9" fmla="*/ 2 h 362"/>
                <a:gd name="T10" fmla="*/ 245 w 1025"/>
                <a:gd name="T11" fmla="*/ 2 h 36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25" h="362">
                  <a:moveTo>
                    <a:pt x="73" y="362"/>
                  </a:moveTo>
                  <a:lnTo>
                    <a:pt x="1025" y="362"/>
                  </a:lnTo>
                  <a:lnTo>
                    <a:pt x="1025" y="0"/>
                  </a:lnTo>
                  <a:lnTo>
                    <a:pt x="209" y="0"/>
                  </a:lnTo>
                  <a:lnTo>
                    <a:pt x="0" y="362"/>
                  </a:lnTo>
                  <a:lnTo>
                    <a:pt x="73" y="362"/>
                  </a:lnTo>
                  <a:close/>
                </a:path>
              </a:pathLst>
            </a:custGeom>
            <a:solidFill>
              <a:schemeClr val="folHlink"/>
            </a:solidFill>
            <a:ln w="9525" cap="flat" cmpd="sng">
              <a:solidFill>
                <a:schemeClr val="folHlink"/>
              </a:solidFill>
              <a:prstDash val="solid"/>
              <a:round/>
              <a:headEnd/>
              <a:tailEnd/>
            </a:ln>
          </p:spPr>
          <p:txBody>
            <a:bodyPr wrap="none" anchor="ctr"/>
            <a:lstStyle/>
            <a:p>
              <a:endParaRPr lang="en-GB"/>
            </a:p>
          </p:txBody>
        </p:sp>
        <p:sp>
          <p:nvSpPr>
            <p:cNvPr id="85048" name="Rectangle 231"/>
            <p:cNvSpPr>
              <a:spLocks noChangeArrowheads="1"/>
            </p:cNvSpPr>
            <p:nvPr/>
          </p:nvSpPr>
          <p:spPr bwMode="gray">
            <a:xfrm>
              <a:off x="2273" y="3498"/>
              <a:ext cx="1462" cy="364"/>
            </a:xfrm>
            <a:prstGeom prst="rect">
              <a:avLst/>
            </a:prstGeom>
            <a:solidFill>
              <a:srgbClr val="FFFFFF"/>
            </a:solidFill>
            <a:ln w="19050">
              <a:solidFill>
                <a:schemeClr val="folHlink"/>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grpSp>
        <p:nvGrpSpPr>
          <p:cNvPr id="85004" name="Group 232"/>
          <p:cNvGrpSpPr>
            <a:grpSpLocks/>
          </p:cNvGrpSpPr>
          <p:nvPr/>
        </p:nvGrpSpPr>
        <p:grpSpPr bwMode="auto">
          <a:xfrm>
            <a:off x="5735639" y="4184651"/>
            <a:ext cx="155575" cy="155575"/>
            <a:chOff x="853" y="1788"/>
            <a:chExt cx="166" cy="166"/>
          </a:xfrm>
        </p:grpSpPr>
        <p:sp>
          <p:nvSpPr>
            <p:cNvPr id="85045" name="Oval 233"/>
            <p:cNvSpPr>
              <a:spLocks noChangeArrowheads="1"/>
            </p:cNvSpPr>
            <p:nvPr/>
          </p:nvSpPr>
          <p:spPr bwMode="gray">
            <a:xfrm rot="-5400000">
              <a:off x="853" y="1788"/>
              <a:ext cx="166" cy="166"/>
            </a:xfrm>
            <a:prstGeom prst="ellipse">
              <a:avLst/>
            </a:prstGeom>
            <a:solidFill>
              <a:srgbClr val="FFFFFF"/>
            </a:solidFill>
            <a:ln w="22225" algn="ctr">
              <a:solidFill>
                <a:srgbClr val="00206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85046" name="AutoShape 234"/>
            <p:cNvSpPr>
              <a:spLocks noChangeArrowheads="1"/>
            </p:cNvSpPr>
            <p:nvPr/>
          </p:nvSpPr>
          <p:spPr bwMode="gray">
            <a:xfrm rot="16200000" flipV="1">
              <a:off x="902" y="1832"/>
              <a:ext cx="88" cy="75"/>
            </a:xfrm>
            <a:prstGeom prst="triangle">
              <a:avLst>
                <a:gd name="adj" fmla="val 50000"/>
              </a:avLst>
            </a:prstGeom>
            <a:solidFill>
              <a:schemeClr val="folHlink"/>
            </a:solidFill>
            <a:ln w="9525" algn="ctr">
              <a:solidFill>
                <a:srgbClr val="002060"/>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sp>
        <p:nvSpPr>
          <p:cNvPr id="85005" name="TextBox 283"/>
          <p:cNvSpPr txBox="1">
            <a:spLocks noChangeArrowheads="1"/>
          </p:cNvSpPr>
          <p:nvPr/>
        </p:nvSpPr>
        <p:spPr bwMode="gray">
          <a:xfrm>
            <a:off x="5348289" y="5302250"/>
            <a:ext cx="16208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en-US" altLang="en-US" sz="1600">
                <a:solidFill>
                  <a:srgbClr val="FFFFFF"/>
                </a:solidFill>
                <a:latin typeface="Arial" panose="020B0604020202020204" pitchFamily="34" charset="0"/>
                <a:cs typeface="Arial" panose="020B0604020202020204" pitchFamily="34" charset="0"/>
              </a:rPr>
              <a:t>Africa</a:t>
            </a:r>
          </a:p>
        </p:txBody>
      </p:sp>
      <p:sp>
        <p:nvSpPr>
          <p:cNvPr id="85006" name="Text Box 29"/>
          <p:cNvSpPr txBox="1">
            <a:spLocks noChangeArrowheads="1"/>
          </p:cNvSpPr>
          <p:nvPr/>
        </p:nvSpPr>
        <p:spPr bwMode="auto">
          <a:xfrm>
            <a:off x="5229225" y="5646739"/>
            <a:ext cx="2146300" cy="99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112713" indent="-112713">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lnSpc>
                <a:spcPct val="60000"/>
              </a:lnSpc>
              <a:spcBef>
                <a:spcPct val="50000"/>
              </a:spcBef>
              <a:buSzPct val="80000"/>
              <a:buFontTx/>
              <a:buChar char="•"/>
            </a:pPr>
            <a:r>
              <a:rPr lang="en-US" altLang="en-US" sz="1600">
                <a:solidFill>
                  <a:srgbClr val="000000"/>
                </a:solidFill>
                <a:latin typeface="Arial" panose="020B0604020202020204" pitchFamily="34" charset="0"/>
                <a:cs typeface="Arial" panose="020B0604020202020204" pitchFamily="34" charset="0"/>
              </a:rPr>
              <a:t>Sudan </a:t>
            </a:r>
          </a:p>
          <a:p>
            <a:pPr eaLnBrk="1" hangingPunct="1">
              <a:lnSpc>
                <a:spcPct val="60000"/>
              </a:lnSpc>
              <a:spcBef>
                <a:spcPct val="50000"/>
              </a:spcBef>
              <a:buSzPct val="80000"/>
              <a:buFontTx/>
              <a:buChar char="•"/>
            </a:pPr>
            <a:r>
              <a:rPr lang="en-US" altLang="en-US" sz="1600">
                <a:solidFill>
                  <a:srgbClr val="000000"/>
                </a:solidFill>
                <a:latin typeface="Arial" panose="020B0604020202020204" pitchFamily="34" charset="0"/>
                <a:cs typeface="Arial" panose="020B0604020202020204" pitchFamily="34" charset="0"/>
              </a:rPr>
              <a:t>Afrika Selatan</a:t>
            </a:r>
          </a:p>
          <a:p>
            <a:pPr eaLnBrk="1" hangingPunct="1">
              <a:lnSpc>
                <a:spcPct val="60000"/>
              </a:lnSpc>
              <a:spcBef>
                <a:spcPct val="50000"/>
              </a:spcBef>
              <a:buSzPct val="80000"/>
              <a:buFontTx/>
              <a:buChar char="•"/>
            </a:pPr>
            <a:r>
              <a:rPr lang="en-US" altLang="en-US" sz="1600">
                <a:solidFill>
                  <a:srgbClr val="000000"/>
                </a:solidFill>
                <a:latin typeface="Arial" panose="020B0604020202020204" pitchFamily="34" charset="0"/>
                <a:cs typeface="Arial" panose="020B0604020202020204" pitchFamily="34" charset="0"/>
              </a:rPr>
              <a:t>Namibia</a:t>
            </a:r>
          </a:p>
          <a:p>
            <a:pPr eaLnBrk="1" hangingPunct="1">
              <a:lnSpc>
                <a:spcPct val="60000"/>
              </a:lnSpc>
              <a:spcBef>
                <a:spcPct val="50000"/>
              </a:spcBef>
              <a:buSzPct val="80000"/>
              <a:buFontTx/>
              <a:buChar char="•"/>
            </a:pPr>
            <a:endParaRPr lang="en-US" altLang="en-US" sz="1200">
              <a:solidFill>
                <a:srgbClr val="000000"/>
              </a:solidFill>
              <a:latin typeface="Arial" panose="020B0604020202020204" pitchFamily="34" charset="0"/>
              <a:cs typeface="Arial" panose="020B0604020202020204" pitchFamily="34" charset="0"/>
            </a:endParaRPr>
          </a:p>
        </p:txBody>
      </p:sp>
      <p:cxnSp>
        <p:nvCxnSpPr>
          <p:cNvPr id="85007" name="AutoShape 237"/>
          <p:cNvCxnSpPr>
            <a:cxnSpLocks noChangeShapeType="1"/>
            <a:stCxn id="85045" idx="4"/>
          </p:cNvCxnSpPr>
          <p:nvPr/>
        </p:nvCxnSpPr>
        <p:spPr bwMode="gray">
          <a:xfrm>
            <a:off x="5902326" y="4262438"/>
            <a:ext cx="257175" cy="1039812"/>
          </a:xfrm>
          <a:prstGeom prst="bentConnector2">
            <a:avLst/>
          </a:prstGeom>
          <a:noFill/>
          <a:ln w="19050">
            <a:solidFill>
              <a:srgbClr val="002060"/>
            </a:solidFill>
            <a:miter lim="800000"/>
            <a:headEnd/>
            <a:tailEnd type="triangle" w="med" len="med"/>
          </a:ln>
          <a:extLst>
            <a:ext uri="{909E8E84-426E-40DD-AFC4-6F175D3DCCD1}">
              <a14:hiddenFill xmlns:a14="http://schemas.microsoft.com/office/drawing/2010/main">
                <a:noFill/>
              </a14:hiddenFill>
            </a:ext>
          </a:extLst>
        </p:spPr>
      </p:cxnSp>
      <p:grpSp>
        <p:nvGrpSpPr>
          <p:cNvPr id="85008" name="Group 238"/>
          <p:cNvGrpSpPr>
            <a:grpSpLocks/>
          </p:cNvGrpSpPr>
          <p:nvPr/>
        </p:nvGrpSpPr>
        <p:grpSpPr bwMode="auto">
          <a:xfrm>
            <a:off x="5221288" y="5381626"/>
            <a:ext cx="119062" cy="119063"/>
            <a:chOff x="853" y="1788"/>
            <a:chExt cx="166" cy="166"/>
          </a:xfrm>
        </p:grpSpPr>
        <p:sp>
          <p:nvSpPr>
            <p:cNvPr id="85043" name="Oval 239"/>
            <p:cNvSpPr>
              <a:spLocks noChangeArrowheads="1"/>
            </p:cNvSpPr>
            <p:nvPr/>
          </p:nvSpPr>
          <p:spPr bwMode="gray">
            <a:xfrm rot="-5400000">
              <a:off x="853" y="1788"/>
              <a:ext cx="166" cy="166"/>
            </a:xfrm>
            <a:prstGeom prst="ellipse">
              <a:avLst/>
            </a:prstGeom>
            <a:solidFill>
              <a:srgbClr val="FFFFFF"/>
            </a:solidFill>
            <a:ln>
              <a:noFill/>
            </a:ln>
            <a:extLst>
              <a:ext uri="{91240B29-F687-4F45-9708-019B960494DF}">
                <a14:hiddenLine xmlns:a14="http://schemas.microsoft.com/office/drawing/2010/main" w="222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85044" name="AutoShape 240"/>
            <p:cNvSpPr>
              <a:spLocks noChangeArrowheads="1"/>
            </p:cNvSpPr>
            <p:nvPr/>
          </p:nvSpPr>
          <p:spPr bwMode="gray">
            <a:xfrm rot="16200000" flipV="1">
              <a:off x="902" y="1832"/>
              <a:ext cx="88" cy="75"/>
            </a:xfrm>
            <a:prstGeom prst="triangle">
              <a:avLst>
                <a:gd name="adj" fmla="val 50000"/>
              </a:avLst>
            </a:prstGeom>
            <a:solidFill>
              <a:schemeClr val="folHlink"/>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grpSp>
        <p:nvGrpSpPr>
          <p:cNvPr id="85009" name="Group 253"/>
          <p:cNvGrpSpPr>
            <a:grpSpLocks/>
          </p:cNvGrpSpPr>
          <p:nvPr/>
        </p:nvGrpSpPr>
        <p:grpSpPr bwMode="auto">
          <a:xfrm>
            <a:off x="6781800" y="1295400"/>
            <a:ext cx="3657600" cy="1125538"/>
            <a:chOff x="3384" y="1002"/>
            <a:chExt cx="1462" cy="523"/>
          </a:xfrm>
        </p:grpSpPr>
        <p:sp>
          <p:nvSpPr>
            <p:cNvPr id="85041" name="Freeform 254"/>
            <p:cNvSpPr>
              <a:spLocks/>
            </p:cNvSpPr>
            <p:nvPr/>
          </p:nvSpPr>
          <p:spPr bwMode="gray">
            <a:xfrm flipH="1">
              <a:off x="3384" y="1002"/>
              <a:ext cx="1157" cy="223"/>
            </a:xfrm>
            <a:custGeom>
              <a:avLst/>
              <a:gdLst>
                <a:gd name="T0" fmla="*/ 245 w 1025"/>
                <a:gd name="T1" fmla="*/ 2 h 362"/>
                <a:gd name="T2" fmla="*/ 3442 w 1025"/>
                <a:gd name="T3" fmla="*/ 2 h 362"/>
                <a:gd name="T4" fmla="*/ 3442 w 1025"/>
                <a:gd name="T5" fmla="*/ 0 h 362"/>
                <a:gd name="T6" fmla="*/ 702 w 1025"/>
                <a:gd name="T7" fmla="*/ 0 h 362"/>
                <a:gd name="T8" fmla="*/ 0 w 1025"/>
                <a:gd name="T9" fmla="*/ 2 h 362"/>
                <a:gd name="T10" fmla="*/ 245 w 1025"/>
                <a:gd name="T11" fmla="*/ 2 h 36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25" h="362">
                  <a:moveTo>
                    <a:pt x="73" y="362"/>
                  </a:moveTo>
                  <a:lnTo>
                    <a:pt x="1025" y="362"/>
                  </a:lnTo>
                  <a:lnTo>
                    <a:pt x="1025" y="0"/>
                  </a:lnTo>
                  <a:lnTo>
                    <a:pt x="209" y="0"/>
                  </a:lnTo>
                  <a:lnTo>
                    <a:pt x="0" y="362"/>
                  </a:lnTo>
                  <a:lnTo>
                    <a:pt x="73" y="362"/>
                  </a:lnTo>
                  <a:close/>
                </a:path>
              </a:pathLst>
            </a:custGeom>
            <a:solidFill>
              <a:schemeClr val="accent1"/>
            </a:solidFill>
            <a:ln w="9525" cap="flat" cmpd="sng">
              <a:solidFill>
                <a:schemeClr val="accent1"/>
              </a:solidFill>
              <a:prstDash val="solid"/>
              <a:round/>
              <a:headEnd/>
              <a:tailEnd/>
            </a:ln>
          </p:spPr>
          <p:txBody>
            <a:bodyPr wrap="none" anchor="ctr"/>
            <a:lstStyle/>
            <a:p>
              <a:endParaRPr lang="en-GB"/>
            </a:p>
          </p:txBody>
        </p:sp>
        <p:sp>
          <p:nvSpPr>
            <p:cNvPr id="67839" name="Rectangle 255"/>
            <p:cNvSpPr>
              <a:spLocks noChangeArrowheads="1"/>
            </p:cNvSpPr>
            <p:nvPr/>
          </p:nvSpPr>
          <p:spPr bwMode="gray">
            <a:xfrm>
              <a:off x="3384" y="1161"/>
              <a:ext cx="1462" cy="364"/>
            </a:xfrm>
            <a:prstGeom prst="rect">
              <a:avLst/>
            </a:prstGeom>
            <a:solidFill>
              <a:srgbClr val="FFFFFF"/>
            </a:solidFill>
            <a:ln w="19050">
              <a:solidFill>
                <a:schemeClr val="accent1"/>
              </a:solidFill>
              <a:miter lim="800000"/>
              <a:headEnd/>
              <a:tailEnd/>
            </a:ln>
            <a:effectLst/>
          </p:spPr>
          <p:txBody>
            <a:bodyPr wrap="none" numCol="2" anchor="ctr"/>
            <a:lstStyle/>
            <a:p>
              <a:pPr eaLnBrk="1" hangingPunct="1">
                <a:defRPr/>
              </a:pPr>
              <a:endParaRPr lang="en-US">
                <a:latin typeface="Arial" charset="0"/>
              </a:endParaRPr>
            </a:p>
          </p:txBody>
        </p:sp>
      </p:grpSp>
      <p:grpSp>
        <p:nvGrpSpPr>
          <p:cNvPr id="67791" name="Group 256"/>
          <p:cNvGrpSpPr>
            <a:grpSpLocks/>
          </p:cNvGrpSpPr>
          <p:nvPr/>
        </p:nvGrpSpPr>
        <p:grpSpPr bwMode="auto">
          <a:xfrm>
            <a:off x="6348414" y="3536951"/>
            <a:ext cx="155575" cy="155575"/>
            <a:chOff x="853" y="1788"/>
            <a:chExt cx="166" cy="166"/>
          </a:xfrm>
          <a:solidFill>
            <a:schemeClr val="accent2"/>
          </a:solidFill>
        </p:grpSpPr>
        <p:sp>
          <p:nvSpPr>
            <p:cNvPr id="67841" name="Oval 257"/>
            <p:cNvSpPr>
              <a:spLocks noChangeArrowheads="1"/>
            </p:cNvSpPr>
            <p:nvPr/>
          </p:nvSpPr>
          <p:spPr bwMode="gray">
            <a:xfrm rot="16200000">
              <a:off x="853" y="1788"/>
              <a:ext cx="166" cy="166"/>
            </a:xfrm>
            <a:prstGeom prst="ellipse">
              <a:avLst/>
            </a:prstGeom>
            <a:grpFill/>
            <a:ln w="22225" algn="ctr">
              <a:solidFill>
                <a:srgbClr val="002060"/>
              </a:solidFill>
              <a:round/>
              <a:headEnd/>
              <a:tailEnd/>
            </a:ln>
            <a:effectLst/>
          </p:spPr>
          <p:txBody>
            <a:bodyPr wrap="none" anchor="ctr"/>
            <a:lstStyle/>
            <a:p>
              <a:pPr eaLnBrk="1" hangingPunct="1">
                <a:defRPr/>
              </a:pPr>
              <a:endParaRPr lang="en-US">
                <a:latin typeface="Arial" charset="0"/>
              </a:endParaRPr>
            </a:p>
          </p:txBody>
        </p:sp>
        <p:sp>
          <p:nvSpPr>
            <p:cNvPr id="67842" name="AutoShape 258"/>
            <p:cNvSpPr>
              <a:spLocks noChangeArrowheads="1"/>
            </p:cNvSpPr>
            <p:nvPr/>
          </p:nvSpPr>
          <p:spPr bwMode="gray">
            <a:xfrm rot="16200000" flipV="1">
              <a:off x="902" y="1832"/>
              <a:ext cx="88" cy="75"/>
            </a:xfrm>
            <a:prstGeom prst="triangle">
              <a:avLst>
                <a:gd name="adj" fmla="val 50000"/>
              </a:avLst>
            </a:prstGeom>
            <a:grpFill/>
            <a:ln w="9525" algn="ctr">
              <a:solidFill>
                <a:srgbClr val="002060"/>
              </a:solidFill>
              <a:miter lim="800000"/>
              <a:headEnd/>
              <a:tailEnd/>
            </a:ln>
            <a:effectLst/>
          </p:spPr>
          <p:txBody>
            <a:bodyPr wrap="none" anchor="ctr"/>
            <a:lstStyle/>
            <a:p>
              <a:pPr eaLnBrk="1" hangingPunct="1">
                <a:defRPr/>
              </a:pPr>
              <a:endParaRPr lang="en-US">
                <a:latin typeface="Arial" charset="0"/>
              </a:endParaRPr>
            </a:p>
          </p:txBody>
        </p:sp>
      </p:grpSp>
      <p:sp>
        <p:nvSpPr>
          <p:cNvPr id="85011" name="TextBox 283"/>
          <p:cNvSpPr txBox="1">
            <a:spLocks noChangeArrowheads="1"/>
          </p:cNvSpPr>
          <p:nvPr/>
        </p:nvSpPr>
        <p:spPr bwMode="gray">
          <a:xfrm>
            <a:off x="6934201" y="1371600"/>
            <a:ext cx="12604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en-US" altLang="en-US" sz="1600">
                <a:solidFill>
                  <a:srgbClr val="FFFFFF"/>
                </a:solidFill>
                <a:latin typeface="Arial" panose="020B0604020202020204" pitchFamily="34" charset="0"/>
                <a:cs typeface="Arial" panose="020B0604020202020204" pitchFamily="34" charset="0"/>
              </a:rPr>
              <a:t>Europe</a:t>
            </a:r>
          </a:p>
        </p:txBody>
      </p:sp>
      <p:sp>
        <p:nvSpPr>
          <p:cNvPr id="67844" name="Text Box 29"/>
          <p:cNvSpPr txBox="1">
            <a:spLocks noChangeArrowheads="1"/>
          </p:cNvSpPr>
          <p:nvPr/>
        </p:nvSpPr>
        <p:spPr bwMode="auto">
          <a:xfrm>
            <a:off x="6858000" y="1676400"/>
            <a:ext cx="3446462" cy="781752"/>
          </a:xfrm>
          <a:prstGeom prst="rect">
            <a:avLst/>
          </a:prstGeom>
          <a:noFill/>
          <a:ln w="9525" algn="ctr">
            <a:noFill/>
            <a:miter lim="800000"/>
            <a:headEnd/>
            <a:tailEnd/>
          </a:ln>
          <a:effectLst/>
        </p:spPr>
        <p:txBody>
          <a:bodyPr numCol="2">
            <a:spAutoFit/>
          </a:bodyPr>
          <a:lstStyle/>
          <a:p>
            <a:pPr marL="112713" indent="-112713">
              <a:lnSpc>
                <a:spcPct val="60000"/>
              </a:lnSpc>
              <a:spcBef>
                <a:spcPct val="50000"/>
              </a:spcBef>
              <a:buSzPct val="80000"/>
              <a:buFontTx/>
              <a:buChar char="•"/>
              <a:defRPr/>
            </a:pPr>
            <a:r>
              <a:rPr lang="en-US" sz="1600" dirty="0" err="1">
                <a:solidFill>
                  <a:srgbClr val="000000"/>
                </a:solidFill>
                <a:latin typeface="Arial" charset="0"/>
                <a:cs typeface="Arial" pitchFamily="34" charset="0"/>
              </a:rPr>
              <a:t>Inggris</a:t>
            </a:r>
            <a:endParaRPr lang="en-US" sz="1600" dirty="0">
              <a:solidFill>
                <a:srgbClr val="000000"/>
              </a:solidFill>
              <a:latin typeface="Arial" charset="0"/>
              <a:cs typeface="Arial" pitchFamily="34" charset="0"/>
            </a:endParaRPr>
          </a:p>
          <a:p>
            <a:pPr marL="112713" indent="-112713">
              <a:lnSpc>
                <a:spcPct val="60000"/>
              </a:lnSpc>
              <a:spcBef>
                <a:spcPct val="50000"/>
              </a:spcBef>
              <a:buSzPct val="80000"/>
              <a:buFontTx/>
              <a:buChar char="•"/>
              <a:defRPr/>
            </a:pPr>
            <a:r>
              <a:rPr lang="en-US" sz="1600" dirty="0" err="1">
                <a:solidFill>
                  <a:srgbClr val="000000"/>
                </a:solidFill>
                <a:latin typeface="Arial" charset="0"/>
                <a:cs typeface="Arial" pitchFamily="34" charset="0"/>
              </a:rPr>
              <a:t>Belgia</a:t>
            </a:r>
            <a:endParaRPr lang="en-US" sz="1600" dirty="0">
              <a:solidFill>
                <a:srgbClr val="000000"/>
              </a:solidFill>
              <a:latin typeface="Arial" charset="0"/>
              <a:cs typeface="Arial" pitchFamily="34" charset="0"/>
            </a:endParaRPr>
          </a:p>
          <a:p>
            <a:pPr marL="112713" indent="-112713">
              <a:lnSpc>
                <a:spcPct val="60000"/>
              </a:lnSpc>
              <a:spcBef>
                <a:spcPct val="50000"/>
              </a:spcBef>
              <a:buSzPct val="80000"/>
              <a:buFontTx/>
              <a:buChar char="•"/>
              <a:defRPr/>
            </a:pPr>
            <a:r>
              <a:rPr lang="en-US" sz="1600" dirty="0" err="1">
                <a:solidFill>
                  <a:srgbClr val="000000"/>
                </a:solidFill>
                <a:latin typeface="Arial" charset="0"/>
                <a:cs typeface="Arial" pitchFamily="34" charset="0"/>
              </a:rPr>
              <a:t>Belanda</a:t>
            </a:r>
            <a:endParaRPr lang="en-US" sz="1600" dirty="0">
              <a:solidFill>
                <a:srgbClr val="000000"/>
              </a:solidFill>
              <a:latin typeface="Arial" charset="0"/>
              <a:cs typeface="Arial" pitchFamily="34" charset="0"/>
            </a:endParaRPr>
          </a:p>
          <a:p>
            <a:pPr marL="112713" indent="-112713">
              <a:lnSpc>
                <a:spcPct val="60000"/>
              </a:lnSpc>
              <a:spcBef>
                <a:spcPct val="50000"/>
              </a:spcBef>
              <a:buSzPct val="80000"/>
              <a:buFontTx/>
              <a:buChar char="•"/>
              <a:defRPr/>
            </a:pPr>
            <a:r>
              <a:rPr lang="en-US" sz="1600" dirty="0" err="1">
                <a:solidFill>
                  <a:srgbClr val="000000"/>
                </a:solidFill>
                <a:latin typeface="Arial" charset="0"/>
                <a:cs typeface="Arial" pitchFamily="34" charset="0"/>
              </a:rPr>
              <a:t>spanyol</a:t>
            </a:r>
            <a:r>
              <a:rPr lang="en-US" sz="1600" dirty="0">
                <a:solidFill>
                  <a:srgbClr val="000000"/>
                </a:solidFill>
                <a:latin typeface="Arial" charset="0"/>
                <a:cs typeface="Arial" pitchFamily="34" charset="0"/>
              </a:rPr>
              <a:t> </a:t>
            </a:r>
          </a:p>
          <a:p>
            <a:pPr marL="112713" indent="-112713">
              <a:lnSpc>
                <a:spcPct val="60000"/>
              </a:lnSpc>
              <a:spcBef>
                <a:spcPct val="50000"/>
              </a:spcBef>
              <a:buSzPct val="80000"/>
              <a:defRPr/>
            </a:pPr>
            <a:endParaRPr lang="en-US" sz="1050" dirty="0">
              <a:solidFill>
                <a:srgbClr val="000000"/>
              </a:solidFill>
              <a:latin typeface="Arial" charset="0"/>
              <a:cs typeface="Arial" pitchFamily="34" charset="0"/>
            </a:endParaRPr>
          </a:p>
          <a:p>
            <a:pPr marL="112713" indent="-112713">
              <a:lnSpc>
                <a:spcPct val="60000"/>
              </a:lnSpc>
              <a:spcBef>
                <a:spcPct val="50000"/>
              </a:spcBef>
              <a:buSzPct val="80000"/>
              <a:buFontTx/>
              <a:buChar char="•"/>
              <a:defRPr/>
            </a:pPr>
            <a:endParaRPr lang="en-US" sz="1050" dirty="0">
              <a:solidFill>
                <a:srgbClr val="000000"/>
              </a:solidFill>
              <a:latin typeface="Arial" charset="0"/>
              <a:cs typeface="Arial" pitchFamily="34" charset="0"/>
            </a:endParaRPr>
          </a:p>
        </p:txBody>
      </p:sp>
      <p:cxnSp>
        <p:nvCxnSpPr>
          <p:cNvPr id="85013" name="AutoShape 261"/>
          <p:cNvCxnSpPr>
            <a:cxnSpLocks noChangeShapeType="1"/>
          </p:cNvCxnSpPr>
          <p:nvPr/>
        </p:nvCxnSpPr>
        <p:spPr bwMode="gray">
          <a:xfrm rot="5400000" flipH="1" flipV="1">
            <a:off x="6050757" y="2836070"/>
            <a:ext cx="1281113" cy="333375"/>
          </a:xfrm>
          <a:prstGeom prst="bentConnector3">
            <a:avLst>
              <a:gd name="adj1" fmla="val 50000"/>
            </a:avLst>
          </a:prstGeom>
          <a:noFill/>
          <a:ln w="19050">
            <a:solidFill>
              <a:srgbClr val="002060"/>
            </a:solidFill>
            <a:miter lim="800000"/>
            <a:headEnd/>
            <a:tailEnd type="triangle" w="med" len="med"/>
          </a:ln>
          <a:extLst>
            <a:ext uri="{909E8E84-426E-40DD-AFC4-6F175D3DCCD1}">
              <a14:hiddenFill xmlns:a14="http://schemas.microsoft.com/office/drawing/2010/main">
                <a:noFill/>
              </a14:hiddenFill>
            </a:ext>
          </a:extLst>
        </p:spPr>
      </p:cxnSp>
      <p:grpSp>
        <p:nvGrpSpPr>
          <p:cNvPr id="85014" name="Group 262"/>
          <p:cNvGrpSpPr>
            <a:grpSpLocks/>
          </p:cNvGrpSpPr>
          <p:nvPr/>
        </p:nvGrpSpPr>
        <p:grpSpPr bwMode="auto">
          <a:xfrm>
            <a:off x="6858001" y="1447801"/>
            <a:ext cx="119063" cy="119063"/>
            <a:chOff x="853" y="1788"/>
            <a:chExt cx="166" cy="166"/>
          </a:xfrm>
        </p:grpSpPr>
        <p:sp>
          <p:nvSpPr>
            <p:cNvPr id="85039" name="Oval 263"/>
            <p:cNvSpPr>
              <a:spLocks noChangeArrowheads="1"/>
            </p:cNvSpPr>
            <p:nvPr/>
          </p:nvSpPr>
          <p:spPr bwMode="gray">
            <a:xfrm rot="-5400000">
              <a:off x="853" y="1788"/>
              <a:ext cx="166" cy="166"/>
            </a:xfrm>
            <a:prstGeom prst="ellipse">
              <a:avLst/>
            </a:prstGeom>
            <a:solidFill>
              <a:srgbClr val="FFFFFF"/>
            </a:solidFill>
            <a:ln>
              <a:noFill/>
            </a:ln>
            <a:extLst>
              <a:ext uri="{91240B29-F687-4F45-9708-019B960494DF}">
                <a14:hiddenLine xmlns:a14="http://schemas.microsoft.com/office/drawing/2010/main" w="222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85040" name="AutoShape 264"/>
            <p:cNvSpPr>
              <a:spLocks noChangeArrowheads="1"/>
            </p:cNvSpPr>
            <p:nvPr/>
          </p:nvSpPr>
          <p:spPr bwMode="gray">
            <a:xfrm rot="16200000" flipV="1">
              <a:off x="902" y="1832"/>
              <a:ext cx="88" cy="75"/>
            </a:xfrm>
            <a:prstGeom prst="triangle">
              <a:avLst>
                <a:gd name="adj" fmla="val 50000"/>
              </a:avLst>
            </a:prstGeom>
            <a:solidFill>
              <a:schemeClr val="accent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grpSp>
        <p:nvGrpSpPr>
          <p:cNvPr id="85015" name="Group 265"/>
          <p:cNvGrpSpPr>
            <a:grpSpLocks/>
          </p:cNvGrpSpPr>
          <p:nvPr/>
        </p:nvGrpSpPr>
        <p:grpSpPr bwMode="auto">
          <a:xfrm>
            <a:off x="7953376" y="2786063"/>
            <a:ext cx="2320925" cy="1528762"/>
            <a:chOff x="4014" y="1773"/>
            <a:chExt cx="1462" cy="523"/>
          </a:xfrm>
        </p:grpSpPr>
        <p:sp>
          <p:nvSpPr>
            <p:cNvPr id="85037" name="Freeform 266"/>
            <p:cNvSpPr>
              <a:spLocks/>
            </p:cNvSpPr>
            <p:nvPr/>
          </p:nvSpPr>
          <p:spPr bwMode="gray">
            <a:xfrm flipH="1">
              <a:off x="4014" y="1773"/>
              <a:ext cx="1157" cy="223"/>
            </a:xfrm>
            <a:custGeom>
              <a:avLst/>
              <a:gdLst>
                <a:gd name="T0" fmla="*/ 245 w 1025"/>
                <a:gd name="T1" fmla="*/ 2 h 362"/>
                <a:gd name="T2" fmla="*/ 3442 w 1025"/>
                <a:gd name="T3" fmla="*/ 2 h 362"/>
                <a:gd name="T4" fmla="*/ 3442 w 1025"/>
                <a:gd name="T5" fmla="*/ 0 h 362"/>
                <a:gd name="T6" fmla="*/ 702 w 1025"/>
                <a:gd name="T7" fmla="*/ 0 h 362"/>
                <a:gd name="T8" fmla="*/ 0 w 1025"/>
                <a:gd name="T9" fmla="*/ 2 h 362"/>
                <a:gd name="T10" fmla="*/ 245 w 1025"/>
                <a:gd name="T11" fmla="*/ 2 h 36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25" h="362">
                  <a:moveTo>
                    <a:pt x="73" y="362"/>
                  </a:moveTo>
                  <a:lnTo>
                    <a:pt x="1025" y="362"/>
                  </a:lnTo>
                  <a:lnTo>
                    <a:pt x="1025" y="0"/>
                  </a:lnTo>
                  <a:lnTo>
                    <a:pt x="209" y="0"/>
                  </a:lnTo>
                  <a:lnTo>
                    <a:pt x="0" y="362"/>
                  </a:lnTo>
                  <a:lnTo>
                    <a:pt x="73" y="362"/>
                  </a:lnTo>
                  <a:close/>
                </a:path>
              </a:pathLst>
            </a:custGeom>
            <a:solidFill>
              <a:schemeClr val="accent2"/>
            </a:solidFill>
            <a:ln w="9525" cap="flat" cmpd="sng">
              <a:solidFill>
                <a:schemeClr val="accent2"/>
              </a:solidFill>
              <a:prstDash val="solid"/>
              <a:round/>
              <a:headEnd/>
              <a:tailEnd/>
            </a:ln>
          </p:spPr>
          <p:txBody>
            <a:bodyPr wrap="none" anchor="ctr"/>
            <a:lstStyle/>
            <a:p>
              <a:endParaRPr lang="en-GB"/>
            </a:p>
          </p:txBody>
        </p:sp>
        <p:sp>
          <p:nvSpPr>
            <p:cNvPr id="85038" name="Rectangle 267"/>
            <p:cNvSpPr>
              <a:spLocks noChangeArrowheads="1"/>
            </p:cNvSpPr>
            <p:nvPr/>
          </p:nvSpPr>
          <p:spPr bwMode="gray">
            <a:xfrm>
              <a:off x="4014" y="1932"/>
              <a:ext cx="1462" cy="364"/>
            </a:xfrm>
            <a:prstGeom prst="rect">
              <a:avLst/>
            </a:prstGeom>
            <a:solidFill>
              <a:srgbClr val="FFFFFF"/>
            </a:solidFill>
            <a:ln w="19050">
              <a:solidFill>
                <a:schemeClr val="accent2"/>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grpSp>
        <p:nvGrpSpPr>
          <p:cNvPr id="85016" name="Group 268"/>
          <p:cNvGrpSpPr>
            <a:grpSpLocks/>
          </p:cNvGrpSpPr>
          <p:nvPr/>
        </p:nvGrpSpPr>
        <p:grpSpPr bwMode="auto">
          <a:xfrm>
            <a:off x="7345364" y="3849689"/>
            <a:ext cx="155575" cy="155575"/>
            <a:chOff x="853" y="1788"/>
            <a:chExt cx="166" cy="166"/>
          </a:xfrm>
        </p:grpSpPr>
        <p:sp>
          <p:nvSpPr>
            <p:cNvPr id="85035" name="Oval 269"/>
            <p:cNvSpPr>
              <a:spLocks noChangeArrowheads="1"/>
            </p:cNvSpPr>
            <p:nvPr/>
          </p:nvSpPr>
          <p:spPr bwMode="auto">
            <a:xfrm rot="-5400000">
              <a:off x="853" y="1788"/>
              <a:ext cx="166" cy="166"/>
            </a:xfrm>
            <a:prstGeom prst="ellipse">
              <a:avLst/>
            </a:prstGeom>
            <a:solidFill>
              <a:srgbClr val="FFFFFF"/>
            </a:solidFill>
            <a:ln w="22225" algn="ctr">
              <a:solidFill>
                <a:srgbClr val="00B05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85036" name="AutoShape 270"/>
            <p:cNvSpPr>
              <a:spLocks noChangeArrowheads="1"/>
            </p:cNvSpPr>
            <p:nvPr/>
          </p:nvSpPr>
          <p:spPr bwMode="auto">
            <a:xfrm rot="16200000" flipV="1">
              <a:off x="902" y="1832"/>
              <a:ext cx="88" cy="75"/>
            </a:xfrm>
            <a:prstGeom prst="triangle">
              <a:avLst>
                <a:gd name="adj" fmla="val 50000"/>
              </a:avLst>
            </a:prstGeom>
            <a:solidFill>
              <a:schemeClr val="accent2"/>
            </a:solidFill>
            <a:ln w="9525" algn="ctr">
              <a:solidFill>
                <a:srgbClr val="00B050"/>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sp>
        <p:nvSpPr>
          <p:cNvPr id="85017" name="TextBox 283"/>
          <p:cNvSpPr txBox="1">
            <a:spLocks noChangeArrowheads="1"/>
          </p:cNvSpPr>
          <p:nvPr/>
        </p:nvSpPr>
        <p:spPr bwMode="gray">
          <a:xfrm>
            <a:off x="8112126" y="2816225"/>
            <a:ext cx="1260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en-US" altLang="en-US" sz="2000">
                <a:solidFill>
                  <a:srgbClr val="FFFFFF"/>
                </a:solidFill>
                <a:latin typeface="Arial" panose="020B0604020202020204" pitchFamily="34" charset="0"/>
                <a:cs typeface="Arial" panose="020B0604020202020204" pitchFamily="34" charset="0"/>
              </a:rPr>
              <a:t>Asia</a:t>
            </a:r>
          </a:p>
        </p:txBody>
      </p:sp>
      <p:sp>
        <p:nvSpPr>
          <p:cNvPr id="67856" name="Text Box 29"/>
          <p:cNvSpPr txBox="1">
            <a:spLocks noChangeArrowheads="1"/>
          </p:cNvSpPr>
          <p:nvPr/>
        </p:nvSpPr>
        <p:spPr bwMode="auto">
          <a:xfrm>
            <a:off x="8001001" y="3429000"/>
            <a:ext cx="2217737" cy="812530"/>
          </a:xfrm>
          <a:prstGeom prst="rect">
            <a:avLst/>
          </a:prstGeom>
          <a:noFill/>
          <a:ln w="9525" algn="ctr">
            <a:noFill/>
            <a:miter lim="800000"/>
            <a:headEnd/>
            <a:tailEnd/>
          </a:ln>
          <a:effectLst/>
        </p:spPr>
        <p:txBody>
          <a:bodyPr numCol="2">
            <a:spAutoFit/>
          </a:bodyPr>
          <a:lstStyle/>
          <a:p>
            <a:pPr marL="112713" indent="-112713">
              <a:lnSpc>
                <a:spcPct val="60000"/>
              </a:lnSpc>
              <a:spcBef>
                <a:spcPct val="50000"/>
              </a:spcBef>
              <a:buSzPct val="80000"/>
              <a:buFontTx/>
              <a:buChar char="•"/>
              <a:defRPr/>
            </a:pPr>
            <a:r>
              <a:rPr lang="en-US" sz="1200" dirty="0" err="1">
                <a:solidFill>
                  <a:srgbClr val="000000"/>
                </a:solidFill>
                <a:latin typeface="Arial" charset="0"/>
                <a:cs typeface="Arial" pitchFamily="34" charset="0"/>
              </a:rPr>
              <a:t>Jepang</a:t>
            </a:r>
            <a:r>
              <a:rPr lang="en-US" sz="1200" dirty="0">
                <a:solidFill>
                  <a:srgbClr val="000000"/>
                </a:solidFill>
                <a:latin typeface="Arial" charset="0"/>
                <a:cs typeface="Arial" pitchFamily="34" charset="0"/>
              </a:rPr>
              <a:t>	            </a:t>
            </a:r>
          </a:p>
          <a:p>
            <a:pPr marL="112713" indent="-112713">
              <a:lnSpc>
                <a:spcPct val="60000"/>
              </a:lnSpc>
              <a:spcBef>
                <a:spcPct val="50000"/>
              </a:spcBef>
              <a:buSzPct val="80000"/>
              <a:buFontTx/>
              <a:buChar char="•"/>
              <a:defRPr/>
            </a:pPr>
            <a:r>
              <a:rPr lang="en-US" sz="1200" dirty="0">
                <a:solidFill>
                  <a:srgbClr val="000000"/>
                </a:solidFill>
                <a:latin typeface="Arial" charset="0"/>
                <a:cs typeface="Arial" pitchFamily="34" charset="0"/>
              </a:rPr>
              <a:t>Timor </a:t>
            </a:r>
            <a:r>
              <a:rPr lang="en-US" sz="1200" dirty="0" err="1">
                <a:solidFill>
                  <a:srgbClr val="000000"/>
                </a:solidFill>
                <a:latin typeface="Arial" charset="0"/>
                <a:cs typeface="Arial" pitchFamily="34" charset="0"/>
              </a:rPr>
              <a:t>Leste</a:t>
            </a:r>
            <a:endParaRPr lang="en-US" sz="1200" dirty="0">
              <a:solidFill>
                <a:srgbClr val="000000"/>
              </a:solidFill>
              <a:latin typeface="Arial" charset="0"/>
              <a:cs typeface="Arial" pitchFamily="34" charset="0"/>
            </a:endParaRPr>
          </a:p>
          <a:p>
            <a:pPr marL="112713" indent="-112713">
              <a:lnSpc>
                <a:spcPct val="60000"/>
              </a:lnSpc>
              <a:spcBef>
                <a:spcPct val="50000"/>
              </a:spcBef>
              <a:buSzPct val="80000"/>
              <a:buFontTx/>
              <a:buChar char="•"/>
              <a:defRPr/>
            </a:pPr>
            <a:r>
              <a:rPr lang="en-US" sz="1200" dirty="0">
                <a:solidFill>
                  <a:srgbClr val="000000"/>
                </a:solidFill>
                <a:latin typeface="Arial" charset="0"/>
                <a:cs typeface="Arial" pitchFamily="34" charset="0"/>
              </a:rPr>
              <a:t>Taiwan</a:t>
            </a:r>
          </a:p>
          <a:p>
            <a:pPr marL="112713" indent="-112713">
              <a:lnSpc>
                <a:spcPct val="60000"/>
              </a:lnSpc>
              <a:spcBef>
                <a:spcPct val="50000"/>
              </a:spcBef>
              <a:buSzPct val="80000"/>
              <a:buFontTx/>
              <a:buChar char="•"/>
              <a:defRPr/>
            </a:pPr>
            <a:r>
              <a:rPr lang="en-US" sz="1200" dirty="0" err="1">
                <a:solidFill>
                  <a:srgbClr val="000000"/>
                </a:solidFill>
                <a:latin typeface="Arial" charset="0"/>
                <a:cs typeface="Arial" pitchFamily="34" charset="0"/>
              </a:rPr>
              <a:t>Singapura</a:t>
            </a:r>
            <a:endParaRPr lang="en-US" sz="1200" dirty="0">
              <a:solidFill>
                <a:srgbClr val="000000"/>
              </a:solidFill>
              <a:latin typeface="Arial" charset="0"/>
              <a:cs typeface="Arial" pitchFamily="34" charset="0"/>
            </a:endParaRPr>
          </a:p>
          <a:p>
            <a:pPr marL="112713" indent="-112713">
              <a:lnSpc>
                <a:spcPct val="60000"/>
              </a:lnSpc>
              <a:spcBef>
                <a:spcPct val="50000"/>
              </a:spcBef>
              <a:buSzPct val="80000"/>
              <a:buFontTx/>
              <a:buChar char="•"/>
              <a:defRPr/>
            </a:pPr>
            <a:r>
              <a:rPr lang="en-US" sz="1200" dirty="0">
                <a:solidFill>
                  <a:srgbClr val="000000"/>
                </a:solidFill>
                <a:latin typeface="Arial" charset="0"/>
                <a:cs typeface="Arial" pitchFamily="34" charset="0"/>
              </a:rPr>
              <a:t>Brunei</a:t>
            </a:r>
          </a:p>
          <a:p>
            <a:pPr marL="112713" indent="-112713">
              <a:lnSpc>
                <a:spcPct val="60000"/>
              </a:lnSpc>
              <a:spcBef>
                <a:spcPct val="50000"/>
              </a:spcBef>
              <a:buSzPct val="80000"/>
              <a:buFontTx/>
              <a:buChar char="•"/>
              <a:defRPr/>
            </a:pPr>
            <a:r>
              <a:rPr lang="en-US" sz="1200" dirty="0">
                <a:solidFill>
                  <a:srgbClr val="000000"/>
                </a:solidFill>
                <a:latin typeface="Arial" charset="0"/>
                <a:cs typeface="Arial" pitchFamily="34" charset="0"/>
              </a:rPr>
              <a:t>Malaysia</a:t>
            </a:r>
          </a:p>
          <a:p>
            <a:pPr marL="112713" indent="-112713">
              <a:lnSpc>
                <a:spcPct val="60000"/>
              </a:lnSpc>
              <a:spcBef>
                <a:spcPct val="50000"/>
              </a:spcBef>
              <a:buSzPct val="80000"/>
              <a:buFontTx/>
              <a:buChar char="•"/>
              <a:defRPr/>
            </a:pPr>
            <a:r>
              <a:rPr lang="en-US" sz="1200" dirty="0">
                <a:solidFill>
                  <a:srgbClr val="000000"/>
                </a:solidFill>
                <a:latin typeface="Arial" charset="0"/>
                <a:cs typeface="Arial" pitchFamily="34" charset="0"/>
              </a:rPr>
              <a:t>Thailand</a:t>
            </a:r>
          </a:p>
          <a:p>
            <a:pPr marL="112713" indent="-112713">
              <a:lnSpc>
                <a:spcPct val="60000"/>
              </a:lnSpc>
              <a:spcBef>
                <a:spcPct val="50000"/>
              </a:spcBef>
              <a:buSzPct val="80000"/>
              <a:buFontTx/>
              <a:buChar char="•"/>
              <a:defRPr/>
            </a:pPr>
            <a:r>
              <a:rPr lang="en-US" sz="1200" dirty="0" err="1">
                <a:solidFill>
                  <a:srgbClr val="000000"/>
                </a:solidFill>
                <a:latin typeface="Arial" charset="0"/>
                <a:cs typeface="Arial" pitchFamily="34" charset="0"/>
              </a:rPr>
              <a:t>Hongkong</a:t>
            </a:r>
            <a:r>
              <a:rPr lang="en-US" sz="1200" dirty="0">
                <a:solidFill>
                  <a:srgbClr val="000000"/>
                </a:solidFill>
                <a:latin typeface="Arial" charset="0"/>
                <a:cs typeface="Arial" pitchFamily="34" charset="0"/>
              </a:rPr>
              <a:t> </a:t>
            </a:r>
          </a:p>
        </p:txBody>
      </p:sp>
      <p:cxnSp>
        <p:nvCxnSpPr>
          <p:cNvPr id="85019" name="AutoShape 273"/>
          <p:cNvCxnSpPr>
            <a:cxnSpLocks noChangeShapeType="1"/>
            <a:stCxn id="85036" idx="0"/>
          </p:cNvCxnSpPr>
          <p:nvPr/>
        </p:nvCxnSpPr>
        <p:spPr bwMode="auto">
          <a:xfrm flipV="1">
            <a:off x="7467601" y="3357564"/>
            <a:ext cx="619125" cy="568325"/>
          </a:xfrm>
          <a:prstGeom prst="bentConnector3">
            <a:avLst>
              <a:gd name="adj1" fmla="val 50000"/>
            </a:avLst>
          </a:prstGeom>
          <a:noFill/>
          <a:ln w="19050">
            <a:solidFill>
              <a:srgbClr val="00B050"/>
            </a:solidFill>
            <a:miter lim="800000"/>
            <a:headEnd/>
            <a:tailEnd type="triangle" w="med" len="med"/>
          </a:ln>
          <a:extLst>
            <a:ext uri="{909E8E84-426E-40DD-AFC4-6F175D3DCCD1}">
              <a14:hiddenFill xmlns:a14="http://schemas.microsoft.com/office/drawing/2010/main">
                <a:noFill/>
              </a14:hiddenFill>
            </a:ext>
          </a:extLst>
        </p:spPr>
      </p:cxnSp>
      <p:grpSp>
        <p:nvGrpSpPr>
          <p:cNvPr id="85020" name="Group 274"/>
          <p:cNvGrpSpPr>
            <a:grpSpLocks/>
          </p:cNvGrpSpPr>
          <p:nvPr/>
        </p:nvGrpSpPr>
        <p:grpSpPr bwMode="auto">
          <a:xfrm>
            <a:off x="7985126" y="2895601"/>
            <a:ext cx="119063" cy="119063"/>
            <a:chOff x="853" y="1788"/>
            <a:chExt cx="166" cy="166"/>
          </a:xfrm>
        </p:grpSpPr>
        <p:sp>
          <p:nvSpPr>
            <p:cNvPr id="85033" name="Oval 275"/>
            <p:cNvSpPr>
              <a:spLocks noChangeArrowheads="1"/>
            </p:cNvSpPr>
            <p:nvPr/>
          </p:nvSpPr>
          <p:spPr bwMode="gray">
            <a:xfrm rot="-5400000">
              <a:off x="853" y="1788"/>
              <a:ext cx="166" cy="166"/>
            </a:xfrm>
            <a:prstGeom prst="ellipse">
              <a:avLst/>
            </a:prstGeom>
            <a:solidFill>
              <a:srgbClr val="FFFFFF"/>
            </a:solidFill>
            <a:ln>
              <a:noFill/>
            </a:ln>
            <a:extLst>
              <a:ext uri="{91240B29-F687-4F45-9708-019B960494DF}">
                <a14:hiddenLine xmlns:a14="http://schemas.microsoft.com/office/drawing/2010/main" w="222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85034" name="AutoShape 276"/>
            <p:cNvSpPr>
              <a:spLocks noChangeArrowheads="1"/>
            </p:cNvSpPr>
            <p:nvPr/>
          </p:nvSpPr>
          <p:spPr bwMode="gray">
            <a:xfrm rot="16200000" flipV="1">
              <a:off x="902" y="1832"/>
              <a:ext cx="88" cy="75"/>
            </a:xfrm>
            <a:prstGeom prst="triangle">
              <a:avLst>
                <a:gd name="adj" fmla="val 50000"/>
              </a:avLst>
            </a:prstGeom>
            <a:solidFill>
              <a:schemeClr val="accent2"/>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grpSp>
        <p:nvGrpSpPr>
          <p:cNvPr id="85021" name="Group 277"/>
          <p:cNvGrpSpPr>
            <a:grpSpLocks/>
          </p:cNvGrpSpPr>
          <p:nvPr/>
        </p:nvGrpSpPr>
        <p:grpSpPr bwMode="auto">
          <a:xfrm>
            <a:off x="7896226" y="5300663"/>
            <a:ext cx="2320925" cy="830262"/>
            <a:chOff x="4014" y="3339"/>
            <a:chExt cx="1462" cy="523"/>
          </a:xfrm>
        </p:grpSpPr>
        <p:sp>
          <p:nvSpPr>
            <p:cNvPr id="85031" name="Freeform 278"/>
            <p:cNvSpPr>
              <a:spLocks/>
            </p:cNvSpPr>
            <p:nvPr/>
          </p:nvSpPr>
          <p:spPr bwMode="gray">
            <a:xfrm flipH="1">
              <a:off x="4014" y="3339"/>
              <a:ext cx="1157" cy="223"/>
            </a:xfrm>
            <a:custGeom>
              <a:avLst/>
              <a:gdLst>
                <a:gd name="T0" fmla="*/ 245 w 1025"/>
                <a:gd name="T1" fmla="*/ 2 h 362"/>
                <a:gd name="T2" fmla="*/ 3442 w 1025"/>
                <a:gd name="T3" fmla="*/ 2 h 362"/>
                <a:gd name="T4" fmla="*/ 3442 w 1025"/>
                <a:gd name="T5" fmla="*/ 0 h 362"/>
                <a:gd name="T6" fmla="*/ 702 w 1025"/>
                <a:gd name="T7" fmla="*/ 0 h 362"/>
                <a:gd name="T8" fmla="*/ 0 w 1025"/>
                <a:gd name="T9" fmla="*/ 2 h 362"/>
                <a:gd name="T10" fmla="*/ 245 w 1025"/>
                <a:gd name="T11" fmla="*/ 2 h 36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25" h="362">
                  <a:moveTo>
                    <a:pt x="73" y="362"/>
                  </a:moveTo>
                  <a:lnTo>
                    <a:pt x="1025" y="362"/>
                  </a:lnTo>
                  <a:lnTo>
                    <a:pt x="1025" y="0"/>
                  </a:lnTo>
                  <a:lnTo>
                    <a:pt x="209" y="0"/>
                  </a:lnTo>
                  <a:lnTo>
                    <a:pt x="0" y="362"/>
                  </a:lnTo>
                  <a:lnTo>
                    <a:pt x="73" y="362"/>
                  </a:lnTo>
                  <a:close/>
                </a:path>
              </a:pathLst>
            </a:custGeom>
            <a:solidFill>
              <a:schemeClr val="hlink"/>
            </a:solidFill>
            <a:ln w="9525" cap="flat" cmpd="sng">
              <a:solidFill>
                <a:schemeClr val="hlink"/>
              </a:solidFill>
              <a:prstDash val="solid"/>
              <a:round/>
              <a:headEnd/>
              <a:tailEnd/>
            </a:ln>
          </p:spPr>
          <p:txBody>
            <a:bodyPr wrap="none" anchor="ctr"/>
            <a:lstStyle/>
            <a:p>
              <a:endParaRPr lang="en-GB"/>
            </a:p>
          </p:txBody>
        </p:sp>
        <p:sp>
          <p:nvSpPr>
            <p:cNvPr id="85032" name="Rectangle 279"/>
            <p:cNvSpPr>
              <a:spLocks noChangeArrowheads="1"/>
            </p:cNvSpPr>
            <p:nvPr/>
          </p:nvSpPr>
          <p:spPr bwMode="gray">
            <a:xfrm>
              <a:off x="4014" y="3498"/>
              <a:ext cx="1462" cy="364"/>
            </a:xfrm>
            <a:prstGeom prst="rect">
              <a:avLst/>
            </a:prstGeom>
            <a:solidFill>
              <a:srgbClr val="FFFFFF"/>
            </a:solidFill>
            <a:ln w="19050">
              <a:solidFill>
                <a:schemeClr val="hlink"/>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grpSp>
        <p:nvGrpSpPr>
          <p:cNvPr id="85022" name="Group 280"/>
          <p:cNvGrpSpPr>
            <a:grpSpLocks/>
          </p:cNvGrpSpPr>
          <p:nvPr/>
        </p:nvGrpSpPr>
        <p:grpSpPr bwMode="auto">
          <a:xfrm>
            <a:off x="7967664" y="4905376"/>
            <a:ext cx="155575" cy="155575"/>
            <a:chOff x="853" y="1788"/>
            <a:chExt cx="166" cy="166"/>
          </a:xfrm>
        </p:grpSpPr>
        <p:sp>
          <p:nvSpPr>
            <p:cNvPr id="85029" name="Oval 281"/>
            <p:cNvSpPr>
              <a:spLocks noChangeArrowheads="1"/>
            </p:cNvSpPr>
            <p:nvPr/>
          </p:nvSpPr>
          <p:spPr bwMode="gray">
            <a:xfrm rot="-5400000">
              <a:off x="853" y="1788"/>
              <a:ext cx="166" cy="166"/>
            </a:xfrm>
            <a:prstGeom prst="ellipse">
              <a:avLst/>
            </a:prstGeom>
            <a:solidFill>
              <a:srgbClr val="FFFFFF"/>
            </a:solidFill>
            <a:ln w="22225" algn="ctr">
              <a:solidFill>
                <a:srgbClr val="00206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85030" name="AutoShape 282"/>
            <p:cNvSpPr>
              <a:spLocks noChangeArrowheads="1"/>
            </p:cNvSpPr>
            <p:nvPr/>
          </p:nvSpPr>
          <p:spPr bwMode="gray">
            <a:xfrm rot="16200000" flipV="1">
              <a:off x="902" y="1832"/>
              <a:ext cx="88" cy="75"/>
            </a:xfrm>
            <a:prstGeom prst="triangle">
              <a:avLst>
                <a:gd name="adj" fmla="val 50000"/>
              </a:avLst>
            </a:prstGeom>
            <a:solidFill>
              <a:schemeClr val="hlink"/>
            </a:solidFill>
            <a:ln w="9525" algn="ctr">
              <a:solidFill>
                <a:srgbClr val="002060"/>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sp>
        <p:nvSpPr>
          <p:cNvPr id="85023" name="TextBox 283"/>
          <p:cNvSpPr txBox="1">
            <a:spLocks noChangeArrowheads="1"/>
          </p:cNvSpPr>
          <p:nvPr/>
        </p:nvSpPr>
        <p:spPr bwMode="gray">
          <a:xfrm>
            <a:off x="8112126" y="5302250"/>
            <a:ext cx="12604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en-US" altLang="en-US" sz="1600">
                <a:solidFill>
                  <a:srgbClr val="FFFFFF"/>
                </a:solidFill>
                <a:latin typeface="Arial" panose="020B0604020202020204" pitchFamily="34" charset="0"/>
                <a:cs typeface="Arial" panose="020B0604020202020204" pitchFamily="34" charset="0"/>
              </a:rPr>
              <a:t>Oceania</a:t>
            </a:r>
          </a:p>
        </p:txBody>
      </p:sp>
      <p:sp>
        <p:nvSpPr>
          <p:cNvPr id="85024" name="Text Box 29"/>
          <p:cNvSpPr txBox="1">
            <a:spLocks noChangeArrowheads="1"/>
          </p:cNvSpPr>
          <p:nvPr/>
        </p:nvSpPr>
        <p:spPr bwMode="auto">
          <a:xfrm>
            <a:off x="7993063" y="5646738"/>
            <a:ext cx="2146300" cy="2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112713" indent="-112713">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lnSpc>
                <a:spcPct val="60000"/>
              </a:lnSpc>
              <a:spcBef>
                <a:spcPct val="50000"/>
              </a:spcBef>
              <a:buSzPct val="80000"/>
              <a:buFontTx/>
              <a:buChar char="•"/>
            </a:pPr>
            <a:r>
              <a:rPr lang="en-US" altLang="en-US" sz="1600">
                <a:solidFill>
                  <a:srgbClr val="000000"/>
                </a:solidFill>
                <a:latin typeface="Arial" panose="020B0604020202020204" pitchFamily="34" charset="0"/>
                <a:cs typeface="Arial" panose="020B0604020202020204" pitchFamily="34" charset="0"/>
              </a:rPr>
              <a:t>Australia </a:t>
            </a:r>
          </a:p>
        </p:txBody>
      </p:sp>
      <p:cxnSp>
        <p:nvCxnSpPr>
          <p:cNvPr id="85025" name="AutoShape 285"/>
          <p:cNvCxnSpPr>
            <a:cxnSpLocks noChangeShapeType="1"/>
            <a:stCxn id="85029" idx="4"/>
          </p:cNvCxnSpPr>
          <p:nvPr/>
        </p:nvCxnSpPr>
        <p:spPr bwMode="gray">
          <a:xfrm>
            <a:off x="8134351" y="4983164"/>
            <a:ext cx="608013" cy="319087"/>
          </a:xfrm>
          <a:prstGeom prst="bentConnector2">
            <a:avLst/>
          </a:prstGeom>
          <a:noFill/>
          <a:ln w="19050">
            <a:solidFill>
              <a:srgbClr val="002060"/>
            </a:solidFill>
            <a:miter lim="800000"/>
            <a:headEnd/>
            <a:tailEnd type="triangle" w="med" len="med"/>
          </a:ln>
          <a:extLst>
            <a:ext uri="{909E8E84-426E-40DD-AFC4-6F175D3DCCD1}">
              <a14:hiddenFill xmlns:a14="http://schemas.microsoft.com/office/drawing/2010/main">
                <a:noFill/>
              </a14:hiddenFill>
            </a:ext>
          </a:extLst>
        </p:spPr>
      </p:cxnSp>
      <p:grpSp>
        <p:nvGrpSpPr>
          <p:cNvPr id="85026" name="Group 286"/>
          <p:cNvGrpSpPr>
            <a:grpSpLocks/>
          </p:cNvGrpSpPr>
          <p:nvPr/>
        </p:nvGrpSpPr>
        <p:grpSpPr bwMode="auto">
          <a:xfrm>
            <a:off x="7985126" y="5381626"/>
            <a:ext cx="119063" cy="119063"/>
            <a:chOff x="853" y="1788"/>
            <a:chExt cx="166" cy="166"/>
          </a:xfrm>
        </p:grpSpPr>
        <p:sp>
          <p:nvSpPr>
            <p:cNvPr id="85027" name="Oval 287"/>
            <p:cNvSpPr>
              <a:spLocks noChangeArrowheads="1"/>
            </p:cNvSpPr>
            <p:nvPr/>
          </p:nvSpPr>
          <p:spPr bwMode="gray">
            <a:xfrm rot="-5400000">
              <a:off x="853" y="1788"/>
              <a:ext cx="166" cy="166"/>
            </a:xfrm>
            <a:prstGeom prst="ellipse">
              <a:avLst/>
            </a:prstGeom>
            <a:solidFill>
              <a:srgbClr val="FFFFFF"/>
            </a:solidFill>
            <a:ln>
              <a:noFill/>
            </a:ln>
            <a:extLst>
              <a:ext uri="{91240B29-F687-4F45-9708-019B960494DF}">
                <a14:hiddenLine xmlns:a14="http://schemas.microsoft.com/office/drawing/2010/main" w="222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85028" name="AutoShape 288"/>
            <p:cNvSpPr>
              <a:spLocks noChangeArrowheads="1"/>
            </p:cNvSpPr>
            <p:nvPr/>
          </p:nvSpPr>
          <p:spPr bwMode="gray">
            <a:xfrm rot="16200000" flipV="1">
              <a:off x="902" y="1832"/>
              <a:ext cx="88" cy="75"/>
            </a:xfrm>
            <a:prstGeom prst="triangle">
              <a:avLst>
                <a:gd name="adj" fmla="val 50000"/>
              </a:avLst>
            </a:prstGeom>
            <a:solidFill>
              <a:schemeClr val="hlink"/>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spTree>
    <p:extLst>
      <p:ext uri="{BB962C8B-B14F-4D97-AF65-F5344CB8AC3E}">
        <p14:creationId xmlns:p14="http://schemas.microsoft.com/office/powerpoint/2010/main" val="3113690589"/>
      </p:ext>
    </p:extLst>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399" y="313531"/>
            <a:ext cx="9922933" cy="1219200"/>
          </a:xfrm>
          <a:solidFill>
            <a:srgbClr val="FFFF00"/>
          </a:solidFill>
        </p:spPr>
        <p:txBody>
          <a:bodyPr>
            <a:normAutofit/>
          </a:bodyPr>
          <a:lstStyle/>
          <a:p>
            <a:pPr algn="ctr">
              <a:defRPr/>
            </a:pPr>
            <a:r>
              <a:rPr lang="en-US" sz="2800" b="1" dirty="0"/>
              <a:t>PENEMPATAN TENAGA KESEHATAN KE LUAR NEGERI </a:t>
            </a:r>
            <a:br>
              <a:rPr lang="en-US" sz="2800" b="1" dirty="0"/>
            </a:br>
            <a:r>
              <a:rPr lang="en-US" sz="2800" b="1" dirty="0"/>
              <a:t>(45 NEGARA) </a:t>
            </a:r>
            <a:br>
              <a:rPr lang="en-US" sz="2800" b="1" dirty="0"/>
            </a:br>
            <a:r>
              <a:rPr lang="en-US" sz="2400" b="1" dirty="0"/>
              <a:t>TAHUN </a:t>
            </a:r>
            <a:r>
              <a:rPr lang="en-US" sz="2400" b="1" dirty="0" smtClean="0"/>
              <a:t>2011-2015 </a:t>
            </a:r>
            <a:endParaRPr lang="en-US" sz="2400" b="1" dirty="0"/>
          </a:p>
        </p:txBody>
      </p:sp>
      <p:graphicFrame>
        <p:nvGraphicFramePr>
          <p:cNvPr id="4" name="Content Placeholder 3"/>
          <p:cNvGraphicFramePr>
            <a:graphicFrameLocks noGrp="1"/>
          </p:cNvGraphicFramePr>
          <p:nvPr>
            <p:ph idx="1"/>
            <p:extLst/>
          </p:nvPr>
        </p:nvGraphicFramePr>
        <p:xfrm>
          <a:off x="2476501" y="1971675"/>
          <a:ext cx="8115301" cy="4074136"/>
        </p:xfrm>
        <a:graphic>
          <a:graphicData uri="http://schemas.openxmlformats.org/drawingml/2006/table">
            <a:tbl>
              <a:tblPr firstRow="1" bandRow="1">
                <a:tableStyleId>{5C22544A-7EE6-4342-B048-85BDC9FD1C3A}</a:tableStyleId>
              </a:tblPr>
              <a:tblGrid>
                <a:gridCol w="424495">
                  <a:extLst>
                    <a:ext uri="{9D8B030D-6E8A-4147-A177-3AD203B41FA5}">
                      <a16:colId xmlns:a16="http://schemas.microsoft.com/office/drawing/2014/main" val="20000"/>
                    </a:ext>
                  </a:extLst>
                </a:gridCol>
                <a:gridCol w="2128238">
                  <a:extLst>
                    <a:ext uri="{9D8B030D-6E8A-4147-A177-3AD203B41FA5}">
                      <a16:colId xmlns:a16="http://schemas.microsoft.com/office/drawing/2014/main" val="20001"/>
                    </a:ext>
                  </a:extLst>
                </a:gridCol>
                <a:gridCol w="957680">
                  <a:extLst>
                    <a:ext uri="{9D8B030D-6E8A-4147-A177-3AD203B41FA5}">
                      <a16:colId xmlns:a16="http://schemas.microsoft.com/office/drawing/2014/main" val="20002"/>
                    </a:ext>
                  </a:extLst>
                </a:gridCol>
                <a:gridCol w="885524">
                  <a:extLst>
                    <a:ext uri="{9D8B030D-6E8A-4147-A177-3AD203B41FA5}">
                      <a16:colId xmlns:a16="http://schemas.microsoft.com/office/drawing/2014/main" val="20003"/>
                    </a:ext>
                  </a:extLst>
                </a:gridCol>
                <a:gridCol w="962526">
                  <a:extLst>
                    <a:ext uri="{9D8B030D-6E8A-4147-A177-3AD203B41FA5}">
                      <a16:colId xmlns:a16="http://schemas.microsoft.com/office/drawing/2014/main" val="20004"/>
                    </a:ext>
                  </a:extLst>
                </a:gridCol>
                <a:gridCol w="789842">
                  <a:extLst>
                    <a:ext uri="{9D8B030D-6E8A-4147-A177-3AD203B41FA5}">
                      <a16:colId xmlns:a16="http://schemas.microsoft.com/office/drawing/2014/main" val="20005"/>
                    </a:ext>
                  </a:extLst>
                </a:gridCol>
                <a:gridCol w="740575">
                  <a:extLst>
                    <a:ext uri="{9D8B030D-6E8A-4147-A177-3AD203B41FA5}">
                      <a16:colId xmlns:a16="http://schemas.microsoft.com/office/drawing/2014/main" val="20006"/>
                    </a:ext>
                  </a:extLst>
                </a:gridCol>
                <a:gridCol w="1226421">
                  <a:extLst>
                    <a:ext uri="{9D8B030D-6E8A-4147-A177-3AD203B41FA5}">
                      <a16:colId xmlns:a16="http://schemas.microsoft.com/office/drawing/2014/main" val="20007"/>
                    </a:ext>
                  </a:extLst>
                </a:gridCol>
              </a:tblGrid>
              <a:tr h="281970">
                <a:tc rowSpan="2">
                  <a:txBody>
                    <a:bodyPr/>
                    <a:lstStyle/>
                    <a:p>
                      <a:r>
                        <a:rPr lang="en-US" sz="1400" dirty="0" smtClean="0"/>
                        <a:t>NO</a:t>
                      </a:r>
                      <a:endParaRPr lang="en-US" sz="1400" dirty="0"/>
                    </a:p>
                  </a:txBody>
                  <a:tcPr marL="68580" marR="68580" marT="34294" marB="34294"/>
                </a:tc>
                <a:tc rowSpan="2">
                  <a:txBody>
                    <a:bodyPr/>
                    <a:lstStyle/>
                    <a:p>
                      <a:pPr algn="ctr"/>
                      <a:r>
                        <a:rPr lang="en-US" sz="1400" dirty="0" smtClean="0"/>
                        <a:t>TYPE OF ACCUPATION</a:t>
                      </a:r>
                      <a:endParaRPr lang="en-US" sz="1400" dirty="0"/>
                    </a:p>
                  </a:txBody>
                  <a:tcPr marL="68580" marR="68580" marT="34294" marB="34294"/>
                </a:tc>
                <a:tc gridSpan="6">
                  <a:txBody>
                    <a:bodyPr/>
                    <a:lstStyle/>
                    <a:p>
                      <a:pPr algn="ctr"/>
                      <a:r>
                        <a:rPr lang="en-US" sz="1400" dirty="0" smtClean="0"/>
                        <a:t>YEAR</a:t>
                      </a:r>
                      <a:endParaRPr lang="en-US" sz="1400" dirty="0"/>
                    </a:p>
                  </a:txBody>
                  <a:tcPr marL="68580" marR="68580" marT="34294" marB="34294"/>
                </a:tc>
                <a:tc hMerge="1">
                  <a:txBody>
                    <a:bodyPr/>
                    <a:lstStyle/>
                    <a:p>
                      <a:endParaRPr lang="en-US" dirty="0"/>
                    </a:p>
                  </a:txBody>
                  <a:tcPr/>
                </a:tc>
                <a:tc hMerge="1">
                  <a:txBody>
                    <a:bodyPr/>
                    <a:lstStyle/>
                    <a:p>
                      <a:endParaRPr lang="en-US"/>
                    </a:p>
                  </a:txBody>
                  <a:tcPr/>
                </a:tc>
                <a:tc hMerge="1">
                  <a:txBody>
                    <a:bodyPr/>
                    <a:lstStyle/>
                    <a:p>
                      <a:endParaRPr lang="en-US"/>
                    </a:p>
                  </a:txBody>
                  <a:tcPr/>
                </a:tc>
                <a:tc hMerge="1">
                  <a:txBody>
                    <a:bodyPr/>
                    <a:lstStyle/>
                    <a:p>
                      <a:endParaRPr lang="en-GB"/>
                    </a:p>
                  </a:txBody>
                  <a:tcPr/>
                </a:tc>
                <a:tc hMerge="1">
                  <a:txBody>
                    <a:bodyPr/>
                    <a:lstStyle/>
                    <a:p>
                      <a:endParaRPr lang="en-US" dirty="0"/>
                    </a:p>
                  </a:txBody>
                  <a:tcPr/>
                </a:tc>
                <a:extLst>
                  <a:ext uri="{0D108BD9-81ED-4DB2-BD59-A6C34878D82A}">
                    <a16:rowId xmlns:a16="http://schemas.microsoft.com/office/drawing/2014/main" val="10000"/>
                  </a:ext>
                </a:extLst>
              </a:tr>
              <a:tr h="495354">
                <a:tc vMerge="1">
                  <a:txBody>
                    <a:bodyPr/>
                    <a:lstStyle/>
                    <a:p>
                      <a:endParaRPr lang="en-US" dirty="0"/>
                    </a:p>
                  </a:txBody>
                  <a:tcPr/>
                </a:tc>
                <a:tc vMerge="1">
                  <a:txBody>
                    <a:bodyPr/>
                    <a:lstStyle/>
                    <a:p>
                      <a:endParaRPr lang="en-US" dirty="0"/>
                    </a:p>
                  </a:txBody>
                  <a:tcPr/>
                </a:tc>
                <a:tc>
                  <a:txBody>
                    <a:bodyPr/>
                    <a:lstStyle/>
                    <a:p>
                      <a:pPr algn="ctr"/>
                      <a:r>
                        <a:rPr lang="en-US" sz="1400" b="1" dirty="0" smtClean="0"/>
                        <a:t>2011</a:t>
                      </a:r>
                    </a:p>
                    <a:p>
                      <a:pPr algn="ctr"/>
                      <a:endParaRPr lang="en-US" sz="1400" b="1" dirty="0"/>
                    </a:p>
                  </a:txBody>
                  <a:tcPr marL="68580" marR="68580" marT="34294" marB="34294"/>
                </a:tc>
                <a:tc>
                  <a:txBody>
                    <a:bodyPr/>
                    <a:lstStyle/>
                    <a:p>
                      <a:pPr algn="ctr"/>
                      <a:r>
                        <a:rPr lang="en-US" sz="1400" b="1" dirty="0" smtClean="0"/>
                        <a:t>2012</a:t>
                      </a:r>
                      <a:endParaRPr lang="en-US" sz="1400" b="1" dirty="0"/>
                    </a:p>
                  </a:txBody>
                  <a:tcPr marL="68580" marR="68580" marT="34294" marB="34294"/>
                </a:tc>
                <a:tc>
                  <a:txBody>
                    <a:bodyPr/>
                    <a:lstStyle/>
                    <a:p>
                      <a:pPr algn="ctr"/>
                      <a:r>
                        <a:rPr lang="en-US" sz="1400" b="1" dirty="0" smtClean="0"/>
                        <a:t>2013</a:t>
                      </a:r>
                      <a:endParaRPr lang="en-US" sz="1400" b="1" dirty="0"/>
                    </a:p>
                  </a:txBody>
                  <a:tcPr marL="68580" marR="68580" marT="34294" marB="34294"/>
                </a:tc>
                <a:tc>
                  <a:txBody>
                    <a:bodyPr/>
                    <a:lstStyle/>
                    <a:p>
                      <a:pPr algn="ctr"/>
                      <a:r>
                        <a:rPr lang="en-US" sz="1400" b="1" dirty="0" smtClean="0"/>
                        <a:t>2014</a:t>
                      </a:r>
                      <a:endParaRPr lang="en-US" sz="1400" b="1" dirty="0"/>
                    </a:p>
                  </a:txBody>
                  <a:tcPr marL="68580" marR="68580" marT="34294" marB="34294"/>
                </a:tc>
                <a:tc>
                  <a:txBody>
                    <a:bodyPr/>
                    <a:lstStyle/>
                    <a:p>
                      <a:pPr algn="ctr"/>
                      <a:r>
                        <a:rPr lang="en-US" sz="1400" b="1" dirty="0" smtClean="0"/>
                        <a:t>2015</a:t>
                      </a:r>
                      <a:endParaRPr lang="en-US" sz="1400" b="1" dirty="0"/>
                    </a:p>
                  </a:txBody>
                  <a:tcPr marL="68580" marR="68580" marT="34294" marB="34294"/>
                </a:tc>
                <a:tc>
                  <a:txBody>
                    <a:bodyPr/>
                    <a:lstStyle/>
                    <a:p>
                      <a:pPr algn="ctr"/>
                      <a:r>
                        <a:rPr lang="en-US" sz="1400" b="1" dirty="0" smtClean="0"/>
                        <a:t>TOTAL</a:t>
                      </a:r>
                    </a:p>
                    <a:p>
                      <a:pPr algn="ctr"/>
                      <a:r>
                        <a:rPr lang="en-US" sz="1400" b="1" dirty="0" smtClean="0"/>
                        <a:t>2011 - 2015</a:t>
                      </a:r>
                      <a:endParaRPr lang="en-US" sz="1400" b="1" dirty="0"/>
                    </a:p>
                  </a:txBody>
                  <a:tcPr marL="68580" marR="68580" marT="34294" marB="34294"/>
                </a:tc>
                <a:extLst>
                  <a:ext uri="{0D108BD9-81ED-4DB2-BD59-A6C34878D82A}">
                    <a16:rowId xmlns:a16="http://schemas.microsoft.com/office/drawing/2014/main" val="10001"/>
                  </a:ext>
                </a:extLst>
              </a:tr>
              <a:tr h="281970">
                <a:tc>
                  <a:txBody>
                    <a:bodyPr/>
                    <a:lstStyle/>
                    <a:p>
                      <a:pPr algn="ctr"/>
                      <a:r>
                        <a:rPr lang="en-US" sz="1400" dirty="0" smtClean="0"/>
                        <a:t>1</a:t>
                      </a:r>
                      <a:endParaRPr lang="en-US" sz="1400" dirty="0"/>
                    </a:p>
                  </a:txBody>
                  <a:tcPr marL="68580" marR="68580" marT="34294" marB="34294"/>
                </a:tc>
                <a:tc>
                  <a:txBody>
                    <a:bodyPr/>
                    <a:lstStyle/>
                    <a:p>
                      <a:r>
                        <a:rPr lang="en-US" sz="1400" dirty="0" smtClean="0"/>
                        <a:t>Doctors</a:t>
                      </a:r>
                      <a:endParaRPr lang="en-US" sz="1400" dirty="0"/>
                    </a:p>
                  </a:txBody>
                  <a:tcPr marL="68580" marR="68580" marT="34294" marB="34294"/>
                </a:tc>
                <a:tc>
                  <a:txBody>
                    <a:bodyPr/>
                    <a:lstStyle/>
                    <a:p>
                      <a:pPr algn="ctr"/>
                      <a:r>
                        <a:rPr lang="en-US" sz="1400" dirty="0" smtClean="0"/>
                        <a:t>15</a:t>
                      </a:r>
                      <a:endParaRPr lang="en-US" sz="1400" dirty="0"/>
                    </a:p>
                  </a:txBody>
                  <a:tcPr marL="68580" marR="68580" marT="34294" marB="34294"/>
                </a:tc>
                <a:tc>
                  <a:txBody>
                    <a:bodyPr/>
                    <a:lstStyle/>
                    <a:p>
                      <a:pPr algn="ctr"/>
                      <a:r>
                        <a:rPr lang="en-US" sz="1400" dirty="0" smtClean="0"/>
                        <a:t>11</a:t>
                      </a:r>
                      <a:endParaRPr lang="en-US" sz="1400" dirty="0"/>
                    </a:p>
                  </a:txBody>
                  <a:tcPr marL="68580" marR="68580" marT="34294" marB="34294"/>
                </a:tc>
                <a:tc>
                  <a:txBody>
                    <a:bodyPr/>
                    <a:lstStyle/>
                    <a:p>
                      <a:pPr algn="ctr"/>
                      <a:r>
                        <a:rPr lang="en-US" sz="1400" dirty="0" smtClean="0"/>
                        <a:t>22</a:t>
                      </a:r>
                      <a:endParaRPr lang="en-US" sz="1400" dirty="0"/>
                    </a:p>
                  </a:txBody>
                  <a:tcPr marL="68580" marR="68580" marT="34294" marB="34294"/>
                </a:tc>
                <a:tc>
                  <a:txBody>
                    <a:bodyPr/>
                    <a:lstStyle/>
                    <a:p>
                      <a:pPr algn="ctr"/>
                      <a:r>
                        <a:rPr lang="en-US" sz="1400" dirty="0" smtClean="0"/>
                        <a:t>8</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56</a:t>
                      </a:r>
                      <a:endParaRPr lang="en-US" sz="1400" dirty="0"/>
                    </a:p>
                  </a:txBody>
                  <a:tcPr marL="68580" marR="68580" marT="34294" marB="34294"/>
                </a:tc>
                <a:extLst>
                  <a:ext uri="{0D108BD9-81ED-4DB2-BD59-A6C34878D82A}">
                    <a16:rowId xmlns:a16="http://schemas.microsoft.com/office/drawing/2014/main" val="10002"/>
                  </a:ext>
                </a:extLst>
              </a:tr>
              <a:tr h="332360">
                <a:tc>
                  <a:txBody>
                    <a:bodyPr/>
                    <a:lstStyle/>
                    <a:p>
                      <a:pPr algn="ctr"/>
                      <a:r>
                        <a:rPr lang="en-US" sz="1400" dirty="0" smtClean="0"/>
                        <a:t>2</a:t>
                      </a:r>
                      <a:endParaRPr lang="en-US" sz="1400" dirty="0"/>
                    </a:p>
                  </a:txBody>
                  <a:tcPr marL="68580" marR="68580" marT="34294" marB="34294"/>
                </a:tc>
                <a:tc>
                  <a:txBody>
                    <a:bodyPr/>
                    <a:lstStyle/>
                    <a:p>
                      <a:r>
                        <a:rPr lang="en-US" sz="1400" dirty="0" smtClean="0"/>
                        <a:t>Pharmacist</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2</a:t>
                      </a:r>
                      <a:endParaRPr lang="en-US" sz="1400" dirty="0"/>
                    </a:p>
                  </a:txBody>
                  <a:tcPr marL="68580" marR="68580" marT="34294" marB="34294"/>
                </a:tc>
                <a:tc>
                  <a:txBody>
                    <a:bodyPr/>
                    <a:lstStyle/>
                    <a:p>
                      <a:pPr algn="ctr"/>
                      <a:r>
                        <a:rPr lang="en-US" sz="1400" dirty="0" smtClean="0"/>
                        <a:t>0</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2</a:t>
                      </a:r>
                      <a:endParaRPr lang="en-US" sz="1400" dirty="0"/>
                    </a:p>
                  </a:txBody>
                  <a:tcPr marL="68580" marR="68580" marT="34294" marB="34294"/>
                </a:tc>
                <a:extLst>
                  <a:ext uri="{0D108BD9-81ED-4DB2-BD59-A6C34878D82A}">
                    <a16:rowId xmlns:a16="http://schemas.microsoft.com/office/drawing/2014/main" val="10003"/>
                  </a:ext>
                </a:extLst>
              </a:tr>
              <a:tr h="281970">
                <a:tc>
                  <a:txBody>
                    <a:bodyPr/>
                    <a:lstStyle/>
                    <a:p>
                      <a:pPr algn="ctr"/>
                      <a:r>
                        <a:rPr lang="en-US" sz="1400" dirty="0" smtClean="0"/>
                        <a:t>3</a:t>
                      </a:r>
                      <a:endParaRPr lang="en-US" sz="1400" dirty="0"/>
                    </a:p>
                  </a:txBody>
                  <a:tcPr marL="68580" marR="68580" marT="34294" marB="34294">
                    <a:solidFill>
                      <a:schemeClr val="accent1">
                        <a:lumMod val="20000"/>
                        <a:lumOff val="80000"/>
                      </a:schemeClr>
                    </a:solidFill>
                  </a:tcPr>
                </a:tc>
                <a:tc>
                  <a:txBody>
                    <a:bodyPr/>
                    <a:lstStyle/>
                    <a:p>
                      <a:r>
                        <a:rPr lang="en-US" sz="1400" dirty="0" smtClean="0"/>
                        <a:t>Nurse</a:t>
                      </a:r>
                      <a:endParaRPr lang="en-US" sz="1400" dirty="0"/>
                    </a:p>
                  </a:txBody>
                  <a:tcPr marL="68580" marR="68580" marT="34294" marB="34294">
                    <a:solidFill>
                      <a:schemeClr val="accent1">
                        <a:lumMod val="20000"/>
                        <a:lumOff val="80000"/>
                      </a:schemeClr>
                    </a:solidFill>
                  </a:tcPr>
                </a:tc>
                <a:tc>
                  <a:txBody>
                    <a:bodyPr/>
                    <a:lstStyle/>
                    <a:p>
                      <a:pPr algn="ctr"/>
                      <a:r>
                        <a:rPr lang="en-US" sz="1400" dirty="0" smtClean="0"/>
                        <a:t>1.502</a:t>
                      </a:r>
                      <a:endParaRPr lang="en-US" sz="1400" dirty="0"/>
                    </a:p>
                  </a:txBody>
                  <a:tcPr marL="68580" marR="68580" marT="34294" marB="34294">
                    <a:solidFill>
                      <a:schemeClr val="accent1">
                        <a:lumMod val="20000"/>
                        <a:lumOff val="80000"/>
                      </a:schemeClr>
                    </a:solidFill>
                  </a:tcPr>
                </a:tc>
                <a:tc>
                  <a:txBody>
                    <a:bodyPr/>
                    <a:lstStyle/>
                    <a:p>
                      <a:pPr algn="ctr"/>
                      <a:r>
                        <a:rPr lang="en-US" sz="1400" dirty="0" smtClean="0"/>
                        <a:t>1.646</a:t>
                      </a:r>
                      <a:endParaRPr lang="en-US" sz="1400" dirty="0"/>
                    </a:p>
                  </a:txBody>
                  <a:tcPr marL="68580" marR="68580" marT="34294" marB="34294">
                    <a:solidFill>
                      <a:schemeClr val="accent1">
                        <a:lumMod val="20000"/>
                        <a:lumOff val="80000"/>
                      </a:schemeClr>
                    </a:solidFill>
                  </a:tcPr>
                </a:tc>
                <a:tc>
                  <a:txBody>
                    <a:bodyPr/>
                    <a:lstStyle/>
                    <a:p>
                      <a:pPr algn="ctr"/>
                      <a:r>
                        <a:rPr lang="en-US" sz="1400" dirty="0" smtClean="0"/>
                        <a:t>1.177</a:t>
                      </a:r>
                      <a:endParaRPr lang="en-US" sz="1400" dirty="0"/>
                    </a:p>
                  </a:txBody>
                  <a:tcPr marL="68580" marR="68580" marT="34294" marB="34294">
                    <a:solidFill>
                      <a:schemeClr val="accent1">
                        <a:lumMod val="20000"/>
                        <a:lumOff val="80000"/>
                      </a:schemeClr>
                    </a:solidFill>
                  </a:tcPr>
                </a:tc>
                <a:tc>
                  <a:txBody>
                    <a:bodyPr/>
                    <a:lstStyle/>
                    <a:p>
                      <a:pPr algn="ctr"/>
                      <a:r>
                        <a:rPr lang="en-US" sz="1400" dirty="0" smtClean="0"/>
                        <a:t>751</a:t>
                      </a:r>
                      <a:endParaRPr lang="en-US" sz="1400" dirty="0"/>
                    </a:p>
                  </a:txBody>
                  <a:tcPr marL="68580" marR="68580" marT="34294" marB="34294">
                    <a:solidFill>
                      <a:schemeClr val="accent1">
                        <a:lumMod val="20000"/>
                        <a:lumOff val="80000"/>
                      </a:schemeClr>
                    </a:solidFill>
                  </a:tcPr>
                </a:tc>
                <a:tc>
                  <a:txBody>
                    <a:bodyPr/>
                    <a:lstStyle/>
                    <a:p>
                      <a:pPr algn="ctr"/>
                      <a:r>
                        <a:rPr lang="en-US" sz="1400" dirty="0" smtClean="0"/>
                        <a:t>534</a:t>
                      </a:r>
                      <a:endParaRPr lang="en-US" sz="1400" dirty="0"/>
                    </a:p>
                  </a:txBody>
                  <a:tcPr marL="68580" marR="68580" marT="34294" marB="34294">
                    <a:solidFill>
                      <a:schemeClr val="accent1">
                        <a:lumMod val="20000"/>
                        <a:lumOff val="80000"/>
                      </a:schemeClr>
                    </a:solidFill>
                  </a:tcPr>
                </a:tc>
                <a:tc>
                  <a:txBody>
                    <a:bodyPr/>
                    <a:lstStyle/>
                    <a:p>
                      <a:pPr algn="ctr"/>
                      <a:r>
                        <a:rPr lang="en-US" sz="1400" dirty="0" smtClean="0"/>
                        <a:t>5,610</a:t>
                      </a:r>
                    </a:p>
                    <a:p>
                      <a:pPr algn="ctr"/>
                      <a:r>
                        <a:rPr lang="en-US" sz="1400" dirty="0" smtClean="0"/>
                        <a:t>(97.87%)</a:t>
                      </a:r>
                      <a:endParaRPr lang="en-US" sz="1400" dirty="0"/>
                    </a:p>
                  </a:txBody>
                  <a:tcPr marL="68580" marR="68580" marT="34294" marB="34294">
                    <a:solidFill>
                      <a:schemeClr val="accent1">
                        <a:lumMod val="20000"/>
                        <a:lumOff val="80000"/>
                      </a:schemeClr>
                    </a:solidFill>
                  </a:tcPr>
                </a:tc>
                <a:extLst>
                  <a:ext uri="{0D108BD9-81ED-4DB2-BD59-A6C34878D82A}">
                    <a16:rowId xmlns:a16="http://schemas.microsoft.com/office/drawing/2014/main" val="10004"/>
                  </a:ext>
                </a:extLst>
              </a:tr>
              <a:tr h="281970">
                <a:tc>
                  <a:txBody>
                    <a:bodyPr/>
                    <a:lstStyle/>
                    <a:p>
                      <a:pPr algn="ctr"/>
                      <a:r>
                        <a:rPr lang="en-US" sz="1400" dirty="0" smtClean="0"/>
                        <a:t>4</a:t>
                      </a:r>
                      <a:endParaRPr lang="en-US" sz="1400" dirty="0"/>
                    </a:p>
                  </a:txBody>
                  <a:tcPr marL="68580" marR="68580" marT="34294" marB="34294"/>
                </a:tc>
                <a:tc>
                  <a:txBody>
                    <a:bodyPr/>
                    <a:lstStyle/>
                    <a:p>
                      <a:r>
                        <a:rPr lang="en-US" sz="1400" dirty="0" smtClean="0"/>
                        <a:t>Laboratory</a:t>
                      </a:r>
                      <a:endParaRPr lang="en-US" sz="1400" dirty="0"/>
                    </a:p>
                  </a:txBody>
                  <a:tcPr marL="68580" marR="68580" marT="34294" marB="34294"/>
                </a:tc>
                <a:tc>
                  <a:txBody>
                    <a:bodyPr/>
                    <a:lstStyle/>
                    <a:p>
                      <a:pPr algn="ctr"/>
                      <a:r>
                        <a:rPr lang="en-US" sz="1400" dirty="0" smtClean="0"/>
                        <a:t>3</a:t>
                      </a:r>
                      <a:endParaRPr lang="en-US" sz="1400" dirty="0"/>
                    </a:p>
                  </a:txBody>
                  <a:tcPr marL="68580" marR="68580" marT="34294" marB="34294"/>
                </a:tc>
                <a:tc>
                  <a:txBody>
                    <a:bodyPr/>
                    <a:lstStyle/>
                    <a:p>
                      <a:pPr algn="ctr"/>
                      <a:r>
                        <a:rPr lang="en-US" sz="1400" dirty="0" smtClean="0"/>
                        <a:t>3</a:t>
                      </a:r>
                      <a:endParaRPr lang="en-US" sz="1400" dirty="0"/>
                    </a:p>
                  </a:txBody>
                  <a:tcPr marL="68580" marR="68580" marT="34294" marB="34294"/>
                </a:tc>
                <a:tc>
                  <a:txBody>
                    <a:bodyPr/>
                    <a:lstStyle/>
                    <a:p>
                      <a:pPr algn="ctr"/>
                      <a:r>
                        <a:rPr lang="en-US" sz="1400" dirty="0" smtClean="0"/>
                        <a:t>18</a:t>
                      </a:r>
                      <a:endParaRPr lang="en-US" sz="1400" dirty="0"/>
                    </a:p>
                  </a:txBody>
                  <a:tcPr marL="68580" marR="68580" marT="34294" marB="34294"/>
                </a:tc>
                <a:tc>
                  <a:txBody>
                    <a:bodyPr/>
                    <a:lstStyle/>
                    <a:p>
                      <a:pPr algn="ctr"/>
                      <a:r>
                        <a:rPr lang="en-US" sz="1400" dirty="0" smtClean="0"/>
                        <a:t>0</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24</a:t>
                      </a:r>
                      <a:endParaRPr lang="en-US" sz="1400" dirty="0"/>
                    </a:p>
                  </a:txBody>
                  <a:tcPr marL="68580" marR="68580" marT="34294" marB="34294"/>
                </a:tc>
                <a:extLst>
                  <a:ext uri="{0D108BD9-81ED-4DB2-BD59-A6C34878D82A}">
                    <a16:rowId xmlns:a16="http://schemas.microsoft.com/office/drawing/2014/main" val="10005"/>
                  </a:ext>
                </a:extLst>
              </a:tr>
              <a:tr h="281970">
                <a:tc>
                  <a:txBody>
                    <a:bodyPr/>
                    <a:lstStyle/>
                    <a:p>
                      <a:pPr algn="ctr"/>
                      <a:r>
                        <a:rPr lang="en-US" sz="1400" dirty="0" smtClean="0"/>
                        <a:t>5</a:t>
                      </a:r>
                      <a:endParaRPr lang="en-US" sz="1400" dirty="0"/>
                    </a:p>
                  </a:txBody>
                  <a:tcPr marL="68580" marR="68580" marT="34294" marB="34294"/>
                </a:tc>
                <a:tc>
                  <a:txBody>
                    <a:bodyPr/>
                    <a:lstStyle/>
                    <a:p>
                      <a:r>
                        <a:rPr lang="en-US" sz="1400" dirty="0" err="1" smtClean="0"/>
                        <a:t>Physioterapist</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1</a:t>
                      </a:r>
                      <a:endParaRPr lang="en-US" sz="1400" dirty="0"/>
                    </a:p>
                  </a:txBody>
                  <a:tcPr marL="68580" marR="68580" marT="34294" marB="34294"/>
                </a:tc>
                <a:tc>
                  <a:txBody>
                    <a:bodyPr/>
                    <a:lstStyle/>
                    <a:p>
                      <a:pPr algn="ctr"/>
                      <a:r>
                        <a:rPr lang="en-US" sz="1400" dirty="0" smtClean="0"/>
                        <a:t>3</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4</a:t>
                      </a:r>
                      <a:endParaRPr lang="en-US" sz="1400" dirty="0"/>
                    </a:p>
                  </a:txBody>
                  <a:tcPr marL="68580" marR="68580" marT="34294" marB="34294"/>
                </a:tc>
                <a:extLst>
                  <a:ext uri="{0D108BD9-81ED-4DB2-BD59-A6C34878D82A}">
                    <a16:rowId xmlns:a16="http://schemas.microsoft.com/office/drawing/2014/main" val="10006"/>
                  </a:ext>
                </a:extLst>
              </a:tr>
              <a:tr h="281970">
                <a:tc>
                  <a:txBody>
                    <a:bodyPr/>
                    <a:lstStyle/>
                    <a:p>
                      <a:pPr algn="ctr"/>
                      <a:r>
                        <a:rPr lang="en-US" sz="1400" dirty="0" smtClean="0"/>
                        <a:t>6</a:t>
                      </a:r>
                      <a:endParaRPr lang="en-US" sz="1400" dirty="0"/>
                    </a:p>
                  </a:txBody>
                  <a:tcPr marL="68580" marR="68580" marT="34294" marB="34294"/>
                </a:tc>
                <a:tc>
                  <a:txBody>
                    <a:bodyPr/>
                    <a:lstStyle/>
                    <a:p>
                      <a:r>
                        <a:rPr lang="en-US" sz="1400" dirty="0" smtClean="0"/>
                        <a:t>Occupational Therapist</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1</a:t>
                      </a:r>
                      <a:endParaRPr lang="en-US" sz="1400" dirty="0"/>
                    </a:p>
                  </a:txBody>
                  <a:tcPr marL="68580" marR="68580" marT="34294" marB="34294"/>
                </a:tc>
                <a:tc>
                  <a:txBody>
                    <a:bodyPr/>
                    <a:lstStyle/>
                    <a:p>
                      <a:pPr algn="ctr"/>
                      <a:r>
                        <a:rPr lang="en-US" sz="1400" dirty="0" smtClean="0"/>
                        <a:t>0</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1</a:t>
                      </a:r>
                      <a:endParaRPr lang="en-US" sz="1400" dirty="0"/>
                    </a:p>
                  </a:txBody>
                  <a:tcPr marL="68580" marR="68580" marT="34294" marB="34294"/>
                </a:tc>
                <a:extLst>
                  <a:ext uri="{0D108BD9-81ED-4DB2-BD59-A6C34878D82A}">
                    <a16:rowId xmlns:a16="http://schemas.microsoft.com/office/drawing/2014/main" val="10007"/>
                  </a:ext>
                </a:extLst>
              </a:tr>
              <a:tr h="281970">
                <a:tc>
                  <a:txBody>
                    <a:bodyPr/>
                    <a:lstStyle/>
                    <a:p>
                      <a:pPr algn="ctr"/>
                      <a:r>
                        <a:rPr lang="en-US" sz="1400" dirty="0" smtClean="0"/>
                        <a:t>7</a:t>
                      </a:r>
                      <a:endParaRPr lang="en-US" sz="1400" dirty="0"/>
                    </a:p>
                  </a:txBody>
                  <a:tcPr marL="68580" marR="68580" marT="34294" marB="34294"/>
                </a:tc>
                <a:tc>
                  <a:txBody>
                    <a:bodyPr/>
                    <a:lstStyle/>
                    <a:p>
                      <a:r>
                        <a:rPr lang="en-US" sz="1400" dirty="0" smtClean="0"/>
                        <a:t>Speech Therapist</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5</a:t>
                      </a:r>
                      <a:endParaRPr lang="en-US" sz="1400" dirty="0"/>
                    </a:p>
                  </a:txBody>
                  <a:tcPr marL="68580" marR="68580" marT="34294" marB="34294"/>
                </a:tc>
                <a:tc>
                  <a:txBody>
                    <a:bodyPr/>
                    <a:lstStyle/>
                    <a:p>
                      <a:pPr algn="ctr"/>
                      <a:r>
                        <a:rPr lang="en-US" sz="1400" dirty="0" smtClean="0"/>
                        <a:t>0</a:t>
                      </a:r>
                      <a:endParaRPr lang="en-US" sz="1400" dirty="0"/>
                    </a:p>
                  </a:txBody>
                  <a:tcPr marL="68580" marR="68580" marT="34294" marB="34294"/>
                </a:tc>
                <a:tc>
                  <a:txBody>
                    <a:bodyPr/>
                    <a:lstStyle/>
                    <a:p>
                      <a:pPr algn="ctr"/>
                      <a:r>
                        <a:rPr lang="en-US" sz="1400" dirty="0" smtClean="0"/>
                        <a:t>1</a:t>
                      </a:r>
                      <a:endParaRPr lang="en-US" sz="1400" dirty="0"/>
                    </a:p>
                  </a:txBody>
                  <a:tcPr marL="68580" marR="68580" marT="34294" marB="34294"/>
                </a:tc>
                <a:tc>
                  <a:txBody>
                    <a:bodyPr/>
                    <a:lstStyle/>
                    <a:p>
                      <a:pPr algn="ctr"/>
                      <a:r>
                        <a:rPr lang="en-US" sz="1400" dirty="0" smtClean="0"/>
                        <a:t>6</a:t>
                      </a:r>
                      <a:endParaRPr lang="en-US" sz="1400" dirty="0"/>
                    </a:p>
                  </a:txBody>
                  <a:tcPr marL="68580" marR="68580" marT="34294" marB="34294"/>
                </a:tc>
                <a:extLst>
                  <a:ext uri="{0D108BD9-81ED-4DB2-BD59-A6C34878D82A}">
                    <a16:rowId xmlns:a16="http://schemas.microsoft.com/office/drawing/2014/main" val="10008"/>
                  </a:ext>
                </a:extLst>
              </a:tr>
              <a:tr h="281970">
                <a:tc>
                  <a:txBody>
                    <a:bodyPr/>
                    <a:lstStyle/>
                    <a:p>
                      <a:pPr algn="ctr"/>
                      <a:r>
                        <a:rPr lang="en-US" sz="1400" dirty="0" smtClean="0"/>
                        <a:t>8</a:t>
                      </a:r>
                      <a:endParaRPr lang="en-US" sz="1400" dirty="0"/>
                    </a:p>
                  </a:txBody>
                  <a:tcPr marL="68580" marR="68580" marT="34294" marB="34294"/>
                </a:tc>
                <a:tc>
                  <a:txBody>
                    <a:bodyPr/>
                    <a:lstStyle/>
                    <a:p>
                      <a:r>
                        <a:rPr lang="en-US" sz="1400" dirty="0" smtClean="0"/>
                        <a:t>Radiology Technician</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1</a:t>
                      </a:r>
                      <a:endParaRPr lang="en-US" sz="1400" dirty="0"/>
                    </a:p>
                  </a:txBody>
                  <a:tcPr marL="68580" marR="68580" marT="34294" marB="34294"/>
                </a:tc>
                <a:tc>
                  <a:txBody>
                    <a:bodyPr/>
                    <a:lstStyle/>
                    <a:p>
                      <a:pPr algn="ctr"/>
                      <a:r>
                        <a:rPr lang="en-US" sz="1400" dirty="0" smtClean="0"/>
                        <a:t>1</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2</a:t>
                      </a:r>
                      <a:endParaRPr lang="en-US" sz="1400" dirty="0"/>
                    </a:p>
                  </a:txBody>
                  <a:tcPr marL="68580" marR="68580" marT="34294" marB="34294"/>
                </a:tc>
                <a:extLst>
                  <a:ext uri="{0D108BD9-81ED-4DB2-BD59-A6C34878D82A}">
                    <a16:rowId xmlns:a16="http://schemas.microsoft.com/office/drawing/2014/main" val="10009"/>
                  </a:ext>
                </a:extLst>
              </a:tr>
              <a:tr h="281970">
                <a:tc>
                  <a:txBody>
                    <a:bodyPr/>
                    <a:lstStyle/>
                    <a:p>
                      <a:pPr algn="ctr"/>
                      <a:r>
                        <a:rPr lang="en-US" sz="1400" dirty="0" smtClean="0"/>
                        <a:t>9</a:t>
                      </a:r>
                      <a:endParaRPr lang="en-US" sz="1400" dirty="0"/>
                    </a:p>
                  </a:txBody>
                  <a:tcPr marL="68580" marR="68580" marT="34294" marB="34294"/>
                </a:tc>
                <a:tc>
                  <a:txBody>
                    <a:bodyPr/>
                    <a:lstStyle/>
                    <a:p>
                      <a:r>
                        <a:rPr lang="en-US" sz="1400" dirty="0" smtClean="0"/>
                        <a:t>Sanitarian</a:t>
                      </a:r>
                      <a:endParaRPr lang="en-US" sz="1400" dirty="0"/>
                    </a:p>
                  </a:txBody>
                  <a:tcPr marL="68580" marR="68580" marT="34294" marB="34294"/>
                </a:tc>
                <a:tc>
                  <a:txBody>
                    <a:bodyPr/>
                    <a:lstStyle/>
                    <a:p>
                      <a:pPr algn="ctr"/>
                      <a:r>
                        <a:rPr lang="en-US" sz="1400" dirty="0" smtClean="0"/>
                        <a:t>15</a:t>
                      </a:r>
                      <a:endParaRPr lang="en-US" sz="1400" dirty="0"/>
                    </a:p>
                  </a:txBody>
                  <a:tcPr marL="68580" marR="68580" marT="34294" marB="34294"/>
                </a:tc>
                <a:tc>
                  <a:txBody>
                    <a:bodyPr/>
                    <a:lstStyle/>
                    <a:p>
                      <a:pPr algn="ctr"/>
                      <a:r>
                        <a:rPr lang="en-US" sz="1400" dirty="0" smtClean="0"/>
                        <a:t>11</a:t>
                      </a:r>
                      <a:endParaRPr lang="en-US" sz="1400" dirty="0"/>
                    </a:p>
                  </a:txBody>
                  <a:tcPr marL="68580" marR="68580" marT="34294" marB="34294"/>
                </a:tc>
                <a:tc>
                  <a:txBody>
                    <a:bodyPr/>
                    <a:lstStyle/>
                    <a:p>
                      <a:pPr algn="ctr"/>
                      <a:r>
                        <a:rPr lang="en-US" sz="1400" dirty="0" smtClean="0"/>
                        <a:t>1</a:t>
                      </a:r>
                      <a:endParaRPr lang="en-US" sz="1400" dirty="0"/>
                    </a:p>
                  </a:txBody>
                  <a:tcPr marL="68580" marR="68580" marT="34294" marB="34294"/>
                </a:tc>
                <a:tc>
                  <a:txBody>
                    <a:bodyPr/>
                    <a:lstStyle/>
                    <a:p>
                      <a:pPr algn="ctr"/>
                      <a:r>
                        <a:rPr lang="en-US" sz="1400" dirty="0" smtClean="0"/>
                        <a:t>0</a:t>
                      </a:r>
                      <a:endParaRPr lang="en-US" sz="1400" dirty="0"/>
                    </a:p>
                  </a:txBody>
                  <a:tcPr marL="68580" marR="68580" marT="34294" marB="34294"/>
                </a:tc>
                <a:tc>
                  <a:txBody>
                    <a:bodyPr/>
                    <a:lstStyle/>
                    <a:p>
                      <a:pPr algn="ctr"/>
                      <a:r>
                        <a:rPr lang="en-US" sz="1400" dirty="0" smtClean="0"/>
                        <a:t>-</a:t>
                      </a:r>
                      <a:endParaRPr lang="en-US" sz="1400" dirty="0"/>
                    </a:p>
                  </a:txBody>
                  <a:tcPr marL="68580" marR="68580" marT="34294" marB="34294"/>
                </a:tc>
                <a:tc>
                  <a:txBody>
                    <a:bodyPr/>
                    <a:lstStyle/>
                    <a:p>
                      <a:pPr algn="ctr"/>
                      <a:r>
                        <a:rPr lang="en-US" sz="1400" dirty="0" smtClean="0"/>
                        <a:t>27</a:t>
                      </a:r>
                      <a:endParaRPr lang="en-US" sz="1400" dirty="0"/>
                    </a:p>
                  </a:txBody>
                  <a:tcPr marL="68580" marR="68580" marT="34294" marB="34294"/>
                </a:tc>
                <a:extLst>
                  <a:ext uri="{0D108BD9-81ED-4DB2-BD59-A6C34878D82A}">
                    <a16:rowId xmlns:a16="http://schemas.microsoft.com/office/drawing/2014/main" val="10010"/>
                  </a:ext>
                </a:extLst>
              </a:tr>
              <a:tr h="495354">
                <a:tc>
                  <a:txBody>
                    <a:bodyPr/>
                    <a:lstStyle/>
                    <a:p>
                      <a:endParaRPr lang="en-US" sz="1400" dirty="0"/>
                    </a:p>
                  </a:txBody>
                  <a:tcPr marL="68580" marR="68580" marT="34294" marB="34294"/>
                </a:tc>
                <a:tc>
                  <a:txBody>
                    <a:bodyPr/>
                    <a:lstStyle/>
                    <a:p>
                      <a:endParaRPr lang="en-US" sz="1400" dirty="0"/>
                    </a:p>
                  </a:txBody>
                  <a:tcPr marL="68580" marR="68580" marT="34294" marB="34294"/>
                </a:tc>
                <a:tc>
                  <a:txBody>
                    <a:bodyPr/>
                    <a:lstStyle/>
                    <a:p>
                      <a:pPr algn="ctr"/>
                      <a:endParaRPr lang="en-US" sz="1400" dirty="0" smtClean="0"/>
                    </a:p>
                    <a:p>
                      <a:pPr algn="ctr"/>
                      <a:r>
                        <a:rPr lang="en-US" sz="1400" dirty="0" smtClean="0"/>
                        <a:t>1.535</a:t>
                      </a:r>
                      <a:endParaRPr lang="en-US" sz="1400" dirty="0"/>
                    </a:p>
                  </a:txBody>
                  <a:tcPr marL="68580" marR="68580" marT="34294" marB="34294"/>
                </a:tc>
                <a:tc>
                  <a:txBody>
                    <a:bodyPr/>
                    <a:lstStyle/>
                    <a:p>
                      <a:pPr algn="ctr"/>
                      <a:endParaRPr lang="en-US" sz="1400" dirty="0" smtClean="0"/>
                    </a:p>
                    <a:p>
                      <a:pPr algn="ctr"/>
                      <a:r>
                        <a:rPr lang="en-US" sz="1400" dirty="0" smtClean="0"/>
                        <a:t>1.671</a:t>
                      </a:r>
                      <a:endParaRPr lang="en-US" sz="1400" dirty="0"/>
                    </a:p>
                  </a:txBody>
                  <a:tcPr marL="68580" marR="68580" marT="34294" marB="34294"/>
                </a:tc>
                <a:tc>
                  <a:txBody>
                    <a:bodyPr/>
                    <a:lstStyle/>
                    <a:p>
                      <a:pPr algn="ctr"/>
                      <a:endParaRPr lang="en-US" sz="1400" dirty="0" smtClean="0"/>
                    </a:p>
                    <a:p>
                      <a:pPr algn="ctr"/>
                      <a:r>
                        <a:rPr lang="en-US" sz="1400" dirty="0" smtClean="0"/>
                        <a:t>1.228</a:t>
                      </a:r>
                      <a:endParaRPr lang="en-US" sz="1400" dirty="0"/>
                    </a:p>
                  </a:txBody>
                  <a:tcPr marL="68580" marR="68580" marT="34294" marB="34294"/>
                </a:tc>
                <a:tc>
                  <a:txBody>
                    <a:bodyPr/>
                    <a:lstStyle/>
                    <a:p>
                      <a:pPr algn="ctr"/>
                      <a:endParaRPr lang="en-US" sz="1400" dirty="0" smtClean="0"/>
                    </a:p>
                    <a:p>
                      <a:pPr algn="ctr"/>
                      <a:r>
                        <a:rPr lang="en-US" sz="1400" dirty="0" smtClean="0"/>
                        <a:t>763</a:t>
                      </a:r>
                      <a:endParaRPr lang="en-US" sz="1400" dirty="0"/>
                    </a:p>
                  </a:txBody>
                  <a:tcPr marL="68580" marR="68580" marT="34294" marB="34294"/>
                </a:tc>
                <a:tc>
                  <a:txBody>
                    <a:bodyPr/>
                    <a:lstStyle/>
                    <a:p>
                      <a:pPr algn="ctr"/>
                      <a:endParaRPr lang="en-US" sz="1400" dirty="0" smtClean="0"/>
                    </a:p>
                    <a:p>
                      <a:pPr algn="ctr"/>
                      <a:r>
                        <a:rPr lang="en-US" sz="1400" dirty="0" smtClean="0"/>
                        <a:t>535</a:t>
                      </a:r>
                      <a:endParaRPr lang="en-US" sz="1400" dirty="0"/>
                    </a:p>
                  </a:txBody>
                  <a:tcPr marL="68580" marR="68580" marT="34294" marB="34294"/>
                </a:tc>
                <a:tc>
                  <a:txBody>
                    <a:bodyPr/>
                    <a:lstStyle/>
                    <a:p>
                      <a:pPr algn="ctr"/>
                      <a:endParaRPr lang="en-US" sz="1400" dirty="0" smtClean="0"/>
                    </a:p>
                    <a:p>
                      <a:pPr algn="ctr"/>
                      <a:r>
                        <a:rPr lang="en-US" sz="1400" dirty="0" smtClean="0"/>
                        <a:t>5,732</a:t>
                      </a:r>
                      <a:endParaRPr lang="en-US" sz="1400" dirty="0"/>
                    </a:p>
                  </a:txBody>
                  <a:tcPr marL="68580" marR="68580" marT="34294" marB="34294">
                    <a:solidFill>
                      <a:srgbClr val="FFFF00"/>
                    </a:solidFill>
                  </a:tcPr>
                </a:tc>
                <a:extLst>
                  <a:ext uri="{0D108BD9-81ED-4DB2-BD59-A6C34878D82A}">
                    <a16:rowId xmlns:a16="http://schemas.microsoft.com/office/drawing/2014/main" val="10011"/>
                  </a:ext>
                </a:extLst>
              </a:tr>
            </a:tbl>
          </a:graphicData>
        </a:graphic>
      </p:graphicFrame>
      <p:pic>
        <p:nvPicPr>
          <p:cNvPr id="89194" name="Picture 4" descr="perawat.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524001" y="2849564"/>
            <a:ext cx="1001713"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95" name="Picture 6" descr="PESAWAT.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rot="-921045">
            <a:off x="1570039" y="4416425"/>
            <a:ext cx="909637"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a:xfrm>
            <a:off x="1414914" y="6434673"/>
            <a:ext cx="7988668" cy="423327"/>
          </a:xfrm>
          <a:prstGeom prst="rect">
            <a:avLst/>
          </a:prstGeom>
          <a:noFill/>
        </p:spPr>
        <p:txBody>
          <a:bodyPr vert="horz" lIns="91440" tIns="45720" rIns="91440" bIns="45720" rtlCol="0" anchor="t">
            <a:no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sz="1400" b="1" dirty="0" err="1" smtClean="0"/>
              <a:t>Sumber</a:t>
            </a:r>
            <a:r>
              <a:rPr lang="en-US" sz="1400" b="1" dirty="0" smtClean="0"/>
              <a:t> Data : </a:t>
            </a:r>
            <a:r>
              <a:rPr lang="en-US" sz="1400" b="1" dirty="0" err="1" smtClean="0"/>
              <a:t>Puslitfo</a:t>
            </a:r>
            <a:r>
              <a:rPr lang="en-US" sz="1400" b="1" dirty="0" smtClean="0"/>
              <a:t> BNP2TKI</a:t>
            </a:r>
            <a:endParaRPr lang="en-US" sz="1200" b="1" dirty="0"/>
          </a:p>
        </p:txBody>
      </p:sp>
    </p:spTree>
    <p:extLst>
      <p:ext uri="{BB962C8B-B14F-4D97-AF65-F5344CB8AC3E}">
        <p14:creationId xmlns:p14="http://schemas.microsoft.com/office/powerpoint/2010/main" val="54510943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8289" y="476251"/>
            <a:ext cx="6846887" cy="1122363"/>
          </a:xfrm>
          <a:solidFill>
            <a:schemeClr val="accent6">
              <a:lumMod val="20000"/>
              <a:lumOff val="80000"/>
            </a:schemeClr>
          </a:solidFill>
        </p:spPr>
        <p:txBody>
          <a:bodyPr>
            <a:normAutofit/>
          </a:bodyPr>
          <a:lstStyle/>
          <a:p>
            <a:pPr>
              <a:defRPr/>
            </a:pPr>
            <a:r>
              <a:rPr lang="en-US" sz="2100" b="1" dirty="0"/>
              <a:t>PENEMPATAN TENAGA KESEHATAN KE LUAR NEGERI </a:t>
            </a:r>
            <a:br>
              <a:rPr lang="en-US" sz="2100" b="1" dirty="0"/>
            </a:br>
            <a:r>
              <a:rPr lang="en-US" sz="2100" b="1" dirty="0"/>
              <a:t>TAHUN </a:t>
            </a:r>
            <a:r>
              <a:rPr lang="id-ID" sz="2100" b="1" dirty="0"/>
              <a:t>2013</a:t>
            </a:r>
            <a:r>
              <a:rPr lang="en-US" sz="2100" b="1" dirty="0"/>
              <a:t> </a:t>
            </a:r>
            <a:endParaRPr lang="id-ID" sz="2100" dirty="0"/>
          </a:p>
        </p:txBody>
      </p:sp>
      <p:graphicFrame>
        <p:nvGraphicFramePr>
          <p:cNvPr id="4" name="Content Placeholder 3"/>
          <p:cNvGraphicFramePr>
            <a:graphicFrameLocks noGrp="1"/>
          </p:cNvGraphicFramePr>
          <p:nvPr>
            <p:ph idx="1"/>
          </p:nvPr>
        </p:nvGraphicFramePr>
        <p:xfrm>
          <a:off x="2152650" y="1711325"/>
          <a:ext cx="8061324" cy="4886328"/>
        </p:xfrm>
        <a:graphic>
          <a:graphicData uri="http://schemas.openxmlformats.org/drawingml/2006/table">
            <a:tbl>
              <a:tblPr>
                <a:tableStyleId>{5C22544A-7EE6-4342-B048-85BDC9FD1C3A}</a:tableStyleId>
              </a:tblPr>
              <a:tblGrid>
                <a:gridCol w="530276">
                  <a:extLst>
                    <a:ext uri="{9D8B030D-6E8A-4147-A177-3AD203B41FA5}">
                      <a16:colId xmlns:a16="http://schemas.microsoft.com/office/drawing/2014/main" val="20000"/>
                    </a:ext>
                  </a:extLst>
                </a:gridCol>
                <a:gridCol w="1603810">
                  <a:extLst>
                    <a:ext uri="{9D8B030D-6E8A-4147-A177-3AD203B41FA5}">
                      <a16:colId xmlns:a16="http://schemas.microsoft.com/office/drawing/2014/main" val="20001"/>
                    </a:ext>
                  </a:extLst>
                </a:gridCol>
                <a:gridCol w="458640">
                  <a:extLst>
                    <a:ext uri="{9D8B030D-6E8A-4147-A177-3AD203B41FA5}">
                      <a16:colId xmlns:a16="http://schemas.microsoft.com/office/drawing/2014/main" val="20002"/>
                    </a:ext>
                  </a:extLst>
                </a:gridCol>
                <a:gridCol w="589681">
                  <a:extLst>
                    <a:ext uri="{9D8B030D-6E8A-4147-A177-3AD203B41FA5}">
                      <a16:colId xmlns:a16="http://schemas.microsoft.com/office/drawing/2014/main" val="20003"/>
                    </a:ext>
                  </a:extLst>
                </a:gridCol>
                <a:gridCol w="611689">
                  <a:extLst>
                    <a:ext uri="{9D8B030D-6E8A-4147-A177-3AD203B41FA5}">
                      <a16:colId xmlns:a16="http://schemas.microsoft.com/office/drawing/2014/main" val="20004"/>
                    </a:ext>
                  </a:extLst>
                </a:gridCol>
                <a:gridCol w="625724">
                  <a:extLst>
                    <a:ext uri="{9D8B030D-6E8A-4147-A177-3AD203B41FA5}">
                      <a16:colId xmlns:a16="http://schemas.microsoft.com/office/drawing/2014/main" val="20005"/>
                    </a:ext>
                  </a:extLst>
                </a:gridCol>
                <a:gridCol w="625723">
                  <a:extLst>
                    <a:ext uri="{9D8B030D-6E8A-4147-A177-3AD203B41FA5}">
                      <a16:colId xmlns:a16="http://schemas.microsoft.com/office/drawing/2014/main" val="20006"/>
                    </a:ext>
                  </a:extLst>
                </a:gridCol>
                <a:gridCol w="707785">
                  <a:extLst>
                    <a:ext uri="{9D8B030D-6E8A-4147-A177-3AD203B41FA5}">
                      <a16:colId xmlns:a16="http://schemas.microsoft.com/office/drawing/2014/main" val="20007"/>
                    </a:ext>
                  </a:extLst>
                </a:gridCol>
                <a:gridCol w="594950">
                  <a:extLst>
                    <a:ext uri="{9D8B030D-6E8A-4147-A177-3AD203B41FA5}">
                      <a16:colId xmlns:a16="http://schemas.microsoft.com/office/drawing/2014/main" val="20008"/>
                    </a:ext>
                  </a:extLst>
                </a:gridCol>
                <a:gridCol w="692802">
                  <a:extLst>
                    <a:ext uri="{9D8B030D-6E8A-4147-A177-3AD203B41FA5}">
                      <a16:colId xmlns:a16="http://schemas.microsoft.com/office/drawing/2014/main" val="20009"/>
                    </a:ext>
                  </a:extLst>
                </a:gridCol>
                <a:gridCol w="1020244">
                  <a:extLst>
                    <a:ext uri="{9D8B030D-6E8A-4147-A177-3AD203B41FA5}">
                      <a16:colId xmlns:a16="http://schemas.microsoft.com/office/drawing/2014/main" val="20010"/>
                    </a:ext>
                  </a:extLst>
                </a:gridCol>
              </a:tblGrid>
              <a:tr h="634440">
                <a:tc>
                  <a:txBody>
                    <a:bodyPr/>
                    <a:lstStyle/>
                    <a:p>
                      <a:pPr algn="ctr" fontAlgn="t"/>
                      <a:r>
                        <a:rPr lang="en-US" sz="900" b="1" i="0" u="none" strike="noStrike" dirty="0" smtClean="0">
                          <a:solidFill>
                            <a:srgbClr val="000000"/>
                          </a:solidFill>
                          <a:effectLst/>
                          <a:latin typeface="Cambria"/>
                        </a:rPr>
                        <a:t>No</a:t>
                      </a:r>
                      <a:endParaRPr lang="id-ID" sz="900" b="1" i="0" u="none" strike="noStrike" dirty="0">
                        <a:solidFill>
                          <a:srgbClr val="000000"/>
                        </a:solidFill>
                        <a:effectLst/>
                        <a:latin typeface="Cambria"/>
                      </a:endParaRPr>
                    </a:p>
                  </a:txBody>
                  <a:tcPr marL="5230" marR="5230" marT="5231" marB="0" anchor="ctr"/>
                </a:tc>
                <a:tc>
                  <a:txBody>
                    <a:bodyPr/>
                    <a:lstStyle/>
                    <a:p>
                      <a:pPr algn="ctr" fontAlgn="t"/>
                      <a:r>
                        <a:rPr lang="id-ID" sz="900" b="1" u="none" strike="noStrike" dirty="0" smtClean="0">
                          <a:effectLst/>
                        </a:rPr>
                        <a:t>Country</a:t>
                      </a:r>
                      <a:endParaRPr lang="id-ID" sz="900" b="1"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Doctors</a:t>
                      </a:r>
                      <a:endParaRPr lang="id-ID" sz="800" b="1"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Pharmacist</a:t>
                      </a:r>
                      <a:endParaRPr lang="id-ID" sz="800" b="1"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Nurse </a:t>
                      </a:r>
                      <a:endParaRPr lang="id-ID" sz="800" b="1"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dirty="0">
                          <a:effectLst/>
                        </a:rPr>
                        <a:t>Medical Surgical Staff</a:t>
                      </a:r>
                      <a:endParaRPr lang="id-ID" sz="800" b="1"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Laboratory</a:t>
                      </a:r>
                      <a:endParaRPr lang="id-ID" sz="800" b="1"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occupational therapist</a:t>
                      </a:r>
                      <a:endParaRPr lang="id-ID" sz="800" b="1"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speech therapist</a:t>
                      </a:r>
                      <a:endParaRPr lang="id-ID" sz="800" b="1"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a:effectLst/>
                        </a:rPr>
                        <a:t>Radiologi Technician</a:t>
                      </a:r>
                      <a:endParaRPr lang="id-ID" sz="800" b="1" i="0" u="none" strike="noStrike" dirty="0">
                        <a:solidFill>
                          <a:srgbClr val="000000"/>
                        </a:solidFill>
                        <a:effectLst/>
                        <a:latin typeface="Cambria"/>
                      </a:endParaRPr>
                    </a:p>
                  </a:txBody>
                  <a:tcPr marL="5230" marR="5230" marT="5231" marB="0" anchor="ctr"/>
                </a:tc>
                <a:tc>
                  <a:txBody>
                    <a:bodyPr/>
                    <a:lstStyle/>
                    <a:p>
                      <a:pPr algn="ctr" fontAlgn="t"/>
                      <a:r>
                        <a:rPr lang="id-ID" sz="800" b="0" i="0" u="none" strike="noStrike" dirty="0" smtClean="0">
                          <a:solidFill>
                            <a:schemeClr val="dk1"/>
                          </a:solidFill>
                          <a:effectLst/>
                          <a:latin typeface="+mn-lt"/>
                        </a:rPr>
                        <a:t>Total</a:t>
                      </a:r>
                      <a:endParaRPr lang="id-ID" sz="800" b="1" i="0" u="none" strike="noStrike" dirty="0">
                        <a:solidFill>
                          <a:srgbClr val="000000"/>
                        </a:solidFill>
                        <a:effectLst/>
                        <a:latin typeface="Cambria"/>
                      </a:endParaRPr>
                    </a:p>
                  </a:txBody>
                  <a:tcPr marL="5230" marR="5230" marT="5231" marB="0" anchor="ctr"/>
                </a:tc>
                <a:extLst>
                  <a:ext uri="{0D108BD9-81ED-4DB2-BD59-A6C34878D82A}">
                    <a16:rowId xmlns:a16="http://schemas.microsoft.com/office/drawing/2014/main" val="10000"/>
                  </a:ext>
                </a:extLst>
              </a:tr>
              <a:tr h="222612">
                <a:tc>
                  <a:txBody>
                    <a:bodyPr/>
                    <a:lstStyle/>
                    <a:p>
                      <a:pPr algn="ctr" fontAlgn="ctr"/>
                      <a:r>
                        <a:rPr lang="en-US" sz="900" b="1" i="0" u="none" strike="noStrike" dirty="0" smtClean="0">
                          <a:solidFill>
                            <a:srgbClr val="000000"/>
                          </a:solidFill>
                          <a:effectLst/>
                          <a:latin typeface="Cambria"/>
                        </a:rPr>
                        <a:t>  1</a:t>
                      </a:r>
                      <a:endParaRPr lang="id-ID" sz="900" b="1" i="0" u="none" strike="noStrike" dirty="0">
                        <a:solidFill>
                          <a:srgbClr val="000000"/>
                        </a:solidFill>
                        <a:effectLst/>
                        <a:latin typeface="Cambria"/>
                      </a:endParaRPr>
                    </a:p>
                  </a:txBody>
                  <a:tcPr marL="5230" marR="5230" marT="5231" marB="0" anchor="ctr"/>
                </a:tc>
                <a:tc>
                  <a:txBody>
                    <a:bodyPr/>
                    <a:lstStyle/>
                    <a:p>
                      <a:pPr algn="l" fontAlgn="ctr"/>
                      <a:r>
                        <a:rPr lang="id-ID" sz="900" b="1" u="none" strike="noStrike" dirty="0">
                          <a:effectLst/>
                        </a:rPr>
                        <a:t>AUSTRALIA</a:t>
                      </a:r>
                      <a:endParaRPr lang="id-ID" sz="900" b="1"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0</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0</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0</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0</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0</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0</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0</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1</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01"/>
                  </a:ext>
                </a:extLst>
              </a:tr>
              <a:tr h="222612">
                <a:tc>
                  <a:txBody>
                    <a:bodyPr/>
                    <a:lstStyle/>
                    <a:p>
                      <a:pPr algn="ctr" fontAlgn="ctr"/>
                      <a:r>
                        <a:rPr lang="en-US" sz="900" b="1" i="0" u="none" strike="noStrike" dirty="0" smtClean="0">
                          <a:solidFill>
                            <a:srgbClr val="000000"/>
                          </a:solidFill>
                          <a:effectLst/>
                          <a:latin typeface="Cambria"/>
                        </a:rPr>
                        <a:t>2</a:t>
                      </a:r>
                      <a:endParaRPr lang="id-ID" sz="900" b="1" i="0" u="none" strike="noStrike" dirty="0">
                        <a:solidFill>
                          <a:srgbClr val="000000"/>
                        </a:solidFill>
                        <a:effectLst/>
                        <a:latin typeface="Cambria"/>
                      </a:endParaRPr>
                    </a:p>
                  </a:txBody>
                  <a:tcPr marL="5230" marR="5230" marT="5231" marB="0" anchor="ctr"/>
                </a:tc>
                <a:tc>
                  <a:txBody>
                    <a:bodyPr/>
                    <a:lstStyle/>
                    <a:p>
                      <a:pPr algn="l" fontAlgn="ctr"/>
                      <a:r>
                        <a:rPr lang="id-ID" sz="900" b="1" u="none" strike="noStrike" dirty="0">
                          <a:effectLst/>
                        </a:rPr>
                        <a:t>BRUNEI DARUSSALAM</a:t>
                      </a:r>
                      <a:endParaRPr lang="id-ID" sz="900" b="1"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2</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4</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6</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02"/>
                  </a:ext>
                </a:extLst>
              </a:tr>
              <a:tr h="222612">
                <a:tc>
                  <a:txBody>
                    <a:bodyPr/>
                    <a:lstStyle/>
                    <a:p>
                      <a:pPr algn="ctr" fontAlgn="ctr"/>
                      <a:r>
                        <a:rPr lang="en-US" sz="900" b="1" i="0" u="none" strike="noStrike" dirty="0" smtClean="0">
                          <a:solidFill>
                            <a:srgbClr val="000000"/>
                          </a:solidFill>
                          <a:effectLst/>
                          <a:latin typeface="Cambria"/>
                        </a:rPr>
                        <a:t>3</a:t>
                      </a:r>
                      <a:endParaRPr lang="id-ID" sz="900" b="1" i="0" u="none" strike="noStrike" dirty="0">
                        <a:solidFill>
                          <a:srgbClr val="000000"/>
                        </a:solidFill>
                        <a:effectLst/>
                        <a:latin typeface="Cambria"/>
                      </a:endParaRPr>
                    </a:p>
                  </a:txBody>
                  <a:tcPr marL="5230" marR="5230" marT="5231" marB="0" anchor="ctr"/>
                </a:tc>
                <a:tc>
                  <a:txBody>
                    <a:bodyPr/>
                    <a:lstStyle/>
                    <a:p>
                      <a:pPr algn="l" fontAlgn="ctr"/>
                      <a:r>
                        <a:rPr lang="id-ID" sz="900" b="1" u="none" strike="noStrike" dirty="0">
                          <a:effectLst/>
                        </a:rPr>
                        <a:t>PERANCIS</a:t>
                      </a:r>
                      <a:endParaRPr lang="id-ID" sz="900" b="1"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1</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03"/>
                  </a:ext>
                </a:extLst>
              </a:tr>
              <a:tr h="222612">
                <a:tc>
                  <a:txBody>
                    <a:bodyPr/>
                    <a:lstStyle/>
                    <a:p>
                      <a:pPr algn="ctr" fontAlgn="t"/>
                      <a:r>
                        <a:rPr lang="en-US" sz="900" b="1" i="0" u="none" strike="noStrike" dirty="0" smtClean="0">
                          <a:solidFill>
                            <a:srgbClr val="000000"/>
                          </a:solidFill>
                          <a:effectLst/>
                          <a:latin typeface="Cambria"/>
                        </a:rPr>
                        <a:t>4</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HONGKONG</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3</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3</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04"/>
                  </a:ext>
                </a:extLst>
              </a:tr>
              <a:tr h="222612">
                <a:tc>
                  <a:txBody>
                    <a:bodyPr/>
                    <a:lstStyle/>
                    <a:p>
                      <a:pPr algn="ctr" fontAlgn="t"/>
                      <a:r>
                        <a:rPr lang="en-US" sz="900" b="1" i="0" u="none" strike="noStrike" dirty="0" smtClean="0">
                          <a:solidFill>
                            <a:srgbClr val="000000"/>
                          </a:solidFill>
                          <a:effectLst/>
                          <a:latin typeface="Cambria"/>
                        </a:rPr>
                        <a:t>5</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JEPANG</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64</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64</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05"/>
                  </a:ext>
                </a:extLst>
              </a:tr>
              <a:tr h="222612">
                <a:tc>
                  <a:txBody>
                    <a:bodyPr/>
                    <a:lstStyle/>
                    <a:p>
                      <a:pPr algn="ctr" fontAlgn="t"/>
                      <a:r>
                        <a:rPr lang="en-US" sz="900" b="1" i="0" u="none" strike="noStrike" dirty="0" smtClean="0">
                          <a:solidFill>
                            <a:srgbClr val="000000"/>
                          </a:solidFill>
                          <a:effectLst/>
                          <a:latin typeface="Cambria"/>
                        </a:rPr>
                        <a:t>6</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KUWAIT</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1</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259</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261</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06"/>
                  </a:ext>
                </a:extLst>
              </a:tr>
              <a:tr h="222612">
                <a:tc>
                  <a:txBody>
                    <a:bodyPr/>
                    <a:lstStyle/>
                    <a:p>
                      <a:pPr algn="ctr" fontAlgn="t"/>
                      <a:r>
                        <a:rPr lang="en-US" sz="900" b="1" i="0" u="none" strike="noStrike" dirty="0" smtClean="0">
                          <a:solidFill>
                            <a:srgbClr val="000000"/>
                          </a:solidFill>
                          <a:effectLst/>
                          <a:latin typeface="Cambria"/>
                        </a:rPr>
                        <a:t>7</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LAOS</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a:effectLst/>
                        </a:rPr>
                        <a:t>2</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2</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07"/>
                  </a:ext>
                </a:extLst>
              </a:tr>
              <a:tr h="222612">
                <a:tc>
                  <a:txBody>
                    <a:bodyPr/>
                    <a:lstStyle/>
                    <a:p>
                      <a:pPr algn="ctr" fontAlgn="t"/>
                      <a:r>
                        <a:rPr lang="en-US" sz="900" b="1" i="0" u="none" strike="noStrike" dirty="0" smtClean="0">
                          <a:solidFill>
                            <a:srgbClr val="000000"/>
                          </a:solidFill>
                          <a:effectLst/>
                          <a:latin typeface="Cambria"/>
                        </a:rPr>
                        <a:t>8</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LMALAGASI</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1</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08"/>
                  </a:ext>
                </a:extLst>
              </a:tr>
              <a:tr h="222612">
                <a:tc>
                  <a:txBody>
                    <a:bodyPr/>
                    <a:lstStyle/>
                    <a:p>
                      <a:pPr algn="ctr" fontAlgn="t"/>
                      <a:r>
                        <a:rPr lang="en-US" sz="900" b="1" i="0" u="none" strike="noStrike" dirty="0" smtClean="0">
                          <a:solidFill>
                            <a:srgbClr val="000000"/>
                          </a:solidFill>
                          <a:effectLst/>
                          <a:latin typeface="Cambria"/>
                        </a:rPr>
                        <a:t>9</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MALAYSIA</a:t>
                      </a:r>
                      <a:endParaRPr lang="id-ID" sz="900" b="1" i="0" u="none" strike="noStrike" dirty="0">
                        <a:solidFill>
                          <a:srgbClr val="000000"/>
                        </a:solidFill>
                        <a:effectLst/>
                        <a:latin typeface="Cambria"/>
                      </a:endParaRPr>
                    </a:p>
                  </a:txBody>
                  <a:tcPr marL="5230" marR="5230" marT="5231" marB="0"/>
                </a:tc>
                <a:tc>
                  <a:txBody>
                    <a:bodyPr/>
                    <a:lstStyle/>
                    <a:p>
                      <a:pPr algn="ctr" fontAlgn="t"/>
                      <a:r>
                        <a:rPr lang="en-US" sz="800" b="0" i="0" u="none" strike="noStrike" dirty="0" smtClean="0">
                          <a:solidFill>
                            <a:srgbClr val="000000"/>
                          </a:solidFill>
                          <a:effectLst/>
                          <a:latin typeface="Cambria"/>
                        </a:rPr>
                        <a:t>11</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en-US" sz="800" b="0" i="0" u="none" strike="noStrike" dirty="0" smtClean="0">
                          <a:solidFill>
                            <a:srgbClr val="000000"/>
                          </a:solidFill>
                          <a:effectLst/>
                          <a:latin typeface="Cambria"/>
                        </a:rPr>
                        <a:t>7</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2</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dirty="0">
                          <a:effectLst/>
                        </a:rPr>
                        <a:t>20</a:t>
                      </a:r>
                      <a:endParaRPr lang="id-ID" sz="800" b="0" i="0" u="none" strike="noStrike" dirty="0">
                        <a:solidFill>
                          <a:srgbClr val="000000"/>
                        </a:solidFill>
                        <a:effectLst/>
                        <a:latin typeface="Cambria"/>
                      </a:endParaRPr>
                    </a:p>
                  </a:txBody>
                  <a:tcPr marL="5230" marR="5230" marT="5231" marB="0" anchor="ctr"/>
                </a:tc>
                <a:extLst>
                  <a:ext uri="{0D108BD9-81ED-4DB2-BD59-A6C34878D82A}">
                    <a16:rowId xmlns:a16="http://schemas.microsoft.com/office/drawing/2014/main" val="10009"/>
                  </a:ext>
                </a:extLst>
              </a:tr>
              <a:tr h="222612">
                <a:tc>
                  <a:txBody>
                    <a:bodyPr/>
                    <a:lstStyle/>
                    <a:p>
                      <a:pPr algn="ctr" fontAlgn="t"/>
                      <a:r>
                        <a:rPr lang="en-US" sz="900" b="1" i="0" u="none" strike="noStrike" dirty="0" smtClean="0">
                          <a:solidFill>
                            <a:srgbClr val="000000"/>
                          </a:solidFill>
                          <a:effectLst/>
                          <a:latin typeface="Cambria"/>
                        </a:rPr>
                        <a:t>10</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MOROCO</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1</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10"/>
                  </a:ext>
                </a:extLst>
              </a:tr>
              <a:tr h="222612">
                <a:tc>
                  <a:txBody>
                    <a:bodyPr/>
                    <a:lstStyle/>
                    <a:p>
                      <a:pPr algn="ctr" fontAlgn="t"/>
                      <a:r>
                        <a:rPr lang="en-US" sz="900" b="1" i="0" u="none" strike="noStrike" dirty="0" smtClean="0">
                          <a:solidFill>
                            <a:srgbClr val="000000"/>
                          </a:solidFill>
                          <a:effectLst/>
                          <a:latin typeface="Cambria"/>
                        </a:rPr>
                        <a:t>11</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PAKISTAN</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1</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11"/>
                  </a:ext>
                </a:extLst>
              </a:tr>
              <a:tr h="222612">
                <a:tc>
                  <a:txBody>
                    <a:bodyPr/>
                    <a:lstStyle/>
                    <a:p>
                      <a:pPr algn="ctr" fontAlgn="t"/>
                      <a:r>
                        <a:rPr lang="en-US" sz="900" b="1" i="0" u="none" strike="noStrike" dirty="0" smtClean="0">
                          <a:solidFill>
                            <a:srgbClr val="000000"/>
                          </a:solidFill>
                          <a:effectLst/>
                          <a:latin typeface="Cambria"/>
                        </a:rPr>
                        <a:t>12</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QATAR</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10</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1</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3</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1</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15</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12"/>
                  </a:ext>
                </a:extLst>
              </a:tr>
              <a:tr h="222612">
                <a:tc>
                  <a:txBody>
                    <a:bodyPr/>
                    <a:lstStyle/>
                    <a:p>
                      <a:pPr algn="ctr" fontAlgn="t"/>
                      <a:r>
                        <a:rPr lang="en-US" sz="900" b="1" i="0" u="none" strike="noStrike" dirty="0" smtClean="0">
                          <a:solidFill>
                            <a:srgbClr val="000000"/>
                          </a:solidFill>
                          <a:effectLst/>
                          <a:latin typeface="Cambria"/>
                        </a:rPr>
                        <a:t>13</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SAUDI ARABIA</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dirty="0">
                          <a:effectLst/>
                        </a:rPr>
                        <a:t>4</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smtClean="0">
                          <a:effectLst/>
                        </a:rPr>
                        <a:t>18</a:t>
                      </a:r>
                      <a:r>
                        <a:rPr lang="en-US" sz="800" u="none" strike="noStrike" dirty="0" smtClean="0">
                          <a:effectLst/>
                        </a:rPr>
                        <a:t>2</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1</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6</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1</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194</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13"/>
                  </a:ext>
                </a:extLst>
              </a:tr>
              <a:tr h="222612">
                <a:tc>
                  <a:txBody>
                    <a:bodyPr/>
                    <a:lstStyle/>
                    <a:p>
                      <a:pPr algn="ctr" fontAlgn="t"/>
                      <a:r>
                        <a:rPr lang="en-US" sz="900" b="1" i="0" u="none" strike="noStrike" dirty="0" smtClean="0">
                          <a:solidFill>
                            <a:srgbClr val="000000"/>
                          </a:solidFill>
                          <a:effectLst/>
                          <a:latin typeface="Cambria"/>
                        </a:rPr>
                        <a:t>14</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SINGAPORE</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en-US" sz="800" b="0" i="0" u="none" strike="noStrike" dirty="0" smtClean="0">
                          <a:solidFill>
                            <a:srgbClr val="000000"/>
                          </a:solidFill>
                          <a:effectLst/>
                          <a:latin typeface="Cambria"/>
                        </a:rPr>
                        <a:t>4</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1</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6</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14"/>
                  </a:ext>
                </a:extLst>
              </a:tr>
              <a:tr h="222612">
                <a:tc>
                  <a:txBody>
                    <a:bodyPr/>
                    <a:lstStyle/>
                    <a:p>
                      <a:pPr algn="ctr" fontAlgn="t"/>
                      <a:r>
                        <a:rPr lang="en-US" sz="900" b="1" i="0" u="none" strike="noStrike" dirty="0" smtClean="0">
                          <a:solidFill>
                            <a:srgbClr val="000000"/>
                          </a:solidFill>
                          <a:effectLst/>
                          <a:latin typeface="Cambria"/>
                        </a:rPr>
                        <a:t>15</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TAIWAN</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smtClean="0">
                          <a:effectLst/>
                        </a:rPr>
                        <a:t>59</a:t>
                      </a:r>
                      <a:r>
                        <a:rPr lang="en-US" sz="800" u="none" strike="noStrike" dirty="0" smtClean="0">
                          <a:effectLst/>
                        </a:rPr>
                        <a:t>7</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597</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15"/>
                  </a:ext>
                </a:extLst>
              </a:tr>
              <a:tr h="222612">
                <a:tc>
                  <a:txBody>
                    <a:bodyPr/>
                    <a:lstStyle/>
                    <a:p>
                      <a:pPr algn="ctr" fontAlgn="t"/>
                      <a:r>
                        <a:rPr lang="en-US" sz="900" b="1" i="0" u="none" strike="noStrike" dirty="0" smtClean="0">
                          <a:solidFill>
                            <a:srgbClr val="000000"/>
                          </a:solidFill>
                          <a:effectLst/>
                          <a:latin typeface="Cambria"/>
                        </a:rPr>
                        <a:t>16</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smtClean="0">
                          <a:effectLst/>
                        </a:rPr>
                        <a:t>TURK</a:t>
                      </a:r>
                      <a:r>
                        <a:rPr lang="en-US" sz="900" b="1" u="none" strike="noStrike" dirty="0" smtClean="0">
                          <a:effectLst/>
                        </a:rPr>
                        <a:t>EY</a:t>
                      </a:r>
                      <a:endParaRPr lang="id-ID" sz="900" b="1" i="0" u="none" strike="noStrike" dirty="0">
                        <a:solidFill>
                          <a:srgbClr val="000000"/>
                        </a:solidFill>
                        <a:effectLst/>
                        <a:latin typeface="Cambria"/>
                      </a:endParaRPr>
                    </a:p>
                  </a:txBody>
                  <a:tcPr marL="5230" marR="5230" marT="5231" marB="0"/>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a:effectLst/>
                        </a:rPr>
                        <a:t>1</a:t>
                      </a:r>
                      <a:endParaRPr lang="id-ID" sz="800" b="0" i="0" u="none" strike="noStrike">
                        <a:solidFill>
                          <a:srgbClr val="000000"/>
                        </a:solidFill>
                        <a:effectLst/>
                        <a:latin typeface="Cambria"/>
                      </a:endParaRPr>
                    </a:p>
                  </a:txBody>
                  <a:tcPr marL="5230" marR="5230" marT="5231" marB="0" anchor="ctr"/>
                </a:tc>
                <a:extLst>
                  <a:ext uri="{0D108BD9-81ED-4DB2-BD59-A6C34878D82A}">
                    <a16:rowId xmlns:a16="http://schemas.microsoft.com/office/drawing/2014/main" val="10016"/>
                  </a:ext>
                </a:extLst>
              </a:tr>
              <a:tr h="222612">
                <a:tc>
                  <a:txBody>
                    <a:bodyPr/>
                    <a:lstStyle/>
                    <a:p>
                      <a:pPr algn="ctr" fontAlgn="t"/>
                      <a:r>
                        <a:rPr lang="en-US" sz="900" b="1" i="0" u="none" strike="noStrike" dirty="0" smtClean="0">
                          <a:solidFill>
                            <a:srgbClr val="000000"/>
                          </a:solidFill>
                          <a:effectLst/>
                          <a:latin typeface="Cambria"/>
                        </a:rPr>
                        <a:t>17</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UNI EMIRAT ARAB</a:t>
                      </a:r>
                      <a:endParaRPr lang="id-ID" sz="900" b="1" i="0" u="none" strike="noStrike" dirty="0">
                        <a:solidFill>
                          <a:srgbClr val="000000"/>
                        </a:solidFill>
                        <a:effectLst/>
                        <a:latin typeface="Cambria"/>
                      </a:endParaRPr>
                    </a:p>
                  </a:txBody>
                  <a:tcPr marL="5230" marR="5230" marT="5231" marB="0"/>
                </a:tc>
                <a:tc>
                  <a:txBody>
                    <a:bodyPr/>
                    <a:lstStyle/>
                    <a:p>
                      <a:pPr algn="ctr" fontAlgn="t"/>
                      <a:r>
                        <a:rPr lang="en-US" sz="800" b="0" i="0" u="none" strike="noStrike" dirty="0" smtClean="0">
                          <a:solidFill>
                            <a:srgbClr val="000000"/>
                          </a:solidFill>
                          <a:effectLst/>
                          <a:latin typeface="Cambria"/>
                        </a:rPr>
                        <a:t>1</a:t>
                      </a:r>
                      <a:endParaRPr lang="id-ID" sz="800" b="0" i="0" u="none" strike="noStrike" dirty="0">
                        <a:solidFill>
                          <a:srgbClr val="000000"/>
                        </a:solidFill>
                        <a:effectLst/>
                        <a:latin typeface="Cambria"/>
                      </a:endParaRPr>
                    </a:p>
                  </a:txBody>
                  <a:tcPr marL="5230" marR="5230" marT="5231" marB="0" anchor="ctr"/>
                </a:tc>
                <a:tc>
                  <a:txBody>
                    <a:bodyPr/>
                    <a:lstStyle/>
                    <a:p>
                      <a:pPr algn="ctr" fontAlgn="t"/>
                      <a:r>
                        <a:rPr lang="id-ID" sz="800" u="none" strike="noStrike">
                          <a:effectLst/>
                        </a:rPr>
                        <a:t>1</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dirty="0" smtClean="0">
                          <a:effectLst/>
                        </a:rPr>
                        <a:t>4</a:t>
                      </a:r>
                      <a:r>
                        <a:rPr lang="en-US" sz="800" u="none" strike="noStrike" dirty="0" smtClean="0">
                          <a:effectLst/>
                        </a:rPr>
                        <a:t>6</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6</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t"/>
                      <a:r>
                        <a:rPr lang="id-ID" sz="800" u="none" strike="noStrike">
                          <a:effectLst/>
                        </a:rPr>
                        <a:t>1</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b="0" i="0" u="none" strike="noStrike" dirty="0" smtClean="0">
                          <a:solidFill>
                            <a:schemeClr val="dk1"/>
                          </a:solidFill>
                          <a:effectLst/>
                          <a:latin typeface="+mn-lt"/>
                        </a:rPr>
                        <a:t>55</a:t>
                      </a:r>
                      <a:endParaRPr lang="id-ID" sz="800" b="0" i="0" u="none" strike="noStrike" dirty="0">
                        <a:solidFill>
                          <a:srgbClr val="000000"/>
                        </a:solidFill>
                        <a:effectLst/>
                        <a:latin typeface="Cambria"/>
                      </a:endParaRPr>
                    </a:p>
                  </a:txBody>
                  <a:tcPr marL="5230" marR="5230" marT="5231" marB="0" anchor="ctr"/>
                </a:tc>
                <a:extLst>
                  <a:ext uri="{0D108BD9-81ED-4DB2-BD59-A6C34878D82A}">
                    <a16:rowId xmlns:a16="http://schemas.microsoft.com/office/drawing/2014/main" val="10017"/>
                  </a:ext>
                </a:extLst>
              </a:tr>
              <a:tr h="233742">
                <a:tc>
                  <a:txBody>
                    <a:bodyPr/>
                    <a:lstStyle/>
                    <a:p>
                      <a:pPr algn="ctr" fontAlgn="t"/>
                      <a:r>
                        <a:rPr lang="en-US" sz="900" b="1" i="0" u="none" strike="noStrike" dirty="0" smtClean="0">
                          <a:solidFill>
                            <a:srgbClr val="000000"/>
                          </a:solidFill>
                          <a:effectLst/>
                          <a:latin typeface="Cambria"/>
                        </a:rPr>
                        <a:t>18</a:t>
                      </a:r>
                      <a:endParaRPr lang="id-ID" sz="900" b="1" i="0" u="none" strike="noStrike" dirty="0">
                        <a:solidFill>
                          <a:srgbClr val="000000"/>
                        </a:solidFill>
                        <a:effectLst/>
                        <a:latin typeface="Cambria"/>
                      </a:endParaRPr>
                    </a:p>
                  </a:txBody>
                  <a:tcPr marL="5230" marR="5230" marT="5231" marB="0"/>
                </a:tc>
                <a:tc>
                  <a:txBody>
                    <a:bodyPr/>
                    <a:lstStyle/>
                    <a:p>
                      <a:pPr algn="l" fontAlgn="t"/>
                      <a:r>
                        <a:rPr lang="id-ID" sz="900" b="1" u="none" strike="noStrike" dirty="0">
                          <a:effectLst/>
                        </a:rPr>
                        <a:t>USA</a:t>
                      </a:r>
                      <a:endParaRPr lang="id-ID" sz="900" b="1" i="0" u="none" strike="noStrike" dirty="0">
                        <a:solidFill>
                          <a:srgbClr val="000000"/>
                        </a:solidFill>
                        <a:effectLst/>
                        <a:latin typeface="Cambria"/>
                      </a:endParaRPr>
                    </a:p>
                  </a:txBody>
                  <a:tcPr marL="5230" marR="5230" marT="5231" marB="0"/>
                </a:tc>
                <a:tc>
                  <a:txBody>
                    <a:bodyPr/>
                    <a:lstStyle/>
                    <a:p>
                      <a:pPr algn="ctr" fontAlgn="b"/>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 </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a:effectLst/>
                        </a:rPr>
                        <a:t>3</a:t>
                      </a:r>
                      <a:endParaRPr lang="id-ID" sz="800" b="0" i="0" u="none" strike="noStrike">
                        <a:solidFill>
                          <a:srgbClr val="000000"/>
                        </a:solidFill>
                        <a:effectLst/>
                        <a:latin typeface="Cambria"/>
                      </a:endParaRPr>
                    </a:p>
                  </a:txBody>
                  <a:tcPr marL="5230" marR="5230" marT="5231" marB="0" anchor="ctr"/>
                </a:tc>
                <a:tc>
                  <a:txBody>
                    <a:bodyPr/>
                    <a:lstStyle/>
                    <a:p>
                      <a:pPr algn="ctr" fontAlgn="b"/>
                      <a:r>
                        <a:rPr lang="id-ID" sz="800" u="none" strike="noStrike" dirty="0">
                          <a:effectLst/>
                        </a:rPr>
                        <a:t> </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a:effectLst/>
                        </a:rPr>
                        <a:t>3</a:t>
                      </a:r>
                      <a:endParaRPr lang="id-ID" sz="800" b="0" i="0" u="none" strike="noStrike" dirty="0">
                        <a:solidFill>
                          <a:srgbClr val="000000"/>
                        </a:solidFill>
                        <a:effectLst/>
                        <a:latin typeface="Cambria"/>
                      </a:endParaRPr>
                    </a:p>
                  </a:txBody>
                  <a:tcPr marL="5230" marR="5230" marT="5231" marB="0" anchor="ctr"/>
                </a:tc>
                <a:extLst>
                  <a:ext uri="{0D108BD9-81ED-4DB2-BD59-A6C34878D82A}">
                    <a16:rowId xmlns:a16="http://schemas.microsoft.com/office/drawing/2014/main" val="10018"/>
                  </a:ext>
                </a:extLst>
              </a:tr>
              <a:tr h="233742">
                <a:tc>
                  <a:txBody>
                    <a:bodyPr/>
                    <a:lstStyle/>
                    <a:p>
                      <a:pPr algn="l" fontAlgn="t"/>
                      <a:endParaRPr lang="id-ID" sz="800" b="1" i="0" u="none" strike="noStrike" dirty="0">
                        <a:solidFill>
                          <a:srgbClr val="000000"/>
                        </a:solidFill>
                        <a:effectLst/>
                        <a:latin typeface="Cambria"/>
                      </a:endParaRPr>
                    </a:p>
                  </a:txBody>
                  <a:tcPr marL="5230" marR="5230" marT="5231" marB="0"/>
                </a:tc>
                <a:tc>
                  <a:txBody>
                    <a:bodyPr/>
                    <a:lstStyle/>
                    <a:p>
                      <a:pPr algn="l" fontAlgn="t"/>
                      <a:r>
                        <a:rPr lang="id-ID" sz="800" b="1" i="0" u="none" strike="noStrike" dirty="0" smtClean="0">
                          <a:solidFill>
                            <a:schemeClr val="dk1"/>
                          </a:solidFill>
                          <a:effectLst/>
                          <a:latin typeface="+mn-lt"/>
                        </a:rPr>
                        <a:t>TOTAL</a:t>
                      </a:r>
                      <a:endParaRPr lang="id-ID" sz="800" b="1" i="0" u="none" strike="noStrike" dirty="0">
                        <a:solidFill>
                          <a:srgbClr val="000000"/>
                        </a:solidFill>
                        <a:effectLst/>
                        <a:latin typeface="Cambria"/>
                      </a:endParaRPr>
                    </a:p>
                  </a:txBody>
                  <a:tcPr marL="5230" marR="5230" marT="5231" marB="0"/>
                </a:tc>
                <a:tc>
                  <a:txBody>
                    <a:bodyPr/>
                    <a:lstStyle/>
                    <a:p>
                      <a:pPr algn="ctr" fontAlgn="b"/>
                      <a:r>
                        <a:rPr lang="en-US" sz="800" b="0" i="0" u="none" strike="noStrike" dirty="0" smtClean="0">
                          <a:solidFill>
                            <a:srgbClr val="000000"/>
                          </a:solidFill>
                          <a:effectLst/>
                          <a:latin typeface="Cambria"/>
                        </a:rPr>
                        <a:t>22</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a:effectLst/>
                        </a:rPr>
                        <a:t>2</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smtClean="0">
                          <a:effectLst/>
                        </a:rPr>
                        <a:t>1</a:t>
                      </a:r>
                      <a:r>
                        <a:rPr lang="en-US" sz="800" u="none" strike="noStrike" dirty="0" smtClean="0">
                          <a:effectLst/>
                        </a:rPr>
                        <a:t>,180</a:t>
                      </a:r>
                      <a:endParaRPr lang="id-ID" sz="800" b="0" i="0" u="none" strike="noStrike" dirty="0">
                        <a:solidFill>
                          <a:srgbClr val="000000"/>
                        </a:solidFill>
                        <a:effectLst/>
                        <a:latin typeface="Cambria"/>
                      </a:endParaRPr>
                    </a:p>
                  </a:txBody>
                  <a:tcPr marL="5230" marR="5230" marT="5231" marB="0" anchor="ctr">
                    <a:solidFill>
                      <a:srgbClr val="FFFF00"/>
                    </a:solidFill>
                  </a:tcPr>
                </a:tc>
                <a:tc>
                  <a:txBody>
                    <a:bodyPr/>
                    <a:lstStyle/>
                    <a:p>
                      <a:pPr algn="ctr" fontAlgn="b"/>
                      <a:r>
                        <a:rPr lang="id-ID" sz="800" u="none" strike="noStrike" dirty="0">
                          <a:effectLst/>
                        </a:rPr>
                        <a:t>3</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a:effectLst/>
                        </a:rPr>
                        <a:t>18</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a:effectLst/>
                        </a:rPr>
                        <a:t>5</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a:effectLst/>
                        </a:rPr>
                        <a:t>1</a:t>
                      </a:r>
                      <a:endParaRPr lang="id-ID" sz="800" b="0" i="0" u="none" strike="noStrike" dirty="0">
                        <a:solidFill>
                          <a:srgbClr val="000000"/>
                        </a:solidFill>
                        <a:effectLst/>
                        <a:latin typeface="Cambria"/>
                      </a:endParaRPr>
                    </a:p>
                  </a:txBody>
                  <a:tcPr marL="5230" marR="5230" marT="5231" marB="0" anchor="ctr"/>
                </a:tc>
                <a:tc>
                  <a:txBody>
                    <a:bodyPr/>
                    <a:lstStyle/>
                    <a:p>
                      <a:pPr algn="ctr" fontAlgn="b"/>
                      <a:r>
                        <a:rPr lang="id-ID" sz="800" u="none" strike="noStrike" dirty="0" smtClean="0">
                          <a:effectLst/>
                        </a:rPr>
                        <a:t>1,232</a:t>
                      </a:r>
                      <a:endParaRPr lang="id-ID" sz="800" b="1" i="0" u="none" strike="noStrike" dirty="0">
                        <a:solidFill>
                          <a:srgbClr val="000000"/>
                        </a:solidFill>
                        <a:effectLst/>
                        <a:latin typeface="Cambria"/>
                      </a:endParaRPr>
                    </a:p>
                  </a:txBody>
                  <a:tcPr marL="5230" marR="5230" marT="5231" marB="0" anchor="ctr">
                    <a:solidFill>
                      <a:srgbClr val="FFFF00"/>
                    </a:solidFill>
                  </a:tcPr>
                </a:tc>
                <a:extLst>
                  <a:ext uri="{0D108BD9-81ED-4DB2-BD59-A6C34878D82A}">
                    <a16:rowId xmlns:a16="http://schemas.microsoft.com/office/drawing/2014/main" val="10019"/>
                  </a:ext>
                </a:extLst>
              </a:tr>
            </a:tbl>
          </a:graphicData>
        </a:graphic>
      </p:graphicFrame>
      <p:pic>
        <p:nvPicPr>
          <p:cNvPr id="91393" name="Picture 4" descr="perawat.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606551" y="850900"/>
            <a:ext cx="1001713"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74073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2600" y="838201"/>
            <a:ext cx="6961188" cy="574675"/>
          </a:xfrm>
          <a:solidFill>
            <a:srgbClr val="FFC000"/>
          </a:solidFill>
        </p:spPr>
        <p:txBody>
          <a:bodyPr>
            <a:normAutofit fontScale="90000"/>
          </a:bodyPr>
          <a:lstStyle/>
          <a:p>
            <a:pPr>
              <a:defRPr/>
            </a:pPr>
            <a:r>
              <a:rPr lang="en-US" sz="2100" b="1" dirty="0"/>
              <a:t>PENEMPATAN TENAGA KESEHATAN KE LUAR NEGERI </a:t>
            </a:r>
            <a:br>
              <a:rPr lang="en-US" sz="2100" b="1" dirty="0"/>
            </a:br>
            <a:r>
              <a:rPr lang="en-US" sz="2100" b="1" dirty="0"/>
              <a:t>TAHUN 2014</a:t>
            </a:r>
            <a:endParaRPr lang="id-ID" sz="2100" b="1" dirty="0"/>
          </a:p>
        </p:txBody>
      </p:sp>
      <p:graphicFrame>
        <p:nvGraphicFramePr>
          <p:cNvPr id="6" name="Content Placeholder 5"/>
          <p:cNvGraphicFramePr>
            <a:graphicFrameLocks noGrp="1"/>
          </p:cNvGraphicFramePr>
          <p:nvPr>
            <p:ph idx="1"/>
          </p:nvPr>
        </p:nvGraphicFramePr>
        <p:xfrm>
          <a:off x="2032000" y="1685926"/>
          <a:ext cx="8024812" cy="4911729"/>
        </p:xfrm>
        <a:graphic>
          <a:graphicData uri="http://schemas.openxmlformats.org/drawingml/2006/table">
            <a:tbl>
              <a:tblPr/>
              <a:tblGrid>
                <a:gridCol w="584408">
                  <a:extLst>
                    <a:ext uri="{9D8B030D-6E8A-4147-A177-3AD203B41FA5}">
                      <a16:colId xmlns:a16="http://schemas.microsoft.com/office/drawing/2014/main" val="20000"/>
                    </a:ext>
                  </a:extLst>
                </a:gridCol>
                <a:gridCol w="1462219">
                  <a:extLst>
                    <a:ext uri="{9D8B030D-6E8A-4147-A177-3AD203B41FA5}">
                      <a16:colId xmlns:a16="http://schemas.microsoft.com/office/drawing/2014/main" val="20001"/>
                    </a:ext>
                  </a:extLst>
                </a:gridCol>
                <a:gridCol w="899721">
                  <a:extLst>
                    <a:ext uri="{9D8B030D-6E8A-4147-A177-3AD203B41FA5}">
                      <a16:colId xmlns:a16="http://schemas.microsoft.com/office/drawing/2014/main" val="20002"/>
                    </a:ext>
                  </a:extLst>
                </a:gridCol>
                <a:gridCol w="963009">
                  <a:extLst>
                    <a:ext uri="{9D8B030D-6E8A-4147-A177-3AD203B41FA5}">
                      <a16:colId xmlns:a16="http://schemas.microsoft.com/office/drawing/2014/main" val="20003"/>
                    </a:ext>
                  </a:extLst>
                </a:gridCol>
                <a:gridCol w="577127">
                  <a:extLst>
                    <a:ext uri="{9D8B030D-6E8A-4147-A177-3AD203B41FA5}">
                      <a16:colId xmlns:a16="http://schemas.microsoft.com/office/drawing/2014/main" val="20004"/>
                    </a:ext>
                  </a:extLst>
                </a:gridCol>
                <a:gridCol w="1068190">
                  <a:extLst>
                    <a:ext uri="{9D8B030D-6E8A-4147-A177-3AD203B41FA5}">
                      <a16:colId xmlns:a16="http://schemas.microsoft.com/office/drawing/2014/main" val="20005"/>
                    </a:ext>
                  </a:extLst>
                </a:gridCol>
                <a:gridCol w="815020">
                  <a:extLst>
                    <a:ext uri="{9D8B030D-6E8A-4147-A177-3AD203B41FA5}">
                      <a16:colId xmlns:a16="http://schemas.microsoft.com/office/drawing/2014/main" val="20006"/>
                    </a:ext>
                  </a:extLst>
                </a:gridCol>
                <a:gridCol w="714710">
                  <a:extLst>
                    <a:ext uri="{9D8B030D-6E8A-4147-A177-3AD203B41FA5}">
                      <a16:colId xmlns:a16="http://schemas.microsoft.com/office/drawing/2014/main" val="20007"/>
                    </a:ext>
                  </a:extLst>
                </a:gridCol>
                <a:gridCol w="940408">
                  <a:extLst>
                    <a:ext uri="{9D8B030D-6E8A-4147-A177-3AD203B41FA5}">
                      <a16:colId xmlns:a16="http://schemas.microsoft.com/office/drawing/2014/main" val="20008"/>
                    </a:ext>
                  </a:extLst>
                </a:gridCol>
              </a:tblGrid>
              <a:tr h="818409">
                <a:tc>
                  <a:txBody>
                    <a:bodyPr/>
                    <a:lstStyle/>
                    <a:p>
                      <a:pPr algn="ctr" fontAlgn="ctr"/>
                      <a:r>
                        <a:rPr lang="id-ID" sz="1100" b="0" i="0" u="none" strike="noStrike" dirty="0">
                          <a:solidFill>
                            <a:srgbClr val="000000"/>
                          </a:solidFill>
                          <a:latin typeface="Calibri"/>
                        </a:rPr>
                        <a:t>NO</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1" i="0" u="none" strike="noStrike" dirty="0" smtClean="0">
                          <a:solidFill>
                            <a:srgbClr val="000000"/>
                          </a:solidFill>
                          <a:latin typeface="Calibri"/>
                        </a:rPr>
                        <a:t>C0UNTRY</a:t>
                      </a:r>
                      <a:endParaRPr lang="id-ID" sz="1100" b="1"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Nurse</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dirty="0">
                          <a:solidFill>
                            <a:srgbClr val="000000"/>
                          </a:solidFill>
                          <a:latin typeface="Calibri"/>
                        </a:rPr>
                        <a:t>Medical Radiation Technologists</a:t>
                      </a:r>
                      <a:br>
                        <a:rPr lang="id-ID" sz="1100" b="0" i="0" u="none" strike="noStrike" dirty="0">
                          <a:solidFill>
                            <a:srgbClr val="000000"/>
                          </a:solidFill>
                          <a:latin typeface="Calibri"/>
                        </a:rPr>
                      </a:b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Doctors</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Physiotherapists</a:t>
                      </a:r>
                      <a:br>
                        <a:rPr lang="id-ID" sz="1100" b="0" i="0" u="none" strike="noStrike" dirty="0">
                          <a:solidFill>
                            <a:srgbClr val="000000"/>
                          </a:solidFill>
                          <a:latin typeface="Calibri"/>
                        </a:rPr>
                      </a:b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Radiologist</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Careworker</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TOTAL</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272888">
                <a:tc>
                  <a:txBody>
                    <a:bodyPr/>
                    <a:lstStyle/>
                    <a:p>
                      <a:pPr algn="ctr" fontAlgn="ctr"/>
                      <a:r>
                        <a:rPr lang="id-ID" sz="900" b="0" i="0" u="none" strike="noStrike" dirty="0">
                          <a:solidFill>
                            <a:srgbClr val="000000"/>
                          </a:solidFill>
                          <a:latin typeface="Calibri"/>
                        </a:rPr>
                        <a:t>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BAHRAIN</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72888">
                <a:tc>
                  <a:txBody>
                    <a:bodyPr/>
                    <a:lstStyle/>
                    <a:p>
                      <a:pPr algn="ctr" fontAlgn="ctr"/>
                      <a:r>
                        <a:rPr lang="id-ID" sz="900" b="0" i="0" u="none" strike="noStrike" dirty="0">
                          <a:solidFill>
                            <a:srgbClr val="000000"/>
                          </a:solidFill>
                          <a:latin typeface="Calibri"/>
                        </a:rPr>
                        <a:t>2</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BRUNEI DARUSSALAM</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4</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5</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72888">
                <a:tc>
                  <a:txBody>
                    <a:bodyPr/>
                    <a:lstStyle/>
                    <a:p>
                      <a:pPr algn="ctr" fontAlgn="ctr"/>
                      <a:r>
                        <a:rPr lang="id-ID" sz="900" b="0" i="0" u="none" strike="noStrike" dirty="0">
                          <a:solidFill>
                            <a:srgbClr val="000000"/>
                          </a:solidFill>
                          <a:latin typeface="Calibri"/>
                        </a:rPr>
                        <a:t>3</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HONG KONG</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1</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72888">
                <a:tc>
                  <a:txBody>
                    <a:bodyPr/>
                    <a:lstStyle/>
                    <a:p>
                      <a:pPr algn="ctr" fontAlgn="ctr"/>
                      <a:r>
                        <a:rPr lang="id-ID" sz="900" b="0" i="0" u="none" strike="noStrike" dirty="0">
                          <a:solidFill>
                            <a:srgbClr val="000000"/>
                          </a:solidFill>
                          <a:latin typeface="Calibri"/>
                        </a:rPr>
                        <a:t>4</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JAPAN</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41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146</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187</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72888">
                <a:tc>
                  <a:txBody>
                    <a:bodyPr/>
                    <a:lstStyle/>
                    <a:p>
                      <a:pPr algn="ctr" fontAlgn="ctr"/>
                      <a:r>
                        <a:rPr lang="id-ID" sz="900" b="0" i="0" u="none" strike="noStrike" dirty="0">
                          <a:solidFill>
                            <a:srgbClr val="000000"/>
                          </a:solidFill>
                          <a:latin typeface="Calibri"/>
                        </a:rPr>
                        <a:t>5</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KOREA SELATAN</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272888">
                <a:tc>
                  <a:txBody>
                    <a:bodyPr/>
                    <a:lstStyle/>
                    <a:p>
                      <a:pPr algn="ctr" fontAlgn="ctr"/>
                      <a:r>
                        <a:rPr lang="id-ID" sz="900" b="0" i="0" u="none" strike="noStrike" dirty="0">
                          <a:solidFill>
                            <a:srgbClr val="000000"/>
                          </a:solidFill>
                          <a:latin typeface="Calibri"/>
                        </a:rPr>
                        <a:t>6</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KUWAIT</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162</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162</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272888">
                <a:tc>
                  <a:txBody>
                    <a:bodyPr/>
                    <a:lstStyle/>
                    <a:p>
                      <a:pPr algn="ctr" fontAlgn="ctr"/>
                      <a:r>
                        <a:rPr lang="id-ID" sz="900" b="0" i="0" u="none" strike="noStrike" dirty="0">
                          <a:solidFill>
                            <a:srgbClr val="000000"/>
                          </a:solidFill>
                          <a:latin typeface="Calibri"/>
                        </a:rPr>
                        <a:t>7</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MALAYSIA</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none" strike="noStrike" dirty="0" smtClean="0">
                          <a:solidFill>
                            <a:srgbClr val="000000"/>
                          </a:solidFill>
                          <a:latin typeface="Calibri"/>
                        </a:rPr>
                        <a:t>3</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5</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272888">
                <a:tc>
                  <a:txBody>
                    <a:bodyPr/>
                    <a:lstStyle/>
                    <a:p>
                      <a:pPr algn="ctr" fontAlgn="ctr"/>
                      <a:r>
                        <a:rPr lang="id-ID" sz="900" b="0" i="0" u="none" strike="noStrike" dirty="0" smtClean="0">
                          <a:solidFill>
                            <a:srgbClr val="000000"/>
                          </a:solidFill>
                          <a:latin typeface="Calibri"/>
                        </a:rPr>
                        <a:t>58</a:t>
                      </a:r>
                      <a:endParaRPr lang="id-ID" sz="9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r>
                        <a:rPr lang="en-US" sz="900" b="1" dirty="0" smtClean="0"/>
                        <a:t> OMAN</a:t>
                      </a:r>
                      <a:endParaRPr lang="en-US" sz="900" b="1" dirty="0"/>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a:r>
                        <a:rPr lang="en-US" sz="900" b="1" dirty="0" smtClean="0"/>
                        <a:t>0</a:t>
                      </a:r>
                      <a:endParaRPr lang="en-US" sz="900" b="1" dirty="0"/>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a:r>
                        <a:rPr lang="en-US" sz="900" b="1" dirty="0" smtClean="0"/>
                        <a:t>0</a:t>
                      </a:r>
                      <a:endParaRPr lang="en-US" sz="900" b="1" dirty="0"/>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a:r>
                        <a:rPr lang="en-US" sz="900" b="1" dirty="0" smtClean="0"/>
                        <a:t>0</a:t>
                      </a:r>
                      <a:endParaRPr lang="en-US" sz="900" b="1" dirty="0"/>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a:r>
                        <a:rPr lang="en-US" sz="900" b="1" dirty="0" smtClean="0"/>
                        <a:t>0</a:t>
                      </a:r>
                      <a:endParaRPr lang="en-US" sz="900" b="1" dirty="0"/>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a:r>
                        <a:rPr lang="en-US" sz="900" b="1" dirty="0" smtClean="0"/>
                        <a:t>0</a:t>
                      </a:r>
                      <a:endParaRPr lang="en-US" sz="900" b="1" dirty="0"/>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a:r>
                        <a:rPr lang="en-US" sz="900" b="1" dirty="0" smtClean="0"/>
                        <a:t>0</a:t>
                      </a:r>
                      <a:endParaRPr lang="en-US" sz="900" b="1" dirty="0"/>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a:r>
                        <a:rPr lang="en-US" sz="900" b="1" dirty="0" smtClean="0"/>
                        <a:t>-</a:t>
                      </a:r>
                      <a:endParaRPr lang="en-US" sz="900" b="1" dirty="0"/>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272888">
                <a:tc>
                  <a:txBody>
                    <a:bodyPr/>
                    <a:lstStyle/>
                    <a:p>
                      <a:pPr algn="ctr" fontAlgn="ctr"/>
                      <a:r>
                        <a:rPr lang="en-US" sz="900" b="0" i="0" u="none" strike="noStrike" dirty="0" smtClean="0">
                          <a:solidFill>
                            <a:srgbClr val="000000"/>
                          </a:solidFill>
                          <a:latin typeface="Calibri"/>
                        </a:rPr>
                        <a:t>9</a:t>
                      </a:r>
                      <a:endParaRPr lang="id-ID" sz="9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QATAR</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14</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dirty="0">
                          <a:solidFill>
                            <a:srgbClr val="000000"/>
                          </a:solidFill>
                          <a:latin typeface="Calibri"/>
                        </a:rPr>
                        <a:t>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16</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272888">
                <a:tc>
                  <a:txBody>
                    <a:bodyPr/>
                    <a:lstStyle/>
                    <a:p>
                      <a:pPr algn="ctr" fontAlgn="ctr"/>
                      <a:r>
                        <a:rPr lang="en-US" sz="900" b="0" i="0" u="none" strike="noStrike" dirty="0" smtClean="0">
                          <a:solidFill>
                            <a:srgbClr val="000000"/>
                          </a:solidFill>
                          <a:latin typeface="Calibri"/>
                        </a:rPr>
                        <a:t>10</a:t>
                      </a:r>
                      <a:endParaRPr lang="id-ID" sz="9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SAUDI ARABIA</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217</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5</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2</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224</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r h="272888">
                <a:tc>
                  <a:txBody>
                    <a:bodyPr/>
                    <a:lstStyle/>
                    <a:p>
                      <a:pPr algn="ctr" fontAlgn="ctr"/>
                      <a:r>
                        <a:rPr lang="en-US" sz="900" b="0" i="0" u="none" strike="noStrike" dirty="0" smtClean="0">
                          <a:solidFill>
                            <a:srgbClr val="000000"/>
                          </a:solidFill>
                          <a:latin typeface="Calibri"/>
                        </a:rPr>
                        <a:t>11</a:t>
                      </a:r>
                      <a:endParaRPr lang="id-ID" sz="9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SINGAPORE</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10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10</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1"/>
                  </a:ext>
                </a:extLst>
              </a:tr>
              <a:tr h="272888">
                <a:tc>
                  <a:txBody>
                    <a:bodyPr/>
                    <a:lstStyle/>
                    <a:p>
                      <a:pPr algn="ctr" fontAlgn="ctr"/>
                      <a:r>
                        <a:rPr lang="en-US" sz="900" b="0" i="0" u="none" strike="noStrike" dirty="0" smtClean="0">
                          <a:solidFill>
                            <a:srgbClr val="000000"/>
                          </a:solidFill>
                          <a:latin typeface="Calibri"/>
                        </a:rPr>
                        <a:t>12</a:t>
                      </a:r>
                      <a:endParaRPr lang="id-ID" sz="9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TAIWAN</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277</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277</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2"/>
                  </a:ext>
                </a:extLst>
              </a:tr>
              <a:tr h="272888">
                <a:tc>
                  <a:txBody>
                    <a:bodyPr/>
                    <a:lstStyle/>
                    <a:p>
                      <a:pPr algn="ctr" fontAlgn="ctr"/>
                      <a:r>
                        <a:rPr lang="en-US" sz="900" b="0" i="0" u="none" strike="noStrike" dirty="0" smtClean="0">
                          <a:solidFill>
                            <a:srgbClr val="000000"/>
                          </a:solidFill>
                          <a:latin typeface="Calibri"/>
                        </a:rPr>
                        <a:t>13</a:t>
                      </a:r>
                      <a:endParaRPr lang="id-ID" sz="9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900" b="1" i="0" u="none" strike="noStrike" dirty="0" smtClean="0">
                          <a:solidFill>
                            <a:srgbClr val="000000"/>
                          </a:solidFill>
                          <a:latin typeface="Calibri"/>
                        </a:rPr>
                        <a:t> TURKEY</a:t>
                      </a:r>
                      <a:endParaRPr lang="id-ID" sz="900" b="1"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none" strike="noStrike" dirty="0" smtClean="0">
                          <a:solidFill>
                            <a:srgbClr val="000000"/>
                          </a:solidFill>
                          <a:latin typeface="Calibri"/>
                        </a:rPr>
                        <a:t>0</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1100" b="0" i="0" u="none" strike="noStrike" dirty="0" smtClean="0">
                          <a:solidFill>
                            <a:srgbClr val="000000"/>
                          </a:solidFill>
                          <a:latin typeface="Calibri"/>
                        </a:rPr>
                        <a:t>0</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none" strike="noStrike" dirty="0" smtClean="0">
                          <a:solidFill>
                            <a:srgbClr val="000000"/>
                          </a:solidFill>
                          <a:latin typeface="Calibri"/>
                        </a:rPr>
                        <a:t>0</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none" strike="noStrike" dirty="0" smtClean="0">
                          <a:solidFill>
                            <a:srgbClr val="000000"/>
                          </a:solidFill>
                          <a:latin typeface="Calibri"/>
                        </a:rPr>
                        <a:t>0</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none" strike="noStrike" dirty="0" smtClean="0">
                          <a:solidFill>
                            <a:srgbClr val="000000"/>
                          </a:solidFill>
                          <a:latin typeface="Calibri"/>
                        </a:rPr>
                        <a:t>0</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none" strike="noStrike" dirty="0" smtClean="0">
                          <a:solidFill>
                            <a:srgbClr val="000000"/>
                          </a:solidFill>
                          <a:latin typeface="Calibri"/>
                        </a:rPr>
                        <a:t>0</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none" strike="noStrike" dirty="0" smtClean="0">
                          <a:solidFill>
                            <a:srgbClr val="000000"/>
                          </a:solidFill>
                          <a:latin typeface="Calibri"/>
                        </a:rPr>
                        <a:t>-</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3"/>
                  </a:ext>
                </a:extLst>
              </a:tr>
              <a:tr h="272888">
                <a:tc>
                  <a:txBody>
                    <a:bodyPr/>
                    <a:lstStyle/>
                    <a:p>
                      <a:pPr algn="ctr" fontAlgn="ctr"/>
                      <a:r>
                        <a:rPr lang="en-US" sz="900" b="0" i="0" u="none" strike="noStrike" dirty="0" smtClean="0">
                          <a:solidFill>
                            <a:srgbClr val="000000"/>
                          </a:solidFill>
                          <a:latin typeface="Calibri"/>
                        </a:rPr>
                        <a:t>14</a:t>
                      </a:r>
                      <a:endParaRPr lang="id-ID" sz="9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id-ID" sz="900" b="1" i="0" u="none" strike="noStrike" dirty="0">
                          <a:solidFill>
                            <a:srgbClr val="000000"/>
                          </a:solidFill>
                          <a:latin typeface="Calibri"/>
                        </a:rPr>
                        <a:t>UNITED ARAB EMIRATES</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21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none" strike="noStrike" dirty="0" smtClean="0">
                          <a:solidFill>
                            <a:srgbClr val="000000"/>
                          </a:solidFill>
                          <a:latin typeface="Calibri"/>
                        </a:rPr>
                        <a:t>1</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0</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22</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4"/>
                  </a:ext>
                </a:extLst>
              </a:tr>
              <a:tr h="272888">
                <a:tc gridSpan="2">
                  <a:txBody>
                    <a:bodyPr/>
                    <a:lstStyle/>
                    <a:p>
                      <a:pPr algn="ctr" fontAlgn="ctr"/>
                      <a:r>
                        <a:rPr lang="id-ID" sz="1100" b="0" i="0" u="none" strike="noStrike" dirty="0">
                          <a:solidFill>
                            <a:srgbClr val="000000"/>
                          </a:solidFill>
                          <a:latin typeface="Calibri"/>
                        </a:rPr>
                        <a:t>TOTAL</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id-ID"/>
                    </a:p>
                  </a:txBody>
                  <a:tcPr/>
                </a:tc>
                <a:tc>
                  <a:txBody>
                    <a:bodyPr/>
                    <a:lstStyle/>
                    <a:p>
                      <a:pPr algn="ctr" fontAlgn="ctr"/>
                      <a:r>
                        <a:rPr lang="id-ID" sz="1100" b="0" i="0" u="none" strike="noStrike" dirty="0" smtClean="0">
                          <a:solidFill>
                            <a:srgbClr val="000000"/>
                          </a:solidFill>
                          <a:latin typeface="Calibri"/>
                        </a:rPr>
                        <a:t>7</a:t>
                      </a:r>
                      <a:r>
                        <a:rPr lang="en-US" sz="1100" b="0" i="0" u="none" strike="noStrike" dirty="0" smtClean="0">
                          <a:solidFill>
                            <a:srgbClr val="000000"/>
                          </a:solidFill>
                          <a:latin typeface="Calibri"/>
                        </a:rPr>
                        <a:t>50</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d-ID" sz="1100" b="0" i="0" u="none" strike="noStrike" dirty="0">
                          <a:solidFill>
                            <a:srgbClr val="000000"/>
                          </a:solidFill>
                          <a:latin typeface="Calibri"/>
                        </a:rPr>
                        <a:t>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8</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none" strike="noStrike" dirty="0" smtClean="0">
                          <a:solidFill>
                            <a:srgbClr val="000000"/>
                          </a:solidFill>
                          <a:latin typeface="Calibri"/>
                        </a:rPr>
                        <a:t>3</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1</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a:solidFill>
                            <a:srgbClr val="000000"/>
                          </a:solidFill>
                          <a:latin typeface="Calibri"/>
                        </a:rPr>
                        <a:t>146</a:t>
                      </a: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d-ID" sz="1100" b="0" i="0" u="none" strike="noStrike" dirty="0" smtClean="0">
                          <a:solidFill>
                            <a:srgbClr val="000000"/>
                          </a:solidFill>
                          <a:latin typeface="Calibri"/>
                        </a:rPr>
                        <a:t>909</a:t>
                      </a:r>
                      <a:endParaRPr lang="id-ID" sz="1100" b="0" i="0" u="none" strike="noStrike" dirty="0">
                        <a:solidFill>
                          <a:srgbClr val="000000"/>
                        </a:solidFill>
                        <a:latin typeface="Calibri"/>
                      </a:endParaRPr>
                    </a:p>
                  </a:txBody>
                  <a:tcPr marL="5038" marR="5038" marT="545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15"/>
                  </a:ext>
                </a:extLst>
              </a:tr>
            </a:tbl>
          </a:graphicData>
        </a:graphic>
      </p:graphicFrame>
      <p:pic>
        <p:nvPicPr>
          <p:cNvPr id="93358" name="Picture 3" descr="perawat.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606551" y="850901"/>
            <a:ext cx="1001713"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3053890"/>
      </p:ext>
    </p:extLst>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524000" y="1357314"/>
            <a:ext cx="8718550" cy="4852987"/>
          </a:xfrm>
        </p:spPr>
        <p:txBody>
          <a:bodyPr/>
          <a:lstStyle/>
          <a:p>
            <a:pPr marL="457200" lvl="1" indent="-57150">
              <a:spcBef>
                <a:spcPts val="0"/>
              </a:spcBef>
              <a:spcAft>
                <a:spcPts val="600"/>
              </a:spcAft>
              <a:buNone/>
              <a:defRPr/>
            </a:pPr>
            <a:endParaRPr lang="en-US" sz="2800" dirty="0">
              <a:solidFill>
                <a:sysClr val="windowText" lastClr="000000"/>
              </a:solidFill>
            </a:endParaRPr>
          </a:p>
          <a:p>
            <a:pPr marL="457200" lvl="1" indent="-57150">
              <a:spcBef>
                <a:spcPts val="0"/>
              </a:spcBef>
              <a:spcAft>
                <a:spcPts val="600"/>
              </a:spcAft>
              <a:buNone/>
              <a:defRPr/>
            </a:pPr>
            <a:r>
              <a:rPr lang="en-US" sz="2800" dirty="0" err="1"/>
              <a:t>Pergerakan</a:t>
            </a:r>
            <a:r>
              <a:rPr lang="en-US" sz="2800" dirty="0"/>
              <a:t> </a:t>
            </a:r>
            <a:r>
              <a:rPr lang="en-US" sz="2800" dirty="0" err="1"/>
              <a:t>Lintas</a:t>
            </a:r>
            <a:r>
              <a:rPr lang="en-US" sz="2800" dirty="0"/>
              <a:t> Batas (</a:t>
            </a:r>
            <a:r>
              <a:rPr lang="en-US" sz="2800" i="1" dirty="0"/>
              <a:t>Cross Border</a:t>
            </a:r>
            <a:r>
              <a:rPr lang="en-US" sz="2800" dirty="0"/>
              <a:t>)</a:t>
            </a:r>
            <a:r>
              <a:rPr lang="id-ID" sz="2800" dirty="0"/>
              <a:t> yang bersifat </a:t>
            </a:r>
            <a:r>
              <a:rPr lang="id-ID" sz="2800" i="1" dirty="0"/>
              <a:t>temporary </a:t>
            </a:r>
            <a:r>
              <a:rPr lang="id-ID" sz="2800" dirty="0"/>
              <a:t>dalam kegiatan :</a:t>
            </a:r>
            <a:endParaRPr lang="en-US" sz="2800" dirty="0"/>
          </a:p>
          <a:p>
            <a:pPr marL="457200" lvl="1" indent="-57150">
              <a:spcBef>
                <a:spcPts val="0"/>
              </a:spcBef>
              <a:spcAft>
                <a:spcPts val="600"/>
              </a:spcAft>
              <a:buNone/>
              <a:defRPr/>
            </a:pPr>
            <a:endParaRPr lang="id-ID" sz="2800" dirty="0"/>
          </a:p>
          <a:p>
            <a:pPr marL="457200" lvl="1" indent="-57150">
              <a:spcBef>
                <a:spcPts val="0"/>
              </a:spcBef>
              <a:spcAft>
                <a:spcPts val="600"/>
              </a:spcAft>
              <a:buFont typeface="Wingdings" pitchFamily="2" charset="2"/>
              <a:buChar char="§"/>
              <a:defRPr/>
            </a:pPr>
            <a:r>
              <a:rPr lang="id-ID" sz="2800" i="1" dirty="0"/>
              <a:t>    </a:t>
            </a:r>
            <a:r>
              <a:rPr lang="en-US" sz="2800" dirty="0" err="1"/>
              <a:t>Kunjungan</a:t>
            </a:r>
            <a:r>
              <a:rPr lang="en-US" sz="2800" dirty="0"/>
              <a:t> </a:t>
            </a:r>
            <a:r>
              <a:rPr lang="en-US" sz="2800" dirty="0" err="1"/>
              <a:t>Tenaga</a:t>
            </a:r>
            <a:r>
              <a:rPr lang="en-US" sz="2800" dirty="0"/>
              <a:t> </a:t>
            </a:r>
            <a:r>
              <a:rPr lang="en-US" sz="2800" dirty="0" err="1"/>
              <a:t>Ahli</a:t>
            </a:r>
            <a:r>
              <a:rPr lang="en-US" sz="2800" dirty="0"/>
              <a:t> (</a:t>
            </a:r>
            <a:r>
              <a:rPr lang="id-ID" sz="2800" i="1" dirty="0"/>
              <a:t>Expert Visit</a:t>
            </a:r>
            <a:r>
              <a:rPr lang="en-US" sz="2800" i="1" dirty="0"/>
              <a:t>)</a:t>
            </a:r>
            <a:r>
              <a:rPr lang="id-ID" sz="2800" i="1" dirty="0"/>
              <a:t> </a:t>
            </a:r>
          </a:p>
          <a:p>
            <a:pPr marL="857250" lvl="1" indent="-457200">
              <a:spcBef>
                <a:spcPts val="0"/>
              </a:spcBef>
              <a:spcAft>
                <a:spcPts val="600"/>
              </a:spcAft>
              <a:buFont typeface="Wingdings" pitchFamily="2" charset="2"/>
              <a:buChar char="§"/>
              <a:defRPr/>
            </a:pPr>
            <a:r>
              <a:rPr lang="en-US" sz="2800" dirty="0" err="1"/>
              <a:t>Pendidikan</a:t>
            </a:r>
            <a:r>
              <a:rPr lang="en-US" sz="2800" dirty="0"/>
              <a:t> &amp; </a:t>
            </a:r>
            <a:r>
              <a:rPr lang="en-US" sz="2800" dirty="0" err="1"/>
              <a:t>pelatihan</a:t>
            </a:r>
            <a:r>
              <a:rPr lang="id-ID" sz="2800" dirty="0"/>
              <a:t> (</a:t>
            </a:r>
            <a:r>
              <a:rPr lang="id-ID" sz="2800" i="1" dirty="0"/>
              <a:t>Capacity Building</a:t>
            </a:r>
            <a:r>
              <a:rPr lang="id-ID" sz="2800" dirty="0"/>
              <a:t>)</a:t>
            </a:r>
            <a:r>
              <a:rPr lang="en-US" sz="2800" dirty="0"/>
              <a:t> </a:t>
            </a:r>
          </a:p>
          <a:p>
            <a:pPr marL="857250" lvl="1" indent="-457200">
              <a:spcBef>
                <a:spcPts val="0"/>
              </a:spcBef>
              <a:spcAft>
                <a:spcPts val="600"/>
              </a:spcAft>
              <a:buFont typeface="Wingdings" pitchFamily="2" charset="2"/>
              <a:buChar char="§"/>
              <a:defRPr/>
            </a:pPr>
            <a:r>
              <a:rPr lang="en-US" sz="2800" dirty="0" err="1"/>
              <a:t>Bakti</a:t>
            </a:r>
            <a:r>
              <a:rPr lang="en-US" sz="2800" dirty="0"/>
              <a:t> </a:t>
            </a:r>
            <a:r>
              <a:rPr lang="en-US" sz="2800" dirty="0" err="1"/>
              <a:t>Sosial</a:t>
            </a:r>
            <a:r>
              <a:rPr lang="id-ID" sz="2800" dirty="0"/>
              <a:t>/</a:t>
            </a:r>
            <a:r>
              <a:rPr lang="id-ID" sz="2800" i="1" dirty="0"/>
              <a:t>Humanitarian  Mission</a:t>
            </a:r>
          </a:p>
          <a:p>
            <a:pPr marL="857250" lvl="1" indent="-457200">
              <a:spcBef>
                <a:spcPts val="0"/>
              </a:spcBef>
              <a:spcAft>
                <a:spcPts val="600"/>
              </a:spcAft>
              <a:buFont typeface="Wingdings" pitchFamily="2" charset="2"/>
              <a:buChar char="§"/>
              <a:defRPr/>
            </a:pPr>
            <a:r>
              <a:rPr lang="en-US" sz="2800" dirty="0" err="1"/>
              <a:t>Penelitian</a:t>
            </a:r>
            <a:r>
              <a:rPr lang="en-US" sz="2800" dirty="0"/>
              <a:t> (</a:t>
            </a:r>
            <a:r>
              <a:rPr lang="id-ID" sz="2800" i="1" dirty="0"/>
              <a:t>Research</a:t>
            </a:r>
            <a:r>
              <a:rPr lang="en-US" sz="2800" i="1" dirty="0"/>
              <a:t>)</a:t>
            </a:r>
            <a:endParaRPr lang="id-ID" sz="2800" i="1" dirty="0"/>
          </a:p>
          <a:p>
            <a:pPr marL="400050" lvl="1" indent="0">
              <a:spcBef>
                <a:spcPts val="0"/>
              </a:spcBef>
              <a:spcAft>
                <a:spcPts val="600"/>
              </a:spcAft>
              <a:buNone/>
              <a:defRPr/>
            </a:pPr>
            <a:endParaRPr lang="en-US" dirty="0"/>
          </a:p>
        </p:txBody>
      </p:sp>
      <p:sp>
        <p:nvSpPr>
          <p:cNvPr id="11267" name="Title 2"/>
          <p:cNvSpPr>
            <a:spLocks noGrp="1"/>
          </p:cNvSpPr>
          <p:nvPr>
            <p:ph type="title"/>
          </p:nvPr>
        </p:nvSpPr>
        <p:spPr>
          <a:xfrm>
            <a:off x="2774950" y="53975"/>
            <a:ext cx="7435850" cy="1143000"/>
          </a:xfrm>
        </p:spPr>
        <p:txBody>
          <a:bodyPr>
            <a:normAutofit fontScale="90000"/>
          </a:bodyPr>
          <a:lstStyle/>
          <a:p>
            <a:pPr>
              <a:defRPr/>
            </a:pPr>
            <a:r>
              <a:rPr lang="en-US" altLang="en-US" dirty="0" smtClean="0">
                <a:solidFill>
                  <a:srgbClr val="FF0000"/>
                </a:solidFill>
                <a:ea typeface="Calibri" panose="020F0502020204030204" pitchFamily="34" charset="0"/>
              </a:rPr>
              <a:t>DAMPAK MEA PADA TENAGA KESEHATAN </a:t>
            </a:r>
          </a:p>
        </p:txBody>
      </p:sp>
      <p:sp>
        <p:nvSpPr>
          <p:cNvPr id="53252" name="Slide Number Placeholder 3"/>
          <p:cNvSpPr>
            <a:spLocks noGrp="1"/>
          </p:cNvSpPr>
          <p:nvPr>
            <p:ph type="sldNum" sz="quarter" idx="10"/>
          </p:nvPr>
        </p:nvSpPr>
        <p:spPr>
          <a:noFill/>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0">
              <a:spcBef>
                <a:spcPct val="0"/>
              </a:spcBef>
              <a:buSzTx/>
              <a:buFont typeface="Times New Roman" panose="02020603050405020304" pitchFamily="18" charset="0"/>
              <a:buNone/>
            </a:pPr>
            <a:fld id="{BB59A7A8-BAB4-4F65-8665-1FA5F0323B91}" type="slidenum">
              <a:rPr lang="id-ID" altLang="en-US" sz="1200">
                <a:latin typeface="Corbel" panose="020B0503020204020204" pitchFamily="34" charset="0"/>
                <a:ea typeface="Microsoft YaHei" panose="020B0503020204020204" pitchFamily="34" charset="-122"/>
              </a:rPr>
              <a:pPr eaLnBrk="0">
                <a:spcBef>
                  <a:spcPct val="0"/>
                </a:spcBef>
                <a:buSzTx/>
                <a:buFont typeface="Times New Roman" panose="02020603050405020304" pitchFamily="18" charset="0"/>
                <a:buNone/>
              </a:pPr>
              <a:t>29</a:t>
            </a:fld>
            <a:endParaRPr lang="id-ID" altLang="en-US" sz="1200">
              <a:latin typeface="Corbel" panose="020B0503020204020204" pitchFamily="34" charset="0"/>
              <a:ea typeface="Microsoft YaHei" panose="020B0503020204020204" pitchFamily="34" charset="-122"/>
            </a:endParaRPr>
          </a:p>
        </p:txBody>
      </p:sp>
      <p:sp>
        <p:nvSpPr>
          <p:cNvPr id="3" name="Rectangle 2"/>
          <p:cNvSpPr/>
          <p:nvPr/>
        </p:nvSpPr>
        <p:spPr>
          <a:xfrm>
            <a:off x="1703388" y="53975"/>
            <a:ext cx="914400" cy="1143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0000"/>
              </a:solidFill>
            </a:endParaRPr>
          </a:p>
        </p:txBody>
      </p:sp>
    </p:spTree>
    <p:extLst>
      <p:ext uri="{BB962C8B-B14F-4D97-AF65-F5344CB8AC3E}">
        <p14:creationId xmlns:p14="http://schemas.microsoft.com/office/powerpoint/2010/main" val="3491255103"/>
      </p:ext>
    </p:extLst>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2473325" y="220663"/>
            <a:ext cx="7943850" cy="635000"/>
          </a:xfrm>
          <a:solidFill>
            <a:srgbClr val="FFFF00"/>
          </a:solidFill>
        </p:spPr>
        <p:txBody>
          <a:bodyPr>
            <a:normAutofit fontScale="90000"/>
          </a:bodyPr>
          <a:lstStyle/>
          <a:p>
            <a:r>
              <a:rPr lang="en-US" altLang="en-US" sz="2400" b="1"/>
              <a:t>TENAGA KESEHATAN LUAR NEGERI YG MASUK KE INDONESIA</a:t>
            </a:r>
            <a:br>
              <a:rPr lang="en-US" altLang="en-US" sz="2400" b="1"/>
            </a:br>
            <a:r>
              <a:rPr lang="en-US" altLang="en-US" sz="2400" b="1"/>
              <a:t>TAHUN 2013 - 2015</a:t>
            </a:r>
            <a:endParaRPr lang="id-ID" altLang="en-US" sz="2400" b="1"/>
          </a:p>
        </p:txBody>
      </p:sp>
      <p:graphicFrame>
        <p:nvGraphicFramePr>
          <p:cNvPr id="4" name="Content Placeholder 3"/>
          <p:cNvGraphicFramePr>
            <a:graphicFrameLocks noGrp="1"/>
          </p:cNvGraphicFramePr>
          <p:nvPr>
            <p:ph idx="1"/>
          </p:nvPr>
        </p:nvGraphicFramePr>
        <p:xfrm>
          <a:off x="2351089" y="1112838"/>
          <a:ext cx="8066087" cy="5562600"/>
        </p:xfrm>
        <a:graphic>
          <a:graphicData uri="http://schemas.openxmlformats.org/drawingml/2006/table">
            <a:tbl>
              <a:tblPr firstRow="1" bandRow="1">
                <a:tableStyleId>{5C22544A-7EE6-4342-B048-85BDC9FD1C3A}</a:tableStyleId>
              </a:tblPr>
              <a:tblGrid>
                <a:gridCol w="643430">
                  <a:extLst>
                    <a:ext uri="{9D8B030D-6E8A-4147-A177-3AD203B41FA5}">
                      <a16:colId xmlns:a16="http://schemas.microsoft.com/office/drawing/2014/main" val="20000"/>
                    </a:ext>
                  </a:extLst>
                </a:gridCol>
                <a:gridCol w="1659756">
                  <a:extLst>
                    <a:ext uri="{9D8B030D-6E8A-4147-A177-3AD203B41FA5}">
                      <a16:colId xmlns:a16="http://schemas.microsoft.com/office/drawing/2014/main" val="20001"/>
                    </a:ext>
                  </a:extLst>
                </a:gridCol>
                <a:gridCol w="1151593">
                  <a:extLst>
                    <a:ext uri="{9D8B030D-6E8A-4147-A177-3AD203B41FA5}">
                      <a16:colId xmlns:a16="http://schemas.microsoft.com/office/drawing/2014/main" val="20002"/>
                    </a:ext>
                  </a:extLst>
                </a:gridCol>
                <a:gridCol w="1537103">
                  <a:extLst>
                    <a:ext uri="{9D8B030D-6E8A-4147-A177-3AD203B41FA5}">
                      <a16:colId xmlns:a16="http://schemas.microsoft.com/office/drawing/2014/main" val="20003"/>
                    </a:ext>
                  </a:extLst>
                </a:gridCol>
                <a:gridCol w="2045249">
                  <a:extLst>
                    <a:ext uri="{9D8B030D-6E8A-4147-A177-3AD203B41FA5}">
                      <a16:colId xmlns:a16="http://schemas.microsoft.com/office/drawing/2014/main" val="20004"/>
                    </a:ext>
                  </a:extLst>
                </a:gridCol>
                <a:gridCol w="1028956">
                  <a:extLst>
                    <a:ext uri="{9D8B030D-6E8A-4147-A177-3AD203B41FA5}">
                      <a16:colId xmlns:a16="http://schemas.microsoft.com/office/drawing/2014/main" val="20005"/>
                    </a:ext>
                  </a:extLst>
                </a:gridCol>
              </a:tblGrid>
              <a:tr h="370840">
                <a:tc>
                  <a:txBody>
                    <a:bodyPr/>
                    <a:lstStyle/>
                    <a:p>
                      <a:pPr algn="ctr"/>
                      <a:r>
                        <a:rPr lang="en-US" sz="1800" dirty="0" smtClean="0">
                          <a:solidFill>
                            <a:schemeClr val="tx1"/>
                          </a:solidFill>
                        </a:rPr>
                        <a:t>No</a:t>
                      </a:r>
                      <a:endParaRPr lang="id-ID" sz="1800" dirty="0">
                        <a:solidFill>
                          <a:schemeClr val="tx1"/>
                        </a:solidFill>
                      </a:endParaRPr>
                    </a:p>
                  </a:txBody>
                  <a:tcPr marL="91454" marR="91454">
                    <a:solidFill>
                      <a:schemeClr val="accent6">
                        <a:lumMod val="60000"/>
                        <a:lumOff val="40000"/>
                      </a:schemeClr>
                    </a:solidFill>
                  </a:tcPr>
                </a:tc>
                <a:tc>
                  <a:txBody>
                    <a:bodyPr/>
                    <a:lstStyle/>
                    <a:p>
                      <a:pPr algn="ctr"/>
                      <a:r>
                        <a:rPr lang="id-ID" sz="1800" dirty="0" smtClean="0">
                          <a:solidFill>
                            <a:schemeClr val="tx1"/>
                          </a:solidFill>
                        </a:rPr>
                        <a:t>Country</a:t>
                      </a:r>
                      <a:endParaRPr lang="id-ID" sz="1800" dirty="0">
                        <a:solidFill>
                          <a:schemeClr val="tx1"/>
                        </a:solidFill>
                      </a:endParaRPr>
                    </a:p>
                  </a:txBody>
                  <a:tcPr marL="91454" marR="91454">
                    <a:solidFill>
                      <a:schemeClr val="accent6">
                        <a:lumMod val="60000"/>
                        <a:lumOff val="40000"/>
                      </a:schemeClr>
                    </a:solidFill>
                  </a:tcPr>
                </a:tc>
                <a:tc>
                  <a:txBody>
                    <a:bodyPr/>
                    <a:lstStyle/>
                    <a:p>
                      <a:pPr algn="ctr"/>
                      <a:r>
                        <a:rPr lang="en-US" sz="1800" dirty="0" smtClean="0">
                          <a:solidFill>
                            <a:schemeClr val="tx1"/>
                          </a:solidFill>
                        </a:rPr>
                        <a:t>2013</a:t>
                      </a:r>
                      <a:endParaRPr lang="id-ID" sz="1800" dirty="0">
                        <a:solidFill>
                          <a:schemeClr val="tx1"/>
                        </a:solidFill>
                      </a:endParaRPr>
                    </a:p>
                  </a:txBody>
                  <a:tcPr marL="91454" marR="91454">
                    <a:solidFill>
                      <a:schemeClr val="accent6">
                        <a:lumMod val="60000"/>
                        <a:lumOff val="40000"/>
                      </a:schemeClr>
                    </a:solidFill>
                  </a:tcPr>
                </a:tc>
                <a:tc>
                  <a:txBody>
                    <a:bodyPr/>
                    <a:lstStyle/>
                    <a:p>
                      <a:pPr algn="ctr"/>
                      <a:r>
                        <a:rPr lang="en-US" sz="1800" dirty="0" smtClean="0">
                          <a:solidFill>
                            <a:schemeClr val="tx1"/>
                          </a:solidFill>
                        </a:rPr>
                        <a:t>2014</a:t>
                      </a:r>
                      <a:endParaRPr lang="id-ID" sz="1800" dirty="0">
                        <a:solidFill>
                          <a:schemeClr val="tx1"/>
                        </a:solidFill>
                      </a:endParaRPr>
                    </a:p>
                  </a:txBody>
                  <a:tcPr marL="91454" marR="91454">
                    <a:solidFill>
                      <a:schemeClr val="accent6">
                        <a:lumMod val="60000"/>
                        <a:lumOff val="40000"/>
                      </a:schemeClr>
                    </a:solidFill>
                  </a:tcPr>
                </a:tc>
                <a:tc>
                  <a:txBody>
                    <a:bodyPr/>
                    <a:lstStyle/>
                    <a:p>
                      <a:pPr algn="ctr"/>
                      <a:r>
                        <a:rPr lang="id-ID" sz="1800" dirty="0" smtClean="0">
                          <a:solidFill>
                            <a:schemeClr val="tx1"/>
                          </a:solidFill>
                        </a:rPr>
                        <a:t>2015 (as of June)</a:t>
                      </a:r>
                      <a:endParaRPr lang="id-ID" sz="1800" dirty="0">
                        <a:solidFill>
                          <a:schemeClr val="tx1"/>
                        </a:solidFill>
                      </a:endParaRPr>
                    </a:p>
                  </a:txBody>
                  <a:tcPr marL="91454" marR="91454">
                    <a:solidFill>
                      <a:schemeClr val="accent6">
                        <a:lumMod val="60000"/>
                        <a:lumOff val="40000"/>
                      </a:schemeClr>
                    </a:solidFill>
                  </a:tcPr>
                </a:tc>
                <a:tc>
                  <a:txBody>
                    <a:bodyPr/>
                    <a:lstStyle/>
                    <a:p>
                      <a:pPr algn="ctr"/>
                      <a:r>
                        <a:rPr lang="en-US" sz="1800" dirty="0" smtClean="0">
                          <a:solidFill>
                            <a:schemeClr val="tx1"/>
                          </a:solidFill>
                        </a:rPr>
                        <a:t>Total</a:t>
                      </a:r>
                      <a:endParaRPr lang="id-ID" sz="1800" dirty="0">
                        <a:solidFill>
                          <a:schemeClr val="tx1"/>
                        </a:solidFill>
                      </a:endParaRPr>
                    </a:p>
                  </a:txBody>
                  <a:tcPr marL="91454" marR="91454">
                    <a:solidFill>
                      <a:schemeClr val="accent6">
                        <a:lumMod val="60000"/>
                        <a:lumOff val="40000"/>
                      </a:schemeClr>
                    </a:solidFill>
                  </a:tcPr>
                </a:tc>
                <a:extLst>
                  <a:ext uri="{0D108BD9-81ED-4DB2-BD59-A6C34878D82A}">
                    <a16:rowId xmlns:a16="http://schemas.microsoft.com/office/drawing/2014/main" val="10000"/>
                  </a:ext>
                </a:extLst>
              </a:tr>
              <a:tr h="370840">
                <a:tc>
                  <a:txBody>
                    <a:bodyPr/>
                    <a:lstStyle/>
                    <a:p>
                      <a:r>
                        <a:rPr lang="en-US" sz="1800" b="0" dirty="0" smtClean="0">
                          <a:latin typeface="Arial" pitchFamily="34" charset="0"/>
                          <a:cs typeface="Arial" pitchFamily="34" charset="0"/>
                        </a:rPr>
                        <a:t>1</a:t>
                      </a:r>
                      <a:endParaRPr lang="id-ID" sz="1800" b="0" dirty="0">
                        <a:latin typeface="Arial" pitchFamily="34" charset="0"/>
                        <a:cs typeface="Arial" pitchFamily="34" charset="0"/>
                      </a:endParaRPr>
                    </a:p>
                  </a:txBody>
                  <a:tcPr marL="91454" marR="91454"/>
                </a:tc>
                <a:tc>
                  <a:txBody>
                    <a:bodyPr/>
                    <a:lstStyle/>
                    <a:p>
                      <a:r>
                        <a:rPr lang="id-ID" sz="1800" b="0" dirty="0" smtClean="0">
                          <a:latin typeface="Arial" pitchFamily="34" charset="0"/>
                          <a:cs typeface="Arial" pitchFamily="34" charset="0"/>
                        </a:rPr>
                        <a:t>Australia</a:t>
                      </a:r>
                      <a:endParaRPr lang="id-ID" sz="1800" b="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18</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a:solidFill>
                            <a:srgbClr val="000000"/>
                          </a:solidFill>
                          <a:effectLst/>
                          <a:latin typeface="Arial" pitchFamily="34" charset="0"/>
                          <a:cs typeface="Arial" pitchFamily="34" charset="0"/>
                        </a:rPr>
                        <a:t>15</a:t>
                      </a: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34</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01"/>
                  </a:ext>
                </a:extLst>
              </a:tr>
              <a:tr h="370840">
                <a:tc>
                  <a:txBody>
                    <a:bodyPr/>
                    <a:lstStyle/>
                    <a:p>
                      <a:r>
                        <a:rPr lang="en-US" sz="1800" b="0" dirty="0" smtClean="0">
                          <a:latin typeface="Arial" pitchFamily="34" charset="0"/>
                          <a:cs typeface="Arial" pitchFamily="34" charset="0"/>
                        </a:rPr>
                        <a:t>2</a:t>
                      </a:r>
                      <a:endParaRPr lang="id-ID" sz="1800" b="0" dirty="0">
                        <a:latin typeface="Arial" pitchFamily="34" charset="0"/>
                        <a:cs typeface="Arial" pitchFamily="34" charset="0"/>
                      </a:endParaRPr>
                    </a:p>
                  </a:txBody>
                  <a:tcPr marL="91454" marR="91454"/>
                </a:tc>
                <a:tc>
                  <a:txBody>
                    <a:bodyPr/>
                    <a:lstStyle/>
                    <a:p>
                      <a:r>
                        <a:rPr lang="id-ID" sz="1800" b="0" dirty="0" smtClean="0">
                          <a:latin typeface="Arial" pitchFamily="34" charset="0"/>
                          <a:cs typeface="Arial" pitchFamily="34" charset="0"/>
                        </a:rPr>
                        <a:t>Netherland</a:t>
                      </a:r>
                      <a:endParaRPr lang="id-ID" sz="1800" b="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2</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a:solidFill>
                            <a:srgbClr val="000000"/>
                          </a:solidFill>
                          <a:effectLst/>
                          <a:latin typeface="Arial" pitchFamily="34" charset="0"/>
                          <a:cs typeface="Arial" pitchFamily="34" charset="0"/>
                        </a:rPr>
                        <a:t>6</a:t>
                      </a: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9</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02"/>
                  </a:ext>
                </a:extLst>
              </a:tr>
              <a:tr h="370840">
                <a:tc>
                  <a:txBody>
                    <a:bodyPr/>
                    <a:lstStyle/>
                    <a:p>
                      <a:r>
                        <a:rPr lang="en-US" sz="1800" b="0" dirty="0" smtClean="0">
                          <a:latin typeface="Arial" pitchFamily="34" charset="0"/>
                          <a:cs typeface="Arial" pitchFamily="34" charset="0"/>
                        </a:rPr>
                        <a:t>3</a:t>
                      </a:r>
                      <a:endParaRPr lang="id-ID" sz="1800" b="0" dirty="0">
                        <a:latin typeface="Arial" pitchFamily="34" charset="0"/>
                        <a:cs typeface="Arial" pitchFamily="34" charset="0"/>
                      </a:endParaRPr>
                    </a:p>
                  </a:txBody>
                  <a:tcPr marL="91454" marR="91454"/>
                </a:tc>
                <a:tc>
                  <a:txBody>
                    <a:bodyPr/>
                    <a:lstStyle/>
                    <a:p>
                      <a:r>
                        <a:rPr lang="id-ID" sz="1800" b="0" dirty="0" smtClean="0">
                          <a:latin typeface="Arial" pitchFamily="34" charset="0"/>
                          <a:cs typeface="Arial" pitchFamily="34" charset="0"/>
                        </a:rPr>
                        <a:t>Belgium</a:t>
                      </a:r>
                      <a:endParaRPr lang="id-ID" sz="1800" b="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1</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a:solidFill>
                            <a:srgbClr val="000000"/>
                          </a:solidFill>
                          <a:effectLst/>
                          <a:latin typeface="Arial" pitchFamily="34" charset="0"/>
                          <a:cs typeface="Arial" pitchFamily="34" charset="0"/>
                        </a:rPr>
                        <a:t>12</a:t>
                      </a: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13</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03"/>
                  </a:ext>
                </a:extLst>
              </a:tr>
              <a:tr h="370840">
                <a:tc>
                  <a:txBody>
                    <a:bodyPr/>
                    <a:lstStyle/>
                    <a:p>
                      <a:r>
                        <a:rPr lang="en-US" sz="1800" b="0" dirty="0" smtClean="0">
                          <a:latin typeface="Arial" pitchFamily="34" charset="0"/>
                          <a:cs typeface="Arial" pitchFamily="34" charset="0"/>
                        </a:rPr>
                        <a:t>4</a:t>
                      </a:r>
                      <a:endParaRPr lang="id-ID" sz="1800" b="0" dirty="0">
                        <a:latin typeface="Arial" pitchFamily="34" charset="0"/>
                        <a:cs typeface="Arial" pitchFamily="34" charset="0"/>
                      </a:endParaRPr>
                    </a:p>
                  </a:txBody>
                  <a:tcPr marL="91454" marR="91454"/>
                </a:tc>
                <a:tc>
                  <a:txBody>
                    <a:bodyPr/>
                    <a:lstStyle/>
                    <a:p>
                      <a:r>
                        <a:rPr lang="id-ID" sz="1800" b="0" dirty="0" smtClean="0">
                          <a:latin typeface="Arial" pitchFamily="34" charset="0"/>
                          <a:cs typeface="Arial" pitchFamily="34" charset="0"/>
                        </a:rPr>
                        <a:t>Canada</a:t>
                      </a:r>
                      <a:endParaRPr lang="id-ID" sz="1800" b="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04"/>
                  </a:ext>
                </a:extLst>
              </a:tr>
              <a:tr h="370840">
                <a:tc>
                  <a:txBody>
                    <a:bodyPr/>
                    <a:lstStyle/>
                    <a:p>
                      <a:r>
                        <a:rPr lang="en-US" sz="1800" b="0" dirty="0" smtClean="0">
                          <a:latin typeface="Arial" pitchFamily="34" charset="0"/>
                          <a:cs typeface="Arial" pitchFamily="34" charset="0"/>
                        </a:rPr>
                        <a:t>5</a:t>
                      </a:r>
                      <a:endParaRPr lang="id-ID" sz="1800" b="0" dirty="0">
                        <a:latin typeface="Arial" pitchFamily="34" charset="0"/>
                        <a:cs typeface="Arial" pitchFamily="34" charset="0"/>
                      </a:endParaRPr>
                    </a:p>
                  </a:txBody>
                  <a:tcPr marL="91454" marR="91454"/>
                </a:tc>
                <a:tc>
                  <a:txBody>
                    <a:bodyPr/>
                    <a:lstStyle/>
                    <a:p>
                      <a:r>
                        <a:rPr lang="id-ID" sz="1800" b="0" dirty="0" smtClean="0">
                          <a:latin typeface="Arial" pitchFamily="34" charset="0"/>
                          <a:cs typeface="Arial" pitchFamily="34" charset="0"/>
                        </a:rPr>
                        <a:t>China</a:t>
                      </a:r>
                      <a:endParaRPr lang="id-ID" sz="1800" b="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4</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a:solidFill>
                            <a:srgbClr val="000000"/>
                          </a:solidFill>
                          <a:effectLst/>
                          <a:latin typeface="Arial" pitchFamily="34" charset="0"/>
                          <a:cs typeface="Arial" pitchFamily="34" charset="0"/>
                        </a:rPr>
                        <a:t>2</a:t>
                      </a: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7</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05"/>
                  </a:ext>
                </a:extLst>
              </a:tr>
              <a:tr h="370840">
                <a:tc>
                  <a:txBody>
                    <a:bodyPr/>
                    <a:lstStyle/>
                    <a:p>
                      <a:r>
                        <a:rPr lang="en-US" sz="1800" b="0" dirty="0" smtClean="0">
                          <a:latin typeface="Arial" pitchFamily="34" charset="0"/>
                          <a:cs typeface="Arial" pitchFamily="34" charset="0"/>
                        </a:rPr>
                        <a:t>6</a:t>
                      </a:r>
                      <a:endParaRPr lang="id-ID" sz="1800" b="0" dirty="0">
                        <a:latin typeface="Arial" pitchFamily="34" charset="0"/>
                        <a:cs typeface="Arial" pitchFamily="34" charset="0"/>
                      </a:endParaRPr>
                    </a:p>
                  </a:txBody>
                  <a:tcPr marL="91454" marR="91454"/>
                </a:tc>
                <a:tc>
                  <a:txBody>
                    <a:bodyPr/>
                    <a:lstStyle/>
                    <a:p>
                      <a:r>
                        <a:rPr lang="id-ID" sz="1800" b="0" dirty="0" smtClean="0">
                          <a:latin typeface="Arial" pitchFamily="34" charset="0"/>
                          <a:cs typeface="Arial" pitchFamily="34" charset="0"/>
                        </a:rPr>
                        <a:t>Denmark</a:t>
                      </a:r>
                      <a:endParaRPr lang="id-ID" sz="1800" b="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1</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a:solidFill>
                            <a:srgbClr val="000000"/>
                          </a:solidFill>
                          <a:effectLst/>
                          <a:latin typeface="Arial" pitchFamily="34" charset="0"/>
                          <a:cs typeface="Arial" pitchFamily="34" charset="0"/>
                        </a:rPr>
                        <a:t>1</a:t>
                      </a: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3</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06"/>
                  </a:ext>
                </a:extLst>
              </a:tr>
              <a:tr h="370840">
                <a:tc>
                  <a:txBody>
                    <a:bodyPr/>
                    <a:lstStyle/>
                    <a:p>
                      <a:r>
                        <a:rPr lang="en-US" sz="1800" b="0" dirty="0" smtClean="0">
                          <a:latin typeface="Arial" pitchFamily="34" charset="0"/>
                          <a:cs typeface="Arial" pitchFamily="34" charset="0"/>
                        </a:rPr>
                        <a:t>7</a:t>
                      </a:r>
                      <a:endParaRPr lang="id-ID" sz="1800" b="0" dirty="0">
                        <a:latin typeface="Arial" pitchFamily="34" charset="0"/>
                        <a:cs typeface="Arial" pitchFamily="34" charset="0"/>
                      </a:endParaRPr>
                    </a:p>
                  </a:txBody>
                  <a:tcPr marL="91454" marR="91454"/>
                </a:tc>
                <a:tc>
                  <a:txBody>
                    <a:bodyPr/>
                    <a:lstStyle/>
                    <a:p>
                      <a:r>
                        <a:rPr lang="en-US" sz="1800" b="0" dirty="0" err="1" smtClean="0">
                          <a:latin typeface="Arial" pitchFamily="34" charset="0"/>
                          <a:cs typeface="Arial" pitchFamily="34" charset="0"/>
                        </a:rPr>
                        <a:t>Philipina</a:t>
                      </a:r>
                      <a:endParaRPr lang="id-ID" sz="1800" b="0" dirty="0">
                        <a:latin typeface="Arial" pitchFamily="34" charset="0"/>
                        <a:cs typeface="Arial" pitchFamily="34" charset="0"/>
                      </a:endParaRPr>
                    </a:p>
                  </a:txBody>
                  <a:tcPr marL="91454" marR="91454"/>
                </a:tc>
                <a:tc>
                  <a:txBody>
                    <a:bodyPr/>
                    <a:lstStyle/>
                    <a:p>
                      <a:pPr algn="ctr"/>
                      <a:r>
                        <a:rPr lang="en-US" sz="1800" dirty="0" smtClean="0">
                          <a:latin typeface="Arial" pitchFamily="34" charset="0"/>
                          <a:cs typeface="Arial" pitchFamily="34" charset="0"/>
                        </a:rPr>
                        <a:t>1</a:t>
                      </a:r>
                      <a:endParaRPr lang="id-ID" sz="1800" dirty="0">
                        <a:latin typeface="Arial" pitchFamily="34" charset="0"/>
                        <a:cs typeface="Arial" pitchFamily="34" charset="0"/>
                      </a:endParaRPr>
                    </a:p>
                  </a:txBody>
                  <a:tcPr marL="91454" marR="91454"/>
                </a:tc>
                <a:tc>
                  <a:txBody>
                    <a:bodyPr/>
                    <a:lstStyle/>
                    <a:p>
                      <a:pPr algn="ctr" fontAlgn="b"/>
                      <a:r>
                        <a:rPr lang="en-US" sz="1800" b="0" i="0" u="none" strike="noStrike" dirty="0" smtClean="0">
                          <a:solidFill>
                            <a:srgbClr val="000000"/>
                          </a:solidFill>
                          <a:effectLst/>
                          <a:latin typeface="Arial" pitchFamily="34" charset="0"/>
                          <a:cs typeface="Arial" pitchFamily="34" charset="0"/>
                        </a:rPr>
                        <a:t>0</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0</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07"/>
                  </a:ext>
                </a:extLst>
              </a:tr>
              <a:tr h="370840">
                <a:tc>
                  <a:txBody>
                    <a:bodyPr/>
                    <a:lstStyle/>
                    <a:p>
                      <a:r>
                        <a:rPr lang="en-US" sz="1800" b="0" dirty="0" smtClean="0">
                          <a:latin typeface="Arial" pitchFamily="34" charset="0"/>
                          <a:cs typeface="Arial" pitchFamily="34" charset="0"/>
                        </a:rPr>
                        <a:t>8</a:t>
                      </a:r>
                      <a:endParaRPr lang="id-ID" sz="1800" b="0" dirty="0">
                        <a:latin typeface="Arial" pitchFamily="34" charset="0"/>
                        <a:cs typeface="Arial" pitchFamily="34" charset="0"/>
                      </a:endParaRPr>
                    </a:p>
                  </a:txBody>
                  <a:tcPr marL="91454" marR="91454"/>
                </a:tc>
                <a:tc>
                  <a:txBody>
                    <a:bodyPr/>
                    <a:lstStyle/>
                    <a:p>
                      <a:r>
                        <a:rPr lang="id-ID" sz="1800" b="0" dirty="0" smtClean="0">
                          <a:latin typeface="Arial" pitchFamily="34" charset="0"/>
                          <a:cs typeface="Arial" pitchFamily="34" charset="0"/>
                        </a:rPr>
                        <a:t>England</a:t>
                      </a:r>
                      <a:endParaRPr lang="id-ID" sz="1800" b="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2</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a:solidFill>
                            <a:srgbClr val="000000"/>
                          </a:solidFill>
                          <a:effectLst/>
                          <a:latin typeface="Arial" pitchFamily="34" charset="0"/>
                          <a:cs typeface="Arial" pitchFamily="34" charset="0"/>
                        </a:rPr>
                        <a:t>5</a:t>
                      </a: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2</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9</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08"/>
                  </a:ext>
                </a:extLst>
              </a:tr>
              <a:tr h="370840">
                <a:tc>
                  <a:txBody>
                    <a:bodyPr/>
                    <a:lstStyle/>
                    <a:p>
                      <a:r>
                        <a:rPr lang="en-US" sz="1800" b="0" dirty="0" smtClean="0">
                          <a:latin typeface="Arial" pitchFamily="34" charset="0"/>
                          <a:cs typeface="Arial" pitchFamily="34" charset="0"/>
                        </a:rPr>
                        <a:t>9</a:t>
                      </a:r>
                      <a:endParaRPr lang="id-ID" sz="1800" b="0" dirty="0">
                        <a:latin typeface="Arial" pitchFamily="34" charset="0"/>
                        <a:cs typeface="Arial" pitchFamily="34" charset="0"/>
                      </a:endParaRPr>
                    </a:p>
                  </a:txBody>
                  <a:tcPr marL="91454" marR="91454"/>
                </a:tc>
                <a:tc>
                  <a:txBody>
                    <a:bodyPr/>
                    <a:lstStyle/>
                    <a:p>
                      <a:r>
                        <a:rPr lang="id-ID" sz="1800" b="0" dirty="0" smtClean="0">
                          <a:latin typeface="Arial" pitchFamily="34" charset="0"/>
                          <a:cs typeface="Arial" pitchFamily="34" charset="0"/>
                        </a:rPr>
                        <a:t>France</a:t>
                      </a:r>
                      <a:endParaRPr lang="id-ID" sz="1800" b="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smtClean="0">
                          <a:solidFill>
                            <a:srgbClr val="000000"/>
                          </a:solidFill>
                          <a:effectLst/>
                          <a:latin typeface="Arial" pitchFamily="34" charset="0"/>
                          <a:cs typeface="Arial" pitchFamily="34" charset="0"/>
                        </a:rPr>
                        <a:t>4</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4</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09"/>
                  </a:ext>
                </a:extLst>
              </a:tr>
              <a:tr h="370840">
                <a:tc>
                  <a:txBody>
                    <a:bodyPr/>
                    <a:lstStyle/>
                    <a:p>
                      <a:pPr algn="l" fontAlgn="b"/>
                      <a:r>
                        <a:rPr lang="en-US" sz="1800" b="0" i="0" u="none" strike="noStrike" dirty="0" smtClean="0">
                          <a:solidFill>
                            <a:srgbClr val="000000"/>
                          </a:solidFill>
                          <a:effectLst/>
                          <a:latin typeface="Arial" pitchFamily="34" charset="0"/>
                          <a:cs typeface="Arial" pitchFamily="34" charset="0"/>
                        </a:rPr>
                        <a:t> 10</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l" fontAlgn="b"/>
                      <a:r>
                        <a:rPr lang="id-ID" sz="1800" b="0" i="0" u="none" strike="noStrike" dirty="0" smtClean="0">
                          <a:solidFill>
                            <a:srgbClr val="000000"/>
                          </a:solidFill>
                          <a:effectLst/>
                          <a:latin typeface="Arial" pitchFamily="34" charset="0"/>
                          <a:cs typeface="Arial" pitchFamily="34" charset="0"/>
                        </a:rPr>
                        <a:t> Finlandia</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ctr" fontAlgn="b"/>
                      <a:r>
                        <a:rPr lang="id-ID" sz="1800" b="0" i="0" u="none" strike="noStrike" dirty="0">
                          <a:solidFill>
                            <a:srgbClr val="000000"/>
                          </a:solidFill>
                          <a:effectLst/>
                          <a:latin typeface="Arial" pitchFamily="34" charset="0"/>
                          <a:cs typeface="Arial" pitchFamily="34" charset="0"/>
                        </a:rPr>
                        <a:t>1</a:t>
                      </a:r>
                    </a:p>
                  </a:txBody>
                  <a:tcPr marL="9526" marR="9526" marT="9525" marB="0" anchor="ctr"/>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ctr" fontAlgn="b"/>
                      <a:r>
                        <a:rPr lang="en-US"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extLst>
                  <a:ext uri="{0D108BD9-81ED-4DB2-BD59-A6C34878D82A}">
                    <a16:rowId xmlns:a16="http://schemas.microsoft.com/office/drawing/2014/main" val="10010"/>
                  </a:ext>
                </a:extLst>
              </a:tr>
              <a:tr h="370840">
                <a:tc>
                  <a:txBody>
                    <a:bodyPr/>
                    <a:lstStyle/>
                    <a:p>
                      <a:r>
                        <a:rPr lang="en-US" sz="1800" dirty="0" smtClean="0">
                          <a:latin typeface="Arial" pitchFamily="34" charset="0"/>
                          <a:cs typeface="Arial" pitchFamily="34" charset="0"/>
                        </a:rPr>
                        <a:t>11</a:t>
                      </a:r>
                      <a:endParaRPr lang="id-ID" sz="1800" dirty="0">
                        <a:latin typeface="Arial" pitchFamily="34" charset="0"/>
                        <a:cs typeface="Arial" pitchFamily="34" charset="0"/>
                      </a:endParaRPr>
                    </a:p>
                  </a:txBody>
                  <a:tcPr marL="91454" marR="91454"/>
                </a:tc>
                <a:tc>
                  <a:txBody>
                    <a:bodyPr/>
                    <a:lstStyle/>
                    <a:p>
                      <a:r>
                        <a:rPr lang="id-ID" sz="1800" dirty="0" smtClean="0">
                          <a:latin typeface="Arial" pitchFamily="34" charset="0"/>
                          <a:cs typeface="Arial" pitchFamily="34" charset="0"/>
                        </a:rPr>
                        <a:t>Germany</a:t>
                      </a:r>
                      <a:endParaRPr lang="id-ID" sz="180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smtClean="0">
                          <a:solidFill>
                            <a:srgbClr val="000000"/>
                          </a:solidFill>
                          <a:effectLst/>
                          <a:latin typeface="Arial" pitchFamily="34" charset="0"/>
                          <a:cs typeface="Arial" pitchFamily="34" charset="0"/>
                        </a:rPr>
                        <a:t>10</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10</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11"/>
                  </a:ext>
                </a:extLst>
              </a:tr>
              <a:tr h="370840">
                <a:tc>
                  <a:txBody>
                    <a:bodyPr/>
                    <a:lstStyle/>
                    <a:p>
                      <a:pPr algn="l" fontAlgn="b"/>
                      <a:r>
                        <a:rPr lang="en-US" sz="1800" b="0" i="0" u="none" strike="noStrike" dirty="0" smtClean="0">
                          <a:solidFill>
                            <a:srgbClr val="000000"/>
                          </a:solidFill>
                          <a:effectLst/>
                          <a:latin typeface="Arial" pitchFamily="34" charset="0"/>
                          <a:cs typeface="Arial" pitchFamily="34" charset="0"/>
                        </a:rPr>
                        <a:t> 12</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l" fontAlgn="b"/>
                      <a:r>
                        <a:rPr lang="id-ID" sz="1800" b="0" i="0" u="none" strike="noStrike" dirty="0" smtClean="0">
                          <a:solidFill>
                            <a:srgbClr val="000000"/>
                          </a:solidFill>
                          <a:effectLst/>
                          <a:latin typeface="Arial" pitchFamily="34" charset="0"/>
                          <a:cs typeface="Arial" pitchFamily="34" charset="0"/>
                        </a:rPr>
                        <a:t>  Hongkong </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ctr" fontAlgn="b"/>
                      <a:r>
                        <a:rPr lang="id-ID" sz="1800" b="0" i="0" u="none" strike="noStrike" dirty="0">
                          <a:solidFill>
                            <a:srgbClr val="000000"/>
                          </a:solidFill>
                          <a:effectLst/>
                          <a:latin typeface="Arial" pitchFamily="34" charset="0"/>
                          <a:cs typeface="Arial" pitchFamily="34" charset="0"/>
                        </a:rPr>
                        <a:t>2</a:t>
                      </a:r>
                    </a:p>
                  </a:txBody>
                  <a:tcPr marL="9526" marR="9526" marT="9525" marB="0" anchor="ctr"/>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ctr" fontAlgn="b"/>
                      <a:r>
                        <a:rPr lang="en-US" sz="1800" b="0" i="0" u="none" strike="noStrike" dirty="0" smtClean="0">
                          <a:solidFill>
                            <a:srgbClr val="000000"/>
                          </a:solidFill>
                          <a:effectLst/>
                          <a:latin typeface="Arial" pitchFamily="34" charset="0"/>
                          <a:cs typeface="Arial" pitchFamily="34" charset="0"/>
                        </a:rPr>
                        <a:t>2</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extLst>
                  <a:ext uri="{0D108BD9-81ED-4DB2-BD59-A6C34878D82A}">
                    <a16:rowId xmlns:a16="http://schemas.microsoft.com/office/drawing/2014/main" val="10012"/>
                  </a:ext>
                </a:extLst>
              </a:tr>
              <a:tr h="370840">
                <a:tc>
                  <a:txBody>
                    <a:bodyPr/>
                    <a:lstStyle/>
                    <a:p>
                      <a:pPr algn="l" fontAlgn="b"/>
                      <a:r>
                        <a:rPr lang="en-US" sz="1800" b="0" i="0" u="none" strike="noStrike" dirty="0" smtClean="0">
                          <a:solidFill>
                            <a:srgbClr val="000000"/>
                          </a:solidFill>
                          <a:effectLst/>
                          <a:latin typeface="Arial" pitchFamily="34" charset="0"/>
                          <a:cs typeface="Arial" pitchFamily="34" charset="0"/>
                        </a:rPr>
                        <a:t> 13</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l" fontAlgn="b"/>
                      <a:r>
                        <a:rPr lang="id-ID" sz="1800" b="0" i="0" u="none" strike="noStrike" dirty="0" smtClean="0">
                          <a:solidFill>
                            <a:srgbClr val="000000"/>
                          </a:solidFill>
                          <a:effectLst/>
                          <a:latin typeface="Arial" pitchFamily="34" charset="0"/>
                          <a:cs typeface="Arial" pitchFamily="34" charset="0"/>
                        </a:rPr>
                        <a:t>  Italy</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ctr" fontAlgn="b"/>
                      <a:r>
                        <a:rPr lang="id-ID" sz="1800" b="0" i="0" u="none" strike="noStrike" dirty="0">
                          <a:solidFill>
                            <a:srgbClr val="000000"/>
                          </a:solidFill>
                          <a:effectLst/>
                          <a:latin typeface="Arial" pitchFamily="34" charset="0"/>
                          <a:cs typeface="Arial" pitchFamily="34" charset="0"/>
                        </a:rPr>
                        <a:t>1</a:t>
                      </a:r>
                    </a:p>
                  </a:txBody>
                  <a:tcPr marL="9526" marR="9526" marT="9525" marB="0" anchor="ctr"/>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tc>
                  <a:txBody>
                    <a:bodyPr/>
                    <a:lstStyle/>
                    <a:p>
                      <a:pPr algn="ctr" fontAlgn="b"/>
                      <a:r>
                        <a:rPr lang="en-US"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6" marR="9526" marT="9525" marB="0" anchor="ctr"/>
                </a:tc>
                <a:extLst>
                  <a:ext uri="{0D108BD9-81ED-4DB2-BD59-A6C34878D82A}">
                    <a16:rowId xmlns:a16="http://schemas.microsoft.com/office/drawing/2014/main" val="10013"/>
                  </a:ext>
                </a:extLst>
              </a:tr>
              <a:tr h="370840">
                <a:tc>
                  <a:txBody>
                    <a:bodyPr/>
                    <a:lstStyle/>
                    <a:p>
                      <a:r>
                        <a:rPr lang="en-US" sz="1800" b="0" dirty="0" smtClean="0">
                          <a:latin typeface="Arial" pitchFamily="34" charset="0"/>
                          <a:cs typeface="Arial" pitchFamily="34" charset="0"/>
                        </a:rPr>
                        <a:t>14</a:t>
                      </a:r>
                      <a:endParaRPr lang="id-ID" sz="1800" b="0" dirty="0">
                        <a:latin typeface="Arial" pitchFamily="34" charset="0"/>
                        <a:cs typeface="Arial" pitchFamily="34" charset="0"/>
                      </a:endParaRPr>
                    </a:p>
                  </a:txBody>
                  <a:tcPr marL="91454" marR="91454"/>
                </a:tc>
                <a:tc>
                  <a:txBody>
                    <a:bodyPr/>
                    <a:lstStyle/>
                    <a:p>
                      <a:r>
                        <a:rPr lang="id-ID" sz="1800" b="0" dirty="0" smtClean="0">
                          <a:latin typeface="Arial" pitchFamily="34" charset="0"/>
                          <a:cs typeface="Arial" pitchFamily="34" charset="0"/>
                        </a:rPr>
                        <a:t>India</a:t>
                      </a:r>
                      <a:endParaRPr lang="id-ID" sz="1800" b="0" dirty="0">
                        <a:latin typeface="Arial" pitchFamily="34" charset="0"/>
                        <a:cs typeface="Arial" pitchFamily="34" charset="0"/>
                      </a:endParaRPr>
                    </a:p>
                  </a:txBody>
                  <a:tcPr marL="91454" marR="91454"/>
                </a:tc>
                <a:tc>
                  <a:txBody>
                    <a:bodyPr/>
                    <a:lstStyle/>
                    <a:p>
                      <a:pPr algn="ctr"/>
                      <a:r>
                        <a:rPr lang="id-ID" sz="1800" dirty="0" smtClean="0">
                          <a:latin typeface="Arial" pitchFamily="34" charset="0"/>
                          <a:cs typeface="Arial" pitchFamily="34" charset="0"/>
                        </a:rPr>
                        <a:t>-</a:t>
                      </a:r>
                      <a:endParaRPr lang="id-ID" sz="1800" dirty="0">
                        <a:latin typeface="Arial" pitchFamily="34" charset="0"/>
                        <a:cs typeface="Arial" pitchFamily="34" charset="0"/>
                      </a:endParaRPr>
                    </a:p>
                  </a:txBody>
                  <a:tcPr marL="91454" marR="91454"/>
                </a:tc>
                <a:tc>
                  <a:txBody>
                    <a:bodyPr/>
                    <a:lstStyle/>
                    <a:p>
                      <a:pPr algn="ctr" fontAlgn="b"/>
                      <a:r>
                        <a:rPr lang="id-ID" sz="1800" b="0" i="0" u="none" strike="noStrike" dirty="0">
                          <a:solidFill>
                            <a:srgbClr val="000000"/>
                          </a:solidFill>
                          <a:effectLst/>
                          <a:latin typeface="Arial" pitchFamily="34" charset="0"/>
                          <a:cs typeface="Arial" pitchFamily="34" charset="0"/>
                        </a:rPr>
                        <a:t>9</a:t>
                      </a:r>
                    </a:p>
                  </a:txBody>
                  <a:tcPr marL="9526" marR="9526" marT="9525"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8</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17</a:t>
                      </a:r>
                      <a:endParaRPr lang="id-ID" sz="1800" b="0" i="0" u="none" strike="noStrike" dirty="0">
                        <a:solidFill>
                          <a:srgbClr val="000000"/>
                        </a:solidFill>
                        <a:effectLst/>
                        <a:latin typeface="Arial" pitchFamily="34" charset="0"/>
                        <a:cs typeface="Arial" pitchFamily="34" charset="0"/>
                      </a:endParaRPr>
                    </a:p>
                  </a:txBody>
                  <a:tcPr marL="9526" marR="9526" marT="9525" marB="0" anchor="b"/>
                </a:tc>
                <a:extLst>
                  <a:ext uri="{0D108BD9-81ED-4DB2-BD59-A6C34878D82A}">
                    <a16:rowId xmlns:a16="http://schemas.microsoft.com/office/drawing/2014/main" val="10014"/>
                  </a:ext>
                </a:extLst>
              </a:tr>
            </a:tbl>
          </a:graphicData>
        </a:graphic>
      </p:graphicFrame>
      <p:pic>
        <p:nvPicPr>
          <p:cNvPr id="57461" name="Picture 6"/>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524001" y="220664"/>
            <a:ext cx="949325"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51126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2800350" y="895350"/>
          <a:ext cx="7399340" cy="5830886"/>
        </p:xfrm>
        <a:graphic>
          <a:graphicData uri="http://schemas.openxmlformats.org/drawingml/2006/table">
            <a:tbl>
              <a:tblPr firstRow="1" bandRow="1">
                <a:tableStyleId>{5C22544A-7EE6-4342-B048-85BDC9FD1C3A}</a:tableStyleId>
              </a:tblPr>
              <a:tblGrid>
                <a:gridCol w="621885">
                  <a:extLst>
                    <a:ext uri="{9D8B030D-6E8A-4147-A177-3AD203B41FA5}">
                      <a16:colId xmlns:a16="http://schemas.microsoft.com/office/drawing/2014/main" val="20000"/>
                    </a:ext>
                  </a:extLst>
                </a:gridCol>
                <a:gridCol w="1699593">
                  <a:extLst>
                    <a:ext uri="{9D8B030D-6E8A-4147-A177-3AD203B41FA5}">
                      <a16:colId xmlns:a16="http://schemas.microsoft.com/office/drawing/2014/main" val="20001"/>
                    </a:ext>
                  </a:extLst>
                </a:gridCol>
                <a:gridCol w="1265336">
                  <a:extLst>
                    <a:ext uri="{9D8B030D-6E8A-4147-A177-3AD203B41FA5}">
                      <a16:colId xmlns:a16="http://schemas.microsoft.com/office/drawing/2014/main" val="20002"/>
                    </a:ext>
                  </a:extLst>
                </a:gridCol>
                <a:gridCol w="1270842">
                  <a:extLst>
                    <a:ext uri="{9D8B030D-6E8A-4147-A177-3AD203B41FA5}">
                      <a16:colId xmlns:a16="http://schemas.microsoft.com/office/drawing/2014/main" val="20003"/>
                    </a:ext>
                  </a:extLst>
                </a:gridCol>
                <a:gridCol w="1270842">
                  <a:extLst>
                    <a:ext uri="{9D8B030D-6E8A-4147-A177-3AD203B41FA5}">
                      <a16:colId xmlns:a16="http://schemas.microsoft.com/office/drawing/2014/main" val="20004"/>
                    </a:ext>
                  </a:extLst>
                </a:gridCol>
                <a:gridCol w="1270842">
                  <a:extLst>
                    <a:ext uri="{9D8B030D-6E8A-4147-A177-3AD203B41FA5}">
                      <a16:colId xmlns:a16="http://schemas.microsoft.com/office/drawing/2014/main" val="20005"/>
                    </a:ext>
                  </a:extLst>
                </a:gridCol>
              </a:tblGrid>
              <a:tr h="640064">
                <a:tc>
                  <a:txBody>
                    <a:bodyPr/>
                    <a:lstStyle/>
                    <a:p>
                      <a:pPr algn="ctr"/>
                      <a:r>
                        <a:rPr lang="en-US" sz="1800" dirty="0" smtClean="0">
                          <a:solidFill>
                            <a:schemeClr val="tx1"/>
                          </a:solidFill>
                        </a:rPr>
                        <a:t>No</a:t>
                      </a:r>
                      <a:endParaRPr lang="id-ID" sz="1800" dirty="0">
                        <a:solidFill>
                          <a:schemeClr val="tx1"/>
                        </a:solidFill>
                      </a:endParaRPr>
                    </a:p>
                  </a:txBody>
                  <a:tcPr marL="91439" marR="91439" marT="45712" marB="45712">
                    <a:solidFill>
                      <a:schemeClr val="accent6">
                        <a:lumMod val="60000"/>
                        <a:lumOff val="40000"/>
                      </a:schemeClr>
                    </a:solidFill>
                  </a:tcPr>
                </a:tc>
                <a:tc>
                  <a:txBody>
                    <a:bodyPr/>
                    <a:lstStyle/>
                    <a:p>
                      <a:pPr algn="ctr"/>
                      <a:r>
                        <a:rPr lang="id-ID" sz="1800" dirty="0" smtClean="0">
                          <a:solidFill>
                            <a:schemeClr val="tx1"/>
                          </a:solidFill>
                        </a:rPr>
                        <a:t>Country </a:t>
                      </a:r>
                      <a:endParaRPr lang="id-ID" sz="1800" dirty="0">
                        <a:solidFill>
                          <a:schemeClr val="tx1"/>
                        </a:solidFill>
                      </a:endParaRPr>
                    </a:p>
                  </a:txBody>
                  <a:tcPr marL="91439" marR="91439" marT="45712" marB="45712">
                    <a:solidFill>
                      <a:schemeClr val="accent6">
                        <a:lumMod val="60000"/>
                        <a:lumOff val="40000"/>
                      </a:schemeClr>
                    </a:solidFill>
                  </a:tcPr>
                </a:tc>
                <a:tc>
                  <a:txBody>
                    <a:bodyPr/>
                    <a:lstStyle/>
                    <a:p>
                      <a:pPr algn="ctr"/>
                      <a:r>
                        <a:rPr lang="en-US" sz="1800" dirty="0" smtClean="0">
                          <a:solidFill>
                            <a:schemeClr val="tx1"/>
                          </a:solidFill>
                        </a:rPr>
                        <a:t>2013</a:t>
                      </a:r>
                      <a:endParaRPr lang="id-ID" sz="1800" dirty="0">
                        <a:solidFill>
                          <a:schemeClr val="tx1"/>
                        </a:solidFill>
                      </a:endParaRPr>
                    </a:p>
                  </a:txBody>
                  <a:tcPr marL="91439" marR="91439" marT="45712" marB="45712">
                    <a:solidFill>
                      <a:schemeClr val="accent6">
                        <a:lumMod val="60000"/>
                        <a:lumOff val="40000"/>
                      </a:schemeClr>
                    </a:solidFill>
                  </a:tcPr>
                </a:tc>
                <a:tc>
                  <a:txBody>
                    <a:bodyPr/>
                    <a:lstStyle/>
                    <a:p>
                      <a:pPr algn="ctr"/>
                      <a:r>
                        <a:rPr lang="en-US" sz="1800" dirty="0" smtClean="0">
                          <a:solidFill>
                            <a:schemeClr val="tx1"/>
                          </a:solidFill>
                        </a:rPr>
                        <a:t>2014</a:t>
                      </a:r>
                      <a:endParaRPr lang="id-ID" sz="1800" dirty="0">
                        <a:solidFill>
                          <a:schemeClr val="tx1"/>
                        </a:solidFill>
                      </a:endParaRPr>
                    </a:p>
                  </a:txBody>
                  <a:tcPr marL="91439" marR="91439" marT="45712" marB="45712">
                    <a:solidFill>
                      <a:schemeClr val="accent6">
                        <a:lumMod val="60000"/>
                        <a:lumOff val="40000"/>
                      </a:schemeClr>
                    </a:solidFill>
                  </a:tcPr>
                </a:tc>
                <a:tc>
                  <a:txBody>
                    <a:bodyPr/>
                    <a:lstStyle/>
                    <a:p>
                      <a:pPr algn="ctr"/>
                      <a:r>
                        <a:rPr lang="id-ID" sz="1800" dirty="0" smtClean="0">
                          <a:solidFill>
                            <a:schemeClr val="tx1"/>
                          </a:solidFill>
                        </a:rPr>
                        <a:t>2015</a:t>
                      </a:r>
                      <a:endParaRPr lang="en-US" sz="1800" dirty="0" smtClean="0">
                        <a:solidFill>
                          <a:schemeClr val="tx1"/>
                        </a:solidFill>
                      </a:endParaRPr>
                    </a:p>
                    <a:p>
                      <a:pPr algn="ctr"/>
                      <a:r>
                        <a:rPr lang="en-US" sz="1800" dirty="0" smtClean="0">
                          <a:solidFill>
                            <a:schemeClr val="tx1"/>
                          </a:solidFill>
                        </a:rPr>
                        <a:t>(</a:t>
                      </a:r>
                      <a:r>
                        <a:rPr lang="en-US" sz="1800" dirty="0" err="1" smtClean="0">
                          <a:solidFill>
                            <a:schemeClr val="tx1"/>
                          </a:solidFill>
                        </a:rPr>
                        <a:t>s.d</a:t>
                      </a:r>
                      <a:r>
                        <a:rPr lang="en-US" sz="1800" dirty="0" smtClean="0">
                          <a:solidFill>
                            <a:schemeClr val="tx1"/>
                          </a:solidFill>
                        </a:rPr>
                        <a:t> </a:t>
                      </a:r>
                      <a:r>
                        <a:rPr lang="en-US" sz="1800" dirty="0" err="1" smtClean="0">
                          <a:solidFill>
                            <a:schemeClr val="tx1"/>
                          </a:solidFill>
                        </a:rPr>
                        <a:t>Juni</a:t>
                      </a:r>
                      <a:r>
                        <a:rPr lang="en-US" sz="1800" dirty="0" smtClean="0">
                          <a:solidFill>
                            <a:schemeClr val="tx1"/>
                          </a:solidFill>
                        </a:rPr>
                        <a:t>)</a:t>
                      </a:r>
                      <a:endParaRPr lang="id-ID" sz="1800" dirty="0">
                        <a:solidFill>
                          <a:schemeClr val="tx1"/>
                        </a:solidFill>
                      </a:endParaRPr>
                    </a:p>
                  </a:txBody>
                  <a:tcPr marL="91439" marR="91439" marT="45712" marB="45712">
                    <a:solidFill>
                      <a:schemeClr val="accent6">
                        <a:lumMod val="60000"/>
                        <a:lumOff val="40000"/>
                      </a:schemeClr>
                    </a:solidFill>
                  </a:tcPr>
                </a:tc>
                <a:tc>
                  <a:txBody>
                    <a:bodyPr/>
                    <a:lstStyle/>
                    <a:p>
                      <a:pPr algn="ctr"/>
                      <a:r>
                        <a:rPr lang="en-US" sz="1800" dirty="0" smtClean="0">
                          <a:solidFill>
                            <a:schemeClr val="tx1"/>
                          </a:solidFill>
                        </a:rPr>
                        <a:t>Total</a:t>
                      </a:r>
                      <a:endParaRPr lang="id-ID" sz="1800" dirty="0">
                        <a:solidFill>
                          <a:schemeClr val="tx1"/>
                        </a:solidFill>
                      </a:endParaRPr>
                    </a:p>
                  </a:txBody>
                  <a:tcPr marL="91439" marR="91439" marT="45712" marB="45712">
                    <a:solidFill>
                      <a:schemeClr val="accent6">
                        <a:lumMod val="60000"/>
                        <a:lumOff val="40000"/>
                      </a:schemeClr>
                    </a:solidFill>
                  </a:tcPr>
                </a:tc>
                <a:extLst>
                  <a:ext uri="{0D108BD9-81ED-4DB2-BD59-A6C34878D82A}">
                    <a16:rowId xmlns:a16="http://schemas.microsoft.com/office/drawing/2014/main" val="10000"/>
                  </a:ext>
                </a:extLst>
              </a:tr>
              <a:tr h="370773">
                <a:tc>
                  <a:txBody>
                    <a:bodyPr/>
                    <a:lstStyle/>
                    <a:p>
                      <a:r>
                        <a:rPr lang="en-US" sz="1800" dirty="0" smtClean="0">
                          <a:solidFill>
                            <a:schemeClr val="tx1"/>
                          </a:solidFill>
                          <a:latin typeface="Arial" pitchFamily="34" charset="0"/>
                          <a:cs typeface="Arial" pitchFamily="34" charset="0"/>
                        </a:rPr>
                        <a:t>15</a:t>
                      </a:r>
                      <a:endParaRPr lang="id-ID" sz="1800" dirty="0">
                        <a:solidFill>
                          <a:schemeClr val="tx1"/>
                        </a:solidFill>
                        <a:latin typeface="Arial" pitchFamily="34" charset="0"/>
                        <a:cs typeface="Arial" pitchFamily="34" charset="0"/>
                      </a:endParaRPr>
                    </a:p>
                  </a:txBody>
                  <a:tcPr marL="91439" marR="91439" marT="45712" marB="45712">
                    <a:solidFill>
                      <a:srgbClr val="FFFF00"/>
                    </a:solidFill>
                  </a:tcPr>
                </a:tc>
                <a:tc>
                  <a:txBody>
                    <a:bodyPr/>
                    <a:lstStyle/>
                    <a:p>
                      <a:r>
                        <a:rPr lang="id-ID" sz="1800" dirty="0" smtClean="0">
                          <a:solidFill>
                            <a:schemeClr val="tx1"/>
                          </a:solidFill>
                          <a:latin typeface="Arial" pitchFamily="34" charset="0"/>
                          <a:cs typeface="Arial" pitchFamily="34" charset="0"/>
                        </a:rPr>
                        <a:t>Japan</a:t>
                      </a:r>
                      <a:endParaRPr lang="id-ID" sz="1800" dirty="0">
                        <a:solidFill>
                          <a:schemeClr val="tx1"/>
                        </a:solidFill>
                        <a:latin typeface="Arial" pitchFamily="34" charset="0"/>
                        <a:cs typeface="Arial" pitchFamily="34" charset="0"/>
                      </a:endParaRPr>
                    </a:p>
                  </a:txBody>
                  <a:tcPr marL="91439" marR="91439" marT="45712" marB="45712">
                    <a:solidFill>
                      <a:srgbClr val="FFFF00"/>
                    </a:solidFill>
                  </a:tcPr>
                </a:tc>
                <a:tc>
                  <a:txBody>
                    <a:bodyPr/>
                    <a:lstStyle/>
                    <a:p>
                      <a:pPr algn="ctr"/>
                      <a:r>
                        <a:rPr lang="id-ID" sz="1800" dirty="0" smtClean="0">
                          <a:solidFill>
                            <a:schemeClr val="tx1"/>
                          </a:solidFill>
                          <a:latin typeface="Arial" pitchFamily="34" charset="0"/>
                          <a:cs typeface="Arial" pitchFamily="34" charset="0"/>
                        </a:rPr>
                        <a:t>15</a:t>
                      </a:r>
                      <a:endParaRPr lang="id-ID" sz="1800" dirty="0">
                        <a:solidFill>
                          <a:schemeClr val="tx1"/>
                        </a:solidFill>
                        <a:latin typeface="Arial" pitchFamily="34" charset="0"/>
                        <a:cs typeface="Arial" pitchFamily="34" charset="0"/>
                      </a:endParaRPr>
                    </a:p>
                  </a:txBody>
                  <a:tcPr marL="91439" marR="91439" marT="45712" marB="45712">
                    <a:solidFill>
                      <a:srgbClr val="FFFF00"/>
                    </a:solidFill>
                  </a:tcPr>
                </a:tc>
                <a:tc>
                  <a:txBody>
                    <a:bodyPr/>
                    <a:lstStyle/>
                    <a:p>
                      <a:pPr algn="ctr" fontAlgn="b"/>
                      <a:r>
                        <a:rPr lang="id-ID" sz="1800" b="0" i="0" u="none" strike="noStrike" dirty="0">
                          <a:solidFill>
                            <a:schemeClr val="tx1"/>
                          </a:solidFill>
                          <a:effectLst/>
                          <a:latin typeface="Arial" pitchFamily="34" charset="0"/>
                          <a:cs typeface="Arial" pitchFamily="34" charset="0"/>
                        </a:rPr>
                        <a:t>41</a:t>
                      </a:r>
                    </a:p>
                  </a:txBody>
                  <a:tcPr marL="9525" marR="9525" marT="9523" marB="0" anchor="b">
                    <a:solidFill>
                      <a:srgbClr val="FFFF00"/>
                    </a:solidFill>
                  </a:tcPr>
                </a:tc>
                <a:tc>
                  <a:txBody>
                    <a:bodyPr/>
                    <a:lstStyle/>
                    <a:p>
                      <a:pPr algn="ctr" fontAlgn="b"/>
                      <a:r>
                        <a:rPr lang="id-ID" sz="1800" b="0" i="0" u="none" strike="noStrike" dirty="0" smtClean="0">
                          <a:solidFill>
                            <a:schemeClr val="tx1"/>
                          </a:solidFill>
                          <a:effectLst/>
                          <a:latin typeface="Arial" pitchFamily="34" charset="0"/>
                          <a:cs typeface="Arial" pitchFamily="34" charset="0"/>
                        </a:rPr>
                        <a:t>23</a:t>
                      </a:r>
                      <a:endParaRPr lang="id-ID" sz="1800" b="0" i="0" u="none" strike="noStrike" dirty="0">
                        <a:solidFill>
                          <a:schemeClr val="tx1"/>
                        </a:solidFill>
                        <a:effectLst/>
                        <a:latin typeface="Arial" pitchFamily="34" charset="0"/>
                        <a:cs typeface="Arial" pitchFamily="34" charset="0"/>
                      </a:endParaRPr>
                    </a:p>
                  </a:txBody>
                  <a:tcPr marL="9525" marR="9525" marT="9523" marB="0" anchor="b">
                    <a:solidFill>
                      <a:srgbClr val="FFFF00"/>
                    </a:solidFill>
                  </a:tcPr>
                </a:tc>
                <a:tc>
                  <a:txBody>
                    <a:bodyPr/>
                    <a:lstStyle/>
                    <a:p>
                      <a:pPr algn="ctr" fontAlgn="b"/>
                      <a:r>
                        <a:rPr lang="en-US" sz="1800" b="0" i="0" u="none" strike="noStrike" dirty="0" smtClean="0">
                          <a:solidFill>
                            <a:schemeClr val="tx1"/>
                          </a:solidFill>
                          <a:effectLst/>
                          <a:latin typeface="Arial" pitchFamily="34" charset="0"/>
                          <a:cs typeface="Arial" pitchFamily="34" charset="0"/>
                        </a:rPr>
                        <a:t>79</a:t>
                      </a:r>
                      <a:endParaRPr lang="id-ID" sz="1800" b="0" i="0" u="none" strike="noStrike" dirty="0">
                        <a:solidFill>
                          <a:schemeClr val="tx1"/>
                        </a:solidFill>
                        <a:effectLst/>
                        <a:latin typeface="Arial" pitchFamily="34" charset="0"/>
                        <a:cs typeface="Arial" pitchFamily="34" charset="0"/>
                      </a:endParaRPr>
                    </a:p>
                  </a:txBody>
                  <a:tcPr marL="9525" marR="9525" marT="9523" marB="0" anchor="b">
                    <a:solidFill>
                      <a:srgbClr val="FFFF00"/>
                    </a:solidFill>
                  </a:tcPr>
                </a:tc>
                <a:extLst>
                  <a:ext uri="{0D108BD9-81ED-4DB2-BD59-A6C34878D82A}">
                    <a16:rowId xmlns:a16="http://schemas.microsoft.com/office/drawing/2014/main" val="10001"/>
                  </a:ext>
                </a:extLst>
              </a:tr>
              <a:tr h="370773">
                <a:tc>
                  <a:txBody>
                    <a:bodyPr/>
                    <a:lstStyle/>
                    <a:p>
                      <a:r>
                        <a:rPr lang="en-US" sz="1800" b="1" dirty="0" smtClean="0">
                          <a:solidFill>
                            <a:srgbClr val="FF0000"/>
                          </a:solidFill>
                          <a:latin typeface="Arial" pitchFamily="34" charset="0"/>
                          <a:cs typeface="Arial" pitchFamily="34" charset="0"/>
                        </a:rPr>
                        <a:t>16</a:t>
                      </a:r>
                      <a:endParaRPr lang="id-ID" sz="1800" b="1" dirty="0">
                        <a:solidFill>
                          <a:srgbClr val="FF0000"/>
                        </a:solidFill>
                        <a:latin typeface="Arial" pitchFamily="34" charset="0"/>
                        <a:cs typeface="Arial" pitchFamily="34" charset="0"/>
                      </a:endParaRPr>
                    </a:p>
                  </a:txBody>
                  <a:tcPr marL="91439" marR="91439" marT="45712" marB="45712"/>
                </a:tc>
                <a:tc>
                  <a:txBody>
                    <a:bodyPr/>
                    <a:lstStyle/>
                    <a:p>
                      <a:r>
                        <a:rPr lang="id-ID" sz="1800" b="1" dirty="0" smtClean="0">
                          <a:solidFill>
                            <a:srgbClr val="FF0000"/>
                          </a:solidFill>
                          <a:latin typeface="Arial" pitchFamily="34" charset="0"/>
                          <a:cs typeface="Arial" pitchFamily="34" charset="0"/>
                        </a:rPr>
                        <a:t>Malaysia</a:t>
                      </a:r>
                      <a:endParaRPr lang="id-ID" sz="1800" b="1" dirty="0">
                        <a:solidFill>
                          <a:srgbClr val="FF0000"/>
                        </a:solidFill>
                        <a:latin typeface="Arial" pitchFamily="34" charset="0"/>
                        <a:cs typeface="Arial" pitchFamily="34" charset="0"/>
                      </a:endParaRPr>
                    </a:p>
                  </a:txBody>
                  <a:tcPr marL="91439" marR="91439" marT="45712" marB="45712"/>
                </a:tc>
                <a:tc>
                  <a:txBody>
                    <a:bodyPr/>
                    <a:lstStyle/>
                    <a:p>
                      <a:pPr algn="ctr"/>
                      <a:r>
                        <a:rPr lang="id-ID" sz="1800" b="1" dirty="0" smtClean="0">
                          <a:solidFill>
                            <a:srgbClr val="FF0000"/>
                          </a:solidFill>
                          <a:latin typeface="Arial" pitchFamily="34" charset="0"/>
                          <a:cs typeface="Arial" pitchFamily="34" charset="0"/>
                        </a:rPr>
                        <a:t>4</a:t>
                      </a:r>
                      <a:endParaRPr lang="id-ID" sz="1800" b="1" dirty="0">
                        <a:solidFill>
                          <a:srgbClr val="FF0000"/>
                        </a:solidFill>
                        <a:latin typeface="Arial" pitchFamily="34" charset="0"/>
                        <a:cs typeface="Arial" pitchFamily="34" charset="0"/>
                      </a:endParaRPr>
                    </a:p>
                  </a:txBody>
                  <a:tcPr marL="91439" marR="91439" marT="45712" marB="45712"/>
                </a:tc>
                <a:tc>
                  <a:txBody>
                    <a:bodyPr/>
                    <a:lstStyle/>
                    <a:p>
                      <a:pPr algn="ctr" fontAlgn="b"/>
                      <a:r>
                        <a:rPr lang="id-ID" sz="1800" b="1" i="0" u="none" strike="noStrike" dirty="0" smtClean="0">
                          <a:solidFill>
                            <a:srgbClr val="FF0000"/>
                          </a:solidFill>
                          <a:effectLst/>
                          <a:latin typeface="Arial" pitchFamily="34" charset="0"/>
                          <a:cs typeface="Arial" pitchFamily="34" charset="0"/>
                        </a:rPr>
                        <a:t>47</a:t>
                      </a:r>
                      <a:endParaRPr lang="id-ID" sz="1800" b="1" i="0" u="none" strike="noStrike" dirty="0">
                        <a:solidFill>
                          <a:srgbClr val="FF0000"/>
                        </a:solidFill>
                        <a:effectLst/>
                        <a:latin typeface="Arial" pitchFamily="34" charset="0"/>
                        <a:cs typeface="Arial" pitchFamily="34" charset="0"/>
                      </a:endParaRPr>
                    </a:p>
                  </a:txBody>
                  <a:tcPr marL="9525" marR="9525" marT="9523" marB="0" anchor="b"/>
                </a:tc>
                <a:tc>
                  <a:txBody>
                    <a:bodyPr/>
                    <a:lstStyle/>
                    <a:p>
                      <a:pPr algn="ctr" fontAlgn="b"/>
                      <a:r>
                        <a:rPr lang="id-ID" sz="1800" b="1" i="0" u="none" strike="noStrike" dirty="0" smtClean="0">
                          <a:solidFill>
                            <a:srgbClr val="FF0000"/>
                          </a:solidFill>
                          <a:effectLst/>
                          <a:latin typeface="Arial" pitchFamily="34" charset="0"/>
                          <a:cs typeface="Arial" pitchFamily="34" charset="0"/>
                        </a:rPr>
                        <a:t>4</a:t>
                      </a:r>
                      <a:endParaRPr lang="id-ID" sz="1800" b="1" i="0" u="none" strike="noStrike" dirty="0">
                        <a:solidFill>
                          <a:srgbClr val="FF0000"/>
                        </a:solidFill>
                        <a:effectLst/>
                        <a:latin typeface="Arial" pitchFamily="34" charset="0"/>
                        <a:cs typeface="Arial" pitchFamily="34" charset="0"/>
                      </a:endParaRPr>
                    </a:p>
                  </a:txBody>
                  <a:tcPr marL="9525" marR="9525" marT="9523" marB="0" anchor="b"/>
                </a:tc>
                <a:tc>
                  <a:txBody>
                    <a:bodyPr/>
                    <a:lstStyle/>
                    <a:p>
                      <a:pPr algn="ctr" fontAlgn="b"/>
                      <a:r>
                        <a:rPr lang="en-US" sz="1800" b="1" i="0" u="none" strike="noStrike" dirty="0" smtClean="0">
                          <a:solidFill>
                            <a:srgbClr val="FF0000"/>
                          </a:solidFill>
                          <a:effectLst/>
                          <a:latin typeface="Arial" pitchFamily="34" charset="0"/>
                          <a:cs typeface="Arial" pitchFamily="34" charset="0"/>
                        </a:rPr>
                        <a:t>55</a:t>
                      </a:r>
                      <a:endParaRPr lang="id-ID" sz="1800" b="1" i="0" u="none" strike="noStrike" dirty="0">
                        <a:solidFill>
                          <a:srgbClr val="FF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02"/>
                  </a:ext>
                </a:extLst>
              </a:tr>
              <a:tr h="370773">
                <a:tc>
                  <a:txBody>
                    <a:bodyPr/>
                    <a:lstStyle/>
                    <a:p>
                      <a:r>
                        <a:rPr lang="en-US" sz="1800" dirty="0" smtClean="0">
                          <a:latin typeface="Arial" pitchFamily="34" charset="0"/>
                          <a:cs typeface="Arial" pitchFamily="34" charset="0"/>
                        </a:rPr>
                        <a:t>17</a:t>
                      </a:r>
                      <a:endParaRPr lang="id-ID" sz="1800" dirty="0">
                        <a:latin typeface="Arial" pitchFamily="34" charset="0"/>
                        <a:cs typeface="Arial" pitchFamily="34" charset="0"/>
                      </a:endParaRPr>
                    </a:p>
                  </a:txBody>
                  <a:tcPr marL="91439" marR="91439" marT="45712" marB="45712"/>
                </a:tc>
                <a:tc>
                  <a:txBody>
                    <a:bodyPr/>
                    <a:lstStyle/>
                    <a:p>
                      <a:r>
                        <a:rPr lang="id-ID" sz="1800" dirty="0" smtClean="0">
                          <a:latin typeface="Arial" pitchFamily="34" charset="0"/>
                          <a:cs typeface="Arial" pitchFamily="34" charset="0"/>
                        </a:rPr>
                        <a:t>Nepal</a:t>
                      </a:r>
                      <a:endParaRPr lang="id-ID" sz="1800" dirty="0">
                        <a:latin typeface="Arial" pitchFamily="34" charset="0"/>
                        <a:cs typeface="Arial" pitchFamily="34" charset="0"/>
                      </a:endParaRPr>
                    </a:p>
                  </a:txBody>
                  <a:tcPr marL="91439" marR="91439" marT="45712" marB="45712"/>
                </a:tc>
                <a:tc>
                  <a:txBody>
                    <a:bodyPr/>
                    <a:lstStyle/>
                    <a:p>
                      <a:pPr algn="ctr"/>
                      <a:r>
                        <a:rPr lang="id-ID" sz="1800" dirty="0" smtClean="0">
                          <a:latin typeface="Arial" pitchFamily="34" charset="0"/>
                          <a:cs typeface="Arial" pitchFamily="34" charset="0"/>
                        </a:rPr>
                        <a:t>-</a:t>
                      </a:r>
                      <a:endParaRPr lang="id-ID" sz="1800" dirty="0">
                        <a:latin typeface="Arial" pitchFamily="34" charset="0"/>
                        <a:cs typeface="Arial" pitchFamily="34" charset="0"/>
                      </a:endParaRPr>
                    </a:p>
                  </a:txBody>
                  <a:tcPr marL="91439" marR="91439" marT="45712" marB="45712"/>
                </a:tc>
                <a:tc>
                  <a:txBody>
                    <a:bodyPr/>
                    <a:lstStyle/>
                    <a:p>
                      <a:pPr algn="ctr" fontAlgn="b"/>
                      <a:r>
                        <a:rPr lang="id-ID"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03"/>
                  </a:ext>
                </a:extLst>
              </a:tr>
              <a:tr h="370773">
                <a:tc>
                  <a:txBody>
                    <a:bodyPr/>
                    <a:lstStyle/>
                    <a:p>
                      <a:r>
                        <a:rPr lang="en-US" sz="1800" dirty="0" smtClean="0">
                          <a:latin typeface="Arial" pitchFamily="34" charset="0"/>
                          <a:cs typeface="Arial" pitchFamily="34" charset="0"/>
                        </a:rPr>
                        <a:t>18</a:t>
                      </a:r>
                      <a:endParaRPr lang="id-ID" sz="1800" dirty="0">
                        <a:latin typeface="Arial" pitchFamily="34" charset="0"/>
                        <a:cs typeface="Arial" pitchFamily="34" charset="0"/>
                      </a:endParaRPr>
                    </a:p>
                  </a:txBody>
                  <a:tcPr marL="91439" marR="91439" marT="45712" marB="45712"/>
                </a:tc>
                <a:tc>
                  <a:txBody>
                    <a:bodyPr/>
                    <a:lstStyle/>
                    <a:p>
                      <a:r>
                        <a:rPr lang="id-ID" sz="1800" dirty="0" smtClean="0">
                          <a:latin typeface="Arial" pitchFamily="34" charset="0"/>
                          <a:cs typeface="Arial" pitchFamily="34" charset="0"/>
                        </a:rPr>
                        <a:t>Pakistan</a:t>
                      </a:r>
                      <a:endParaRPr lang="id-ID" sz="1800" dirty="0">
                        <a:latin typeface="Arial" pitchFamily="34" charset="0"/>
                        <a:cs typeface="Arial" pitchFamily="34" charset="0"/>
                      </a:endParaRPr>
                    </a:p>
                  </a:txBody>
                  <a:tcPr marL="91439" marR="91439" marT="45712" marB="45712"/>
                </a:tc>
                <a:tc>
                  <a:txBody>
                    <a:bodyPr/>
                    <a:lstStyle/>
                    <a:p>
                      <a:pPr algn="ctr"/>
                      <a:r>
                        <a:rPr lang="id-ID" sz="1800" dirty="0" smtClean="0">
                          <a:latin typeface="Arial" pitchFamily="34" charset="0"/>
                          <a:cs typeface="Arial" pitchFamily="34" charset="0"/>
                        </a:rPr>
                        <a:t>1</a:t>
                      </a:r>
                      <a:endParaRPr lang="id-ID" sz="1800" dirty="0">
                        <a:latin typeface="Arial" pitchFamily="34" charset="0"/>
                        <a:cs typeface="Arial" pitchFamily="34" charset="0"/>
                      </a:endParaRPr>
                    </a:p>
                  </a:txBody>
                  <a:tcPr marL="91439" marR="91439" marT="45712" marB="45712"/>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04"/>
                  </a:ext>
                </a:extLst>
              </a:tr>
              <a:tr h="370773">
                <a:tc>
                  <a:txBody>
                    <a:bodyPr/>
                    <a:lstStyle/>
                    <a:p>
                      <a:pPr algn="l" fontAlgn="b"/>
                      <a:r>
                        <a:rPr lang="en-US" sz="1800" b="1" i="0" u="none" strike="noStrike" dirty="0" smtClean="0">
                          <a:solidFill>
                            <a:srgbClr val="FF0000"/>
                          </a:solidFill>
                          <a:effectLst/>
                          <a:latin typeface="Arial" pitchFamily="34" charset="0"/>
                          <a:cs typeface="Arial" pitchFamily="34" charset="0"/>
                        </a:rPr>
                        <a:t>  19</a:t>
                      </a:r>
                      <a:endParaRPr lang="id-ID" sz="1800" b="1" i="0" u="none" strike="noStrike" dirty="0">
                        <a:solidFill>
                          <a:srgbClr val="FF0000"/>
                        </a:solidFill>
                        <a:effectLst/>
                        <a:latin typeface="Arial" pitchFamily="34" charset="0"/>
                        <a:cs typeface="Arial" pitchFamily="34" charset="0"/>
                      </a:endParaRPr>
                    </a:p>
                  </a:txBody>
                  <a:tcPr marL="9525" marR="9525" marT="9523" marB="0" anchor="ctr"/>
                </a:tc>
                <a:tc>
                  <a:txBody>
                    <a:bodyPr/>
                    <a:lstStyle/>
                    <a:p>
                      <a:pPr algn="l" fontAlgn="b"/>
                      <a:r>
                        <a:rPr lang="id-ID" sz="1800" b="1" i="0" u="none" strike="noStrike" dirty="0" smtClean="0">
                          <a:solidFill>
                            <a:srgbClr val="FF0000"/>
                          </a:solidFill>
                          <a:effectLst/>
                          <a:latin typeface="Arial" pitchFamily="34" charset="0"/>
                          <a:cs typeface="Arial" pitchFamily="34" charset="0"/>
                        </a:rPr>
                        <a:t>  Singapore</a:t>
                      </a:r>
                      <a:endParaRPr lang="id-ID" sz="1800" b="1" i="0" u="none" strike="noStrike" dirty="0">
                        <a:solidFill>
                          <a:srgbClr val="FF0000"/>
                        </a:solidFill>
                        <a:effectLst/>
                        <a:latin typeface="Arial" pitchFamily="34" charset="0"/>
                        <a:cs typeface="Arial" pitchFamily="34" charset="0"/>
                      </a:endParaRPr>
                    </a:p>
                  </a:txBody>
                  <a:tcPr marL="9525" marR="9525" marT="9523" marB="0" anchor="ctr"/>
                </a:tc>
                <a:tc>
                  <a:txBody>
                    <a:bodyPr/>
                    <a:lstStyle/>
                    <a:p>
                      <a:pPr algn="ctr" fontAlgn="b"/>
                      <a:r>
                        <a:rPr lang="id-ID" sz="1800" b="1" i="0" u="none" strike="noStrike" dirty="0" smtClean="0">
                          <a:solidFill>
                            <a:srgbClr val="FF0000"/>
                          </a:solidFill>
                          <a:effectLst/>
                          <a:latin typeface="Arial" pitchFamily="34" charset="0"/>
                          <a:cs typeface="Arial" pitchFamily="34" charset="0"/>
                        </a:rPr>
                        <a:t>-</a:t>
                      </a:r>
                      <a:endParaRPr lang="id-ID" sz="1800" b="1" i="0" u="none" strike="noStrike" dirty="0">
                        <a:solidFill>
                          <a:srgbClr val="FF0000"/>
                        </a:solidFill>
                        <a:effectLst/>
                        <a:latin typeface="Arial" pitchFamily="34" charset="0"/>
                        <a:cs typeface="Arial" pitchFamily="34" charset="0"/>
                      </a:endParaRPr>
                    </a:p>
                  </a:txBody>
                  <a:tcPr marL="9525" marR="9525" marT="9523" marB="0" anchor="ctr"/>
                </a:tc>
                <a:tc>
                  <a:txBody>
                    <a:bodyPr/>
                    <a:lstStyle/>
                    <a:p>
                      <a:pPr algn="ctr" fontAlgn="b"/>
                      <a:r>
                        <a:rPr lang="id-ID" sz="1800" b="1" i="0" u="none" strike="noStrike" dirty="0">
                          <a:solidFill>
                            <a:srgbClr val="FF0000"/>
                          </a:solidFill>
                          <a:effectLst/>
                          <a:latin typeface="Arial" pitchFamily="34" charset="0"/>
                          <a:cs typeface="Arial" pitchFamily="34" charset="0"/>
                        </a:rPr>
                        <a:t>5</a:t>
                      </a:r>
                    </a:p>
                  </a:txBody>
                  <a:tcPr marL="9525" marR="9525" marT="9523" marB="0" anchor="ctr"/>
                </a:tc>
                <a:tc>
                  <a:txBody>
                    <a:bodyPr/>
                    <a:lstStyle/>
                    <a:p>
                      <a:pPr algn="ctr" fontAlgn="b"/>
                      <a:r>
                        <a:rPr lang="id-ID" sz="1800" b="1" i="0" u="none" strike="noStrike" dirty="0" smtClean="0">
                          <a:solidFill>
                            <a:srgbClr val="FF0000"/>
                          </a:solidFill>
                          <a:effectLst/>
                          <a:latin typeface="Arial" pitchFamily="34" charset="0"/>
                          <a:cs typeface="Arial" pitchFamily="34" charset="0"/>
                        </a:rPr>
                        <a:t>-</a:t>
                      </a:r>
                      <a:endParaRPr lang="id-ID" sz="1800" b="1" i="0" u="none" strike="noStrike" dirty="0">
                        <a:solidFill>
                          <a:srgbClr val="FF0000"/>
                        </a:solidFill>
                        <a:effectLst/>
                        <a:latin typeface="Arial" pitchFamily="34" charset="0"/>
                        <a:cs typeface="Arial" pitchFamily="34" charset="0"/>
                      </a:endParaRPr>
                    </a:p>
                  </a:txBody>
                  <a:tcPr marL="9525" marR="9525" marT="9523" marB="0" anchor="ctr"/>
                </a:tc>
                <a:tc>
                  <a:txBody>
                    <a:bodyPr/>
                    <a:lstStyle/>
                    <a:p>
                      <a:pPr algn="ctr" fontAlgn="b"/>
                      <a:r>
                        <a:rPr lang="en-US" sz="1800" b="1" i="0" u="none" strike="noStrike" dirty="0" smtClean="0">
                          <a:solidFill>
                            <a:srgbClr val="FF0000"/>
                          </a:solidFill>
                          <a:effectLst/>
                          <a:latin typeface="Arial" pitchFamily="34" charset="0"/>
                          <a:cs typeface="Arial" pitchFamily="34" charset="0"/>
                        </a:rPr>
                        <a:t>5</a:t>
                      </a:r>
                      <a:endParaRPr lang="id-ID" sz="1800" b="1" i="0" u="none" strike="noStrike" dirty="0">
                        <a:solidFill>
                          <a:srgbClr val="FF0000"/>
                        </a:solidFill>
                        <a:effectLst/>
                        <a:latin typeface="Arial" pitchFamily="34" charset="0"/>
                        <a:cs typeface="Arial" pitchFamily="34" charset="0"/>
                      </a:endParaRPr>
                    </a:p>
                  </a:txBody>
                  <a:tcPr marL="9525" marR="9525" marT="9523" marB="0" anchor="ctr"/>
                </a:tc>
                <a:extLst>
                  <a:ext uri="{0D108BD9-81ED-4DB2-BD59-A6C34878D82A}">
                    <a16:rowId xmlns:a16="http://schemas.microsoft.com/office/drawing/2014/main" val="10005"/>
                  </a:ext>
                </a:extLst>
              </a:tr>
              <a:tr h="370773">
                <a:tc>
                  <a:txBody>
                    <a:bodyPr/>
                    <a:lstStyle/>
                    <a:p>
                      <a:pPr algn="l" fontAlgn="b"/>
                      <a:r>
                        <a:rPr lang="en-US" sz="1800" b="0" i="0" u="none" strike="noStrike" dirty="0" smtClean="0">
                          <a:solidFill>
                            <a:srgbClr val="000000"/>
                          </a:solidFill>
                          <a:effectLst/>
                          <a:latin typeface="Arial" pitchFamily="34" charset="0"/>
                          <a:cs typeface="Arial" pitchFamily="34" charset="0"/>
                        </a:rPr>
                        <a:t>  20</a:t>
                      </a:r>
                      <a:endParaRPr lang="id-ID" sz="1800" b="0" i="0" u="none" strike="noStrike" dirty="0">
                        <a:solidFill>
                          <a:srgbClr val="000000"/>
                        </a:solidFill>
                        <a:effectLst/>
                        <a:latin typeface="Arial" pitchFamily="34" charset="0"/>
                        <a:cs typeface="Arial" pitchFamily="34" charset="0"/>
                      </a:endParaRPr>
                    </a:p>
                  </a:txBody>
                  <a:tcPr marL="9525" marR="9525" marT="9523" marB="0" anchor="ctr"/>
                </a:tc>
                <a:tc>
                  <a:txBody>
                    <a:bodyPr/>
                    <a:lstStyle/>
                    <a:p>
                      <a:pPr algn="l" fontAlgn="b"/>
                      <a:r>
                        <a:rPr lang="id-ID" sz="1800" b="0" i="0" u="none" strike="noStrike" dirty="0" smtClean="0">
                          <a:solidFill>
                            <a:srgbClr val="000000"/>
                          </a:solidFill>
                          <a:effectLst/>
                          <a:latin typeface="Arial" pitchFamily="34" charset="0"/>
                          <a:cs typeface="Arial" pitchFamily="34" charset="0"/>
                        </a:rPr>
                        <a:t>  Slovenia</a:t>
                      </a:r>
                      <a:endParaRPr lang="id-ID" sz="1800" b="0" i="0" u="none" strike="noStrike" dirty="0">
                        <a:solidFill>
                          <a:srgbClr val="000000"/>
                        </a:solidFill>
                        <a:effectLst/>
                        <a:latin typeface="Arial" pitchFamily="34" charset="0"/>
                        <a:cs typeface="Arial" pitchFamily="34" charset="0"/>
                      </a:endParaRPr>
                    </a:p>
                  </a:txBody>
                  <a:tcPr marL="9525" marR="9525" marT="9523" marB="0" anchor="ctr"/>
                </a:tc>
                <a:tc>
                  <a:txBody>
                    <a:bodyPr/>
                    <a:lstStyle/>
                    <a:p>
                      <a:pPr algn="ctr" fontAlgn="b"/>
                      <a:endParaRPr lang="id-ID" sz="1800" b="0" i="0" u="none" strike="noStrike" dirty="0">
                        <a:solidFill>
                          <a:srgbClr val="000000"/>
                        </a:solidFill>
                        <a:effectLst/>
                        <a:latin typeface="Arial" pitchFamily="34" charset="0"/>
                        <a:cs typeface="Arial" pitchFamily="34" charset="0"/>
                      </a:endParaRPr>
                    </a:p>
                  </a:txBody>
                  <a:tcPr marL="9525" marR="9525" marT="9523" marB="0" anchor="ctr"/>
                </a:tc>
                <a:tc>
                  <a:txBody>
                    <a:bodyPr/>
                    <a:lstStyle/>
                    <a:p>
                      <a:pPr algn="ctr" fontAlgn="b"/>
                      <a:endParaRPr lang="id-ID" sz="1800" b="0" i="0" u="none" strike="noStrike" dirty="0">
                        <a:solidFill>
                          <a:srgbClr val="000000"/>
                        </a:solidFill>
                        <a:effectLst/>
                        <a:latin typeface="Arial" pitchFamily="34" charset="0"/>
                        <a:cs typeface="Arial" pitchFamily="34" charset="0"/>
                      </a:endParaRPr>
                    </a:p>
                  </a:txBody>
                  <a:tcPr marL="9525" marR="9525" marT="9523" marB="0" anchor="ctr"/>
                </a:tc>
                <a:tc>
                  <a:txBody>
                    <a:bodyPr/>
                    <a:lstStyle/>
                    <a:p>
                      <a:pPr algn="ctr" fontAlgn="b"/>
                      <a:r>
                        <a:rPr lang="id-ID" sz="1800" b="0" i="0" u="none" strike="noStrike" dirty="0" smtClean="0">
                          <a:solidFill>
                            <a:srgbClr val="000000"/>
                          </a:solidFill>
                          <a:effectLst/>
                          <a:latin typeface="Arial" pitchFamily="34" charset="0"/>
                          <a:cs typeface="Arial" pitchFamily="34" charset="0"/>
                        </a:rPr>
                        <a:t>2</a:t>
                      </a:r>
                      <a:endParaRPr lang="id-ID" sz="1800" b="0" i="0" u="none" strike="noStrike" dirty="0">
                        <a:solidFill>
                          <a:srgbClr val="000000"/>
                        </a:solidFill>
                        <a:effectLst/>
                        <a:latin typeface="Arial" pitchFamily="34" charset="0"/>
                        <a:cs typeface="Arial" pitchFamily="34" charset="0"/>
                      </a:endParaRPr>
                    </a:p>
                  </a:txBody>
                  <a:tcPr marL="9525" marR="9525" marT="9523" marB="0" anchor="ctr"/>
                </a:tc>
                <a:tc>
                  <a:txBody>
                    <a:bodyPr/>
                    <a:lstStyle/>
                    <a:p>
                      <a:pPr algn="ctr" fontAlgn="b"/>
                      <a:r>
                        <a:rPr lang="en-US" sz="1800" b="0" i="0" u="none" strike="noStrike" dirty="0" smtClean="0">
                          <a:solidFill>
                            <a:srgbClr val="000000"/>
                          </a:solidFill>
                          <a:effectLst/>
                          <a:latin typeface="Arial" pitchFamily="34" charset="0"/>
                          <a:cs typeface="Arial" pitchFamily="34" charset="0"/>
                        </a:rPr>
                        <a:t>2</a:t>
                      </a:r>
                      <a:endParaRPr lang="id-ID" sz="1800" b="0" i="0" u="none" strike="noStrike" dirty="0">
                        <a:solidFill>
                          <a:srgbClr val="000000"/>
                        </a:solidFill>
                        <a:effectLst/>
                        <a:latin typeface="Arial" pitchFamily="34" charset="0"/>
                        <a:cs typeface="Arial" pitchFamily="34" charset="0"/>
                      </a:endParaRPr>
                    </a:p>
                  </a:txBody>
                  <a:tcPr marL="9525" marR="9525" marT="9523" marB="0" anchor="ctr"/>
                </a:tc>
                <a:extLst>
                  <a:ext uri="{0D108BD9-81ED-4DB2-BD59-A6C34878D82A}">
                    <a16:rowId xmlns:a16="http://schemas.microsoft.com/office/drawing/2014/main" val="10006"/>
                  </a:ext>
                </a:extLst>
              </a:tr>
              <a:tr h="370773">
                <a:tc>
                  <a:txBody>
                    <a:bodyPr/>
                    <a:lstStyle/>
                    <a:p>
                      <a:r>
                        <a:rPr lang="en-US" sz="1800" dirty="0" smtClean="0">
                          <a:latin typeface="Arial" pitchFamily="34" charset="0"/>
                          <a:cs typeface="Arial" pitchFamily="34" charset="0"/>
                        </a:rPr>
                        <a:t>21</a:t>
                      </a:r>
                      <a:endParaRPr lang="id-ID" sz="1800" dirty="0">
                        <a:latin typeface="Arial" pitchFamily="34" charset="0"/>
                        <a:cs typeface="Arial" pitchFamily="34" charset="0"/>
                      </a:endParaRPr>
                    </a:p>
                  </a:txBody>
                  <a:tcPr marL="91439" marR="91439" marT="45712" marB="45712"/>
                </a:tc>
                <a:tc>
                  <a:txBody>
                    <a:bodyPr/>
                    <a:lstStyle/>
                    <a:p>
                      <a:r>
                        <a:rPr lang="id-ID" sz="1800" dirty="0" smtClean="0">
                          <a:latin typeface="Arial" pitchFamily="34" charset="0"/>
                          <a:cs typeface="Arial" pitchFamily="34" charset="0"/>
                        </a:rPr>
                        <a:t>South Korea</a:t>
                      </a:r>
                      <a:endParaRPr lang="id-ID" sz="1800" dirty="0">
                        <a:latin typeface="Arial" pitchFamily="34" charset="0"/>
                        <a:cs typeface="Arial" pitchFamily="34" charset="0"/>
                      </a:endParaRPr>
                    </a:p>
                  </a:txBody>
                  <a:tcPr marL="91439" marR="91439" marT="45712" marB="45712"/>
                </a:tc>
                <a:tc>
                  <a:txBody>
                    <a:bodyPr/>
                    <a:lstStyle/>
                    <a:p>
                      <a:pPr algn="ctr"/>
                      <a:r>
                        <a:rPr lang="id-ID" sz="1800" dirty="0" smtClean="0">
                          <a:latin typeface="Arial" pitchFamily="34" charset="0"/>
                          <a:cs typeface="Arial" pitchFamily="34" charset="0"/>
                        </a:rPr>
                        <a:t>18</a:t>
                      </a:r>
                      <a:endParaRPr lang="id-ID" sz="1800" dirty="0">
                        <a:latin typeface="Arial" pitchFamily="34" charset="0"/>
                        <a:cs typeface="Arial" pitchFamily="34" charset="0"/>
                      </a:endParaRPr>
                    </a:p>
                  </a:txBody>
                  <a:tcPr marL="91439" marR="91439" marT="45712" marB="45712"/>
                </a:tc>
                <a:tc>
                  <a:txBody>
                    <a:bodyPr/>
                    <a:lstStyle/>
                    <a:p>
                      <a:pPr algn="ctr" fontAlgn="b"/>
                      <a:r>
                        <a:rPr lang="id-ID" sz="1800" b="0" i="0" u="none" strike="noStrike" dirty="0" smtClean="0">
                          <a:solidFill>
                            <a:srgbClr val="000000"/>
                          </a:solidFill>
                          <a:effectLst/>
                          <a:latin typeface="Arial" pitchFamily="34" charset="0"/>
                          <a:cs typeface="Arial" pitchFamily="34" charset="0"/>
                        </a:rPr>
                        <a:t>3</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4</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25</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07"/>
                  </a:ext>
                </a:extLst>
              </a:tr>
              <a:tr h="370773">
                <a:tc>
                  <a:txBody>
                    <a:bodyPr/>
                    <a:lstStyle/>
                    <a:p>
                      <a:r>
                        <a:rPr lang="en-US" sz="1800" dirty="0" smtClean="0">
                          <a:latin typeface="Arial" pitchFamily="34" charset="0"/>
                          <a:cs typeface="Arial" pitchFamily="34" charset="0"/>
                        </a:rPr>
                        <a:t>22</a:t>
                      </a:r>
                      <a:endParaRPr lang="id-ID" sz="1800" dirty="0">
                        <a:latin typeface="Arial" pitchFamily="34" charset="0"/>
                        <a:cs typeface="Arial" pitchFamily="34" charset="0"/>
                      </a:endParaRPr>
                    </a:p>
                  </a:txBody>
                  <a:tcPr marL="91439" marR="91439" marT="45712" marB="45712"/>
                </a:tc>
                <a:tc>
                  <a:txBody>
                    <a:bodyPr/>
                    <a:lstStyle/>
                    <a:p>
                      <a:r>
                        <a:rPr lang="id-ID" sz="1800" dirty="0" smtClean="0">
                          <a:latin typeface="Arial" pitchFamily="34" charset="0"/>
                          <a:cs typeface="Arial" pitchFamily="34" charset="0"/>
                        </a:rPr>
                        <a:t>Sweden</a:t>
                      </a:r>
                      <a:endParaRPr lang="id-ID" sz="1800" dirty="0">
                        <a:latin typeface="Arial" pitchFamily="34" charset="0"/>
                        <a:cs typeface="Arial" pitchFamily="34" charset="0"/>
                      </a:endParaRPr>
                    </a:p>
                  </a:txBody>
                  <a:tcPr marL="91439" marR="91439" marT="45712" marB="45712"/>
                </a:tc>
                <a:tc>
                  <a:txBody>
                    <a:bodyPr/>
                    <a:lstStyle/>
                    <a:p>
                      <a:pPr algn="ctr"/>
                      <a:r>
                        <a:rPr lang="id-ID" sz="1800" dirty="0" smtClean="0">
                          <a:latin typeface="Arial" pitchFamily="34" charset="0"/>
                          <a:cs typeface="Arial" pitchFamily="34" charset="0"/>
                        </a:rPr>
                        <a:t>1</a:t>
                      </a:r>
                      <a:endParaRPr lang="id-ID" sz="1800" dirty="0">
                        <a:latin typeface="Arial" pitchFamily="34" charset="0"/>
                        <a:cs typeface="Arial" pitchFamily="34" charset="0"/>
                      </a:endParaRPr>
                    </a:p>
                  </a:txBody>
                  <a:tcPr marL="91439" marR="91439" marT="45712" marB="45712"/>
                </a:tc>
                <a:tc>
                  <a:txBody>
                    <a:bodyPr/>
                    <a:lstStyle/>
                    <a:p>
                      <a:pPr algn="ctr" fontAlgn="b"/>
                      <a:r>
                        <a:rPr lang="id-ID"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1</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3</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08"/>
                  </a:ext>
                </a:extLst>
              </a:tr>
              <a:tr h="370773">
                <a:tc>
                  <a:txBody>
                    <a:bodyPr/>
                    <a:lstStyle/>
                    <a:p>
                      <a:pPr algn="l" fontAlgn="b"/>
                      <a:r>
                        <a:rPr lang="en-US" sz="1800" b="0" i="0" u="none" strike="noStrike" dirty="0" smtClean="0">
                          <a:solidFill>
                            <a:srgbClr val="000000"/>
                          </a:solidFill>
                          <a:effectLst/>
                          <a:latin typeface="Arial" pitchFamily="34" charset="0"/>
                          <a:cs typeface="Arial" pitchFamily="34" charset="0"/>
                        </a:rPr>
                        <a:t>  23</a:t>
                      </a:r>
                      <a:endParaRPr lang="id-ID" sz="1800" b="0" i="0" u="none" strike="noStrike" dirty="0">
                        <a:solidFill>
                          <a:srgbClr val="000000"/>
                        </a:solidFill>
                        <a:effectLst/>
                        <a:latin typeface="Arial" pitchFamily="34" charset="0"/>
                        <a:cs typeface="Arial" pitchFamily="34" charset="0"/>
                      </a:endParaRPr>
                    </a:p>
                  </a:txBody>
                  <a:tcPr marL="9525" marR="9525" marT="9523" marB="0" anchor="ctr"/>
                </a:tc>
                <a:tc>
                  <a:txBody>
                    <a:bodyPr/>
                    <a:lstStyle/>
                    <a:p>
                      <a:pPr algn="l" fontAlgn="b"/>
                      <a:r>
                        <a:rPr lang="id-ID" sz="1800" b="0" i="0" u="none" strike="noStrike" dirty="0" smtClean="0">
                          <a:solidFill>
                            <a:srgbClr val="000000"/>
                          </a:solidFill>
                          <a:effectLst/>
                          <a:latin typeface="Arial" pitchFamily="34" charset="0"/>
                          <a:cs typeface="Arial" pitchFamily="34" charset="0"/>
                        </a:rPr>
                        <a:t>  Switzerland</a:t>
                      </a:r>
                      <a:endParaRPr lang="id-ID" sz="1800" b="0" i="0" u="none" strike="noStrike" dirty="0">
                        <a:solidFill>
                          <a:srgbClr val="000000"/>
                        </a:solidFill>
                        <a:effectLst/>
                        <a:latin typeface="Arial" pitchFamily="34" charset="0"/>
                        <a:cs typeface="Arial" pitchFamily="34" charset="0"/>
                      </a:endParaRPr>
                    </a:p>
                  </a:txBody>
                  <a:tcPr marL="9525" marR="9525" marT="9523" marB="0" anchor="ctr"/>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id-ID" sz="1800" b="0" i="0" u="none" strike="noStrike" dirty="0">
                          <a:solidFill>
                            <a:srgbClr val="000000"/>
                          </a:solidFill>
                          <a:effectLst/>
                          <a:latin typeface="Arial" pitchFamily="34" charset="0"/>
                          <a:cs typeface="Arial" pitchFamily="34" charset="0"/>
                        </a:rPr>
                        <a:t>1</a:t>
                      </a:r>
                    </a:p>
                  </a:txBody>
                  <a:tcPr marL="9525" marR="9525" marT="9523"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2</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3</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09"/>
                  </a:ext>
                </a:extLst>
              </a:tr>
              <a:tr h="370773">
                <a:tc>
                  <a:txBody>
                    <a:bodyPr/>
                    <a:lstStyle/>
                    <a:p>
                      <a:pPr algn="l" fontAlgn="b"/>
                      <a:r>
                        <a:rPr lang="en-US" sz="1800" b="0" i="0" u="none" strike="noStrike" dirty="0" smtClean="0">
                          <a:solidFill>
                            <a:srgbClr val="000000"/>
                          </a:solidFill>
                          <a:effectLst/>
                          <a:latin typeface="Arial" pitchFamily="34" charset="0"/>
                          <a:cs typeface="Arial" pitchFamily="34" charset="0"/>
                        </a:rPr>
                        <a:t>  24</a:t>
                      </a:r>
                      <a:endParaRPr lang="id-ID" sz="1800" b="0" i="0" u="none" strike="noStrike" dirty="0">
                        <a:solidFill>
                          <a:srgbClr val="000000"/>
                        </a:solidFill>
                        <a:effectLst/>
                        <a:latin typeface="Arial" pitchFamily="34" charset="0"/>
                        <a:cs typeface="Arial" pitchFamily="34" charset="0"/>
                      </a:endParaRPr>
                    </a:p>
                  </a:txBody>
                  <a:tcPr marL="9525" marR="9525" marT="9523" marB="0" anchor="ctr"/>
                </a:tc>
                <a:tc>
                  <a:txBody>
                    <a:bodyPr/>
                    <a:lstStyle/>
                    <a:p>
                      <a:pPr algn="l" fontAlgn="b"/>
                      <a:r>
                        <a:rPr lang="id-ID" sz="1800" b="0" i="0" u="none" strike="noStrike" dirty="0" smtClean="0">
                          <a:solidFill>
                            <a:srgbClr val="000000"/>
                          </a:solidFill>
                          <a:effectLst/>
                          <a:latin typeface="Arial" pitchFamily="34" charset="0"/>
                          <a:cs typeface="Arial" pitchFamily="34" charset="0"/>
                        </a:rPr>
                        <a:t>  Taiwan </a:t>
                      </a:r>
                      <a:endParaRPr lang="id-ID" sz="1800" b="0" i="0" u="none" strike="noStrike" dirty="0">
                        <a:solidFill>
                          <a:srgbClr val="000000"/>
                        </a:solidFill>
                        <a:effectLst/>
                        <a:latin typeface="Arial" pitchFamily="34" charset="0"/>
                        <a:cs typeface="Arial" pitchFamily="34" charset="0"/>
                      </a:endParaRPr>
                    </a:p>
                  </a:txBody>
                  <a:tcPr marL="9525" marR="9525" marT="9523" marB="0" anchor="ctr"/>
                </a:tc>
                <a:tc>
                  <a:txBody>
                    <a:bodyPr/>
                    <a:lstStyle/>
                    <a:p>
                      <a:pPr algn="ctr" fontAlgn="b"/>
                      <a:r>
                        <a:rPr lang="id-ID" sz="1800" b="0" i="0" u="none" strike="noStrike" dirty="0">
                          <a:solidFill>
                            <a:srgbClr val="000000"/>
                          </a:solidFill>
                          <a:effectLst/>
                          <a:latin typeface="Arial" pitchFamily="34" charset="0"/>
                          <a:cs typeface="Arial" pitchFamily="34" charset="0"/>
                        </a:rPr>
                        <a:t>3</a:t>
                      </a:r>
                    </a:p>
                  </a:txBody>
                  <a:tcPr marL="9525" marR="9525" marT="9523"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3</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10"/>
                  </a:ext>
                </a:extLst>
              </a:tr>
              <a:tr h="370773">
                <a:tc>
                  <a:txBody>
                    <a:bodyPr/>
                    <a:lstStyle/>
                    <a:p>
                      <a:r>
                        <a:rPr lang="en-US" sz="1800" b="1" dirty="0" smtClean="0">
                          <a:solidFill>
                            <a:srgbClr val="FF0000"/>
                          </a:solidFill>
                          <a:latin typeface="Arial" pitchFamily="34" charset="0"/>
                          <a:cs typeface="Arial" pitchFamily="34" charset="0"/>
                        </a:rPr>
                        <a:t>25</a:t>
                      </a:r>
                      <a:endParaRPr lang="id-ID" sz="1800" b="1" dirty="0">
                        <a:solidFill>
                          <a:srgbClr val="FF0000"/>
                        </a:solidFill>
                        <a:latin typeface="Arial" pitchFamily="34" charset="0"/>
                        <a:cs typeface="Arial" pitchFamily="34" charset="0"/>
                      </a:endParaRPr>
                    </a:p>
                  </a:txBody>
                  <a:tcPr marL="91439" marR="91439" marT="45712" marB="45712"/>
                </a:tc>
                <a:tc>
                  <a:txBody>
                    <a:bodyPr/>
                    <a:lstStyle/>
                    <a:p>
                      <a:r>
                        <a:rPr lang="id-ID" sz="1800" b="1" dirty="0" smtClean="0">
                          <a:solidFill>
                            <a:srgbClr val="FF0000"/>
                          </a:solidFill>
                          <a:latin typeface="Arial" pitchFamily="34" charset="0"/>
                          <a:cs typeface="Arial" pitchFamily="34" charset="0"/>
                        </a:rPr>
                        <a:t>Thailand</a:t>
                      </a:r>
                      <a:endParaRPr lang="id-ID" sz="1800" b="1" dirty="0">
                        <a:solidFill>
                          <a:srgbClr val="FF0000"/>
                        </a:solidFill>
                        <a:latin typeface="Arial" pitchFamily="34" charset="0"/>
                        <a:cs typeface="Arial" pitchFamily="34" charset="0"/>
                      </a:endParaRPr>
                    </a:p>
                  </a:txBody>
                  <a:tcPr marL="91439" marR="91439" marT="45712" marB="45712"/>
                </a:tc>
                <a:tc>
                  <a:txBody>
                    <a:bodyPr/>
                    <a:lstStyle/>
                    <a:p>
                      <a:pPr algn="ctr"/>
                      <a:r>
                        <a:rPr lang="id-ID" sz="1800" b="1" dirty="0" smtClean="0">
                          <a:solidFill>
                            <a:srgbClr val="FF0000"/>
                          </a:solidFill>
                          <a:latin typeface="Arial" pitchFamily="34" charset="0"/>
                          <a:cs typeface="Arial" pitchFamily="34" charset="0"/>
                        </a:rPr>
                        <a:t>1</a:t>
                      </a:r>
                      <a:endParaRPr lang="id-ID" sz="1800" b="1" dirty="0">
                        <a:solidFill>
                          <a:srgbClr val="FF0000"/>
                        </a:solidFill>
                        <a:latin typeface="Arial" pitchFamily="34" charset="0"/>
                        <a:cs typeface="Arial" pitchFamily="34" charset="0"/>
                      </a:endParaRPr>
                    </a:p>
                  </a:txBody>
                  <a:tcPr marL="91439" marR="91439" marT="45712" marB="45712"/>
                </a:tc>
                <a:tc>
                  <a:txBody>
                    <a:bodyPr/>
                    <a:lstStyle/>
                    <a:p>
                      <a:pPr algn="ctr" fontAlgn="b"/>
                      <a:r>
                        <a:rPr lang="id-ID" sz="1800" b="1" i="0" u="none" strike="noStrike" dirty="0" smtClean="0">
                          <a:solidFill>
                            <a:srgbClr val="FF0000"/>
                          </a:solidFill>
                          <a:effectLst/>
                          <a:latin typeface="Arial" pitchFamily="34" charset="0"/>
                          <a:cs typeface="Arial" pitchFamily="34" charset="0"/>
                        </a:rPr>
                        <a:t>3</a:t>
                      </a:r>
                      <a:endParaRPr lang="id-ID" sz="1800" b="1" i="0" u="none" strike="noStrike" dirty="0">
                        <a:solidFill>
                          <a:srgbClr val="FF0000"/>
                        </a:solidFill>
                        <a:effectLst/>
                        <a:latin typeface="Arial" pitchFamily="34" charset="0"/>
                        <a:cs typeface="Arial" pitchFamily="34" charset="0"/>
                      </a:endParaRPr>
                    </a:p>
                  </a:txBody>
                  <a:tcPr marL="9525" marR="9525" marT="9523" marB="0" anchor="b"/>
                </a:tc>
                <a:tc>
                  <a:txBody>
                    <a:bodyPr/>
                    <a:lstStyle/>
                    <a:p>
                      <a:pPr algn="ctr" fontAlgn="b"/>
                      <a:r>
                        <a:rPr lang="id-ID" sz="1800" b="1" i="0" u="none" strike="noStrike" dirty="0" smtClean="0">
                          <a:solidFill>
                            <a:srgbClr val="FF0000"/>
                          </a:solidFill>
                          <a:effectLst/>
                          <a:latin typeface="Arial" pitchFamily="34" charset="0"/>
                          <a:cs typeface="Arial" pitchFamily="34" charset="0"/>
                        </a:rPr>
                        <a:t>-</a:t>
                      </a:r>
                      <a:endParaRPr lang="id-ID" sz="1800" b="1" i="0" u="none" strike="noStrike" dirty="0">
                        <a:solidFill>
                          <a:srgbClr val="FF0000"/>
                        </a:solidFill>
                        <a:effectLst/>
                        <a:latin typeface="Arial" pitchFamily="34" charset="0"/>
                        <a:cs typeface="Arial" pitchFamily="34" charset="0"/>
                      </a:endParaRPr>
                    </a:p>
                  </a:txBody>
                  <a:tcPr marL="9525" marR="9525" marT="9523" marB="0" anchor="b"/>
                </a:tc>
                <a:tc>
                  <a:txBody>
                    <a:bodyPr/>
                    <a:lstStyle/>
                    <a:p>
                      <a:pPr algn="ctr" fontAlgn="b"/>
                      <a:r>
                        <a:rPr lang="en-US" sz="1800" b="1" i="0" u="none" strike="noStrike" dirty="0" smtClean="0">
                          <a:solidFill>
                            <a:srgbClr val="FF0000"/>
                          </a:solidFill>
                          <a:effectLst/>
                          <a:latin typeface="Arial" pitchFamily="34" charset="0"/>
                          <a:cs typeface="Arial" pitchFamily="34" charset="0"/>
                        </a:rPr>
                        <a:t>4</a:t>
                      </a:r>
                      <a:endParaRPr lang="id-ID" sz="1800" b="1" i="0" u="none" strike="noStrike" dirty="0">
                        <a:solidFill>
                          <a:srgbClr val="FF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11"/>
                  </a:ext>
                </a:extLst>
              </a:tr>
              <a:tr h="370773">
                <a:tc>
                  <a:txBody>
                    <a:bodyPr/>
                    <a:lstStyle/>
                    <a:p>
                      <a:r>
                        <a:rPr lang="en-US" sz="1800" dirty="0" smtClean="0">
                          <a:latin typeface="Arial" pitchFamily="34" charset="0"/>
                          <a:cs typeface="Arial" pitchFamily="34" charset="0"/>
                        </a:rPr>
                        <a:t>26</a:t>
                      </a:r>
                      <a:endParaRPr lang="id-ID" sz="1800" dirty="0">
                        <a:latin typeface="Arial" pitchFamily="34" charset="0"/>
                        <a:cs typeface="Arial" pitchFamily="34" charset="0"/>
                      </a:endParaRPr>
                    </a:p>
                  </a:txBody>
                  <a:tcPr marL="91439" marR="91439" marT="45712" marB="45712"/>
                </a:tc>
                <a:tc>
                  <a:txBody>
                    <a:bodyPr/>
                    <a:lstStyle/>
                    <a:p>
                      <a:r>
                        <a:rPr lang="id-ID" sz="1800" dirty="0" smtClean="0">
                          <a:latin typeface="Arial" pitchFamily="34" charset="0"/>
                          <a:cs typeface="Arial" pitchFamily="34" charset="0"/>
                        </a:rPr>
                        <a:t>USA</a:t>
                      </a:r>
                      <a:endParaRPr lang="id-ID" sz="1800" dirty="0">
                        <a:latin typeface="Arial" pitchFamily="34" charset="0"/>
                        <a:cs typeface="Arial" pitchFamily="34" charset="0"/>
                      </a:endParaRPr>
                    </a:p>
                  </a:txBody>
                  <a:tcPr marL="91439" marR="91439" marT="45712" marB="45712"/>
                </a:tc>
                <a:tc>
                  <a:txBody>
                    <a:bodyPr/>
                    <a:lstStyle/>
                    <a:p>
                      <a:pPr algn="ctr"/>
                      <a:r>
                        <a:rPr lang="id-ID" sz="1800" dirty="0" smtClean="0">
                          <a:latin typeface="Arial" pitchFamily="34" charset="0"/>
                          <a:cs typeface="Arial" pitchFamily="34" charset="0"/>
                        </a:rPr>
                        <a:t>-</a:t>
                      </a:r>
                      <a:endParaRPr lang="id-ID" sz="1800" dirty="0">
                        <a:latin typeface="Arial" pitchFamily="34" charset="0"/>
                        <a:cs typeface="Arial" pitchFamily="34" charset="0"/>
                      </a:endParaRPr>
                    </a:p>
                  </a:txBody>
                  <a:tcPr marL="91439" marR="91439" marT="45712" marB="45712"/>
                </a:tc>
                <a:tc>
                  <a:txBody>
                    <a:bodyPr/>
                    <a:lstStyle/>
                    <a:p>
                      <a:pPr algn="ctr" fontAlgn="b"/>
                      <a:r>
                        <a:rPr lang="id-ID" sz="1800" b="0" i="0" u="none" strike="noStrike" dirty="0" smtClean="0">
                          <a:solidFill>
                            <a:srgbClr val="000000"/>
                          </a:solidFill>
                          <a:effectLst/>
                          <a:latin typeface="Arial" pitchFamily="34" charset="0"/>
                          <a:cs typeface="Arial" pitchFamily="34" charset="0"/>
                        </a:rPr>
                        <a:t>5</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id-ID" sz="1800" b="0" i="0" u="none" strike="noStrike" dirty="0" smtClean="0">
                          <a:solidFill>
                            <a:srgbClr val="000000"/>
                          </a:solidFill>
                          <a:effectLst/>
                          <a:latin typeface="Arial" pitchFamily="34" charset="0"/>
                          <a:cs typeface="Arial" pitchFamily="34" charset="0"/>
                        </a:rPr>
                        <a:t>7</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tc>
                  <a:txBody>
                    <a:bodyPr/>
                    <a:lstStyle/>
                    <a:p>
                      <a:pPr algn="ctr" fontAlgn="b"/>
                      <a:r>
                        <a:rPr lang="en-US" sz="1800" b="0" i="0" u="none" strike="noStrike" dirty="0" smtClean="0">
                          <a:solidFill>
                            <a:srgbClr val="000000"/>
                          </a:solidFill>
                          <a:effectLst/>
                          <a:latin typeface="Arial" pitchFamily="34" charset="0"/>
                          <a:cs typeface="Arial" pitchFamily="34" charset="0"/>
                        </a:rPr>
                        <a:t>12</a:t>
                      </a:r>
                      <a:endParaRPr lang="id-ID" sz="1800" b="0" i="0" u="none" strike="noStrike" dirty="0">
                        <a:solidFill>
                          <a:srgbClr val="00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12"/>
                  </a:ext>
                </a:extLst>
              </a:tr>
              <a:tr h="370773">
                <a:tc>
                  <a:txBody>
                    <a:bodyPr/>
                    <a:lstStyle/>
                    <a:p>
                      <a:r>
                        <a:rPr lang="en-US" sz="1800" b="1" dirty="0" smtClean="0">
                          <a:solidFill>
                            <a:srgbClr val="FF0000"/>
                          </a:solidFill>
                          <a:latin typeface="Arial" pitchFamily="34" charset="0"/>
                          <a:cs typeface="Arial" pitchFamily="34" charset="0"/>
                        </a:rPr>
                        <a:t>27</a:t>
                      </a:r>
                      <a:endParaRPr lang="id-ID" sz="1800" b="1" dirty="0">
                        <a:solidFill>
                          <a:srgbClr val="FF0000"/>
                        </a:solidFill>
                        <a:latin typeface="Arial" pitchFamily="34" charset="0"/>
                        <a:cs typeface="Arial" pitchFamily="34" charset="0"/>
                      </a:endParaRPr>
                    </a:p>
                  </a:txBody>
                  <a:tcPr marL="91439" marR="91439" marT="45712" marB="45712"/>
                </a:tc>
                <a:tc>
                  <a:txBody>
                    <a:bodyPr/>
                    <a:lstStyle/>
                    <a:p>
                      <a:r>
                        <a:rPr lang="id-ID" sz="1800" b="1" dirty="0" smtClean="0">
                          <a:solidFill>
                            <a:srgbClr val="FF0000"/>
                          </a:solidFill>
                          <a:latin typeface="Arial" pitchFamily="34" charset="0"/>
                          <a:cs typeface="Arial" pitchFamily="34" charset="0"/>
                        </a:rPr>
                        <a:t>Vietnam</a:t>
                      </a:r>
                      <a:endParaRPr lang="id-ID" sz="1800" b="1" dirty="0">
                        <a:solidFill>
                          <a:srgbClr val="FF0000"/>
                        </a:solidFill>
                        <a:latin typeface="Arial" pitchFamily="34" charset="0"/>
                        <a:cs typeface="Arial" pitchFamily="34" charset="0"/>
                      </a:endParaRPr>
                    </a:p>
                  </a:txBody>
                  <a:tcPr marL="91439" marR="91439" marT="45712" marB="45712"/>
                </a:tc>
                <a:tc>
                  <a:txBody>
                    <a:bodyPr/>
                    <a:lstStyle/>
                    <a:p>
                      <a:pPr algn="ctr"/>
                      <a:r>
                        <a:rPr lang="id-ID" sz="1800" b="1" dirty="0" smtClean="0">
                          <a:solidFill>
                            <a:srgbClr val="FF0000"/>
                          </a:solidFill>
                          <a:latin typeface="Arial" pitchFamily="34" charset="0"/>
                          <a:cs typeface="Arial" pitchFamily="34" charset="0"/>
                        </a:rPr>
                        <a:t>1</a:t>
                      </a:r>
                      <a:endParaRPr lang="id-ID" sz="1800" b="1" dirty="0">
                        <a:solidFill>
                          <a:srgbClr val="FF0000"/>
                        </a:solidFill>
                        <a:latin typeface="Arial" pitchFamily="34" charset="0"/>
                        <a:cs typeface="Arial" pitchFamily="34" charset="0"/>
                      </a:endParaRPr>
                    </a:p>
                  </a:txBody>
                  <a:tcPr marL="91439" marR="91439" marT="45712" marB="45712"/>
                </a:tc>
                <a:tc>
                  <a:txBody>
                    <a:bodyPr/>
                    <a:lstStyle/>
                    <a:p>
                      <a:pPr algn="ctr" fontAlgn="b"/>
                      <a:r>
                        <a:rPr lang="id-ID" sz="1800" b="1" i="0" u="none" strike="noStrike" dirty="0" smtClean="0">
                          <a:solidFill>
                            <a:srgbClr val="FF0000"/>
                          </a:solidFill>
                          <a:effectLst/>
                          <a:latin typeface="Arial" pitchFamily="34" charset="0"/>
                          <a:cs typeface="Arial" pitchFamily="34" charset="0"/>
                        </a:rPr>
                        <a:t>1</a:t>
                      </a:r>
                      <a:endParaRPr lang="id-ID" sz="1800" b="1" i="0" u="none" strike="noStrike" dirty="0">
                        <a:solidFill>
                          <a:srgbClr val="FF0000"/>
                        </a:solidFill>
                        <a:effectLst/>
                        <a:latin typeface="Arial" pitchFamily="34" charset="0"/>
                        <a:cs typeface="Arial" pitchFamily="34" charset="0"/>
                      </a:endParaRPr>
                    </a:p>
                  </a:txBody>
                  <a:tcPr marL="9525" marR="9525" marT="9523" marB="0" anchor="b"/>
                </a:tc>
                <a:tc>
                  <a:txBody>
                    <a:bodyPr/>
                    <a:lstStyle/>
                    <a:p>
                      <a:pPr algn="ctr" fontAlgn="b"/>
                      <a:r>
                        <a:rPr lang="id-ID" sz="1800" b="1" i="0" u="none" strike="noStrike" dirty="0" smtClean="0">
                          <a:solidFill>
                            <a:srgbClr val="FF0000"/>
                          </a:solidFill>
                          <a:effectLst/>
                          <a:latin typeface="Arial" pitchFamily="34" charset="0"/>
                          <a:cs typeface="Arial" pitchFamily="34" charset="0"/>
                        </a:rPr>
                        <a:t>-</a:t>
                      </a:r>
                      <a:endParaRPr lang="id-ID" sz="1800" b="1" i="0" u="none" strike="noStrike" dirty="0">
                        <a:solidFill>
                          <a:srgbClr val="FF0000"/>
                        </a:solidFill>
                        <a:effectLst/>
                        <a:latin typeface="Arial" pitchFamily="34" charset="0"/>
                        <a:cs typeface="Arial" pitchFamily="34" charset="0"/>
                      </a:endParaRPr>
                    </a:p>
                  </a:txBody>
                  <a:tcPr marL="9525" marR="9525" marT="9523" marB="0" anchor="b"/>
                </a:tc>
                <a:tc>
                  <a:txBody>
                    <a:bodyPr/>
                    <a:lstStyle/>
                    <a:p>
                      <a:pPr algn="ctr" fontAlgn="b"/>
                      <a:r>
                        <a:rPr lang="en-US" sz="1800" b="1" i="0" u="none" strike="noStrike" dirty="0" smtClean="0">
                          <a:solidFill>
                            <a:srgbClr val="FF0000"/>
                          </a:solidFill>
                          <a:effectLst/>
                          <a:latin typeface="Arial" pitchFamily="34" charset="0"/>
                          <a:cs typeface="Arial" pitchFamily="34" charset="0"/>
                        </a:rPr>
                        <a:t>2</a:t>
                      </a:r>
                      <a:endParaRPr lang="id-ID" sz="1800" b="1" i="0" u="none" strike="noStrike" dirty="0">
                        <a:solidFill>
                          <a:srgbClr val="FF0000"/>
                        </a:solidFill>
                        <a:effectLst/>
                        <a:latin typeface="Arial" pitchFamily="34" charset="0"/>
                        <a:cs typeface="Arial" pitchFamily="34" charset="0"/>
                      </a:endParaRPr>
                    </a:p>
                  </a:txBody>
                  <a:tcPr marL="9525" marR="9525" marT="9523" marB="0" anchor="b"/>
                </a:tc>
                <a:extLst>
                  <a:ext uri="{0D108BD9-81ED-4DB2-BD59-A6C34878D82A}">
                    <a16:rowId xmlns:a16="http://schemas.microsoft.com/office/drawing/2014/main" val="10013"/>
                  </a:ext>
                </a:extLst>
              </a:tr>
              <a:tr h="370773">
                <a:tc>
                  <a:txBody>
                    <a:bodyPr/>
                    <a:lstStyle/>
                    <a:p>
                      <a:endParaRPr lang="id-ID" sz="1800" b="1" dirty="0"/>
                    </a:p>
                  </a:txBody>
                  <a:tcPr marL="91439" marR="91439" marT="45712" marB="45712"/>
                </a:tc>
                <a:tc>
                  <a:txBody>
                    <a:bodyPr/>
                    <a:lstStyle/>
                    <a:p>
                      <a:r>
                        <a:rPr lang="id-ID" sz="1800" b="1" dirty="0" smtClean="0"/>
                        <a:t>TOTAL</a:t>
                      </a:r>
                      <a:endParaRPr lang="id-ID" sz="1800" b="1" dirty="0"/>
                    </a:p>
                  </a:txBody>
                  <a:tcPr marL="91439" marR="91439" marT="45712" marB="45712"/>
                </a:tc>
                <a:tc>
                  <a:txBody>
                    <a:bodyPr/>
                    <a:lstStyle/>
                    <a:p>
                      <a:pPr algn="ctr"/>
                      <a:r>
                        <a:rPr lang="id-ID" sz="1800" b="1" dirty="0" smtClean="0"/>
                        <a:t>73</a:t>
                      </a:r>
                      <a:endParaRPr lang="id-ID" sz="1800" b="1" dirty="0"/>
                    </a:p>
                  </a:txBody>
                  <a:tcPr marL="91439" marR="91439" marT="45712" marB="45712"/>
                </a:tc>
                <a:tc>
                  <a:txBody>
                    <a:bodyPr/>
                    <a:lstStyle/>
                    <a:p>
                      <a:pPr algn="ctr"/>
                      <a:r>
                        <a:rPr lang="id-ID" sz="1800" b="1" dirty="0" smtClean="0"/>
                        <a:t>176</a:t>
                      </a:r>
                      <a:endParaRPr lang="id-ID" sz="1800" b="1" dirty="0"/>
                    </a:p>
                  </a:txBody>
                  <a:tcPr marL="9525" marR="9525" marT="9523" marB="0" anchor="b"/>
                </a:tc>
                <a:tc>
                  <a:txBody>
                    <a:bodyPr/>
                    <a:lstStyle/>
                    <a:p>
                      <a:pPr algn="ctr"/>
                      <a:r>
                        <a:rPr lang="id-ID" sz="1800" b="1" dirty="0" smtClean="0"/>
                        <a:t>58</a:t>
                      </a:r>
                      <a:endParaRPr lang="id-ID" sz="1800" b="1" dirty="0"/>
                    </a:p>
                  </a:txBody>
                  <a:tcPr marL="9525" marR="9525" marT="9523" marB="0" anchor="b"/>
                </a:tc>
                <a:tc>
                  <a:txBody>
                    <a:bodyPr/>
                    <a:lstStyle/>
                    <a:p>
                      <a:pPr algn="ctr"/>
                      <a:r>
                        <a:rPr lang="en-US" sz="1800" b="1" dirty="0" smtClean="0"/>
                        <a:t>307</a:t>
                      </a:r>
                      <a:endParaRPr lang="id-ID" sz="1800" b="1" dirty="0"/>
                    </a:p>
                  </a:txBody>
                  <a:tcPr marL="9525" marR="9525" marT="9523" marB="0" anchor="b">
                    <a:solidFill>
                      <a:srgbClr val="FFFF00"/>
                    </a:solidFill>
                  </a:tcPr>
                </a:tc>
                <a:extLst>
                  <a:ext uri="{0D108BD9-81ED-4DB2-BD59-A6C34878D82A}">
                    <a16:rowId xmlns:a16="http://schemas.microsoft.com/office/drawing/2014/main" val="10014"/>
                  </a:ext>
                </a:extLst>
              </a:tr>
            </a:tbl>
          </a:graphicData>
        </a:graphic>
      </p:graphicFrame>
      <p:sp>
        <p:nvSpPr>
          <p:cNvPr id="59508" name="Title 1"/>
          <p:cNvSpPr>
            <a:spLocks noGrp="1"/>
          </p:cNvSpPr>
          <p:nvPr>
            <p:ph type="title"/>
          </p:nvPr>
        </p:nvSpPr>
        <p:spPr>
          <a:xfrm>
            <a:off x="2800351" y="79375"/>
            <a:ext cx="7472363" cy="731838"/>
          </a:xfrm>
          <a:solidFill>
            <a:srgbClr val="FFFF00"/>
          </a:solidFill>
        </p:spPr>
        <p:txBody>
          <a:bodyPr>
            <a:normAutofit fontScale="90000"/>
          </a:bodyPr>
          <a:lstStyle/>
          <a:p>
            <a:r>
              <a:rPr lang="en-US" altLang="en-US" sz="2400" b="1"/>
              <a:t>TENAGA KESEHATAN LUAR NEGERI YG MASUK </a:t>
            </a:r>
            <a:br>
              <a:rPr lang="en-US" altLang="en-US" sz="2400" b="1"/>
            </a:br>
            <a:r>
              <a:rPr lang="en-US" altLang="en-US" sz="2400" b="1"/>
              <a:t>KE INDONESIA TAHUN 2013 - 2015</a:t>
            </a:r>
            <a:endParaRPr lang="id-ID" altLang="en-US" sz="2400" b="1" i="1"/>
          </a:p>
        </p:txBody>
      </p:sp>
      <p:pic>
        <p:nvPicPr>
          <p:cNvPr id="59509" name="Picture 5"/>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771650" y="393700"/>
            <a:ext cx="1028700" cy="206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08141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3"/>
          <p:cNvSpPr>
            <a:spLocks noGrp="1"/>
          </p:cNvSpPr>
          <p:nvPr>
            <p:ph type="title"/>
          </p:nvPr>
        </p:nvSpPr>
        <p:spPr>
          <a:xfrm>
            <a:off x="747162" y="2706986"/>
            <a:ext cx="9793837" cy="2299580"/>
          </a:xfrm>
          <a:solidFill>
            <a:schemeClr val="accent5">
              <a:lumMod val="60000"/>
              <a:lumOff val="40000"/>
            </a:schemeClr>
          </a:solidFill>
        </p:spPr>
        <p:txBody>
          <a:bodyPr anchor="ctr">
            <a:normAutofit/>
          </a:bodyPr>
          <a:lstStyle/>
          <a:p>
            <a:pPr marL="93663" indent="3175"/>
            <a:r>
              <a:rPr lang="en-GB" altLang="en-US" sz="4400" b="1" dirty="0" smtClean="0"/>
              <a:t>4.  </a:t>
            </a:r>
            <a:r>
              <a:rPr lang="id-ID" altLang="en-US" sz="4400" b="1" dirty="0" smtClean="0"/>
              <a:t>KESIAPAN </a:t>
            </a:r>
            <a:r>
              <a:rPr lang="en-GB" altLang="en-US" sz="4400" b="1" dirty="0" smtClean="0"/>
              <a:t>SEKTOR KESEHATAN</a:t>
            </a:r>
            <a:br>
              <a:rPr lang="en-GB" altLang="en-US" sz="4400" b="1" dirty="0" smtClean="0"/>
            </a:br>
            <a:r>
              <a:rPr lang="en-GB" altLang="en-US" sz="4400" b="1" dirty="0"/>
              <a:t> </a:t>
            </a:r>
            <a:r>
              <a:rPr lang="en-GB" altLang="en-US" sz="4400" b="1" dirty="0" smtClean="0"/>
              <a:t>    </a:t>
            </a:r>
            <a:r>
              <a:rPr lang="id-ID" altLang="en-US" sz="4400" b="1" dirty="0" smtClean="0"/>
              <a:t>MENGHADAPI </a:t>
            </a:r>
            <a:r>
              <a:rPr lang="id-ID" altLang="en-US" sz="4400" b="1" dirty="0"/>
              <a:t>MASYARAKAT </a:t>
            </a:r>
            <a:r>
              <a:rPr lang="en-GB" altLang="en-US" sz="4400" b="1" dirty="0" smtClean="0"/>
              <a:t/>
            </a:r>
            <a:br>
              <a:rPr lang="en-GB" altLang="en-US" sz="4400" b="1" dirty="0" smtClean="0"/>
            </a:br>
            <a:r>
              <a:rPr lang="en-GB" altLang="en-US" sz="4400" b="1" dirty="0"/>
              <a:t> </a:t>
            </a:r>
            <a:r>
              <a:rPr lang="en-GB" altLang="en-US" sz="4400" b="1" dirty="0" smtClean="0"/>
              <a:t>    </a:t>
            </a:r>
            <a:r>
              <a:rPr lang="id-ID" altLang="en-US" sz="4400" b="1" dirty="0" smtClean="0"/>
              <a:t>EKONOMI </a:t>
            </a:r>
            <a:r>
              <a:rPr lang="id-ID" altLang="en-US" sz="4400" b="1" dirty="0"/>
              <a:t>ASEAN 2015</a:t>
            </a:r>
          </a:p>
        </p:txBody>
      </p:sp>
    </p:spTree>
    <p:extLst>
      <p:ext uri="{BB962C8B-B14F-4D97-AF65-F5344CB8AC3E}">
        <p14:creationId xmlns:p14="http://schemas.microsoft.com/office/powerpoint/2010/main" val="2242498922"/>
      </p:ext>
    </p:extLst>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1073" y="773416"/>
            <a:ext cx="9994231" cy="6253025"/>
          </a:xfrm>
          <a:solidFill>
            <a:schemeClr val="tx2">
              <a:lumMod val="20000"/>
              <a:lumOff val="80000"/>
            </a:schemeClr>
          </a:solidFill>
        </p:spPr>
        <p:txBody>
          <a:bodyPr>
            <a:normAutofit fontScale="40000" lnSpcReduction="20000"/>
          </a:bodyPr>
          <a:lstStyle/>
          <a:p>
            <a:pPr marL="514350" indent="-514350">
              <a:lnSpc>
                <a:spcPct val="120000"/>
              </a:lnSpc>
              <a:spcAft>
                <a:spcPts val="600"/>
              </a:spcAft>
              <a:buFont typeface="+mj-lt"/>
              <a:buAutoNum type="arabicParenR"/>
            </a:pPr>
            <a:endParaRPr lang="en-US" sz="5000" dirty="0" smtClean="0">
              <a:latin typeface="Arial" panose="020B0604020202020204" pitchFamily="34" charset="0"/>
              <a:cs typeface="Arial" panose="020B0604020202020204" pitchFamily="34" charset="0"/>
            </a:endParaRPr>
          </a:p>
          <a:p>
            <a:pPr marL="514350" indent="-514350">
              <a:lnSpc>
                <a:spcPct val="120000"/>
              </a:lnSpc>
              <a:spcAft>
                <a:spcPts val="600"/>
              </a:spcAft>
              <a:buFont typeface="+mj-lt"/>
              <a:buAutoNum type="arabicParenR"/>
            </a:pPr>
            <a:r>
              <a:rPr lang="en-US" sz="5000" dirty="0" err="1" smtClean="0">
                <a:latin typeface="Arial" panose="020B0604020202020204" pitchFamily="34" charset="0"/>
                <a:cs typeface="Arial" panose="020B0604020202020204" pitchFamily="34" charset="0"/>
              </a:rPr>
              <a:t>Pengembangan</a:t>
            </a:r>
            <a:r>
              <a:rPr lang="en-US" sz="5000" dirty="0" smtClean="0">
                <a:latin typeface="Arial" panose="020B0604020202020204" pitchFamily="34" charset="0"/>
                <a:cs typeface="Arial" panose="020B0604020202020204" pitchFamily="34" charset="0"/>
              </a:rPr>
              <a:t> </a:t>
            </a:r>
            <a:r>
              <a:rPr lang="en-US" sz="5000" dirty="0" err="1" smtClean="0">
                <a:latin typeface="Arial" panose="020B0604020202020204" pitchFamily="34" charset="0"/>
                <a:cs typeface="Arial" panose="020B0604020202020204" pitchFamily="34" charset="0"/>
              </a:rPr>
              <a:t>Standar</a:t>
            </a:r>
            <a:r>
              <a:rPr lang="en-US" sz="5000" dirty="0" smtClean="0">
                <a:latin typeface="Arial" panose="020B0604020202020204" pitchFamily="34" charset="0"/>
                <a:cs typeface="Arial" panose="020B0604020202020204" pitchFamily="34" charset="0"/>
              </a:rPr>
              <a:t> </a:t>
            </a:r>
            <a:r>
              <a:rPr lang="en-US" sz="5000" dirty="0" err="1" smtClean="0">
                <a:latin typeface="Arial" panose="020B0604020202020204" pitchFamily="34" charset="0"/>
                <a:cs typeface="Arial" panose="020B0604020202020204" pitchFamily="34" charset="0"/>
              </a:rPr>
              <a:t>Kompetensi</a:t>
            </a:r>
            <a:r>
              <a:rPr lang="en-US" sz="5000" dirty="0" smtClean="0">
                <a:latin typeface="Arial" panose="020B0604020202020204" pitchFamily="34" charset="0"/>
                <a:cs typeface="Arial" panose="020B0604020202020204" pitchFamily="34" charset="0"/>
              </a:rPr>
              <a:t> &amp; </a:t>
            </a:r>
            <a:r>
              <a:rPr lang="en-US" sz="5000" dirty="0" err="1" smtClean="0">
                <a:latin typeface="Arial" panose="020B0604020202020204" pitchFamily="34" charset="0"/>
                <a:cs typeface="Arial" panose="020B0604020202020204" pitchFamily="34" charset="0"/>
              </a:rPr>
              <a:t>Kode</a:t>
            </a:r>
            <a:r>
              <a:rPr lang="en-US" sz="5000" dirty="0" smtClean="0">
                <a:latin typeface="Arial" panose="020B0604020202020204" pitchFamily="34" charset="0"/>
                <a:cs typeface="Arial" panose="020B0604020202020204" pitchFamily="34" charset="0"/>
              </a:rPr>
              <a:t> </a:t>
            </a:r>
            <a:r>
              <a:rPr lang="en-US" sz="5000" dirty="0" err="1" smtClean="0">
                <a:latin typeface="Arial" panose="020B0604020202020204" pitchFamily="34" charset="0"/>
                <a:cs typeface="Arial" panose="020B0604020202020204" pitchFamily="34" charset="0"/>
              </a:rPr>
              <a:t>etik</a:t>
            </a:r>
            <a:r>
              <a:rPr lang="en-US" sz="5000" dirty="0" smtClean="0">
                <a:latin typeface="Arial" panose="020B0604020202020204" pitchFamily="34" charset="0"/>
                <a:cs typeface="Arial" panose="020B0604020202020204" pitchFamily="34" charset="0"/>
              </a:rPr>
              <a:t> – regional- </a:t>
            </a:r>
            <a:r>
              <a:rPr lang="en-US" sz="5000" dirty="0" err="1" smtClean="0">
                <a:latin typeface="Arial" panose="020B0604020202020204" pitchFamily="34" charset="0"/>
                <a:cs typeface="Arial" panose="020B0604020202020204" pitchFamily="34" charset="0"/>
              </a:rPr>
              <a:t>internasional</a:t>
            </a:r>
            <a:endParaRPr lang="en-US" sz="5000" dirty="0" smtClean="0">
              <a:latin typeface="Arial" panose="020B0604020202020204" pitchFamily="34" charset="0"/>
              <a:cs typeface="Arial" panose="020B0604020202020204" pitchFamily="34" charset="0"/>
            </a:endParaRPr>
          </a:p>
          <a:p>
            <a:pPr marL="514350" indent="-514350">
              <a:lnSpc>
                <a:spcPct val="120000"/>
              </a:lnSpc>
              <a:spcAft>
                <a:spcPts val="600"/>
              </a:spcAft>
              <a:buFont typeface="+mj-lt"/>
              <a:buAutoNum type="arabicParenR"/>
            </a:pPr>
            <a:r>
              <a:rPr lang="id-ID" altLang="en-US" sz="5000" dirty="0" smtClean="0">
                <a:latin typeface="Arial" panose="020B0604020202020204" pitchFamily="34" charset="0"/>
                <a:cs typeface="Arial" panose="020B0604020202020204" pitchFamily="34" charset="0"/>
              </a:rPr>
              <a:t>Meningkatkan</a:t>
            </a:r>
            <a:r>
              <a:rPr lang="en-US" altLang="en-US" sz="5000" dirty="0" smtClean="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standar</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pendidikan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pelayanan</a:t>
            </a:r>
            <a:r>
              <a:rPr lang="en-US" altLang="en-US" sz="5000" dirty="0">
                <a:latin typeface="Arial" panose="020B0604020202020204" pitchFamily="34" charset="0"/>
                <a:cs typeface="Arial" panose="020B0604020202020204" pitchFamily="34" charset="0"/>
              </a:rPr>
              <a:t> &amp; </a:t>
            </a:r>
            <a:r>
              <a:rPr lang="en-US" altLang="en-US" sz="5000" dirty="0" err="1">
                <a:latin typeface="Arial" panose="020B0604020202020204" pitchFamily="34" charset="0"/>
                <a:cs typeface="Arial" panose="020B0604020202020204" pitchFamily="34" charset="0"/>
              </a:rPr>
              <a:t>kompetensi</a:t>
            </a:r>
            <a:r>
              <a:rPr lang="en-US" altLang="en-US" sz="5000" dirty="0" smtClean="0">
                <a:latin typeface="Arial" panose="020B0604020202020204" pitchFamily="34" charset="0"/>
                <a:cs typeface="Arial" panose="020B0604020202020204" pitchFamily="34" charset="0"/>
              </a:rPr>
              <a:t>;</a:t>
            </a:r>
          </a:p>
          <a:p>
            <a:pPr marL="514350" indent="-514350">
              <a:lnSpc>
                <a:spcPct val="120000"/>
              </a:lnSpc>
              <a:spcAft>
                <a:spcPts val="600"/>
              </a:spcAft>
              <a:buFont typeface="+mj-lt"/>
              <a:buAutoNum type="arabicParenR"/>
            </a:pPr>
            <a:r>
              <a:rPr lang="en-US" altLang="en-US" sz="5000" dirty="0" err="1" smtClean="0">
                <a:latin typeface="Arial" panose="020B0604020202020204" pitchFamily="34" charset="0"/>
                <a:cs typeface="Arial" panose="020B0604020202020204" pitchFamily="34" charset="0"/>
              </a:rPr>
              <a:t>Penyesuaian</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Nomenklatur</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Internasional</a:t>
            </a:r>
            <a:r>
              <a:rPr lang="en-US" altLang="en-US" sz="5000" dirty="0" smtClean="0">
                <a:latin typeface="Arial" panose="020B0604020202020204" pitchFamily="34" charset="0"/>
                <a:cs typeface="Arial" panose="020B0604020202020204" pitchFamily="34" charset="0"/>
              </a:rPr>
              <a:t> </a:t>
            </a:r>
          </a:p>
          <a:p>
            <a:pPr marL="514350" indent="-514350">
              <a:lnSpc>
                <a:spcPct val="120000"/>
              </a:lnSpc>
              <a:spcAft>
                <a:spcPts val="600"/>
              </a:spcAft>
              <a:buFont typeface="+mj-lt"/>
              <a:buAutoNum type="arabicParenR"/>
            </a:pPr>
            <a:r>
              <a:rPr lang="en-US" altLang="en-US" sz="5000" dirty="0" err="1" smtClean="0">
                <a:latin typeface="Arial" panose="020B0604020202020204" pitchFamily="34" charset="0"/>
                <a:cs typeface="Arial" panose="020B0604020202020204" pitchFamily="34" charset="0"/>
              </a:rPr>
              <a:t>Harmonisasi</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Kerangka</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Kualifikasi</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Asean</a:t>
            </a:r>
            <a:endParaRPr lang="en-US" sz="5000" dirty="0" smtClean="0">
              <a:latin typeface="Arial" panose="020B0604020202020204" pitchFamily="34" charset="0"/>
              <a:cs typeface="Arial" panose="020B0604020202020204" pitchFamily="34" charset="0"/>
            </a:endParaRPr>
          </a:p>
          <a:p>
            <a:pPr marL="514350" indent="-514350">
              <a:lnSpc>
                <a:spcPct val="120000"/>
              </a:lnSpc>
              <a:spcAft>
                <a:spcPts val="600"/>
              </a:spcAft>
              <a:buFont typeface="+mj-lt"/>
              <a:buAutoNum type="arabicParenR"/>
            </a:pPr>
            <a:r>
              <a:rPr lang="id-ID" altLang="en-US" sz="5000" dirty="0" smtClean="0">
                <a:latin typeface="Arial" panose="020B0604020202020204" pitchFamily="34" charset="0"/>
                <a:cs typeface="Arial" panose="020B0604020202020204" pitchFamily="34" charset="0"/>
              </a:rPr>
              <a:t>Meningkatkan</a:t>
            </a:r>
            <a:r>
              <a:rPr lang="en-US" altLang="en-US" sz="5000" dirty="0" smtClean="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kualitas</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nakes</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melalui</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uji</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kompetensi</a:t>
            </a:r>
            <a:r>
              <a:rPr lang="en-US" altLang="en-US" sz="5000" dirty="0">
                <a:latin typeface="Arial" panose="020B0604020202020204" pitchFamily="34" charset="0"/>
                <a:cs typeface="Arial" panose="020B0604020202020204" pitchFamily="34" charset="0"/>
              </a:rPr>
              <a:t> &amp; </a:t>
            </a:r>
            <a:r>
              <a:rPr lang="en-US" altLang="en-US" sz="5000" dirty="0" err="1">
                <a:latin typeface="Arial" panose="020B0604020202020204" pitchFamily="34" charset="0"/>
                <a:cs typeface="Arial" panose="020B0604020202020204" pitchFamily="34" charset="0"/>
              </a:rPr>
              <a:t>sistem</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registrasi</a:t>
            </a:r>
            <a:r>
              <a:rPr lang="en-US" altLang="en-US" sz="5000" dirty="0">
                <a:latin typeface="Arial" panose="020B0604020202020204" pitchFamily="34" charset="0"/>
                <a:cs typeface="Arial" panose="020B0604020202020204" pitchFamily="34" charset="0"/>
              </a:rPr>
              <a:t>;</a:t>
            </a:r>
          </a:p>
          <a:p>
            <a:pPr marL="514350" indent="-514350">
              <a:lnSpc>
                <a:spcPct val="120000"/>
              </a:lnSpc>
              <a:spcAft>
                <a:spcPts val="600"/>
              </a:spcAft>
              <a:buFont typeface="+mj-lt"/>
              <a:buAutoNum type="arabicParenR"/>
            </a:pPr>
            <a:r>
              <a:rPr lang="en-US" altLang="en-US" sz="5000" dirty="0" err="1">
                <a:latin typeface="Arial" panose="020B0604020202020204" pitchFamily="34" charset="0"/>
                <a:cs typeface="Arial" panose="020B0604020202020204" pitchFamily="34" charset="0"/>
              </a:rPr>
              <a:t>Menerapkan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sistem</a:t>
            </a:r>
            <a:r>
              <a:rPr lang="en-US" altLang="en-US" sz="5000" dirty="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sertifikasi</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tenaga</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kesehatan</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dan</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pengembangan</a:t>
            </a:r>
            <a:r>
              <a:rPr lang="en-US" altLang="en-US" sz="5000" dirty="0" smtClean="0">
                <a:latin typeface="Arial" panose="020B0604020202020204" pitchFamily="34" charset="0"/>
                <a:cs typeface="Arial" panose="020B0604020202020204" pitchFamily="34" charset="0"/>
              </a:rPr>
              <a:t> LSP - </a:t>
            </a:r>
            <a:r>
              <a:rPr lang="en-US" altLang="en-US" sz="5000" dirty="0" err="1" smtClean="0">
                <a:latin typeface="Arial" panose="020B0604020202020204" pitchFamily="34" charset="0"/>
                <a:cs typeface="Arial" panose="020B0604020202020204" pitchFamily="34" charset="0"/>
              </a:rPr>
              <a:t>Internasioanal</a:t>
            </a:r>
            <a:endParaRPr lang="en-US" altLang="en-US" sz="5000" dirty="0" smtClean="0">
              <a:latin typeface="Arial" panose="020B0604020202020204" pitchFamily="34" charset="0"/>
              <a:cs typeface="Arial" panose="020B0604020202020204" pitchFamily="34" charset="0"/>
            </a:endParaRPr>
          </a:p>
          <a:p>
            <a:pPr marL="514350" indent="-514350">
              <a:lnSpc>
                <a:spcPct val="120000"/>
              </a:lnSpc>
              <a:spcAft>
                <a:spcPts val="600"/>
              </a:spcAft>
              <a:buFont typeface="+mj-lt"/>
              <a:buAutoNum type="arabicParenR"/>
            </a:pPr>
            <a:r>
              <a:rPr lang="id-ID" altLang="en-US" sz="5000" dirty="0" smtClean="0">
                <a:latin typeface="Arial" panose="020B0604020202020204" pitchFamily="34" charset="0"/>
                <a:cs typeface="Arial" panose="020B0604020202020204" pitchFamily="34" charset="0"/>
              </a:rPr>
              <a:t>Pengembangan program pendidikan dan</a:t>
            </a:r>
            <a:r>
              <a:rPr lang="en-GB" altLang="en-US" sz="5000" dirty="0" smtClean="0">
                <a:latin typeface="Arial" panose="020B0604020202020204" pitchFamily="34" charset="0"/>
                <a:cs typeface="Arial" panose="020B0604020202020204" pitchFamily="34" charset="0"/>
              </a:rPr>
              <a:t> </a:t>
            </a:r>
            <a:r>
              <a:rPr lang="id-ID" altLang="en-US" sz="5000" dirty="0" smtClean="0">
                <a:latin typeface="Arial" panose="020B0604020202020204" pitchFamily="34" charset="0"/>
                <a:cs typeface="Arial" panose="020B0604020202020204" pitchFamily="34" charset="0"/>
              </a:rPr>
              <a:t>pelatihan</a:t>
            </a:r>
            <a:r>
              <a:rPr lang="en-US" altLang="en-US" sz="5000" dirty="0" smtClean="0">
                <a:latin typeface="Arial" panose="020B0604020202020204" pitchFamily="34" charset="0"/>
                <a:cs typeface="Arial" panose="020B0604020202020204" pitchFamily="34" charset="0"/>
              </a:rPr>
              <a:t> j</a:t>
            </a:r>
            <a:r>
              <a:rPr lang="id-ID" altLang="en-US" sz="5000" dirty="0" smtClean="0">
                <a:latin typeface="Arial" panose="020B0604020202020204" pitchFamily="34" charset="0"/>
                <a:cs typeface="Arial" panose="020B0604020202020204" pitchFamily="34" charset="0"/>
              </a:rPr>
              <a:t>arak</a:t>
            </a:r>
            <a:r>
              <a:rPr lang="en-US" altLang="en-US" sz="5000" dirty="0" smtClean="0">
                <a:latin typeface="Arial" panose="020B0604020202020204" pitchFamily="34" charset="0"/>
                <a:cs typeface="Arial" panose="020B0604020202020204" pitchFamily="34" charset="0"/>
              </a:rPr>
              <a:t> </a:t>
            </a:r>
            <a:r>
              <a:rPr lang="id-ID" altLang="en-US" sz="5000" dirty="0" smtClean="0">
                <a:latin typeface="Arial" panose="020B0604020202020204" pitchFamily="34" charset="0"/>
                <a:cs typeface="Arial" panose="020B0604020202020204" pitchFamily="34" charset="0"/>
              </a:rPr>
              <a:t>jauh,  </a:t>
            </a:r>
            <a:r>
              <a:rPr lang="en-US" altLang="en-US" sz="5000" dirty="0" smtClean="0">
                <a:latin typeface="Arial" panose="020B0604020202020204" pitchFamily="34" charset="0"/>
                <a:cs typeface="Arial" panose="020B0604020202020204" pitchFamily="34" charset="0"/>
              </a:rPr>
              <a:t>E-</a:t>
            </a:r>
            <a:r>
              <a:rPr lang="id-ID" altLang="en-US" sz="5000" dirty="0" smtClean="0">
                <a:latin typeface="Arial" panose="020B0604020202020204" pitchFamily="34" charset="0"/>
                <a:cs typeface="Arial" panose="020B0604020202020204" pitchFamily="34" charset="0"/>
              </a:rPr>
              <a:t>learning</a:t>
            </a:r>
            <a:endParaRPr lang="en-US" sz="5000" dirty="0" smtClean="0"/>
          </a:p>
          <a:p>
            <a:pPr marL="514350" indent="-514350">
              <a:lnSpc>
                <a:spcPct val="120000"/>
              </a:lnSpc>
              <a:spcAft>
                <a:spcPts val="600"/>
              </a:spcAft>
              <a:buFont typeface="+mj-lt"/>
              <a:buAutoNum type="arabicParenR"/>
            </a:pPr>
            <a:r>
              <a:rPr lang="id-ID" altLang="en-US" sz="5000" dirty="0" smtClean="0">
                <a:latin typeface="Arial" panose="020B0604020202020204" pitchFamily="34" charset="0"/>
                <a:cs typeface="Arial" panose="020B0604020202020204" pitchFamily="34" charset="0"/>
              </a:rPr>
              <a:t>Meningkatkan </a:t>
            </a:r>
            <a:r>
              <a:rPr lang="en-US" altLang="en-US" sz="5000" dirty="0" err="1">
                <a:latin typeface="Arial" panose="020B0604020202020204" pitchFamily="34" charset="0"/>
                <a:cs typeface="Arial" panose="020B0604020202020204" pitchFamily="34" charset="0"/>
              </a:rPr>
              <a:t>kualitas</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melalui</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akreditasi</a:t>
            </a:r>
            <a:r>
              <a:rPr lang="en-US" altLang="en-US" sz="5000" dirty="0">
                <a:latin typeface="Arial" panose="020B0604020202020204" pitchFamily="34" charset="0"/>
                <a:cs typeface="Arial" panose="020B0604020202020204" pitchFamily="34" charset="0"/>
              </a:rPr>
              <a:t> RS </a:t>
            </a:r>
            <a:r>
              <a:rPr lang="en-US" altLang="en-US" sz="5000" dirty="0" err="1">
                <a:latin typeface="Arial" panose="020B0604020202020204" pitchFamily="34" charset="0"/>
                <a:cs typeface="Arial" panose="020B0604020202020204" pitchFamily="34" charset="0"/>
              </a:rPr>
              <a:t>berskala</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internasional</a:t>
            </a:r>
            <a:r>
              <a:rPr lang="en-US" altLang="en-US" sz="5000" dirty="0">
                <a:latin typeface="Arial" panose="020B0604020202020204" pitchFamily="34" charset="0"/>
                <a:cs typeface="Arial" panose="020B0604020202020204" pitchFamily="34" charset="0"/>
              </a:rPr>
              <a:t> </a:t>
            </a:r>
            <a:r>
              <a:rPr lang="id-ID" altLang="en-US" sz="5000" dirty="0">
                <a:latin typeface="Arial" panose="020B0604020202020204" pitchFamily="34" charset="0"/>
                <a:cs typeface="Arial" panose="020B0604020202020204" pitchFamily="34" charset="0"/>
              </a:rPr>
              <a:t>(JCI) utk </a:t>
            </a:r>
            <a:r>
              <a:rPr lang="en-US" altLang="en-US" sz="5000" dirty="0">
                <a:latin typeface="Arial" panose="020B0604020202020204" pitchFamily="34" charset="0"/>
                <a:cs typeface="Arial" panose="020B0604020202020204" pitchFamily="34" charset="0"/>
              </a:rPr>
              <a:t>men</a:t>
            </a:r>
            <a:r>
              <a:rPr lang="id-ID" altLang="en-US" sz="5000" dirty="0">
                <a:latin typeface="Arial" panose="020B0604020202020204" pitchFamily="34" charset="0"/>
                <a:cs typeface="Arial" panose="020B0604020202020204" pitchFamily="34" charset="0"/>
              </a:rPr>
              <a:t>gurangi keinginan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konsumen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ke</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luar</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negeri</a:t>
            </a:r>
            <a:r>
              <a:rPr lang="en-US" altLang="en-US" sz="5000" dirty="0">
                <a:latin typeface="Arial" panose="020B0604020202020204" pitchFamily="34" charset="0"/>
                <a:cs typeface="Arial" panose="020B0604020202020204" pitchFamily="34" charset="0"/>
              </a:rPr>
              <a:t>;</a:t>
            </a:r>
          </a:p>
          <a:p>
            <a:pPr marL="514350" indent="-514350">
              <a:lnSpc>
                <a:spcPct val="120000"/>
              </a:lnSpc>
              <a:spcAft>
                <a:spcPts val="600"/>
              </a:spcAft>
              <a:buFont typeface="+mj-lt"/>
              <a:buAutoNum type="arabicParenR"/>
            </a:pPr>
            <a:r>
              <a:rPr lang="en-US" altLang="en-US" sz="5000" dirty="0" err="1">
                <a:latin typeface="Arial" panose="020B0604020202020204" pitchFamily="34" charset="0"/>
                <a:cs typeface="Arial" panose="020B0604020202020204" pitchFamily="34" charset="0"/>
              </a:rPr>
              <a:t>Mendorong</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pengembangan</a:t>
            </a:r>
            <a:r>
              <a:rPr lang="en-US" altLang="en-US" sz="5000" dirty="0">
                <a:latin typeface="Arial" panose="020B0604020202020204" pitchFamily="34" charset="0"/>
                <a:cs typeface="Arial" panose="020B0604020202020204" pitchFamily="34" charset="0"/>
              </a:rPr>
              <a:t> </a:t>
            </a:r>
            <a:r>
              <a:rPr lang="id-ID" altLang="en-US" sz="5000" i="1" dirty="0">
                <a:latin typeface="Arial" panose="020B0604020202020204" pitchFamily="34" charset="0"/>
                <a:cs typeface="Arial" panose="020B0604020202020204" pitchFamily="34" charset="0"/>
              </a:rPr>
              <a:t>M</a:t>
            </a:r>
            <a:r>
              <a:rPr lang="en-US" altLang="en-US" sz="5000" i="1" dirty="0" err="1">
                <a:latin typeface="Arial" panose="020B0604020202020204" pitchFamily="34" charset="0"/>
                <a:cs typeface="Arial" panose="020B0604020202020204" pitchFamily="34" charset="0"/>
              </a:rPr>
              <a:t>edical</a:t>
            </a:r>
            <a:r>
              <a:rPr lang="en-US" altLang="en-US" sz="5000" i="1" dirty="0">
                <a:latin typeface="Arial" panose="020B0604020202020204" pitchFamily="34" charset="0"/>
                <a:cs typeface="Arial" panose="020B0604020202020204" pitchFamily="34" charset="0"/>
              </a:rPr>
              <a:t> </a:t>
            </a:r>
            <a:r>
              <a:rPr lang="id-ID" altLang="en-US" sz="5000" i="1" dirty="0">
                <a:latin typeface="Arial" panose="020B0604020202020204" pitchFamily="34" charset="0"/>
                <a:cs typeface="Arial" panose="020B0604020202020204" pitchFamily="34" charset="0"/>
              </a:rPr>
              <a:t>T</a:t>
            </a:r>
            <a:r>
              <a:rPr lang="en-US" altLang="en-US" sz="5000" i="1" dirty="0" err="1">
                <a:latin typeface="Arial" panose="020B0604020202020204" pitchFamily="34" charset="0"/>
                <a:cs typeface="Arial" panose="020B0604020202020204" pitchFamily="34" charset="0"/>
              </a:rPr>
              <a:t>ourism</a:t>
            </a:r>
            <a:r>
              <a:rPr lang="en-US" altLang="en-US" sz="5000" i="1" dirty="0">
                <a:latin typeface="Arial" panose="020B0604020202020204" pitchFamily="34" charset="0"/>
                <a:cs typeface="Arial" panose="020B0604020202020204" pitchFamily="34" charset="0"/>
              </a:rPr>
              <a:t> </a:t>
            </a:r>
            <a:r>
              <a:rPr lang="id-ID" altLang="en-US" sz="5000" dirty="0">
                <a:latin typeface="Arial" panose="020B0604020202020204" pitchFamily="34" charset="0"/>
                <a:cs typeface="Arial" panose="020B0604020202020204" pitchFamily="34" charset="0"/>
              </a:rPr>
              <a:t>utk </a:t>
            </a:r>
            <a:r>
              <a:rPr lang="en-US" altLang="en-US" sz="5000" dirty="0" err="1">
                <a:latin typeface="Arial" panose="020B0604020202020204" pitchFamily="34" charset="0"/>
                <a:cs typeface="Arial" panose="020B0604020202020204" pitchFamily="34" charset="0"/>
              </a:rPr>
              <a:t>menarik</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konsumen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luar</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negeri</a:t>
            </a:r>
            <a:r>
              <a:rPr lang="en-US" altLang="en-US" sz="5000" dirty="0" smtClean="0">
                <a:latin typeface="Arial" panose="020B0604020202020204" pitchFamily="34" charset="0"/>
                <a:cs typeface="Arial" panose="020B0604020202020204" pitchFamily="34" charset="0"/>
              </a:rPr>
              <a:t>;</a:t>
            </a:r>
          </a:p>
          <a:p>
            <a:pPr marL="514350" indent="-514350">
              <a:lnSpc>
                <a:spcPct val="120000"/>
              </a:lnSpc>
              <a:spcAft>
                <a:spcPts val="600"/>
              </a:spcAft>
              <a:buFont typeface="+mj-lt"/>
              <a:buAutoNum type="arabicParenR"/>
            </a:pPr>
            <a:r>
              <a:rPr lang="en-US" altLang="en-US" sz="5000" dirty="0" err="1" smtClean="0">
                <a:latin typeface="Arial" panose="020B0604020202020204" pitchFamily="34" charset="0"/>
                <a:cs typeface="Arial" panose="020B0604020202020204" pitchFamily="34" charset="0"/>
              </a:rPr>
              <a:t>Pelatihan</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Keprofesian</a:t>
            </a:r>
            <a:endParaRPr lang="id-ID" altLang="en-US" sz="5000" dirty="0">
              <a:latin typeface="Arial" panose="020B0604020202020204" pitchFamily="34" charset="0"/>
              <a:cs typeface="Arial" panose="020B0604020202020204" pitchFamily="34" charset="0"/>
            </a:endParaRPr>
          </a:p>
          <a:p>
            <a:endParaRPr lang="id-ID" dirty="0">
              <a:latin typeface="Arial" panose="020B0604020202020204" pitchFamily="34" charset="0"/>
              <a:cs typeface="Arial" panose="020B0604020202020204" pitchFamily="34" charset="0"/>
            </a:endParaRPr>
          </a:p>
        </p:txBody>
      </p:sp>
      <p:sp>
        <p:nvSpPr>
          <p:cNvPr id="4" name="TextBox 3"/>
          <p:cNvSpPr txBox="1"/>
          <p:nvPr/>
        </p:nvSpPr>
        <p:spPr>
          <a:xfrm>
            <a:off x="1912422" y="188641"/>
            <a:ext cx="8432050" cy="584775"/>
          </a:xfrm>
          <a:prstGeom prst="rect">
            <a:avLst/>
          </a:prstGeom>
          <a:solidFill>
            <a:schemeClr val="accent2">
              <a:lumMod val="40000"/>
              <a:lumOff val="60000"/>
            </a:schemeClr>
          </a:solidFill>
        </p:spPr>
        <p:txBody>
          <a:bodyPr wrap="square" rtlCol="0">
            <a:spAutoFit/>
          </a:bodyPr>
          <a:lstStyle/>
          <a:p>
            <a:pPr algn="ctr"/>
            <a:r>
              <a:rPr lang="en-US" sz="3200" dirty="0" smtClean="0"/>
              <a:t>PENYIAPAN SDM KESEHATAN</a:t>
            </a:r>
            <a:r>
              <a:rPr lang="id-ID" sz="3200" dirty="0" smtClean="0"/>
              <a:t> MENGHADAPI </a:t>
            </a:r>
            <a:r>
              <a:rPr lang="id-ID" sz="3200" dirty="0"/>
              <a:t>MEA</a:t>
            </a:r>
          </a:p>
        </p:txBody>
      </p:sp>
    </p:spTree>
    <p:extLst>
      <p:ext uri="{BB962C8B-B14F-4D97-AF65-F5344CB8AC3E}">
        <p14:creationId xmlns:p14="http://schemas.microsoft.com/office/powerpoint/2010/main" val="88900826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7116" y="357166"/>
            <a:ext cx="9737558" cy="6215106"/>
          </a:xfrm>
          <a:solidFill>
            <a:schemeClr val="tx2">
              <a:lumMod val="20000"/>
              <a:lumOff val="80000"/>
            </a:schemeClr>
          </a:solidFill>
        </p:spPr>
        <p:txBody>
          <a:bodyPr>
            <a:normAutofit fontScale="40000" lnSpcReduction="20000"/>
          </a:bodyPr>
          <a:lstStyle/>
          <a:p>
            <a:pPr marL="514350" indent="-514350">
              <a:lnSpc>
                <a:spcPct val="120000"/>
              </a:lnSpc>
              <a:spcAft>
                <a:spcPts val="600"/>
              </a:spcAft>
              <a:buFont typeface="+mj-lt"/>
              <a:buAutoNum type="arabicParenR" startAt="7"/>
            </a:pPr>
            <a:r>
              <a:rPr lang="en-US" altLang="en-US" sz="5000" dirty="0" err="1">
                <a:latin typeface="Arial" panose="020B0604020202020204" pitchFamily="34" charset="0"/>
                <a:cs typeface="Arial" panose="020B0604020202020204" pitchFamily="34" charset="0"/>
              </a:rPr>
              <a:t>Pengawasan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ketat</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terhadap</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kompetensi</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melalui</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tim</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terpadu</a:t>
            </a:r>
            <a:r>
              <a:rPr lang="en-US" altLang="en-US" sz="5000" dirty="0">
                <a:latin typeface="Arial" panose="020B0604020202020204" pitchFamily="34" charset="0"/>
                <a:cs typeface="Arial" panose="020B0604020202020204" pitchFamily="34" charset="0"/>
              </a:rPr>
              <a:t> </a:t>
            </a:r>
            <a:r>
              <a:rPr lang="id-ID" altLang="en-US" sz="5000" dirty="0">
                <a:latin typeface="Arial" panose="020B0604020202020204" pitchFamily="34" charset="0"/>
                <a:cs typeface="Arial" panose="020B0604020202020204" pitchFamily="34" charset="0"/>
              </a:rPr>
              <a:t>TKWNA: </a:t>
            </a:r>
            <a:r>
              <a:rPr lang="en-US" altLang="en-US" sz="5000" dirty="0" err="1">
                <a:latin typeface="Arial" panose="020B0604020202020204" pitchFamily="34" charset="0"/>
                <a:cs typeface="Arial" panose="020B0604020202020204" pitchFamily="34" charset="0"/>
              </a:rPr>
              <a:t>Kemen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Naker</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Kemen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KumHAM</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Kemenlu</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Kejaksaan</a:t>
            </a:r>
            <a:r>
              <a:rPr lang="en-US" altLang="en-US" sz="5000" dirty="0">
                <a:latin typeface="Arial" panose="020B0604020202020204" pitchFamily="34" charset="0"/>
                <a:cs typeface="Arial" panose="020B0604020202020204" pitchFamily="34" charset="0"/>
              </a:rPr>
              <a:t>, </a:t>
            </a:r>
            <a:r>
              <a:rPr lang="id-ID" altLang="en-US" sz="5000" dirty="0">
                <a:latin typeface="Arial" panose="020B0604020202020204" pitchFamily="34" charset="0"/>
                <a:cs typeface="Arial" panose="020B0604020202020204" pitchFamily="34" charset="0"/>
              </a:rPr>
              <a:t>K</a:t>
            </a:r>
            <a:r>
              <a:rPr lang="en-US" altLang="en-US" sz="5000" dirty="0" err="1">
                <a:latin typeface="Arial" panose="020B0604020202020204" pitchFamily="34" charset="0"/>
                <a:cs typeface="Arial" panose="020B0604020202020204" pitchFamily="34" charset="0"/>
              </a:rPr>
              <a:t>onsil</a:t>
            </a:r>
            <a:r>
              <a:rPr lang="en-US" altLang="en-US" sz="5000" dirty="0">
                <a:latin typeface="Arial" panose="020B0604020202020204" pitchFamily="34" charset="0"/>
                <a:cs typeface="Arial" panose="020B0604020202020204" pitchFamily="34" charset="0"/>
              </a:rPr>
              <a:t> Tenaga </a:t>
            </a:r>
            <a:r>
              <a:rPr lang="en-US" altLang="en-US" sz="5000" dirty="0" err="1">
                <a:latin typeface="Arial" panose="020B0604020202020204" pitchFamily="34" charset="0"/>
                <a:cs typeface="Arial" panose="020B0604020202020204" pitchFamily="34" charset="0"/>
              </a:rPr>
              <a:t>Kesehatan</a:t>
            </a:r>
            <a:r>
              <a:rPr lang="en-US" altLang="en-US" sz="5000" dirty="0">
                <a:latin typeface="Arial" panose="020B0604020202020204" pitchFamily="34" charset="0"/>
                <a:cs typeface="Arial" panose="020B0604020202020204" pitchFamily="34" charset="0"/>
              </a:rPr>
              <a:t> Indonesia (KKI, MTKI, KFN).</a:t>
            </a:r>
            <a:endParaRPr lang="id-ID" altLang="en-US" sz="5000" dirty="0">
              <a:latin typeface="Arial" panose="020B0604020202020204" pitchFamily="34" charset="0"/>
              <a:cs typeface="Arial" panose="020B0604020202020204" pitchFamily="34" charset="0"/>
            </a:endParaRPr>
          </a:p>
          <a:p>
            <a:pPr marL="514350" indent="-514350">
              <a:lnSpc>
                <a:spcPct val="120000"/>
              </a:lnSpc>
              <a:spcAft>
                <a:spcPts val="600"/>
              </a:spcAft>
              <a:buFont typeface="+mj-lt"/>
              <a:buAutoNum type="arabicParenR" startAt="7"/>
            </a:pPr>
            <a:r>
              <a:rPr lang="id-ID" altLang="en-US" sz="5000" dirty="0" smtClean="0">
                <a:latin typeface="Arial" panose="020B0604020202020204" pitchFamily="34" charset="0"/>
                <a:cs typeface="Arial" panose="020B0604020202020204" pitchFamily="34" charset="0"/>
              </a:rPr>
              <a:t>Meningkatkan </a:t>
            </a:r>
            <a:r>
              <a:rPr lang="id-ID" altLang="en-US" sz="5000" dirty="0">
                <a:latin typeface="Arial" panose="020B0604020202020204" pitchFamily="34" charset="0"/>
                <a:cs typeface="Arial" panose="020B0604020202020204" pitchFamily="34" charset="0"/>
              </a:rPr>
              <a:t>koordinasi perijinan, pembinaan &amp; pengawasan linsek TKWNA terpadu. </a:t>
            </a:r>
            <a:r>
              <a:rPr lang="en-US" altLang="en-US" sz="5000" dirty="0" err="1">
                <a:latin typeface="Arial" panose="020B0604020202020204" pitchFamily="34" charset="0"/>
                <a:cs typeface="Arial" panose="020B0604020202020204" pitchFamily="34" charset="0"/>
              </a:rPr>
              <a:t>Investasi</a:t>
            </a:r>
            <a:r>
              <a:rPr lang="en-US" altLang="en-US" sz="5000" dirty="0">
                <a:latin typeface="Arial" panose="020B0604020202020204" pitchFamily="34" charset="0"/>
                <a:cs typeface="Arial" panose="020B0604020202020204" pitchFamily="34" charset="0"/>
              </a:rPr>
              <a:t> modal </a:t>
            </a:r>
            <a:r>
              <a:rPr lang="en-US" altLang="en-US" sz="5000" dirty="0" err="1">
                <a:latin typeface="Arial" panose="020B0604020202020204" pitchFamily="34" charset="0"/>
                <a:cs typeface="Arial" panose="020B0604020202020204" pitchFamily="34" charset="0"/>
              </a:rPr>
              <a:t>asing</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akan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masuk</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dalam</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pelayanan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perizinan</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satu</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atap</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di</a:t>
            </a:r>
            <a:r>
              <a:rPr lang="en-US" altLang="en-US" sz="5000" dirty="0">
                <a:latin typeface="Arial" panose="020B0604020202020204" pitchFamily="34" charset="0"/>
                <a:cs typeface="Arial" panose="020B0604020202020204" pitchFamily="34" charset="0"/>
              </a:rPr>
              <a:t> BKPM;</a:t>
            </a:r>
            <a:endParaRPr lang="id-ID" altLang="en-US" sz="5000" dirty="0">
              <a:latin typeface="Arial" panose="020B0604020202020204" pitchFamily="34" charset="0"/>
              <a:cs typeface="Arial" panose="020B0604020202020204" pitchFamily="34" charset="0"/>
            </a:endParaRPr>
          </a:p>
          <a:p>
            <a:pPr marL="514350" indent="-514350">
              <a:lnSpc>
                <a:spcPct val="120000"/>
              </a:lnSpc>
              <a:spcAft>
                <a:spcPts val="600"/>
              </a:spcAft>
              <a:buFont typeface="+mj-lt"/>
              <a:buAutoNum type="arabicParenR" startAt="7"/>
            </a:pPr>
            <a:r>
              <a:rPr lang="id-ID" altLang="en-US" sz="5000" dirty="0">
                <a:latin typeface="Arial" panose="020B0604020202020204" pitchFamily="34" charset="0"/>
                <a:cs typeface="Arial" panose="020B0604020202020204" pitchFamily="34" charset="0"/>
              </a:rPr>
              <a:t>Berpartisipasi aktif dalam pertemuan </a:t>
            </a:r>
            <a:r>
              <a:rPr lang="id-ID" altLang="en-US" sz="5000" i="1" dirty="0">
                <a:latin typeface="Arial" panose="020B0604020202020204" pitchFamily="34" charset="0"/>
                <a:cs typeface="Arial" panose="020B0604020202020204" pitchFamily="34" charset="0"/>
              </a:rPr>
              <a:t>Coordinating Committee on Services </a:t>
            </a:r>
            <a:r>
              <a:rPr lang="id-ID" altLang="en-US" sz="5000" dirty="0">
                <a:latin typeface="Arial" panose="020B0604020202020204" pitchFamily="34" charset="0"/>
                <a:cs typeface="Arial" panose="020B0604020202020204" pitchFamily="34" charset="0"/>
              </a:rPr>
              <a:t>ASEAN (CCS ASEAN)</a:t>
            </a:r>
            <a:r>
              <a:rPr lang="en-US" altLang="en-US" sz="5000" dirty="0">
                <a:latin typeface="Arial" panose="020B0604020202020204" pitchFamily="34" charset="0"/>
                <a:cs typeface="Arial" panose="020B0604020202020204" pitchFamily="34" charset="0"/>
              </a:rPr>
              <a:t>;</a:t>
            </a:r>
            <a:endParaRPr lang="id-ID" altLang="en-US" sz="5000" dirty="0">
              <a:latin typeface="Arial" panose="020B0604020202020204" pitchFamily="34" charset="0"/>
              <a:cs typeface="Arial" panose="020B0604020202020204" pitchFamily="34" charset="0"/>
            </a:endParaRPr>
          </a:p>
          <a:p>
            <a:pPr marL="514350" indent="-514350">
              <a:lnSpc>
                <a:spcPct val="120000"/>
              </a:lnSpc>
              <a:spcAft>
                <a:spcPts val="600"/>
              </a:spcAft>
              <a:buFont typeface="+mj-lt"/>
              <a:buAutoNum type="arabicParenR" startAt="7"/>
            </a:pPr>
            <a:r>
              <a:rPr lang="id-ID" altLang="en-US" sz="5000" dirty="0">
                <a:latin typeface="Arial" panose="020B0604020202020204" pitchFamily="34" charset="0"/>
                <a:cs typeface="Arial" panose="020B0604020202020204" pitchFamily="34" charset="0"/>
              </a:rPr>
              <a:t>Penguatan regulasi domestik</a:t>
            </a:r>
            <a:r>
              <a:rPr lang="en-US" altLang="en-US" sz="5000" dirty="0">
                <a:latin typeface="Arial" panose="020B0604020202020204" pitchFamily="34" charset="0"/>
                <a:cs typeface="Arial" panose="020B0604020202020204" pitchFamily="34" charset="0"/>
              </a:rPr>
              <a:t> </a:t>
            </a:r>
            <a:r>
              <a:rPr lang="id-ID" altLang="en-US" sz="5000" dirty="0">
                <a:latin typeface="Arial" panose="020B0604020202020204" pitchFamily="34" charset="0"/>
                <a:cs typeface="Arial" panose="020B0604020202020204" pitchFamily="34" charset="0"/>
              </a:rPr>
              <a:t>utk </a:t>
            </a:r>
            <a:r>
              <a:rPr lang="en-US" altLang="en-US" sz="5000" dirty="0" err="1">
                <a:latin typeface="Arial" panose="020B0604020202020204" pitchFamily="34" charset="0"/>
                <a:cs typeface="Arial" panose="020B0604020202020204" pitchFamily="34" charset="0"/>
              </a:rPr>
              <a:t>mendorong</a:t>
            </a:r>
            <a:r>
              <a:rPr lang="en-US" altLang="en-US" sz="5000" dirty="0">
                <a:latin typeface="Arial" panose="020B0604020202020204" pitchFamily="34" charset="0"/>
                <a:cs typeface="Arial" panose="020B0604020202020204" pitchFamily="34" charset="0"/>
              </a:rPr>
              <a:t> </a:t>
            </a:r>
            <a:r>
              <a:rPr lang="en-US" altLang="en-US" sz="5000" dirty="0" err="1">
                <a:latin typeface="Arial" panose="020B0604020202020204" pitchFamily="34" charset="0"/>
                <a:cs typeface="Arial" panose="020B0604020202020204" pitchFamily="34" charset="0"/>
              </a:rPr>
              <a:t>investasi</a:t>
            </a:r>
            <a:r>
              <a:rPr lang="en-US" altLang="en-US" sz="5000" dirty="0">
                <a:latin typeface="Arial" panose="020B0604020202020204" pitchFamily="34" charset="0"/>
                <a:cs typeface="Arial" panose="020B0604020202020204" pitchFamily="34" charset="0"/>
              </a:rPr>
              <a:t>  modal </a:t>
            </a:r>
            <a:r>
              <a:rPr lang="en-US" altLang="en-US" sz="5000" dirty="0" err="1">
                <a:latin typeface="Arial" panose="020B0604020202020204" pitchFamily="34" charset="0"/>
                <a:cs typeface="Arial" panose="020B0604020202020204" pitchFamily="34" charset="0"/>
              </a:rPr>
              <a:t>asing</a:t>
            </a:r>
            <a:r>
              <a:rPr lang="en-US" altLang="en-US" sz="5000" dirty="0">
                <a:latin typeface="Arial" panose="020B0604020202020204" pitchFamily="34" charset="0"/>
                <a:cs typeface="Arial" panose="020B0604020202020204" pitchFamily="34" charset="0"/>
              </a:rPr>
              <a:t> </a:t>
            </a:r>
            <a:r>
              <a:rPr lang="id-ID" altLang="en-US" sz="5000" dirty="0">
                <a:latin typeface="Arial" panose="020B0604020202020204" pitchFamily="34" charset="0"/>
                <a:cs typeface="Arial" panose="020B0604020202020204" pitchFamily="34" charset="0"/>
              </a:rPr>
              <a:t>utk </a:t>
            </a:r>
            <a:r>
              <a:rPr lang="en-US" altLang="en-US" sz="5000" dirty="0">
                <a:latin typeface="Arial" panose="020B0604020202020204" pitchFamily="34" charset="0"/>
                <a:cs typeface="Arial" panose="020B0604020202020204" pitchFamily="34" charset="0"/>
              </a:rPr>
              <a:t>m</a:t>
            </a:r>
            <a:r>
              <a:rPr lang="id-ID" altLang="en-US" sz="5000" dirty="0">
                <a:latin typeface="Arial" panose="020B0604020202020204" pitchFamily="34" charset="0"/>
                <a:cs typeface="Arial" panose="020B0604020202020204" pitchFamily="34" charset="0"/>
              </a:rPr>
              <a:t>eningkatkan </a:t>
            </a:r>
            <a:r>
              <a:rPr lang="en-US" altLang="en-US" sz="5000" dirty="0" err="1">
                <a:latin typeface="Arial" panose="020B0604020202020204" pitchFamily="34" charset="0"/>
                <a:cs typeface="Arial" panose="020B0604020202020204" pitchFamily="34" charset="0"/>
              </a:rPr>
              <a:t>kualitas</a:t>
            </a:r>
            <a:r>
              <a:rPr lang="en-US" altLang="en-US" sz="5000" dirty="0">
                <a:latin typeface="Arial" panose="020B0604020202020204" pitchFamily="34" charset="0"/>
                <a:cs typeface="Arial" panose="020B0604020202020204" pitchFamily="34" charset="0"/>
              </a:rPr>
              <a:t> </a:t>
            </a:r>
            <a:r>
              <a:rPr lang="id-ID" altLang="en-US" sz="5000" dirty="0">
                <a:latin typeface="Arial" panose="020B0604020202020204" pitchFamily="34" charset="0"/>
                <a:cs typeface="Arial" panose="020B0604020202020204" pitchFamily="34" charset="0"/>
              </a:rPr>
              <a:t>yankes : UU RS , UU Nakes, UU Keperawatan,PP tentang Pelayanan Kesehatan Tradisional, Permenkes tentang Klinik</a:t>
            </a:r>
            <a:r>
              <a:rPr lang="en-US" altLang="en-US" sz="5000" dirty="0">
                <a:latin typeface="Arial" panose="020B0604020202020204" pitchFamily="34" charset="0"/>
                <a:cs typeface="Arial" panose="020B0604020202020204" pitchFamily="34" charset="0"/>
              </a:rPr>
              <a:t>;</a:t>
            </a:r>
            <a:endParaRPr lang="id-ID" altLang="en-US" sz="5000" dirty="0">
              <a:latin typeface="Arial" panose="020B0604020202020204" pitchFamily="34" charset="0"/>
              <a:cs typeface="Arial" panose="020B0604020202020204" pitchFamily="34" charset="0"/>
            </a:endParaRPr>
          </a:p>
          <a:p>
            <a:pPr marL="514350" indent="-514350">
              <a:lnSpc>
                <a:spcPct val="120000"/>
              </a:lnSpc>
              <a:spcAft>
                <a:spcPts val="600"/>
              </a:spcAft>
              <a:buFont typeface="+mj-lt"/>
              <a:buAutoNum type="arabicParenR" startAt="7"/>
            </a:pPr>
            <a:r>
              <a:rPr lang="en-US" sz="5000" dirty="0" err="1">
                <a:latin typeface="Arial" panose="020B0604020202020204" pitchFamily="34" charset="0"/>
                <a:cs typeface="Arial" panose="020B0604020202020204" pitchFamily="34" charset="0"/>
              </a:rPr>
              <a:t>Membangun</a:t>
            </a:r>
            <a:r>
              <a:rPr lang="en-US" sz="5000" dirty="0">
                <a:latin typeface="Arial" panose="020B0604020202020204" pitchFamily="34" charset="0"/>
                <a:cs typeface="Arial" panose="020B0604020202020204" pitchFamily="34" charset="0"/>
              </a:rPr>
              <a:t> </a:t>
            </a:r>
            <a:r>
              <a:rPr lang="en-US" sz="5000" dirty="0" err="1">
                <a:latin typeface="Arial" panose="020B0604020202020204" pitchFamily="34" charset="0"/>
                <a:cs typeface="Arial" panose="020B0604020202020204" pitchFamily="34" charset="0"/>
              </a:rPr>
              <a:t>Badan</a:t>
            </a:r>
            <a:r>
              <a:rPr lang="en-US" sz="5000" dirty="0">
                <a:latin typeface="Arial" panose="020B0604020202020204" pitchFamily="34" charset="0"/>
                <a:cs typeface="Arial" panose="020B0604020202020204" pitchFamily="34" charset="0"/>
              </a:rPr>
              <a:t> regulator: KKI, </a:t>
            </a:r>
            <a:r>
              <a:rPr lang="en-US" sz="5000" dirty="0" err="1">
                <a:latin typeface="Arial" panose="020B0604020202020204" pitchFamily="34" charset="0"/>
                <a:cs typeface="Arial" panose="020B0604020202020204" pitchFamily="34" charset="0"/>
              </a:rPr>
              <a:t>Konsil</a:t>
            </a:r>
            <a:r>
              <a:rPr lang="en-US" sz="5000" dirty="0">
                <a:latin typeface="Arial" panose="020B0604020202020204" pitchFamily="34" charset="0"/>
                <a:cs typeface="Arial" panose="020B0604020202020204" pitchFamily="34" charset="0"/>
              </a:rPr>
              <a:t> </a:t>
            </a:r>
            <a:r>
              <a:rPr lang="en-US" sz="5000" dirty="0" err="1">
                <a:latin typeface="Arial" panose="020B0604020202020204" pitchFamily="34" charset="0"/>
                <a:cs typeface="Arial" panose="020B0604020202020204" pitchFamily="34" charset="0"/>
              </a:rPr>
              <a:t>Tenaga</a:t>
            </a:r>
            <a:r>
              <a:rPr lang="en-US" sz="5000" dirty="0">
                <a:latin typeface="Arial" panose="020B0604020202020204" pitchFamily="34" charset="0"/>
                <a:cs typeface="Arial" panose="020B0604020202020204" pitchFamily="34" charset="0"/>
              </a:rPr>
              <a:t> </a:t>
            </a:r>
            <a:r>
              <a:rPr lang="en-US" sz="5000" dirty="0" err="1">
                <a:latin typeface="Arial" panose="020B0604020202020204" pitchFamily="34" charset="0"/>
                <a:cs typeface="Arial" panose="020B0604020202020204" pitchFamily="34" charset="0"/>
              </a:rPr>
              <a:t>Kesehatan</a:t>
            </a:r>
            <a:r>
              <a:rPr lang="en-US" sz="5000" dirty="0">
                <a:latin typeface="Arial" panose="020B0604020202020204" pitchFamily="34" charset="0"/>
                <a:cs typeface="Arial" panose="020B0604020202020204" pitchFamily="34" charset="0"/>
              </a:rPr>
              <a:t>, MTKI, MKDKI, BPRS;</a:t>
            </a:r>
          </a:p>
          <a:p>
            <a:pPr marL="514350" indent="-514350">
              <a:lnSpc>
                <a:spcPct val="120000"/>
              </a:lnSpc>
              <a:spcAft>
                <a:spcPts val="600"/>
              </a:spcAft>
              <a:buFont typeface="+mj-lt"/>
              <a:buAutoNum type="arabicParenR" startAt="7"/>
            </a:pPr>
            <a:r>
              <a:rPr lang="en-US" altLang="en-US" sz="5000" dirty="0" err="1" smtClean="0">
                <a:latin typeface="Arial" panose="020B0604020202020204" pitchFamily="34" charset="0"/>
                <a:cs typeface="Arial" panose="020B0604020202020204" pitchFamily="34" charset="0"/>
              </a:rPr>
              <a:t>Membangun</a:t>
            </a:r>
            <a:r>
              <a:rPr lang="en-US" altLang="en-US" sz="5000" dirty="0" smtClean="0">
                <a:latin typeface="Arial" panose="020B0604020202020204" pitchFamily="34" charset="0"/>
                <a:cs typeface="Arial" panose="020B0604020202020204" pitchFamily="34" charset="0"/>
              </a:rPr>
              <a:t> </a:t>
            </a:r>
            <a:r>
              <a:rPr lang="en-US" altLang="en-US" sz="5000" dirty="0" err="1" smtClean="0">
                <a:latin typeface="Arial" panose="020B0604020202020204" pitchFamily="34" charset="0"/>
                <a:cs typeface="Arial" panose="020B0604020202020204" pitchFamily="34" charset="0"/>
              </a:rPr>
              <a:t>Badan</a:t>
            </a:r>
            <a:r>
              <a:rPr lang="en-US" altLang="en-US" sz="5000" dirty="0" smtClean="0">
                <a:latin typeface="Arial" panose="020B0604020202020204" pitchFamily="34" charset="0"/>
                <a:cs typeface="Arial" panose="020B0604020202020204" pitchFamily="34" charset="0"/>
              </a:rPr>
              <a:t> Regulator   </a:t>
            </a:r>
            <a:r>
              <a:rPr lang="en-US" altLang="en-US" sz="5000" dirty="0" err="1" smtClean="0">
                <a:latin typeface="Arial" panose="020B0604020202020204" pitchFamily="34" charset="0"/>
                <a:cs typeface="Arial" panose="020B0604020202020204" pitchFamily="34" charset="0"/>
              </a:rPr>
              <a:t>dan</a:t>
            </a:r>
            <a:r>
              <a:rPr lang="en-US" altLang="en-US" sz="5000" dirty="0" smtClean="0">
                <a:latin typeface="Arial" panose="020B0604020202020204" pitchFamily="34" charset="0"/>
                <a:cs typeface="Arial" panose="020B0604020202020204" pitchFamily="34" charset="0"/>
              </a:rPr>
              <a:t> P</a:t>
            </a:r>
            <a:r>
              <a:rPr lang="id-ID" altLang="en-US" sz="5000" dirty="0" smtClean="0">
                <a:latin typeface="Arial" panose="020B0604020202020204" pitchFamily="34" charset="0"/>
                <a:cs typeface="Arial" panose="020B0604020202020204" pitchFamily="34" charset="0"/>
              </a:rPr>
              <a:t>e</a:t>
            </a:r>
            <a:r>
              <a:rPr lang="en-GB" altLang="en-US" sz="5000" dirty="0" err="1" smtClean="0">
                <a:latin typeface="Arial" panose="020B0604020202020204" pitchFamily="34" charset="0"/>
                <a:cs typeface="Arial" panose="020B0604020202020204" pitchFamily="34" charset="0"/>
              </a:rPr>
              <a:t>ningkatan</a:t>
            </a:r>
            <a:r>
              <a:rPr lang="en-GB" altLang="en-US" sz="5000" dirty="0" smtClean="0">
                <a:latin typeface="Arial" panose="020B0604020202020204" pitchFamily="34" charset="0"/>
                <a:cs typeface="Arial" panose="020B0604020202020204" pitchFamily="34" charset="0"/>
              </a:rPr>
              <a:t> </a:t>
            </a:r>
            <a:r>
              <a:rPr lang="en-GB" altLang="en-US" sz="5000" dirty="0" err="1" smtClean="0">
                <a:latin typeface="Arial" panose="020B0604020202020204" pitchFamily="34" charset="0"/>
                <a:cs typeface="Arial" panose="020B0604020202020204" pitchFamily="34" charset="0"/>
              </a:rPr>
              <a:t>peran</a:t>
            </a:r>
            <a:r>
              <a:rPr lang="en-GB" altLang="en-US" sz="5000" dirty="0" smtClean="0">
                <a:latin typeface="Arial" panose="020B0604020202020204" pitchFamily="34" charset="0"/>
                <a:cs typeface="Arial" panose="020B0604020202020204" pitchFamily="34" charset="0"/>
              </a:rPr>
              <a:t> K</a:t>
            </a:r>
            <a:r>
              <a:rPr lang="id-ID" altLang="en-US" sz="5000" dirty="0" smtClean="0">
                <a:latin typeface="Arial" panose="020B0604020202020204" pitchFamily="34" charset="0"/>
                <a:cs typeface="Arial" panose="020B0604020202020204" pitchFamily="34" charset="0"/>
              </a:rPr>
              <a:t>onsil </a:t>
            </a:r>
            <a:r>
              <a:rPr lang="en-US" altLang="en-US" sz="5000" dirty="0" smtClean="0">
                <a:latin typeface="Arial" panose="020B0604020202020204" pitchFamily="34" charset="0"/>
                <a:cs typeface="Arial" panose="020B0604020202020204" pitchFamily="34" charset="0"/>
              </a:rPr>
              <a:t>K</a:t>
            </a:r>
            <a:r>
              <a:rPr lang="id-ID" altLang="en-US" sz="5000" dirty="0" smtClean="0">
                <a:latin typeface="Arial" panose="020B0604020202020204" pitchFamily="34" charset="0"/>
                <a:cs typeface="Arial" panose="020B0604020202020204" pitchFamily="34" charset="0"/>
              </a:rPr>
              <a:t>edokteran </a:t>
            </a:r>
            <a:r>
              <a:rPr lang="en-US" altLang="en-US" sz="5000" dirty="0" smtClean="0">
                <a:latin typeface="Arial" panose="020B0604020202020204" pitchFamily="34" charset="0"/>
                <a:cs typeface="Arial" panose="020B0604020202020204" pitchFamily="34" charset="0"/>
              </a:rPr>
              <a:t>I</a:t>
            </a:r>
            <a:r>
              <a:rPr lang="id-ID" altLang="en-US" sz="5000" dirty="0" smtClean="0">
                <a:latin typeface="Arial" panose="020B0604020202020204" pitchFamily="34" charset="0"/>
                <a:cs typeface="Arial" panose="020B0604020202020204" pitchFamily="34" charset="0"/>
              </a:rPr>
              <a:t>ndonesia</a:t>
            </a:r>
            <a:r>
              <a:rPr lang="en-US" altLang="en-US" sz="5000" dirty="0" smtClean="0">
                <a:latin typeface="Arial" panose="020B0604020202020204" pitchFamily="34" charset="0"/>
                <a:cs typeface="Arial" panose="020B0604020202020204" pitchFamily="34" charset="0"/>
              </a:rPr>
              <a:t> (KKI)</a:t>
            </a:r>
            <a:r>
              <a:rPr lang="id-ID" altLang="en-US" sz="5000" dirty="0" smtClean="0">
                <a:latin typeface="Arial" panose="020B0604020202020204" pitchFamily="34" charset="0"/>
                <a:cs typeface="Arial" panose="020B0604020202020204" pitchFamily="34" charset="0"/>
              </a:rPr>
              <a:t>, </a:t>
            </a:r>
            <a:r>
              <a:rPr lang="en-US" altLang="en-US" sz="5000" dirty="0" smtClean="0">
                <a:latin typeface="Arial" panose="020B0604020202020204" pitchFamily="34" charset="0"/>
                <a:cs typeface="Arial" panose="020B0604020202020204" pitchFamily="34" charset="0"/>
              </a:rPr>
              <a:t>M</a:t>
            </a:r>
            <a:r>
              <a:rPr lang="id-ID" altLang="en-US" sz="5000" dirty="0" smtClean="0">
                <a:latin typeface="Arial" panose="020B0604020202020204" pitchFamily="34" charset="0"/>
                <a:cs typeface="Arial" panose="020B0604020202020204" pitchFamily="34" charset="0"/>
              </a:rPr>
              <a:t>ajelis </a:t>
            </a:r>
            <a:r>
              <a:rPr lang="en-US" altLang="en-US" sz="5000" dirty="0" smtClean="0">
                <a:latin typeface="Arial" panose="020B0604020202020204" pitchFamily="34" charset="0"/>
                <a:cs typeface="Arial" panose="020B0604020202020204" pitchFamily="34" charset="0"/>
              </a:rPr>
              <a:t>T</a:t>
            </a:r>
            <a:r>
              <a:rPr lang="id-ID" altLang="en-US" sz="5000" dirty="0" smtClean="0">
                <a:latin typeface="Arial" panose="020B0604020202020204" pitchFamily="34" charset="0"/>
                <a:cs typeface="Arial" panose="020B0604020202020204" pitchFamily="34" charset="0"/>
              </a:rPr>
              <a:t>enaga </a:t>
            </a:r>
            <a:r>
              <a:rPr lang="en-US" altLang="en-US" sz="5000" dirty="0" smtClean="0">
                <a:latin typeface="Arial" panose="020B0604020202020204" pitchFamily="34" charset="0"/>
                <a:cs typeface="Arial" panose="020B0604020202020204" pitchFamily="34" charset="0"/>
              </a:rPr>
              <a:t>K</a:t>
            </a:r>
            <a:r>
              <a:rPr lang="id-ID" altLang="en-US" sz="5000" dirty="0" smtClean="0">
                <a:latin typeface="Arial" panose="020B0604020202020204" pitchFamily="34" charset="0"/>
                <a:cs typeface="Arial" panose="020B0604020202020204" pitchFamily="34" charset="0"/>
              </a:rPr>
              <a:t>esehatan </a:t>
            </a:r>
            <a:r>
              <a:rPr lang="en-US" altLang="en-US" sz="5000" dirty="0" smtClean="0">
                <a:latin typeface="Arial" panose="020B0604020202020204" pitchFamily="34" charset="0"/>
                <a:cs typeface="Arial" panose="020B0604020202020204" pitchFamily="34" charset="0"/>
              </a:rPr>
              <a:t>I</a:t>
            </a:r>
            <a:r>
              <a:rPr lang="id-ID" altLang="en-US" sz="5000" dirty="0" smtClean="0">
                <a:latin typeface="Arial" panose="020B0604020202020204" pitchFamily="34" charset="0"/>
                <a:cs typeface="Arial" panose="020B0604020202020204" pitchFamily="34" charset="0"/>
              </a:rPr>
              <a:t>ndonesia</a:t>
            </a:r>
            <a:r>
              <a:rPr lang="en-US" altLang="en-US" sz="5000" dirty="0" smtClean="0">
                <a:latin typeface="Arial" panose="020B0604020202020204" pitchFamily="34" charset="0"/>
                <a:cs typeface="Arial" panose="020B0604020202020204" pitchFamily="34" charset="0"/>
              </a:rPr>
              <a:t> (MTKI)</a:t>
            </a:r>
            <a:r>
              <a:rPr lang="id-ID" altLang="en-US" sz="5000" dirty="0" smtClean="0">
                <a:latin typeface="Arial" panose="020B0604020202020204" pitchFamily="34" charset="0"/>
                <a:cs typeface="Arial" panose="020B0604020202020204" pitchFamily="34" charset="0"/>
              </a:rPr>
              <a:t>, </a:t>
            </a:r>
            <a:r>
              <a:rPr lang="en-US" altLang="en-US" sz="5000" dirty="0" smtClean="0">
                <a:latin typeface="Arial" panose="020B0604020202020204" pitchFamily="34" charset="0"/>
                <a:cs typeface="Arial" panose="020B0604020202020204" pitchFamily="34" charset="0"/>
              </a:rPr>
              <a:t>K</a:t>
            </a:r>
            <a:r>
              <a:rPr lang="id-ID" altLang="en-US" sz="5000" dirty="0" smtClean="0">
                <a:latin typeface="Arial" panose="020B0604020202020204" pitchFamily="34" charset="0"/>
                <a:cs typeface="Arial" panose="020B0604020202020204" pitchFamily="34" charset="0"/>
              </a:rPr>
              <a:t>omite </a:t>
            </a:r>
            <a:r>
              <a:rPr lang="en-US" altLang="en-US" sz="5000" dirty="0" smtClean="0">
                <a:latin typeface="Arial" panose="020B0604020202020204" pitchFamily="34" charset="0"/>
                <a:cs typeface="Arial" panose="020B0604020202020204" pitchFamily="34" charset="0"/>
              </a:rPr>
              <a:t>F</a:t>
            </a:r>
            <a:r>
              <a:rPr lang="id-ID" altLang="en-US" sz="5000" dirty="0" smtClean="0">
                <a:latin typeface="Arial" panose="020B0604020202020204" pitchFamily="34" charset="0"/>
                <a:cs typeface="Arial" panose="020B0604020202020204" pitchFamily="34" charset="0"/>
              </a:rPr>
              <a:t>armasi </a:t>
            </a:r>
            <a:r>
              <a:rPr lang="en-US" altLang="en-US" sz="5000" dirty="0" smtClean="0">
                <a:latin typeface="Arial" panose="020B0604020202020204" pitchFamily="34" charset="0"/>
                <a:cs typeface="Arial" panose="020B0604020202020204" pitchFamily="34" charset="0"/>
              </a:rPr>
              <a:t>N</a:t>
            </a:r>
            <a:r>
              <a:rPr lang="id-ID" altLang="en-US" sz="5000" dirty="0" smtClean="0">
                <a:latin typeface="Arial" panose="020B0604020202020204" pitchFamily="34" charset="0"/>
                <a:cs typeface="Arial" panose="020B0604020202020204" pitchFamily="34" charset="0"/>
              </a:rPr>
              <a:t>asional</a:t>
            </a:r>
            <a:r>
              <a:rPr lang="en-US" altLang="en-US" sz="5000" dirty="0" smtClean="0">
                <a:latin typeface="Arial" panose="020B0604020202020204" pitchFamily="34" charset="0"/>
                <a:cs typeface="Arial" panose="020B0604020202020204" pitchFamily="34" charset="0"/>
              </a:rPr>
              <a:t> (KFN)</a:t>
            </a:r>
            <a:r>
              <a:rPr lang="id-ID" altLang="en-US" sz="5000" dirty="0" smtClean="0">
                <a:latin typeface="Arial" panose="020B0604020202020204" pitchFamily="34" charset="0"/>
                <a:cs typeface="Arial" panose="020B0604020202020204" pitchFamily="34" charset="0"/>
              </a:rPr>
              <a:t> untuk pembinaan dan peningkatan profesi</a:t>
            </a:r>
            <a:r>
              <a:rPr lang="en-US" altLang="en-US" sz="5000" dirty="0" smtClean="0">
                <a:latin typeface="Arial" panose="020B0604020202020204" pitchFamily="34" charset="0"/>
                <a:cs typeface="Arial" panose="020B0604020202020204" pitchFamily="34" charset="0"/>
              </a:rPr>
              <a:t>.</a:t>
            </a:r>
            <a:endParaRPr lang="en-GB" altLang="en-US" sz="5000" dirty="0" smtClean="0">
              <a:latin typeface="Arial" panose="020B0604020202020204" pitchFamily="34" charset="0"/>
              <a:cs typeface="Arial" panose="020B0604020202020204" pitchFamily="34" charset="0"/>
            </a:endParaRPr>
          </a:p>
          <a:p>
            <a:pPr marL="514350" indent="-514350">
              <a:lnSpc>
                <a:spcPct val="120000"/>
              </a:lnSpc>
              <a:spcAft>
                <a:spcPts val="600"/>
              </a:spcAft>
              <a:buFont typeface="+mj-lt"/>
              <a:buAutoNum type="arabicParenR" startAt="7"/>
            </a:pPr>
            <a:endParaRPr lang="en-US" sz="5000" dirty="0">
              <a:latin typeface="Arial" panose="020B0604020202020204" pitchFamily="34" charset="0"/>
              <a:cs typeface="Arial" panose="020B0604020202020204" pitchFamily="34" charset="0"/>
            </a:endParaRPr>
          </a:p>
          <a:p>
            <a:endParaRPr lang="id-ID" dirty="0"/>
          </a:p>
        </p:txBody>
      </p:sp>
    </p:spTree>
    <p:extLst>
      <p:ext uri="{BB962C8B-B14F-4D97-AF65-F5344CB8AC3E}">
        <p14:creationId xmlns:p14="http://schemas.microsoft.com/office/powerpoint/2010/main" val="21956972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2279576" y="2060848"/>
          <a:ext cx="7776864" cy="3400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Oval 6"/>
          <p:cNvSpPr/>
          <p:nvPr/>
        </p:nvSpPr>
        <p:spPr>
          <a:xfrm>
            <a:off x="4800600" y="4932363"/>
            <a:ext cx="1016000" cy="863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d-ID" sz="1600" dirty="0"/>
              <a:t>KKNI</a:t>
            </a:r>
          </a:p>
        </p:txBody>
      </p:sp>
      <p:sp>
        <p:nvSpPr>
          <p:cNvPr id="6" name="Oval 5"/>
          <p:cNvSpPr/>
          <p:nvPr/>
        </p:nvSpPr>
        <p:spPr>
          <a:xfrm>
            <a:off x="2279651" y="4922838"/>
            <a:ext cx="1584325" cy="8826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d-ID" sz="1600" dirty="0">
                <a:latin typeface="Arial Narrow" pitchFamily="34" charset="0"/>
              </a:rPr>
              <a:t>Term International</a:t>
            </a:r>
          </a:p>
        </p:txBody>
      </p:sp>
      <p:sp>
        <p:nvSpPr>
          <p:cNvPr id="9" name="Oval 8"/>
          <p:cNvSpPr/>
          <p:nvPr/>
        </p:nvSpPr>
        <p:spPr>
          <a:xfrm>
            <a:off x="8320089" y="4906963"/>
            <a:ext cx="1736725"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dirty="0" err="1"/>
              <a:t>Contoh</a:t>
            </a:r>
            <a:r>
              <a:rPr lang="en-US" dirty="0"/>
              <a:t> </a:t>
            </a:r>
            <a:r>
              <a:rPr lang="en-US" dirty="0" err="1"/>
              <a:t>Wat</a:t>
            </a:r>
            <a:r>
              <a:rPr lang="en-US" dirty="0"/>
              <a:t> :</a:t>
            </a:r>
          </a:p>
          <a:p>
            <a:pPr algn="ctr" eaLnBrk="1" hangingPunct="1">
              <a:defRPr/>
            </a:pPr>
            <a:r>
              <a:rPr lang="en-US" dirty="0"/>
              <a:t>NCLEX</a:t>
            </a:r>
            <a:endParaRPr lang="id-ID" dirty="0"/>
          </a:p>
        </p:txBody>
      </p:sp>
      <p:sp>
        <p:nvSpPr>
          <p:cNvPr id="8" name="Oval 7"/>
          <p:cNvSpPr/>
          <p:nvPr/>
        </p:nvSpPr>
        <p:spPr>
          <a:xfrm>
            <a:off x="6311900" y="4941888"/>
            <a:ext cx="1512888" cy="863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d-ID" sz="1600" dirty="0">
                <a:latin typeface="Arial Narrow" pitchFamily="34" charset="0"/>
              </a:rPr>
              <a:t>Uji kompetensi (MTKI)</a:t>
            </a:r>
          </a:p>
        </p:txBody>
      </p:sp>
      <p:sp>
        <p:nvSpPr>
          <p:cNvPr id="93191" name="TextBox 9"/>
          <p:cNvSpPr txBox="1">
            <a:spLocks noChangeArrowheads="1"/>
          </p:cNvSpPr>
          <p:nvPr/>
        </p:nvSpPr>
        <p:spPr bwMode="auto">
          <a:xfrm>
            <a:off x="3241675" y="188914"/>
            <a:ext cx="5761038"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r>
              <a:rPr lang="id-ID" altLang="en-US" sz="4000">
                <a:latin typeface="Arial" panose="020B0604020202020204" pitchFamily="34" charset="0"/>
                <a:cs typeface="Arial" panose="020B0604020202020204" pitchFamily="34" charset="0"/>
              </a:rPr>
              <a:t>Langkah Strategis </a:t>
            </a:r>
          </a:p>
          <a:p>
            <a:pPr algn="ctr" eaLnBrk="1" hangingPunct="1">
              <a:spcBef>
                <a:spcPct val="0"/>
              </a:spcBef>
              <a:buFontTx/>
              <a:buNone/>
            </a:pPr>
            <a:r>
              <a:rPr lang="id-ID" altLang="en-US" sz="4000">
                <a:latin typeface="Arial" panose="020B0604020202020204" pitchFamily="34" charset="0"/>
                <a:cs typeface="Arial" panose="020B0604020202020204" pitchFamily="34" charset="0"/>
              </a:rPr>
              <a:t>(The Ultimate Goal</a:t>
            </a:r>
          </a:p>
        </p:txBody>
      </p:sp>
    </p:spTree>
    <p:extLst>
      <p:ext uri="{BB962C8B-B14F-4D97-AF65-F5344CB8AC3E}">
        <p14:creationId xmlns:p14="http://schemas.microsoft.com/office/powerpoint/2010/main" val="9787014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1992313" y="115888"/>
            <a:ext cx="8229600" cy="779462"/>
          </a:xfrm>
        </p:spPr>
        <p:txBody>
          <a:bodyPr/>
          <a:lstStyle/>
          <a:p>
            <a:r>
              <a:rPr lang="id-ID" altLang="en-US" sz="3600" b="1"/>
              <a:t>PENGELOMPOKKAN TENAGA KESEHATAN</a:t>
            </a:r>
          </a:p>
        </p:txBody>
      </p:sp>
      <p:graphicFrame>
        <p:nvGraphicFramePr>
          <p:cNvPr id="4" name="Table 3"/>
          <p:cNvGraphicFramePr>
            <a:graphicFrameLocks noGrp="1"/>
          </p:cNvGraphicFramePr>
          <p:nvPr>
            <p:extLst>
              <p:ext uri="{D42A27DB-BD31-4B8C-83A1-F6EECF244321}">
                <p14:modId xmlns:p14="http://schemas.microsoft.com/office/powerpoint/2010/main" val="2924905250"/>
              </p:ext>
            </p:extLst>
          </p:nvPr>
        </p:nvGraphicFramePr>
        <p:xfrm>
          <a:off x="1992313" y="908051"/>
          <a:ext cx="5756077" cy="5701297"/>
        </p:xfrm>
        <a:graphic>
          <a:graphicData uri="http://schemas.openxmlformats.org/drawingml/2006/table">
            <a:tbl>
              <a:tblPr firstRow="1" bandRow="1">
                <a:tableStyleId>{5C22544A-7EE6-4342-B048-85BDC9FD1C3A}</a:tableStyleId>
              </a:tblPr>
              <a:tblGrid>
                <a:gridCol w="662811">
                  <a:extLst>
                    <a:ext uri="{9D8B030D-6E8A-4147-A177-3AD203B41FA5}">
                      <a16:colId xmlns:a16="http://schemas.microsoft.com/office/drawing/2014/main" val="20000"/>
                    </a:ext>
                  </a:extLst>
                </a:gridCol>
                <a:gridCol w="5093266">
                  <a:extLst>
                    <a:ext uri="{9D8B030D-6E8A-4147-A177-3AD203B41FA5}">
                      <a16:colId xmlns:a16="http://schemas.microsoft.com/office/drawing/2014/main" val="20001"/>
                    </a:ext>
                  </a:extLst>
                </a:gridCol>
              </a:tblGrid>
              <a:tr h="407395">
                <a:tc>
                  <a:txBody>
                    <a:bodyPr/>
                    <a:lstStyle/>
                    <a:p>
                      <a:r>
                        <a:rPr lang="id-ID" sz="1800" dirty="0" smtClean="0"/>
                        <a:t>NO</a:t>
                      </a:r>
                      <a:endParaRPr lang="id-ID" sz="1800" dirty="0"/>
                    </a:p>
                  </a:txBody>
                  <a:tcPr marL="91417" marR="91417" marT="45732" marB="45732"/>
                </a:tc>
                <a:tc>
                  <a:txBody>
                    <a:bodyPr/>
                    <a:lstStyle/>
                    <a:p>
                      <a:r>
                        <a:rPr lang="id-ID" sz="1800" dirty="0" smtClean="0"/>
                        <a:t>KELOMPOK</a:t>
                      </a:r>
                      <a:r>
                        <a:rPr lang="id-ID" sz="1800" baseline="0" dirty="0" smtClean="0"/>
                        <a:t> TENAGA KESEHATAN</a:t>
                      </a:r>
                      <a:endParaRPr lang="id-ID" sz="1800" dirty="0"/>
                    </a:p>
                  </a:txBody>
                  <a:tcPr marL="91417" marR="91417" marT="45732" marB="45732"/>
                </a:tc>
                <a:extLst>
                  <a:ext uri="{0D108BD9-81ED-4DB2-BD59-A6C34878D82A}">
                    <a16:rowId xmlns:a16="http://schemas.microsoft.com/office/drawing/2014/main" val="10000"/>
                  </a:ext>
                </a:extLst>
              </a:tr>
              <a:tr h="407395">
                <a:tc>
                  <a:txBody>
                    <a:bodyPr/>
                    <a:lstStyle/>
                    <a:p>
                      <a:r>
                        <a:rPr lang="id-ID" sz="1800" dirty="0" smtClean="0"/>
                        <a:t>1.</a:t>
                      </a:r>
                      <a:endParaRPr lang="id-ID" sz="1800" dirty="0"/>
                    </a:p>
                  </a:txBody>
                  <a:tcPr marL="91417" marR="91417" marT="45732" marB="4573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err="1" smtClean="0"/>
                        <a:t>Tenaga</a:t>
                      </a:r>
                      <a:r>
                        <a:rPr lang="en-US" sz="2000" dirty="0" smtClean="0"/>
                        <a:t> </a:t>
                      </a:r>
                      <a:r>
                        <a:rPr lang="en-US" sz="2000" dirty="0" err="1" smtClean="0"/>
                        <a:t>medis</a:t>
                      </a:r>
                      <a:endParaRPr lang="en-US" sz="2000" b="1" dirty="0" smtClean="0">
                        <a:solidFill>
                          <a:schemeClr val="bg1"/>
                        </a:solidFill>
                        <a:latin typeface="+mn-lt"/>
                      </a:endParaRPr>
                    </a:p>
                  </a:txBody>
                  <a:tcPr marL="91417" marR="91417" marT="45732" marB="18293"/>
                </a:tc>
                <a:extLst>
                  <a:ext uri="{0D108BD9-81ED-4DB2-BD59-A6C34878D82A}">
                    <a16:rowId xmlns:a16="http://schemas.microsoft.com/office/drawing/2014/main" val="10001"/>
                  </a:ext>
                </a:extLst>
              </a:tr>
              <a:tr h="407395">
                <a:tc>
                  <a:txBody>
                    <a:bodyPr/>
                    <a:lstStyle/>
                    <a:p>
                      <a:r>
                        <a:rPr lang="id-ID" sz="1800" dirty="0" smtClean="0"/>
                        <a:t>2.</a:t>
                      </a:r>
                      <a:endParaRPr lang="id-ID" sz="1800" dirty="0"/>
                    </a:p>
                  </a:txBody>
                  <a:tcPr marL="91417" marR="91417" marT="45732" marB="4573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Psikologi</a:t>
                      </a:r>
                      <a:r>
                        <a:rPr lang="en-GB" sz="2000" dirty="0" smtClean="0"/>
                        <a:t> </a:t>
                      </a:r>
                      <a:r>
                        <a:rPr lang="en-GB" sz="2000" dirty="0" err="1" smtClean="0"/>
                        <a:t>Klinis</a:t>
                      </a:r>
                      <a:endParaRPr lang="en-GB" sz="2000" b="1" dirty="0" smtClean="0">
                        <a:solidFill>
                          <a:schemeClr val="bg1"/>
                        </a:solidFill>
                        <a:latin typeface="+mn-lt"/>
                      </a:endParaRPr>
                    </a:p>
                  </a:txBody>
                  <a:tcPr marL="91417" marR="91417" marT="45732" marB="18293"/>
                </a:tc>
                <a:extLst>
                  <a:ext uri="{0D108BD9-81ED-4DB2-BD59-A6C34878D82A}">
                    <a16:rowId xmlns:a16="http://schemas.microsoft.com/office/drawing/2014/main" val="10002"/>
                  </a:ext>
                </a:extLst>
              </a:tr>
              <a:tr h="407395">
                <a:tc>
                  <a:txBody>
                    <a:bodyPr/>
                    <a:lstStyle/>
                    <a:p>
                      <a:r>
                        <a:rPr lang="id-ID" sz="1800" dirty="0" smtClean="0"/>
                        <a:t>3.</a:t>
                      </a:r>
                      <a:endParaRPr lang="id-ID" sz="1800" dirty="0"/>
                    </a:p>
                  </a:txBody>
                  <a:tcPr marL="91417" marR="91417" marT="45732" marB="45732">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sz="2000" dirty="0" smtClean="0"/>
                        <a:t>T</a:t>
                      </a:r>
                      <a:r>
                        <a:rPr lang="en-GB" sz="2000" dirty="0" err="1" smtClean="0"/>
                        <a:t>enaga</a:t>
                      </a:r>
                      <a:r>
                        <a:rPr lang="en-GB" sz="2000" dirty="0" smtClean="0"/>
                        <a:t> </a:t>
                      </a:r>
                      <a:r>
                        <a:rPr lang="en-GB" sz="2000" dirty="0" err="1" smtClean="0"/>
                        <a:t>Keperawatan</a:t>
                      </a:r>
                      <a:endParaRPr lang="en-GB" sz="2000" b="1" dirty="0" smtClean="0">
                        <a:solidFill>
                          <a:schemeClr val="bg1"/>
                        </a:solidFill>
                        <a:latin typeface="+mn-lt"/>
                      </a:endParaRPr>
                    </a:p>
                  </a:txBody>
                  <a:tcPr marL="91417" marR="91417" marT="45732" marB="18293">
                    <a:solidFill>
                      <a:srgbClr val="FFFF00"/>
                    </a:solidFill>
                  </a:tcPr>
                </a:tc>
                <a:extLst>
                  <a:ext uri="{0D108BD9-81ED-4DB2-BD59-A6C34878D82A}">
                    <a16:rowId xmlns:a16="http://schemas.microsoft.com/office/drawing/2014/main" val="10003"/>
                  </a:ext>
                </a:extLst>
              </a:tr>
              <a:tr h="407395">
                <a:tc>
                  <a:txBody>
                    <a:bodyPr/>
                    <a:lstStyle/>
                    <a:p>
                      <a:r>
                        <a:rPr lang="id-ID" sz="1800" dirty="0" smtClean="0"/>
                        <a:t>4.</a:t>
                      </a:r>
                      <a:endParaRPr lang="id-ID" sz="1800" dirty="0"/>
                    </a:p>
                  </a:txBody>
                  <a:tcPr marL="91417" marR="91417" marT="45732" marB="45732">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Kebidanan</a:t>
                      </a:r>
                      <a:endParaRPr lang="en-GB" sz="2000" b="1" dirty="0" smtClean="0">
                        <a:solidFill>
                          <a:schemeClr val="bg1"/>
                        </a:solidFill>
                        <a:latin typeface="+mn-lt"/>
                      </a:endParaRPr>
                    </a:p>
                  </a:txBody>
                  <a:tcPr marL="91417" marR="91417" marT="45732" marB="18293">
                    <a:solidFill>
                      <a:srgbClr val="FFFF00"/>
                    </a:solidFill>
                  </a:tcPr>
                </a:tc>
                <a:extLst>
                  <a:ext uri="{0D108BD9-81ED-4DB2-BD59-A6C34878D82A}">
                    <a16:rowId xmlns:a16="http://schemas.microsoft.com/office/drawing/2014/main" val="10004"/>
                  </a:ext>
                </a:extLst>
              </a:tr>
              <a:tr h="407395">
                <a:tc>
                  <a:txBody>
                    <a:bodyPr/>
                    <a:lstStyle/>
                    <a:p>
                      <a:r>
                        <a:rPr lang="id-ID" sz="1800" dirty="0" smtClean="0"/>
                        <a:t>5.</a:t>
                      </a:r>
                      <a:endParaRPr lang="id-ID" sz="1800" dirty="0"/>
                    </a:p>
                  </a:txBody>
                  <a:tcPr marL="91417" marR="91417" marT="45732" marB="4573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Kefarmasian</a:t>
                      </a:r>
                      <a:endParaRPr lang="en-GB" sz="2000" b="1" dirty="0" smtClean="0">
                        <a:solidFill>
                          <a:schemeClr val="bg1"/>
                        </a:solidFill>
                        <a:latin typeface="+mn-lt"/>
                      </a:endParaRPr>
                    </a:p>
                  </a:txBody>
                  <a:tcPr marL="91417" marR="91417" marT="45732" marB="18293"/>
                </a:tc>
                <a:extLst>
                  <a:ext uri="{0D108BD9-81ED-4DB2-BD59-A6C34878D82A}">
                    <a16:rowId xmlns:a16="http://schemas.microsoft.com/office/drawing/2014/main" val="10005"/>
                  </a:ext>
                </a:extLst>
              </a:tr>
              <a:tr h="407395">
                <a:tc>
                  <a:txBody>
                    <a:bodyPr/>
                    <a:lstStyle/>
                    <a:p>
                      <a:r>
                        <a:rPr lang="id-ID" sz="1800" dirty="0" smtClean="0"/>
                        <a:t>6.</a:t>
                      </a:r>
                      <a:endParaRPr lang="id-ID" sz="1800" dirty="0"/>
                    </a:p>
                  </a:txBody>
                  <a:tcPr marL="91417" marR="91417" marT="45732" marB="4573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Kesehatan</a:t>
                      </a:r>
                      <a:r>
                        <a:rPr lang="en-GB" sz="2000" dirty="0" smtClean="0"/>
                        <a:t> </a:t>
                      </a:r>
                      <a:r>
                        <a:rPr lang="en-GB" sz="2000" dirty="0" err="1" smtClean="0"/>
                        <a:t>Masyarakat</a:t>
                      </a:r>
                      <a:endParaRPr lang="en-GB" sz="2000" b="1" dirty="0" smtClean="0">
                        <a:solidFill>
                          <a:schemeClr val="bg1"/>
                        </a:solidFill>
                        <a:latin typeface="+mn-lt"/>
                      </a:endParaRPr>
                    </a:p>
                  </a:txBody>
                  <a:tcPr marL="91417" marR="91417" marT="45732" marB="18293"/>
                </a:tc>
                <a:extLst>
                  <a:ext uri="{0D108BD9-81ED-4DB2-BD59-A6C34878D82A}">
                    <a16:rowId xmlns:a16="http://schemas.microsoft.com/office/drawing/2014/main" val="10006"/>
                  </a:ext>
                </a:extLst>
              </a:tr>
              <a:tr h="407395">
                <a:tc>
                  <a:txBody>
                    <a:bodyPr/>
                    <a:lstStyle/>
                    <a:p>
                      <a:r>
                        <a:rPr lang="id-ID" sz="1800" dirty="0" smtClean="0"/>
                        <a:t>7.</a:t>
                      </a:r>
                      <a:endParaRPr lang="id-ID" sz="1800" dirty="0"/>
                    </a:p>
                  </a:txBody>
                  <a:tcPr marL="91417" marR="91417" marT="45732" marB="45732"/>
                </a:tc>
                <a:tc>
                  <a:txBody>
                    <a:bodyPr/>
                    <a:lstStyle/>
                    <a:p>
                      <a:pPr marL="0" indent="0" algn="l" eaLnBrk="1" fontAlgn="auto" hangingPunct="1">
                        <a:spcAft>
                          <a:spcPts val="0"/>
                        </a:spcAft>
                        <a:buClrTx/>
                        <a:buFont typeface="+mj-lt"/>
                        <a:buNone/>
                        <a:tabLst/>
                        <a:defRPr/>
                      </a:pPr>
                      <a:r>
                        <a:rPr lang="en-GB" sz="2000" dirty="0" err="1" smtClean="0"/>
                        <a:t>Tenaga</a:t>
                      </a:r>
                      <a:r>
                        <a:rPr lang="en-GB" sz="2000" dirty="0" smtClean="0"/>
                        <a:t> </a:t>
                      </a:r>
                      <a:r>
                        <a:rPr lang="en-GB" sz="2000" dirty="0" err="1" smtClean="0"/>
                        <a:t>Kesehatan</a:t>
                      </a:r>
                      <a:r>
                        <a:rPr lang="en-GB" sz="2000" dirty="0" smtClean="0"/>
                        <a:t> </a:t>
                      </a:r>
                      <a:r>
                        <a:rPr lang="en-GB" sz="2000" dirty="0" err="1" smtClean="0"/>
                        <a:t>Lingkungan</a:t>
                      </a:r>
                      <a:endParaRPr lang="en-GB" sz="2000" b="1" dirty="0" smtClean="0">
                        <a:solidFill>
                          <a:schemeClr val="bg1"/>
                        </a:solidFill>
                        <a:latin typeface="+mn-lt"/>
                      </a:endParaRPr>
                    </a:p>
                  </a:txBody>
                  <a:tcPr marL="91417" marR="91417" marT="45732" marB="18293"/>
                </a:tc>
                <a:extLst>
                  <a:ext uri="{0D108BD9-81ED-4DB2-BD59-A6C34878D82A}">
                    <a16:rowId xmlns:a16="http://schemas.microsoft.com/office/drawing/2014/main" val="10007"/>
                  </a:ext>
                </a:extLst>
              </a:tr>
              <a:tr h="407395">
                <a:tc>
                  <a:txBody>
                    <a:bodyPr/>
                    <a:lstStyle/>
                    <a:p>
                      <a:r>
                        <a:rPr lang="id-ID" sz="1800" dirty="0" smtClean="0"/>
                        <a:t>8.</a:t>
                      </a:r>
                      <a:endParaRPr lang="id-ID" sz="1800" dirty="0"/>
                    </a:p>
                  </a:txBody>
                  <a:tcPr marL="91417" marR="91417" marT="45732" marB="45732">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Gizi</a:t>
                      </a:r>
                      <a:endParaRPr lang="en-GB" sz="2000" b="1" dirty="0" smtClean="0">
                        <a:solidFill>
                          <a:schemeClr val="bg1"/>
                        </a:solidFill>
                        <a:latin typeface="+mn-lt"/>
                      </a:endParaRPr>
                    </a:p>
                  </a:txBody>
                  <a:tcPr marL="91417" marR="91417" marT="45732" marB="18293">
                    <a:solidFill>
                      <a:srgbClr val="FFFF00"/>
                    </a:solidFill>
                  </a:tcPr>
                </a:tc>
                <a:extLst>
                  <a:ext uri="{0D108BD9-81ED-4DB2-BD59-A6C34878D82A}">
                    <a16:rowId xmlns:a16="http://schemas.microsoft.com/office/drawing/2014/main" val="10008"/>
                  </a:ext>
                </a:extLst>
              </a:tr>
              <a:tr h="407395">
                <a:tc>
                  <a:txBody>
                    <a:bodyPr/>
                    <a:lstStyle/>
                    <a:p>
                      <a:r>
                        <a:rPr lang="id-ID" sz="1800" dirty="0" smtClean="0"/>
                        <a:t>9.</a:t>
                      </a:r>
                      <a:endParaRPr lang="id-ID" sz="1800" dirty="0"/>
                    </a:p>
                  </a:txBody>
                  <a:tcPr marL="91417" marR="91417" marT="45732" marB="4573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Keterapian</a:t>
                      </a:r>
                      <a:r>
                        <a:rPr lang="en-GB" sz="2000" dirty="0" smtClean="0"/>
                        <a:t> </a:t>
                      </a:r>
                      <a:r>
                        <a:rPr lang="en-GB" sz="2000" dirty="0" err="1" smtClean="0"/>
                        <a:t>Fisik</a:t>
                      </a:r>
                      <a:endParaRPr lang="en-GB" sz="2000" b="1" dirty="0" smtClean="0">
                        <a:solidFill>
                          <a:schemeClr val="bg1"/>
                        </a:solidFill>
                        <a:latin typeface="+mn-lt"/>
                      </a:endParaRPr>
                    </a:p>
                  </a:txBody>
                  <a:tcPr marL="91417" marR="91417" marT="45732" marB="18293"/>
                </a:tc>
                <a:extLst>
                  <a:ext uri="{0D108BD9-81ED-4DB2-BD59-A6C34878D82A}">
                    <a16:rowId xmlns:a16="http://schemas.microsoft.com/office/drawing/2014/main" val="10009"/>
                  </a:ext>
                </a:extLst>
              </a:tr>
              <a:tr h="405162">
                <a:tc>
                  <a:txBody>
                    <a:bodyPr/>
                    <a:lstStyle/>
                    <a:p>
                      <a:r>
                        <a:rPr lang="id-ID" sz="1800" dirty="0" smtClean="0"/>
                        <a:t>10.</a:t>
                      </a:r>
                      <a:endParaRPr lang="id-ID" sz="1800" dirty="0"/>
                    </a:p>
                  </a:txBody>
                  <a:tcPr marL="91417" marR="91417" marT="45732" marB="4573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Keteknisian</a:t>
                      </a:r>
                      <a:r>
                        <a:rPr lang="en-GB" sz="2000" dirty="0" smtClean="0"/>
                        <a:t> </a:t>
                      </a:r>
                      <a:r>
                        <a:rPr lang="en-GB" sz="2000" dirty="0" err="1" smtClean="0"/>
                        <a:t>Medis</a:t>
                      </a:r>
                      <a:endParaRPr lang="en-GB" sz="2000" b="1" dirty="0" smtClean="0">
                        <a:solidFill>
                          <a:schemeClr val="bg1"/>
                        </a:solidFill>
                        <a:latin typeface="+mn-lt"/>
                      </a:endParaRPr>
                    </a:p>
                  </a:txBody>
                  <a:tcPr marL="91417" marR="91417" marT="45732" marB="18293"/>
                </a:tc>
                <a:extLst>
                  <a:ext uri="{0D108BD9-81ED-4DB2-BD59-A6C34878D82A}">
                    <a16:rowId xmlns:a16="http://schemas.microsoft.com/office/drawing/2014/main" val="10010"/>
                  </a:ext>
                </a:extLst>
              </a:tr>
              <a:tr h="407395">
                <a:tc>
                  <a:txBody>
                    <a:bodyPr/>
                    <a:lstStyle/>
                    <a:p>
                      <a:r>
                        <a:rPr lang="id-ID" sz="1800" dirty="0" smtClean="0"/>
                        <a:t>11.</a:t>
                      </a:r>
                      <a:endParaRPr lang="id-ID" sz="1800" dirty="0"/>
                    </a:p>
                  </a:txBody>
                  <a:tcPr marL="91417" marR="91417" marT="45732" marB="4573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Teknik</a:t>
                      </a:r>
                      <a:r>
                        <a:rPr lang="en-GB" sz="2000" dirty="0" smtClean="0"/>
                        <a:t> </a:t>
                      </a:r>
                      <a:r>
                        <a:rPr lang="en-GB" sz="2000" dirty="0" err="1" smtClean="0"/>
                        <a:t>Biomedika</a:t>
                      </a:r>
                      <a:endParaRPr lang="en-GB" sz="2000" b="1" dirty="0" smtClean="0">
                        <a:solidFill>
                          <a:schemeClr val="bg1"/>
                        </a:solidFill>
                        <a:latin typeface="+mn-lt"/>
                      </a:endParaRPr>
                    </a:p>
                  </a:txBody>
                  <a:tcPr marL="91417" marR="91417" marT="45732" marB="18293"/>
                </a:tc>
                <a:extLst>
                  <a:ext uri="{0D108BD9-81ED-4DB2-BD59-A6C34878D82A}">
                    <a16:rowId xmlns:a16="http://schemas.microsoft.com/office/drawing/2014/main" val="10011"/>
                  </a:ext>
                </a:extLst>
              </a:tr>
              <a:tr h="407395">
                <a:tc>
                  <a:txBody>
                    <a:bodyPr/>
                    <a:lstStyle/>
                    <a:p>
                      <a:r>
                        <a:rPr lang="id-ID" sz="1800" dirty="0" smtClean="0"/>
                        <a:t>12.</a:t>
                      </a:r>
                      <a:endParaRPr lang="id-ID" sz="1800" dirty="0"/>
                    </a:p>
                  </a:txBody>
                  <a:tcPr marL="91417" marR="91417" marT="45732" marB="4573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Kesehatan</a:t>
                      </a:r>
                      <a:r>
                        <a:rPr lang="en-GB" sz="2000" dirty="0" smtClean="0"/>
                        <a:t> </a:t>
                      </a:r>
                      <a:r>
                        <a:rPr lang="en-GB" sz="2000" dirty="0" err="1" smtClean="0"/>
                        <a:t>Tradisional</a:t>
                      </a:r>
                      <a:endParaRPr lang="en-GB" sz="2000" b="1" dirty="0" smtClean="0">
                        <a:solidFill>
                          <a:schemeClr val="bg1"/>
                        </a:solidFill>
                        <a:latin typeface="+mn-lt"/>
                      </a:endParaRPr>
                    </a:p>
                  </a:txBody>
                  <a:tcPr marL="91417" marR="91417" marT="45732" marB="18293"/>
                </a:tc>
                <a:extLst>
                  <a:ext uri="{0D108BD9-81ED-4DB2-BD59-A6C34878D82A}">
                    <a16:rowId xmlns:a16="http://schemas.microsoft.com/office/drawing/2014/main" val="10012"/>
                  </a:ext>
                </a:extLst>
              </a:tr>
              <a:tr h="407395">
                <a:tc>
                  <a:txBody>
                    <a:bodyPr/>
                    <a:lstStyle/>
                    <a:p>
                      <a:r>
                        <a:rPr lang="id-ID" sz="1800" dirty="0" smtClean="0"/>
                        <a:t>13.</a:t>
                      </a:r>
                      <a:endParaRPr lang="id-ID" sz="1800" dirty="0"/>
                    </a:p>
                  </a:txBody>
                  <a:tcPr marL="91417" marR="91417" marT="45732" marB="4573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err="1" smtClean="0"/>
                        <a:t>Tenaga</a:t>
                      </a:r>
                      <a:r>
                        <a:rPr lang="en-GB" sz="2000" dirty="0" smtClean="0"/>
                        <a:t> </a:t>
                      </a:r>
                      <a:r>
                        <a:rPr lang="en-GB" sz="2000" dirty="0" err="1" smtClean="0"/>
                        <a:t>Kesehatan</a:t>
                      </a:r>
                      <a:r>
                        <a:rPr lang="en-GB" sz="2000" dirty="0" smtClean="0"/>
                        <a:t> </a:t>
                      </a:r>
                      <a:r>
                        <a:rPr lang="en-GB" sz="2000" dirty="0" err="1" smtClean="0"/>
                        <a:t>Lainnya</a:t>
                      </a:r>
                      <a:endParaRPr lang="en-GB" sz="2000" b="1" dirty="0" smtClean="0">
                        <a:solidFill>
                          <a:schemeClr val="bg1"/>
                        </a:solidFill>
                        <a:latin typeface="+mn-lt"/>
                      </a:endParaRPr>
                    </a:p>
                  </a:txBody>
                  <a:tcPr marL="91417" marR="91417" marT="45732" marB="18293"/>
                </a:tc>
                <a:extLst>
                  <a:ext uri="{0D108BD9-81ED-4DB2-BD59-A6C34878D82A}">
                    <a16:rowId xmlns:a16="http://schemas.microsoft.com/office/drawing/2014/main" val="10013"/>
                  </a:ext>
                </a:extLst>
              </a:tr>
            </a:tbl>
          </a:graphicData>
        </a:graphic>
      </p:graphicFrame>
      <p:sp>
        <p:nvSpPr>
          <p:cNvPr id="5" name="Explosion 1 4"/>
          <p:cNvSpPr/>
          <p:nvPr/>
        </p:nvSpPr>
        <p:spPr>
          <a:xfrm rot="1237109">
            <a:off x="8103251" y="1965154"/>
            <a:ext cx="3487605" cy="2649810"/>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d-ID" sz="2000" dirty="0">
                <a:solidFill>
                  <a:schemeClr val="tx1"/>
                </a:solidFill>
              </a:rPr>
              <a:t>Ps. 11 UU</a:t>
            </a:r>
            <a:r>
              <a:rPr lang="en-US" sz="2000" dirty="0">
                <a:solidFill>
                  <a:schemeClr val="tx1"/>
                </a:solidFill>
              </a:rPr>
              <a:t> 36/2014 </a:t>
            </a:r>
            <a:r>
              <a:rPr lang="en-US" sz="2000" dirty="0" err="1">
                <a:solidFill>
                  <a:schemeClr val="tx1"/>
                </a:solidFill>
              </a:rPr>
              <a:t>ttg</a:t>
            </a:r>
            <a:r>
              <a:rPr lang="id-ID" sz="2000" dirty="0">
                <a:solidFill>
                  <a:schemeClr val="tx1"/>
                </a:solidFill>
              </a:rPr>
              <a:t> Nakes.</a:t>
            </a:r>
          </a:p>
        </p:txBody>
      </p:sp>
    </p:spTree>
    <p:extLst>
      <p:ext uri="{BB962C8B-B14F-4D97-AF65-F5344CB8AC3E}">
        <p14:creationId xmlns:p14="http://schemas.microsoft.com/office/powerpoint/2010/main" val="27667666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Date Placeholder 3"/>
          <p:cNvSpPr>
            <a:spLocks noGrp="1"/>
          </p:cNvSpPr>
          <p:nvPr>
            <p:ph type="dt" sz="quarter" idx="10"/>
          </p:nvPr>
        </p:nvSpPr>
        <p:spPr>
          <a:noFill/>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spcBef>
                <a:spcPct val="0"/>
              </a:spcBef>
              <a:buSzTx/>
              <a:buFont typeface="Times New Roman" panose="02020603050405020304" pitchFamily="18" charset="0"/>
              <a:buNone/>
            </a:pPr>
            <a:fld id="{D9939764-D924-4951-996F-2436E9CB7DCB}" type="datetime1">
              <a:rPr lang="en-US" altLang="en-US" sz="1200">
                <a:solidFill>
                  <a:srgbClr val="898989"/>
                </a:solidFill>
                <a:latin typeface="Arial" panose="020B0604020202020204" pitchFamily="34" charset="0"/>
              </a:rPr>
              <a:pPr>
                <a:spcBef>
                  <a:spcPct val="0"/>
                </a:spcBef>
                <a:buSzTx/>
                <a:buFont typeface="Times New Roman" panose="02020603050405020304" pitchFamily="18" charset="0"/>
                <a:buNone/>
              </a:pPr>
              <a:t>12/4/2016</a:t>
            </a:fld>
            <a:endParaRPr lang="en-US" altLang="en-US" sz="1800">
              <a:solidFill>
                <a:srgbClr val="000000"/>
              </a:solidFill>
              <a:latin typeface="Arial" panose="020B0604020202020204" pitchFamily="34" charset="0"/>
            </a:endParaRPr>
          </a:p>
        </p:txBody>
      </p:sp>
      <p:sp>
        <p:nvSpPr>
          <p:cNvPr id="95235" name="Slide Number Placeholder 5"/>
          <p:cNvSpPr>
            <a:spLocks noGrp="1"/>
          </p:cNvSpPr>
          <p:nvPr>
            <p:ph type="sldNum" sz="quarter" idx="12"/>
          </p:nvPr>
        </p:nvSpPr>
        <p:spPr>
          <a:noFill/>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spcBef>
                <a:spcPct val="0"/>
              </a:spcBef>
              <a:buSzTx/>
              <a:buFont typeface="Times New Roman" panose="02020603050405020304" pitchFamily="18" charset="0"/>
              <a:buNone/>
            </a:pPr>
            <a:fld id="{19DE9CE8-F487-4340-8B8C-1C2D2407B073}" type="slidenum">
              <a:rPr lang="en-US" altLang="en-US" sz="1200">
                <a:solidFill>
                  <a:srgbClr val="898989"/>
                </a:solidFill>
                <a:latin typeface="Arial" panose="020B0604020202020204" pitchFamily="34" charset="0"/>
              </a:rPr>
              <a:pPr>
                <a:spcBef>
                  <a:spcPct val="0"/>
                </a:spcBef>
                <a:buSzTx/>
                <a:buFont typeface="Times New Roman" panose="02020603050405020304" pitchFamily="18" charset="0"/>
                <a:buNone/>
              </a:pPr>
              <a:t>37</a:t>
            </a:fld>
            <a:endParaRPr lang="en-US" altLang="en-US" sz="1800">
              <a:solidFill>
                <a:srgbClr val="000000"/>
              </a:solidFill>
              <a:latin typeface="Arial" panose="020B0604020202020204" pitchFamily="34" charset="0"/>
            </a:endParaRPr>
          </a:p>
        </p:txBody>
      </p:sp>
      <p:grpSp>
        <p:nvGrpSpPr>
          <p:cNvPr id="95236" name="Group 2"/>
          <p:cNvGrpSpPr>
            <a:grpSpLocks/>
          </p:cNvGrpSpPr>
          <p:nvPr/>
        </p:nvGrpSpPr>
        <p:grpSpPr bwMode="auto">
          <a:xfrm>
            <a:off x="8001000" y="1090614"/>
            <a:ext cx="1600200" cy="4776787"/>
            <a:chOff x="0" y="0"/>
            <a:chExt cx="1852863" cy="4776538"/>
          </a:xfrm>
        </p:grpSpPr>
        <p:sp>
          <p:nvSpPr>
            <p:cNvPr id="95305" name="Rectangle 120"/>
            <p:cNvSpPr>
              <a:spLocks noChangeArrowheads="1"/>
            </p:cNvSpPr>
            <p:nvPr/>
          </p:nvSpPr>
          <p:spPr bwMode="auto">
            <a:xfrm>
              <a:off x="0" y="0"/>
              <a:ext cx="1852863" cy="4776538"/>
            </a:xfrm>
            <a:prstGeom prst="rect">
              <a:avLst/>
            </a:prstGeom>
            <a:solidFill>
              <a:srgbClr val="F7F2B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4966" tIns="42483" rIns="84966" bIns="42483"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1800">
                <a:solidFill>
                  <a:srgbClr val="FFFFFF"/>
                </a:solidFill>
                <a:ea typeface="Microsoft YaHei" panose="020B0503020204020204" pitchFamily="34" charset="-122"/>
              </a:endParaRPr>
            </a:p>
          </p:txBody>
        </p:sp>
        <p:grpSp>
          <p:nvGrpSpPr>
            <p:cNvPr id="95306" name="Group 4"/>
            <p:cNvGrpSpPr>
              <a:grpSpLocks/>
            </p:cNvGrpSpPr>
            <p:nvPr/>
          </p:nvGrpSpPr>
          <p:grpSpPr bwMode="auto">
            <a:xfrm>
              <a:off x="215050" y="180946"/>
              <a:ext cx="1446390" cy="2201865"/>
              <a:chOff x="0" y="0"/>
              <a:chExt cx="820" cy="1387"/>
            </a:xfrm>
          </p:grpSpPr>
          <p:sp>
            <p:nvSpPr>
              <p:cNvPr id="95307" name="Text Box 16"/>
              <p:cNvSpPr>
                <a:spLocks noChangeArrowheads="1"/>
              </p:cNvSpPr>
              <p:nvPr/>
            </p:nvSpPr>
            <p:spPr bwMode="auto">
              <a:xfrm>
                <a:off x="10" y="407"/>
                <a:ext cx="809" cy="252"/>
              </a:xfrm>
              <a:prstGeom prst="rect">
                <a:avLst/>
              </a:prstGeom>
              <a:solidFill>
                <a:srgbClr val="453D2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000" b="1">
                    <a:solidFill>
                      <a:srgbClr val="FFFF00"/>
                    </a:solidFill>
                    <a:ea typeface="Microsoft YaHei" panose="020B0503020204020204" pitchFamily="34" charset="-122"/>
                  </a:rPr>
                  <a:t>S2</a:t>
                </a:r>
                <a:endParaRPr lang="en-US" altLang="en-US" sz="1800">
                  <a:solidFill>
                    <a:srgbClr val="000000"/>
                  </a:solidFill>
                  <a:latin typeface="Arial" panose="020B0604020202020204" pitchFamily="34" charset="0"/>
                  <a:ea typeface="Microsoft YaHei" panose="020B0503020204020204" pitchFamily="34" charset="-122"/>
                </a:endParaRPr>
              </a:p>
            </p:txBody>
          </p:sp>
          <p:sp>
            <p:nvSpPr>
              <p:cNvPr id="95308" name="Text Box 21"/>
              <p:cNvSpPr>
                <a:spLocks noChangeArrowheads="1"/>
              </p:cNvSpPr>
              <p:nvPr/>
            </p:nvSpPr>
            <p:spPr bwMode="auto">
              <a:xfrm>
                <a:off x="0" y="1135"/>
                <a:ext cx="820" cy="252"/>
              </a:xfrm>
              <a:prstGeom prst="rect">
                <a:avLst/>
              </a:prstGeom>
              <a:solidFill>
                <a:srgbClr val="453D2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000" b="1">
                    <a:solidFill>
                      <a:srgbClr val="FFFF00"/>
                    </a:solidFill>
                    <a:ea typeface="Microsoft YaHei" panose="020B0503020204020204" pitchFamily="34" charset="-122"/>
                  </a:rPr>
                  <a:t>S1</a:t>
                </a:r>
                <a:endParaRPr lang="en-US" altLang="en-US" sz="1800">
                  <a:solidFill>
                    <a:srgbClr val="000000"/>
                  </a:solidFill>
                  <a:latin typeface="Arial" panose="020B0604020202020204" pitchFamily="34" charset="0"/>
                  <a:ea typeface="Microsoft YaHei" panose="020B0503020204020204" pitchFamily="34" charset="-122"/>
                </a:endParaRPr>
              </a:p>
            </p:txBody>
          </p:sp>
          <p:sp>
            <p:nvSpPr>
              <p:cNvPr id="95309" name="Text Box 25"/>
              <p:cNvSpPr>
                <a:spLocks noChangeArrowheads="1"/>
              </p:cNvSpPr>
              <p:nvPr/>
            </p:nvSpPr>
            <p:spPr bwMode="auto">
              <a:xfrm>
                <a:off x="10" y="0"/>
                <a:ext cx="809" cy="252"/>
              </a:xfrm>
              <a:prstGeom prst="rect">
                <a:avLst/>
              </a:prstGeom>
              <a:solidFill>
                <a:srgbClr val="453D2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000" b="1">
                    <a:solidFill>
                      <a:srgbClr val="FFFF00"/>
                    </a:solidFill>
                    <a:ea typeface="Microsoft YaHei" panose="020B0503020204020204" pitchFamily="34" charset="-122"/>
                  </a:rPr>
                  <a:t>S3</a:t>
                </a:r>
                <a:endParaRPr lang="en-US" altLang="en-US" sz="1800">
                  <a:solidFill>
                    <a:srgbClr val="000000"/>
                  </a:solidFill>
                  <a:latin typeface="Arial" panose="020B0604020202020204" pitchFamily="34" charset="0"/>
                  <a:ea typeface="Microsoft YaHei" panose="020B0503020204020204" pitchFamily="34" charset="-122"/>
                </a:endParaRPr>
              </a:p>
            </p:txBody>
          </p:sp>
        </p:grpSp>
      </p:grpSp>
      <p:sp>
        <p:nvSpPr>
          <p:cNvPr id="95237" name="Rectangle 91"/>
          <p:cNvSpPr>
            <a:spLocks noChangeArrowheads="1"/>
          </p:cNvSpPr>
          <p:nvPr/>
        </p:nvSpPr>
        <p:spPr bwMode="auto">
          <a:xfrm>
            <a:off x="1844676" y="300038"/>
            <a:ext cx="74517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400" b="1">
                <a:solidFill>
                  <a:srgbClr val="1B1811"/>
                </a:solidFill>
                <a:ea typeface="Microsoft YaHei" panose="020B0503020204020204" pitchFamily="34" charset="-122"/>
              </a:rPr>
              <a:t>KERANGKA KUALIFIKASI NASIONAL INDONESIA </a:t>
            </a:r>
          </a:p>
        </p:txBody>
      </p:sp>
      <p:grpSp>
        <p:nvGrpSpPr>
          <p:cNvPr id="95238" name="Group 9"/>
          <p:cNvGrpSpPr>
            <a:grpSpLocks/>
          </p:cNvGrpSpPr>
          <p:nvPr/>
        </p:nvGrpSpPr>
        <p:grpSpPr bwMode="auto">
          <a:xfrm>
            <a:off x="6248400" y="966788"/>
            <a:ext cx="1004888" cy="5434012"/>
            <a:chOff x="0" y="0"/>
            <a:chExt cx="1447800" cy="5735683"/>
          </a:xfrm>
        </p:grpSpPr>
        <p:grpSp>
          <p:nvGrpSpPr>
            <p:cNvPr id="95285" name="Group 10"/>
            <p:cNvGrpSpPr>
              <a:grpSpLocks/>
            </p:cNvGrpSpPr>
            <p:nvPr/>
          </p:nvGrpSpPr>
          <p:grpSpPr bwMode="auto">
            <a:xfrm>
              <a:off x="0" y="0"/>
              <a:ext cx="1447800" cy="5735683"/>
              <a:chOff x="0" y="0"/>
              <a:chExt cx="1447800" cy="5735683"/>
            </a:xfrm>
          </p:grpSpPr>
          <p:sp>
            <p:nvSpPr>
              <p:cNvPr id="95295" name="Can 129"/>
              <p:cNvSpPr>
                <a:spLocks noChangeArrowheads="1"/>
              </p:cNvSpPr>
              <p:nvPr/>
            </p:nvSpPr>
            <p:spPr bwMode="auto">
              <a:xfrm>
                <a:off x="187551" y="4695117"/>
                <a:ext cx="1143601" cy="1040566"/>
              </a:xfrm>
              <a:prstGeom prst="can">
                <a:avLst>
                  <a:gd name="adj" fmla="val 50000"/>
                </a:avLst>
              </a:prstGeom>
              <a:solidFill>
                <a:srgbClr val="3C310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2400">
                  <a:solidFill>
                    <a:srgbClr val="FFFFFF"/>
                  </a:solidFill>
                  <a:ea typeface="Microsoft YaHei" panose="020B0503020204020204" pitchFamily="34" charset="-122"/>
                </a:endParaRPr>
              </a:p>
            </p:txBody>
          </p:sp>
          <p:sp>
            <p:nvSpPr>
              <p:cNvPr id="95296" name="Can 2"/>
              <p:cNvSpPr>
                <a:spLocks noChangeArrowheads="1"/>
              </p:cNvSpPr>
              <p:nvPr/>
            </p:nvSpPr>
            <p:spPr bwMode="auto">
              <a:xfrm>
                <a:off x="187551" y="4111997"/>
                <a:ext cx="1143601" cy="1042242"/>
              </a:xfrm>
              <a:prstGeom prst="can">
                <a:avLst>
                  <a:gd name="adj" fmla="val 50000"/>
                </a:avLst>
              </a:prstGeom>
              <a:solidFill>
                <a:srgbClr val="5D4C0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2400">
                  <a:solidFill>
                    <a:srgbClr val="FFFFFF"/>
                  </a:solidFill>
                  <a:ea typeface="Microsoft YaHei" panose="020B0503020204020204" pitchFamily="34" charset="-122"/>
                </a:endParaRPr>
              </a:p>
            </p:txBody>
          </p:sp>
          <p:sp>
            <p:nvSpPr>
              <p:cNvPr id="95297" name="Can 3"/>
              <p:cNvSpPr>
                <a:spLocks noChangeArrowheads="1"/>
              </p:cNvSpPr>
              <p:nvPr/>
            </p:nvSpPr>
            <p:spPr bwMode="auto">
              <a:xfrm>
                <a:off x="187551" y="3528878"/>
                <a:ext cx="1143601" cy="1025486"/>
              </a:xfrm>
              <a:prstGeom prst="can">
                <a:avLst>
                  <a:gd name="adj" fmla="val 50000"/>
                </a:avLst>
              </a:prstGeom>
              <a:solidFill>
                <a:srgbClr val="816A1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2400">
                  <a:solidFill>
                    <a:srgbClr val="FFFFFF"/>
                  </a:solidFill>
                  <a:ea typeface="Microsoft YaHei" panose="020B0503020204020204" pitchFamily="34" charset="-122"/>
                </a:endParaRPr>
              </a:p>
            </p:txBody>
          </p:sp>
          <p:sp>
            <p:nvSpPr>
              <p:cNvPr id="95298" name="Can 4"/>
              <p:cNvSpPr>
                <a:spLocks noChangeArrowheads="1"/>
              </p:cNvSpPr>
              <p:nvPr/>
            </p:nvSpPr>
            <p:spPr bwMode="auto">
              <a:xfrm>
                <a:off x="187551" y="2925651"/>
                <a:ext cx="1143601" cy="1040566"/>
              </a:xfrm>
              <a:prstGeom prst="can">
                <a:avLst>
                  <a:gd name="adj" fmla="val 50000"/>
                </a:avLst>
              </a:prstGeom>
              <a:solidFill>
                <a:srgbClr val="A5871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2400">
                  <a:solidFill>
                    <a:srgbClr val="FFFFFF"/>
                  </a:solidFill>
                  <a:ea typeface="Microsoft YaHei" panose="020B0503020204020204" pitchFamily="34" charset="-122"/>
                </a:endParaRPr>
              </a:p>
            </p:txBody>
          </p:sp>
          <p:sp>
            <p:nvSpPr>
              <p:cNvPr id="95299" name="Can 5"/>
              <p:cNvSpPr>
                <a:spLocks noChangeArrowheads="1"/>
              </p:cNvSpPr>
              <p:nvPr/>
            </p:nvSpPr>
            <p:spPr bwMode="auto">
              <a:xfrm>
                <a:off x="187551" y="2322424"/>
                <a:ext cx="1143601" cy="1058999"/>
              </a:xfrm>
              <a:prstGeom prst="can">
                <a:avLst>
                  <a:gd name="adj" fmla="val 50000"/>
                </a:avLst>
              </a:prstGeom>
              <a:solidFill>
                <a:srgbClr val="CCA82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2400">
                  <a:solidFill>
                    <a:srgbClr val="FFFFFF"/>
                  </a:solidFill>
                  <a:ea typeface="Microsoft YaHei" panose="020B0503020204020204" pitchFamily="34" charset="-122"/>
                </a:endParaRPr>
              </a:p>
            </p:txBody>
          </p:sp>
          <p:sp>
            <p:nvSpPr>
              <p:cNvPr id="95300" name="Can 6"/>
              <p:cNvSpPr>
                <a:spLocks noChangeArrowheads="1"/>
              </p:cNvSpPr>
              <p:nvPr/>
            </p:nvSpPr>
            <p:spPr bwMode="auto">
              <a:xfrm>
                <a:off x="187551" y="1719197"/>
                <a:ext cx="1143601" cy="1084132"/>
              </a:xfrm>
              <a:prstGeom prst="can">
                <a:avLst>
                  <a:gd name="adj" fmla="val 50000"/>
                </a:avLst>
              </a:prstGeom>
              <a:solidFill>
                <a:srgbClr val="DFBD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2400">
                  <a:solidFill>
                    <a:srgbClr val="FFFFFF"/>
                  </a:solidFill>
                  <a:ea typeface="Microsoft YaHei" panose="020B0503020204020204" pitchFamily="34" charset="-122"/>
                </a:endParaRPr>
              </a:p>
            </p:txBody>
          </p:sp>
          <p:sp>
            <p:nvSpPr>
              <p:cNvPr id="95301" name="Can 7"/>
              <p:cNvSpPr>
                <a:spLocks noChangeArrowheads="1"/>
              </p:cNvSpPr>
              <p:nvPr/>
            </p:nvSpPr>
            <p:spPr bwMode="auto">
              <a:xfrm>
                <a:off x="187551" y="1075755"/>
                <a:ext cx="1143601" cy="1127699"/>
              </a:xfrm>
              <a:prstGeom prst="can">
                <a:avLst>
                  <a:gd name="adj" fmla="val 50000"/>
                </a:avLst>
              </a:prstGeom>
              <a:solidFill>
                <a:srgbClr val="E6CC6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2400">
                  <a:solidFill>
                    <a:srgbClr val="FFFFFF"/>
                  </a:solidFill>
                  <a:ea typeface="Microsoft YaHei" panose="020B0503020204020204" pitchFamily="34" charset="-122"/>
                </a:endParaRPr>
              </a:p>
            </p:txBody>
          </p:sp>
          <p:sp>
            <p:nvSpPr>
              <p:cNvPr id="95302" name="Can 8"/>
              <p:cNvSpPr>
                <a:spLocks noChangeArrowheads="1"/>
              </p:cNvSpPr>
              <p:nvPr/>
            </p:nvSpPr>
            <p:spPr bwMode="auto">
              <a:xfrm>
                <a:off x="187551" y="511067"/>
                <a:ext cx="1143601" cy="1112619"/>
              </a:xfrm>
              <a:prstGeom prst="can">
                <a:avLst>
                  <a:gd name="adj" fmla="val 50000"/>
                </a:avLst>
              </a:prstGeom>
              <a:solidFill>
                <a:srgbClr val="ECD78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2400">
                  <a:solidFill>
                    <a:srgbClr val="FFFFFF"/>
                  </a:solidFill>
                  <a:ea typeface="Microsoft YaHei" panose="020B0503020204020204" pitchFamily="34" charset="-122"/>
                </a:endParaRPr>
              </a:p>
            </p:txBody>
          </p:sp>
          <p:sp>
            <p:nvSpPr>
              <p:cNvPr id="95303" name="Can 9"/>
              <p:cNvSpPr>
                <a:spLocks noChangeArrowheads="1"/>
              </p:cNvSpPr>
              <p:nvPr/>
            </p:nvSpPr>
            <p:spPr bwMode="auto">
              <a:xfrm>
                <a:off x="187551" y="53620"/>
                <a:ext cx="1143601" cy="978568"/>
              </a:xfrm>
              <a:prstGeom prst="can">
                <a:avLst>
                  <a:gd name="adj" fmla="val 50000"/>
                </a:avLst>
              </a:prstGeom>
              <a:solidFill>
                <a:srgbClr val="F3E7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2400">
                  <a:solidFill>
                    <a:srgbClr val="FFFFFF"/>
                  </a:solidFill>
                  <a:ea typeface="Microsoft YaHei" panose="020B0503020204020204" pitchFamily="34" charset="-122"/>
                </a:endParaRPr>
              </a:p>
            </p:txBody>
          </p:sp>
          <p:sp>
            <p:nvSpPr>
              <p:cNvPr id="95304" name="Rectangle 140"/>
              <p:cNvSpPr>
                <a:spLocks noChangeArrowheads="1"/>
              </p:cNvSpPr>
              <p:nvPr/>
            </p:nvSpPr>
            <p:spPr bwMode="auto">
              <a:xfrm rot="-153547">
                <a:off x="0" y="0"/>
                <a:ext cx="1447800" cy="487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400" b="1">
                    <a:ea typeface="Microsoft YaHei" panose="020B0503020204020204" pitchFamily="34" charset="-122"/>
                  </a:rPr>
                  <a:t>KKNI</a:t>
                </a:r>
              </a:p>
            </p:txBody>
          </p:sp>
        </p:grpSp>
        <p:sp>
          <p:nvSpPr>
            <p:cNvPr id="95286" name="TextBox 10"/>
            <p:cNvSpPr>
              <a:spLocks noChangeArrowheads="1"/>
            </p:cNvSpPr>
            <p:nvPr/>
          </p:nvSpPr>
          <p:spPr bwMode="auto">
            <a:xfrm>
              <a:off x="551217" y="5176022"/>
              <a:ext cx="457441" cy="487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 typeface="Times New Roman" panose="02020603050405020304" pitchFamily="18" charset="0"/>
                <a:buNone/>
              </a:pPr>
              <a:r>
                <a:rPr lang="en-US" altLang="en-US" sz="2400" b="1">
                  <a:solidFill>
                    <a:srgbClr val="FFFFFF"/>
                  </a:solidFill>
                  <a:ea typeface="Microsoft YaHei" panose="020B0503020204020204" pitchFamily="34" charset="-122"/>
                </a:rPr>
                <a:t>1</a:t>
              </a:r>
              <a:endParaRPr lang="en-US" altLang="en-US" sz="1800">
                <a:solidFill>
                  <a:srgbClr val="000000"/>
                </a:solidFill>
                <a:latin typeface="Arial" panose="020B0604020202020204" pitchFamily="34" charset="0"/>
                <a:ea typeface="Microsoft YaHei" panose="020B0503020204020204" pitchFamily="34" charset="-122"/>
              </a:endParaRPr>
            </a:p>
          </p:txBody>
        </p:sp>
        <p:sp>
          <p:nvSpPr>
            <p:cNvPr id="95287" name="TextBox 11"/>
            <p:cNvSpPr>
              <a:spLocks noChangeArrowheads="1"/>
            </p:cNvSpPr>
            <p:nvPr/>
          </p:nvSpPr>
          <p:spPr bwMode="auto">
            <a:xfrm>
              <a:off x="567226" y="4619713"/>
              <a:ext cx="457441" cy="487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 typeface="Times New Roman" panose="02020603050405020304" pitchFamily="18" charset="0"/>
                <a:buNone/>
              </a:pPr>
              <a:r>
                <a:rPr lang="en-US" altLang="en-US" sz="2400" b="1">
                  <a:solidFill>
                    <a:srgbClr val="FFFFFF"/>
                  </a:solidFill>
                  <a:ea typeface="Microsoft YaHei" panose="020B0503020204020204" pitchFamily="34" charset="-122"/>
                </a:rPr>
                <a:t>2</a:t>
              </a:r>
              <a:endParaRPr lang="en-US" altLang="en-US" sz="1800">
                <a:solidFill>
                  <a:srgbClr val="000000"/>
                </a:solidFill>
                <a:latin typeface="Arial" panose="020B0604020202020204" pitchFamily="34" charset="0"/>
                <a:ea typeface="Microsoft YaHei" panose="020B0503020204020204" pitchFamily="34" charset="-122"/>
              </a:endParaRPr>
            </a:p>
          </p:txBody>
        </p:sp>
        <p:sp>
          <p:nvSpPr>
            <p:cNvPr id="95288" name="TextBox 12"/>
            <p:cNvSpPr>
              <a:spLocks noChangeArrowheads="1"/>
            </p:cNvSpPr>
            <p:nvPr/>
          </p:nvSpPr>
          <p:spPr bwMode="auto">
            <a:xfrm>
              <a:off x="567226" y="4031567"/>
              <a:ext cx="457441" cy="487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 typeface="Times New Roman" panose="02020603050405020304" pitchFamily="18" charset="0"/>
                <a:buNone/>
              </a:pPr>
              <a:r>
                <a:rPr lang="en-US" altLang="en-US" sz="2400" b="1">
                  <a:solidFill>
                    <a:srgbClr val="FFFFFF"/>
                  </a:solidFill>
                  <a:ea typeface="Microsoft YaHei" panose="020B0503020204020204" pitchFamily="34" charset="-122"/>
                </a:rPr>
                <a:t>3</a:t>
              </a:r>
              <a:endParaRPr lang="en-US" altLang="en-US" sz="1800">
                <a:solidFill>
                  <a:srgbClr val="000000"/>
                </a:solidFill>
                <a:latin typeface="Arial" panose="020B0604020202020204" pitchFamily="34" charset="0"/>
                <a:ea typeface="Microsoft YaHei" panose="020B0503020204020204" pitchFamily="34" charset="-122"/>
              </a:endParaRPr>
            </a:p>
          </p:txBody>
        </p:sp>
        <p:sp>
          <p:nvSpPr>
            <p:cNvPr id="95289" name="TextBox 13"/>
            <p:cNvSpPr>
              <a:spLocks noChangeArrowheads="1"/>
            </p:cNvSpPr>
            <p:nvPr/>
          </p:nvSpPr>
          <p:spPr bwMode="auto">
            <a:xfrm>
              <a:off x="551217" y="3391476"/>
              <a:ext cx="457441" cy="487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 typeface="Times New Roman" panose="02020603050405020304" pitchFamily="18" charset="0"/>
                <a:buNone/>
              </a:pPr>
              <a:r>
                <a:rPr lang="en-US" altLang="en-US" sz="2400" b="1">
                  <a:solidFill>
                    <a:srgbClr val="FFFFFF"/>
                  </a:solidFill>
                  <a:ea typeface="Microsoft YaHei" panose="020B0503020204020204" pitchFamily="34" charset="-122"/>
                </a:rPr>
                <a:t>4</a:t>
              </a:r>
              <a:endParaRPr lang="en-US" altLang="en-US" sz="1800">
                <a:solidFill>
                  <a:srgbClr val="000000"/>
                </a:solidFill>
                <a:latin typeface="Arial" panose="020B0604020202020204" pitchFamily="34" charset="0"/>
                <a:ea typeface="Microsoft YaHei" panose="020B0503020204020204" pitchFamily="34" charset="-122"/>
              </a:endParaRPr>
            </a:p>
          </p:txBody>
        </p:sp>
        <p:sp>
          <p:nvSpPr>
            <p:cNvPr id="95290" name="TextBox 14"/>
            <p:cNvSpPr>
              <a:spLocks noChangeArrowheads="1"/>
            </p:cNvSpPr>
            <p:nvPr/>
          </p:nvSpPr>
          <p:spPr bwMode="auto">
            <a:xfrm>
              <a:off x="567226" y="2850247"/>
              <a:ext cx="457441" cy="487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 typeface="Times New Roman" panose="02020603050405020304" pitchFamily="18" charset="0"/>
                <a:buNone/>
              </a:pPr>
              <a:r>
                <a:rPr lang="en-US" altLang="en-US" sz="2400" b="1">
                  <a:solidFill>
                    <a:srgbClr val="FFFFFF"/>
                  </a:solidFill>
                  <a:ea typeface="Microsoft YaHei" panose="020B0503020204020204" pitchFamily="34" charset="-122"/>
                </a:rPr>
                <a:t>5</a:t>
              </a:r>
              <a:endParaRPr lang="en-US" altLang="en-US" sz="1800">
                <a:solidFill>
                  <a:srgbClr val="000000"/>
                </a:solidFill>
                <a:latin typeface="Arial" panose="020B0604020202020204" pitchFamily="34" charset="0"/>
                <a:ea typeface="Microsoft YaHei" panose="020B0503020204020204" pitchFamily="34" charset="-122"/>
              </a:endParaRPr>
            </a:p>
          </p:txBody>
        </p:sp>
        <p:sp>
          <p:nvSpPr>
            <p:cNvPr id="95291" name="TextBox 119"/>
            <p:cNvSpPr>
              <a:spLocks noChangeArrowheads="1"/>
            </p:cNvSpPr>
            <p:nvPr/>
          </p:nvSpPr>
          <p:spPr bwMode="auto">
            <a:xfrm>
              <a:off x="544354" y="1673954"/>
              <a:ext cx="457441" cy="487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 typeface="Times New Roman" panose="02020603050405020304" pitchFamily="18" charset="0"/>
                <a:buNone/>
              </a:pPr>
              <a:r>
                <a:rPr lang="en-US" altLang="en-US" sz="2400" b="1">
                  <a:ea typeface="Microsoft YaHei" panose="020B0503020204020204" pitchFamily="34" charset="-122"/>
                </a:rPr>
                <a:t>7</a:t>
              </a:r>
              <a:endParaRPr lang="en-US" altLang="en-US" sz="1800">
                <a:latin typeface="Arial" panose="020B0604020202020204" pitchFamily="34" charset="0"/>
                <a:ea typeface="Microsoft YaHei" panose="020B0503020204020204" pitchFamily="34" charset="-122"/>
              </a:endParaRPr>
            </a:p>
          </p:txBody>
        </p:sp>
        <p:sp>
          <p:nvSpPr>
            <p:cNvPr id="95292" name="TextBox 121"/>
            <p:cNvSpPr>
              <a:spLocks noChangeArrowheads="1"/>
            </p:cNvSpPr>
            <p:nvPr/>
          </p:nvSpPr>
          <p:spPr bwMode="auto">
            <a:xfrm>
              <a:off x="521482" y="1062350"/>
              <a:ext cx="457441" cy="487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 typeface="Times New Roman" panose="02020603050405020304" pitchFamily="18" charset="0"/>
                <a:buNone/>
              </a:pPr>
              <a:r>
                <a:rPr lang="en-US" altLang="en-US" sz="2400" b="1">
                  <a:ea typeface="Microsoft YaHei" panose="020B0503020204020204" pitchFamily="34" charset="-122"/>
                </a:rPr>
                <a:t>8</a:t>
              </a:r>
              <a:endParaRPr lang="en-US" altLang="en-US" sz="1800">
                <a:latin typeface="Arial" panose="020B0604020202020204" pitchFamily="34" charset="0"/>
                <a:ea typeface="Microsoft YaHei" panose="020B0503020204020204" pitchFamily="34" charset="-122"/>
              </a:endParaRPr>
            </a:p>
          </p:txBody>
        </p:sp>
        <p:sp>
          <p:nvSpPr>
            <p:cNvPr id="95293" name="TextBox 126"/>
            <p:cNvSpPr>
              <a:spLocks noChangeArrowheads="1"/>
            </p:cNvSpPr>
            <p:nvPr/>
          </p:nvSpPr>
          <p:spPr bwMode="auto">
            <a:xfrm>
              <a:off x="567226" y="472528"/>
              <a:ext cx="457441" cy="487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 typeface="Times New Roman" panose="02020603050405020304" pitchFamily="18" charset="0"/>
                <a:buNone/>
              </a:pPr>
              <a:r>
                <a:rPr lang="en-US" altLang="en-US" sz="2400" b="1">
                  <a:ea typeface="Microsoft YaHei" panose="020B0503020204020204" pitchFamily="34" charset="-122"/>
                </a:rPr>
                <a:t>9</a:t>
              </a:r>
              <a:endParaRPr lang="en-US" altLang="en-US" sz="1800">
                <a:latin typeface="Arial" panose="020B0604020202020204" pitchFamily="34" charset="0"/>
                <a:ea typeface="Microsoft YaHei" panose="020B0503020204020204" pitchFamily="34" charset="-122"/>
              </a:endParaRPr>
            </a:p>
          </p:txBody>
        </p:sp>
        <p:sp>
          <p:nvSpPr>
            <p:cNvPr id="95294" name="TextBox 18"/>
            <p:cNvSpPr>
              <a:spLocks noChangeArrowheads="1"/>
            </p:cNvSpPr>
            <p:nvPr/>
          </p:nvSpPr>
          <p:spPr bwMode="auto">
            <a:xfrm>
              <a:off x="567226" y="2257074"/>
              <a:ext cx="457441" cy="487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 typeface="Times New Roman" panose="02020603050405020304" pitchFamily="18" charset="0"/>
                <a:buNone/>
              </a:pPr>
              <a:r>
                <a:rPr lang="en-US" altLang="en-US" sz="2400" b="1">
                  <a:solidFill>
                    <a:srgbClr val="FFFFFF"/>
                  </a:solidFill>
                  <a:ea typeface="Microsoft YaHei" panose="020B0503020204020204" pitchFamily="34" charset="-122"/>
                </a:rPr>
                <a:t>6</a:t>
              </a:r>
              <a:endParaRPr lang="en-US" altLang="en-US" sz="1800">
                <a:solidFill>
                  <a:srgbClr val="000000"/>
                </a:solidFill>
                <a:latin typeface="Arial" panose="020B0604020202020204" pitchFamily="34" charset="0"/>
                <a:ea typeface="Microsoft YaHei" panose="020B0503020204020204" pitchFamily="34" charset="-122"/>
              </a:endParaRPr>
            </a:p>
          </p:txBody>
        </p:sp>
      </p:grpSp>
      <p:sp>
        <p:nvSpPr>
          <p:cNvPr id="95239" name="Rectangle 123"/>
          <p:cNvSpPr>
            <a:spLocks noChangeArrowheads="1"/>
          </p:cNvSpPr>
          <p:nvPr/>
        </p:nvSpPr>
        <p:spPr bwMode="auto">
          <a:xfrm>
            <a:off x="2362200" y="1047750"/>
            <a:ext cx="3062288" cy="4876800"/>
          </a:xfrm>
          <a:prstGeom prst="rect">
            <a:avLst/>
          </a:prstGeom>
          <a:solidFill>
            <a:srgbClr val="F9F5C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4966" tIns="42483" rIns="84966" bIns="42483"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1800">
              <a:solidFill>
                <a:srgbClr val="FFFFFF"/>
              </a:solidFill>
              <a:ea typeface="Microsoft YaHei" panose="020B0503020204020204" pitchFamily="34" charset="-122"/>
            </a:endParaRPr>
          </a:p>
        </p:txBody>
      </p:sp>
      <p:grpSp>
        <p:nvGrpSpPr>
          <p:cNvPr id="95240" name="Group 31"/>
          <p:cNvGrpSpPr>
            <a:grpSpLocks/>
          </p:cNvGrpSpPr>
          <p:nvPr/>
        </p:nvGrpSpPr>
        <p:grpSpPr bwMode="auto">
          <a:xfrm flipH="1">
            <a:off x="3978276" y="3073401"/>
            <a:ext cx="1350963" cy="1984375"/>
            <a:chOff x="0" y="0"/>
            <a:chExt cx="582" cy="1250"/>
          </a:xfrm>
        </p:grpSpPr>
        <p:sp>
          <p:nvSpPr>
            <p:cNvPr id="95281" name="Text Box 47"/>
            <p:cNvSpPr>
              <a:spLocks noChangeArrowheads="1"/>
            </p:cNvSpPr>
            <p:nvPr/>
          </p:nvSpPr>
          <p:spPr bwMode="auto">
            <a:xfrm>
              <a:off x="0" y="998"/>
              <a:ext cx="582" cy="252"/>
            </a:xfrm>
            <a:prstGeom prst="rect">
              <a:avLst/>
            </a:prstGeom>
            <a:solidFill>
              <a:srgbClr val="D2DF9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000" b="1">
                  <a:solidFill>
                    <a:srgbClr val="FFFFFF"/>
                  </a:solidFill>
                  <a:ea typeface="Microsoft YaHei" panose="020B0503020204020204" pitchFamily="34" charset="-122"/>
                </a:rPr>
                <a:t>D I</a:t>
              </a:r>
              <a:endParaRPr lang="en-US" altLang="en-US" sz="1800">
                <a:solidFill>
                  <a:srgbClr val="000000"/>
                </a:solidFill>
                <a:latin typeface="Arial" panose="020B0604020202020204" pitchFamily="34" charset="0"/>
                <a:ea typeface="Microsoft YaHei" panose="020B0503020204020204" pitchFamily="34" charset="-122"/>
              </a:endParaRPr>
            </a:p>
          </p:txBody>
        </p:sp>
        <p:sp>
          <p:nvSpPr>
            <p:cNvPr id="95282" name="Text Box 61"/>
            <p:cNvSpPr>
              <a:spLocks noChangeArrowheads="1"/>
            </p:cNvSpPr>
            <p:nvPr/>
          </p:nvSpPr>
          <p:spPr bwMode="auto">
            <a:xfrm>
              <a:off x="0" y="336"/>
              <a:ext cx="582" cy="252"/>
            </a:xfrm>
            <a:prstGeom prst="rect">
              <a:avLst/>
            </a:prstGeom>
            <a:solidFill>
              <a:srgbClr val="D2DF9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000" b="1">
                  <a:ea typeface="Microsoft YaHei" panose="020B0503020204020204" pitchFamily="34" charset="-122"/>
                </a:rPr>
                <a:t>D III</a:t>
              </a:r>
              <a:endParaRPr lang="en-US" altLang="en-US" sz="1800">
                <a:latin typeface="Arial" panose="020B0604020202020204" pitchFamily="34" charset="0"/>
                <a:ea typeface="Microsoft YaHei" panose="020B0503020204020204" pitchFamily="34" charset="-122"/>
              </a:endParaRPr>
            </a:p>
          </p:txBody>
        </p:sp>
        <p:sp>
          <p:nvSpPr>
            <p:cNvPr id="95283" name="Text Box 65"/>
            <p:cNvSpPr>
              <a:spLocks noChangeArrowheads="1"/>
            </p:cNvSpPr>
            <p:nvPr/>
          </p:nvSpPr>
          <p:spPr bwMode="auto">
            <a:xfrm>
              <a:off x="0" y="664"/>
              <a:ext cx="582" cy="252"/>
            </a:xfrm>
            <a:prstGeom prst="rect">
              <a:avLst/>
            </a:prstGeom>
            <a:solidFill>
              <a:srgbClr val="D2DF9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000" b="1">
                  <a:solidFill>
                    <a:srgbClr val="FFFFFF"/>
                  </a:solidFill>
                  <a:ea typeface="Microsoft YaHei" panose="020B0503020204020204" pitchFamily="34" charset="-122"/>
                </a:rPr>
                <a:t>D II</a:t>
              </a:r>
              <a:endParaRPr lang="en-US" altLang="en-US" sz="1800">
                <a:solidFill>
                  <a:srgbClr val="000000"/>
                </a:solidFill>
                <a:latin typeface="Arial" panose="020B0604020202020204" pitchFamily="34" charset="0"/>
                <a:ea typeface="Microsoft YaHei" panose="020B0503020204020204" pitchFamily="34" charset="-122"/>
              </a:endParaRPr>
            </a:p>
          </p:txBody>
        </p:sp>
        <p:sp>
          <p:nvSpPr>
            <p:cNvPr id="95284" name="Text Box 57"/>
            <p:cNvSpPr>
              <a:spLocks noChangeArrowheads="1"/>
            </p:cNvSpPr>
            <p:nvPr/>
          </p:nvSpPr>
          <p:spPr bwMode="auto">
            <a:xfrm>
              <a:off x="0" y="0"/>
              <a:ext cx="582" cy="252"/>
            </a:xfrm>
            <a:prstGeom prst="rect">
              <a:avLst/>
            </a:prstGeom>
            <a:solidFill>
              <a:srgbClr val="D2DF9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000" b="1">
                  <a:ea typeface="Microsoft YaHei" panose="020B0503020204020204" pitchFamily="34" charset="-122"/>
                </a:rPr>
                <a:t>D IV</a:t>
              </a:r>
              <a:endParaRPr lang="en-US" altLang="en-US" sz="1800">
                <a:latin typeface="Arial" panose="020B0604020202020204" pitchFamily="34" charset="0"/>
                <a:ea typeface="Microsoft YaHei" panose="020B0503020204020204" pitchFamily="34" charset="-122"/>
              </a:endParaRPr>
            </a:p>
          </p:txBody>
        </p:sp>
      </p:grpSp>
      <p:grpSp>
        <p:nvGrpSpPr>
          <p:cNvPr id="95241" name="Group 36"/>
          <p:cNvGrpSpPr>
            <a:grpSpLocks/>
          </p:cNvGrpSpPr>
          <p:nvPr/>
        </p:nvGrpSpPr>
        <p:grpSpPr bwMode="auto">
          <a:xfrm>
            <a:off x="2490789" y="1263651"/>
            <a:ext cx="1328737" cy="1057275"/>
            <a:chOff x="0" y="0"/>
            <a:chExt cx="1412629" cy="1057654"/>
          </a:xfrm>
        </p:grpSpPr>
        <p:sp>
          <p:nvSpPr>
            <p:cNvPr id="95279" name="Text Box 21"/>
            <p:cNvSpPr>
              <a:spLocks noChangeArrowheads="1"/>
            </p:cNvSpPr>
            <p:nvPr/>
          </p:nvSpPr>
          <p:spPr bwMode="auto">
            <a:xfrm flipH="1">
              <a:off x="0" y="627288"/>
              <a:ext cx="1412629" cy="430366"/>
            </a:xfrm>
            <a:prstGeom prst="rect">
              <a:avLst/>
            </a:prstGeom>
            <a:solidFill>
              <a:srgbClr val="77933C">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000" b="1">
                  <a:solidFill>
                    <a:srgbClr val="FFFFFF"/>
                  </a:solidFill>
                  <a:ea typeface="Microsoft YaHei" panose="020B0503020204020204" pitchFamily="34" charset="-122"/>
                </a:rPr>
                <a:t>S2</a:t>
              </a:r>
              <a:r>
                <a:rPr lang="en-US" altLang="en-US" sz="2200" b="1">
                  <a:solidFill>
                    <a:srgbClr val="FFFFFF"/>
                  </a:solidFill>
                  <a:ea typeface="Microsoft YaHei" panose="020B0503020204020204" pitchFamily="34" charset="-122"/>
                </a:rPr>
                <a:t> </a:t>
              </a:r>
              <a:r>
                <a:rPr lang="en-US" altLang="en-US" sz="1600" b="1">
                  <a:solidFill>
                    <a:srgbClr val="FFFFFF"/>
                  </a:solidFill>
                  <a:ea typeface="Microsoft YaHei" panose="020B0503020204020204" pitchFamily="34" charset="-122"/>
                </a:rPr>
                <a:t>(Terapan)</a:t>
              </a:r>
            </a:p>
          </p:txBody>
        </p:sp>
        <p:sp>
          <p:nvSpPr>
            <p:cNvPr id="95280" name="Text Box 21"/>
            <p:cNvSpPr>
              <a:spLocks noChangeArrowheads="1"/>
            </p:cNvSpPr>
            <p:nvPr/>
          </p:nvSpPr>
          <p:spPr bwMode="auto">
            <a:xfrm flipH="1">
              <a:off x="13502" y="0"/>
              <a:ext cx="1399127" cy="400193"/>
            </a:xfrm>
            <a:prstGeom prst="rect">
              <a:avLst/>
            </a:prstGeom>
            <a:solidFill>
              <a:srgbClr val="77933C">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r>
                <a:rPr lang="en-US" altLang="en-US" sz="2000" b="1">
                  <a:solidFill>
                    <a:srgbClr val="FFFFFF"/>
                  </a:solidFill>
                  <a:ea typeface="Microsoft YaHei" panose="020B0503020204020204" pitchFamily="34" charset="-122"/>
                </a:rPr>
                <a:t>S3</a:t>
              </a:r>
              <a:r>
                <a:rPr lang="en-US" altLang="en-US" sz="1800" b="1">
                  <a:solidFill>
                    <a:srgbClr val="FFFFFF"/>
                  </a:solidFill>
                  <a:ea typeface="Microsoft YaHei" panose="020B0503020204020204" pitchFamily="34" charset="-122"/>
                </a:rPr>
                <a:t> </a:t>
              </a:r>
              <a:r>
                <a:rPr lang="en-US" altLang="en-US" sz="1600" b="1">
                  <a:solidFill>
                    <a:srgbClr val="FFFFFF"/>
                  </a:solidFill>
                  <a:ea typeface="Microsoft YaHei" panose="020B0503020204020204" pitchFamily="34" charset="-122"/>
                </a:rPr>
                <a:t>(Terapan)</a:t>
              </a:r>
            </a:p>
          </p:txBody>
        </p:sp>
      </p:grpSp>
      <p:graphicFrame>
        <p:nvGraphicFramePr>
          <p:cNvPr id="43047" name="Group 39"/>
          <p:cNvGraphicFramePr>
            <a:graphicFrameLocks noGrp="1"/>
          </p:cNvGraphicFramePr>
          <p:nvPr/>
        </p:nvGraphicFramePr>
        <p:xfrm>
          <a:off x="3990975" y="1238251"/>
          <a:ext cx="1333500" cy="1752601"/>
        </p:xfrm>
        <a:graphic>
          <a:graphicData uri="http://schemas.openxmlformats.org/drawingml/2006/table">
            <a:tbl>
              <a:tblPr/>
              <a:tblGrid>
                <a:gridCol w="667345">
                  <a:extLst>
                    <a:ext uri="{9D8B030D-6E8A-4147-A177-3AD203B41FA5}">
                      <a16:colId xmlns:a16="http://schemas.microsoft.com/office/drawing/2014/main" val="20000"/>
                    </a:ext>
                  </a:extLst>
                </a:gridCol>
                <a:gridCol w="666155">
                  <a:extLst>
                    <a:ext uri="{9D8B030D-6E8A-4147-A177-3AD203B41FA5}">
                      <a16:colId xmlns:a16="http://schemas.microsoft.com/office/drawing/2014/main" val="20001"/>
                    </a:ext>
                  </a:extLst>
                </a:gridCol>
              </a:tblGrid>
              <a:tr h="560388">
                <a:tc grid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457200">
                        <a:spcBef>
                          <a:spcPct val="20000"/>
                        </a:spcBef>
                        <a:buFont typeface="Arial" panose="020B0604020202020204" pitchFamily="34" charset="0"/>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914400">
                        <a:spcBef>
                          <a:spcPct val="20000"/>
                        </a:spcBef>
                        <a:buFont typeface="Arial" panose="020B0604020202020204" pitchFamily="34" charset="0"/>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371600">
                        <a:spcBef>
                          <a:spcPct val="20000"/>
                        </a:spcBef>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1828800">
                        <a:spcBef>
                          <a:spcPct val="20000"/>
                        </a:spcBef>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GB" altLang="en-US" sz="1800" b="1" i="0" u="none" strike="noStrike" cap="none" normalizeH="0" baseline="0" smtClean="0">
                          <a:ln>
                            <a:noFill/>
                          </a:ln>
                          <a:solidFill>
                            <a:schemeClr val="bg1"/>
                          </a:solidFill>
                          <a:effectLst/>
                          <a:latin typeface="Calibri" panose="020F0502020204030204" pitchFamily="34" charset="0"/>
                          <a:ea typeface="SimSun" panose="02010600030101010101" pitchFamily="2" charset="-122"/>
                          <a:sym typeface="Calibri" panose="020F0502020204030204" pitchFamily="34" charset="0"/>
                        </a:rPr>
                        <a:t>Spesialis</a:t>
                      </a:r>
                    </a:p>
                  </a:txBody>
                  <a:tcPr marL="68519" marR="68519" anchor="ctr" horzOverflow="overflow">
                    <a:lnL cap="flat">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09B25"/>
                    </a:solidFill>
                  </a:tcPr>
                </a:tc>
                <a:tc hMerge="1">
                  <a:txBody>
                    <a:bodyPr/>
                    <a:lstStyle/>
                    <a:p>
                      <a:endParaRPr lang="en-US"/>
                    </a:p>
                  </a:txBody>
                  <a:tcPr/>
                </a:tc>
                <a:extLst>
                  <a:ext uri="{0D108BD9-81ED-4DB2-BD59-A6C34878D82A}">
                    <a16:rowId xmlns:a16="http://schemas.microsoft.com/office/drawing/2014/main" val="10000"/>
                  </a:ext>
                </a:extLst>
              </a:tr>
              <a:tr h="56038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457200">
                        <a:spcBef>
                          <a:spcPct val="20000"/>
                        </a:spcBef>
                        <a:buFont typeface="Arial" panose="020B0604020202020204" pitchFamily="34" charset="0"/>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914400">
                        <a:spcBef>
                          <a:spcPct val="20000"/>
                        </a:spcBef>
                        <a:buFont typeface="Arial" panose="020B0604020202020204" pitchFamily="34" charset="0"/>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371600">
                        <a:spcBef>
                          <a:spcPct val="20000"/>
                        </a:spcBef>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1828800">
                        <a:spcBef>
                          <a:spcPct val="20000"/>
                        </a:spcBef>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US" altLang="en-US" sz="2000" b="0" i="0" u="none" strike="noStrike" cap="none" normalizeH="0" baseline="0" smtClean="0">
                        <a:ln>
                          <a:noFill/>
                        </a:ln>
                        <a:solidFill>
                          <a:srgbClr val="C00000"/>
                        </a:solidFill>
                        <a:effectLst/>
                        <a:latin typeface="Calibri" panose="020F0502020204030204" pitchFamily="34" charset="0"/>
                        <a:ea typeface="SimSun" panose="02010600030101010101" pitchFamily="2" charset="-122"/>
                        <a:sym typeface="Calibri" panose="020F0502020204030204" pitchFamily="34" charset="0"/>
                      </a:endParaRPr>
                    </a:p>
                  </a:txBody>
                  <a:tcPr marL="68519" marR="68519" horzOverflow="overflow">
                    <a:lnL cap="flat">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09B25"/>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457200">
                        <a:spcBef>
                          <a:spcPct val="20000"/>
                        </a:spcBef>
                        <a:buFont typeface="Arial" panose="020B0604020202020204" pitchFamily="34" charset="0"/>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914400">
                        <a:spcBef>
                          <a:spcPct val="20000"/>
                        </a:spcBef>
                        <a:buFont typeface="Arial" panose="020B0604020202020204" pitchFamily="34" charset="0"/>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371600">
                        <a:spcBef>
                          <a:spcPct val="20000"/>
                        </a:spcBef>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1828800">
                        <a:spcBef>
                          <a:spcPct val="20000"/>
                        </a:spcBef>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US" altLang="en-US" sz="2000" b="0" i="0" u="none" strike="noStrike" cap="none" normalizeH="0" baseline="0" smtClean="0">
                        <a:ln>
                          <a:noFill/>
                        </a:ln>
                        <a:solidFill>
                          <a:srgbClr val="C00000"/>
                        </a:solidFill>
                        <a:effectLst/>
                        <a:latin typeface="Calibri" panose="020F0502020204030204" pitchFamily="34" charset="0"/>
                        <a:ea typeface="SimSun" panose="02010600030101010101" pitchFamily="2" charset="-122"/>
                        <a:sym typeface="Calibri" panose="020F0502020204030204" pitchFamily="34" charset="0"/>
                      </a:endParaRPr>
                    </a:p>
                  </a:txBody>
                  <a:tcPr marL="68519" marR="685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5D345"/>
                    </a:solidFill>
                  </a:tcPr>
                </a:tc>
                <a:extLst>
                  <a:ext uri="{0D108BD9-81ED-4DB2-BD59-A6C34878D82A}">
                    <a16:rowId xmlns:a16="http://schemas.microsoft.com/office/drawing/2014/main" val="10001"/>
                  </a:ext>
                </a:extLst>
              </a:tr>
              <a:tr h="631825">
                <a:tc grid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457200">
                        <a:spcBef>
                          <a:spcPct val="20000"/>
                        </a:spcBef>
                        <a:buFont typeface="Arial" panose="020B0604020202020204" pitchFamily="34" charset="0"/>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914400">
                        <a:spcBef>
                          <a:spcPct val="20000"/>
                        </a:spcBef>
                        <a:buFont typeface="Arial" panose="020B0604020202020204" pitchFamily="34" charset="0"/>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371600">
                        <a:spcBef>
                          <a:spcPct val="20000"/>
                        </a:spcBef>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1828800">
                        <a:spcBef>
                          <a:spcPct val="20000"/>
                        </a:spcBef>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GB" altLang="en-US" sz="1800" b="1" i="0" u="none" strike="noStrike" cap="none" normalizeH="0" baseline="0" smtClean="0">
                          <a:ln>
                            <a:noFill/>
                          </a:ln>
                          <a:solidFill>
                            <a:schemeClr val="bg1"/>
                          </a:solidFill>
                          <a:effectLst/>
                          <a:latin typeface="Calibri" panose="020F0502020204030204" pitchFamily="34" charset="0"/>
                          <a:ea typeface="SimSun" panose="02010600030101010101" pitchFamily="2" charset="-122"/>
                          <a:sym typeface="Calibri" panose="020F0502020204030204" pitchFamily="34" charset="0"/>
                        </a:rPr>
                        <a:t>Profesi</a:t>
                      </a:r>
                    </a:p>
                  </a:txBody>
                  <a:tcPr marL="68519" marR="68519" anchor="ctr" horzOverflow="overflow">
                    <a:lnL cap="flat">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5D345"/>
                    </a:solidFill>
                  </a:tcPr>
                </a:tc>
                <a:tc hMerge="1">
                  <a:txBody>
                    <a:bodyPr/>
                    <a:lstStyle/>
                    <a:p>
                      <a:endParaRPr lang="en-US"/>
                    </a:p>
                  </a:txBody>
                  <a:tcPr/>
                </a:tc>
                <a:extLst>
                  <a:ext uri="{0D108BD9-81ED-4DB2-BD59-A6C34878D82A}">
                    <a16:rowId xmlns:a16="http://schemas.microsoft.com/office/drawing/2014/main" val="10002"/>
                  </a:ext>
                </a:extLst>
              </a:tr>
            </a:tbl>
          </a:graphicData>
        </a:graphic>
      </p:graphicFrame>
      <p:grpSp>
        <p:nvGrpSpPr>
          <p:cNvPr id="95253" name="Group 51"/>
          <p:cNvGrpSpPr>
            <a:grpSpLocks/>
          </p:cNvGrpSpPr>
          <p:nvPr/>
        </p:nvGrpSpPr>
        <p:grpSpPr bwMode="auto">
          <a:xfrm>
            <a:off x="3962400" y="5162550"/>
            <a:ext cx="1366838" cy="533400"/>
            <a:chOff x="0" y="0"/>
            <a:chExt cx="1365584" cy="533400"/>
          </a:xfrm>
        </p:grpSpPr>
        <p:sp>
          <p:nvSpPr>
            <p:cNvPr id="95277" name="Rectangle 66"/>
            <p:cNvSpPr>
              <a:spLocks noChangeArrowheads="1"/>
            </p:cNvSpPr>
            <p:nvPr/>
          </p:nvSpPr>
          <p:spPr bwMode="auto">
            <a:xfrm>
              <a:off x="0" y="0"/>
              <a:ext cx="1365584" cy="533400"/>
            </a:xfrm>
            <a:prstGeom prst="rect">
              <a:avLst/>
            </a:prstGeom>
            <a:solidFill>
              <a:srgbClr val="FC980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1800">
                <a:solidFill>
                  <a:srgbClr val="FFFFFF"/>
                </a:solidFill>
                <a:ea typeface="Microsoft YaHei" panose="020B0503020204020204" pitchFamily="34" charset="-122"/>
              </a:endParaRPr>
            </a:p>
          </p:txBody>
        </p:sp>
        <p:sp>
          <p:nvSpPr>
            <p:cNvPr id="95278" name="Text Box 34"/>
            <p:cNvSpPr>
              <a:spLocks noChangeArrowheads="1"/>
            </p:cNvSpPr>
            <p:nvPr/>
          </p:nvSpPr>
          <p:spPr bwMode="auto">
            <a:xfrm>
              <a:off x="57098" y="80963"/>
              <a:ext cx="1254561"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4966" tIns="42483" rIns="84966" bIns="42483">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lnSpc>
                  <a:spcPct val="90000"/>
                </a:lnSpc>
                <a:spcBef>
                  <a:spcPct val="0"/>
                </a:spcBef>
                <a:buFont typeface="Times New Roman" panose="02020603050405020304" pitchFamily="18" charset="0"/>
                <a:buNone/>
              </a:pPr>
              <a:r>
                <a:rPr lang="en-US" altLang="en-US" sz="1800" b="1">
                  <a:solidFill>
                    <a:srgbClr val="FFFFFF"/>
                  </a:solidFill>
                  <a:ea typeface="Microsoft YaHei" panose="020B0503020204020204" pitchFamily="34" charset="-122"/>
                </a:rPr>
                <a:t>SMK </a:t>
              </a:r>
              <a:endParaRPr lang="en-US" altLang="en-US" sz="1800">
                <a:solidFill>
                  <a:srgbClr val="000000"/>
                </a:solidFill>
                <a:latin typeface="Arial" panose="020B0604020202020204" pitchFamily="34" charset="0"/>
                <a:ea typeface="Microsoft YaHei" panose="020B0503020204020204" pitchFamily="34" charset="-122"/>
              </a:endParaRPr>
            </a:p>
          </p:txBody>
        </p:sp>
      </p:grpSp>
      <p:grpSp>
        <p:nvGrpSpPr>
          <p:cNvPr id="95254" name="Group 54"/>
          <p:cNvGrpSpPr>
            <a:grpSpLocks/>
          </p:cNvGrpSpPr>
          <p:nvPr/>
        </p:nvGrpSpPr>
        <p:grpSpPr bwMode="auto">
          <a:xfrm>
            <a:off x="8153400" y="5143500"/>
            <a:ext cx="1276350" cy="533400"/>
            <a:chOff x="0" y="0"/>
            <a:chExt cx="1276349" cy="533400"/>
          </a:xfrm>
        </p:grpSpPr>
        <p:sp>
          <p:nvSpPr>
            <p:cNvPr id="95275" name="Rectangle 67"/>
            <p:cNvSpPr>
              <a:spLocks noChangeArrowheads="1"/>
            </p:cNvSpPr>
            <p:nvPr/>
          </p:nvSpPr>
          <p:spPr bwMode="auto">
            <a:xfrm>
              <a:off x="0" y="0"/>
              <a:ext cx="1276349" cy="533400"/>
            </a:xfrm>
            <a:prstGeom prst="rect">
              <a:avLst/>
            </a:prstGeom>
            <a:solidFill>
              <a:srgbClr val="FC980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spcBef>
                  <a:spcPct val="0"/>
                </a:spcBef>
                <a:buFont typeface="Times New Roman" panose="02020603050405020304" pitchFamily="18" charset="0"/>
                <a:buNone/>
              </a:pPr>
              <a:endParaRPr lang="en-US" altLang="en-US" sz="1800">
                <a:solidFill>
                  <a:srgbClr val="FFFFFF"/>
                </a:solidFill>
                <a:ea typeface="Microsoft YaHei" panose="020B0503020204020204" pitchFamily="34" charset="-122"/>
              </a:endParaRPr>
            </a:p>
          </p:txBody>
        </p:sp>
        <p:sp>
          <p:nvSpPr>
            <p:cNvPr id="95276" name="Text Box 34"/>
            <p:cNvSpPr>
              <a:spLocks noChangeArrowheads="1"/>
            </p:cNvSpPr>
            <p:nvPr/>
          </p:nvSpPr>
          <p:spPr bwMode="auto">
            <a:xfrm>
              <a:off x="133350" y="112713"/>
              <a:ext cx="952499"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a:lnSpc>
                  <a:spcPct val="90000"/>
                </a:lnSpc>
                <a:spcBef>
                  <a:spcPct val="0"/>
                </a:spcBef>
                <a:buFont typeface="Times New Roman" panose="02020603050405020304" pitchFamily="18" charset="0"/>
                <a:buNone/>
              </a:pPr>
              <a:r>
                <a:rPr lang="en-US" altLang="en-US" sz="1600" b="1">
                  <a:solidFill>
                    <a:srgbClr val="FFFFFF"/>
                  </a:solidFill>
                  <a:ea typeface="Microsoft YaHei" panose="020B0503020204020204" pitchFamily="34" charset="-122"/>
                </a:rPr>
                <a:t>SMA </a:t>
              </a:r>
              <a:endParaRPr lang="en-US" altLang="en-US" sz="1800">
                <a:solidFill>
                  <a:srgbClr val="000000"/>
                </a:solidFill>
                <a:latin typeface="Arial" panose="020B0604020202020204" pitchFamily="34" charset="0"/>
                <a:ea typeface="Microsoft YaHei" panose="020B0503020204020204" pitchFamily="34" charset="-122"/>
              </a:endParaRPr>
            </a:p>
          </p:txBody>
        </p:sp>
      </p:grpSp>
      <p:grpSp>
        <p:nvGrpSpPr>
          <p:cNvPr id="95255" name="Group 57"/>
          <p:cNvGrpSpPr>
            <a:grpSpLocks/>
          </p:cNvGrpSpPr>
          <p:nvPr/>
        </p:nvGrpSpPr>
        <p:grpSpPr bwMode="auto">
          <a:xfrm>
            <a:off x="5600700" y="1509714"/>
            <a:ext cx="433388" cy="3895725"/>
            <a:chOff x="0" y="0"/>
            <a:chExt cx="434066" cy="3894799"/>
          </a:xfrm>
        </p:grpSpPr>
        <p:grpSp>
          <p:nvGrpSpPr>
            <p:cNvPr id="95265" name="Group 58"/>
            <p:cNvGrpSpPr>
              <a:grpSpLocks/>
            </p:cNvGrpSpPr>
            <p:nvPr/>
          </p:nvGrpSpPr>
          <p:grpSpPr bwMode="auto">
            <a:xfrm>
              <a:off x="0" y="0"/>
              <a:ext cx="434066" cy="3894799"/>
              <a:chOff x="0" y="0"/>
              <a:chExt cx="742885" cy="3894045"/>
            </a:xfrm>
          </p:grpSpPr>
          <p:grpSp>
            <p:nvGrpSpPr>
              <p:cNvPr id="95267" name="Group 59"/>
              <p:cNvGrpSpPr>
                <a:grpSpLocks/>
              </p:cNvGrpSpPr>
              <p:nvPr/>
            </p:nvGrpSpPr>
            <p:grpSpPr bwMode="auto">
              <a:xfrm>
                <a:off x="18628" y="0"/>
                <a:ext cx="724257" cy="3894045"/>
                <a:chOff x="0" y="0"/>
                <a:chExt cx="1827106" cy="3894045"/>
              </a:xfrm>
            </p:grpSpPr>
            <p:cxnSp>
              <p:nvCxnSpPr>
                <p:cNvPr id="95272" name="Straight Arrow Connector 188"/>
                <p:cNvCxnSpPr>
                  <a:cxnSpLocks noChangeShapeType="1"/>
                </p:cNvCxnSpPr>
                <p:nvPr/>
              </p:nvCxnSpPr>
              <p:spPr bwMode="auto">
                <a:xfrm>
                  <a:off x="11757" y="0"/>
                  <a:ext cx="1756607" cy="1587"/>
                </a:xfrm>
                <a:prstGeom prst="straightConnector1">
                  <a:avLst/>
                </a:prstGeom>
                <a:noFill/>
                <a:ln w="19050">
                  <a:solidFill>
                    <a:srgbClr val="1B1811"/>
                  </a:solidFill>
                  <a:prstDash val="sysDash"/>
                  <a:round/>
                  <a:headEnd/>
                  <a:tailEnd type="arrow" w="med" len="med"/>
                </a:ln>
                <a:extLst>
                  <a:ext uri="{909E8E84-426E-40DD-AFC4-6F175D3DCCD1}">
                    <a14:hiddenFill xmlns:a14="http://schemas.microsoft.com/office/drawing/2010/main">
                      <a:noFill/>
                    </a14:hiddenFill>
                  </a:ext>
                </a:extLst>
              </p:spPr>
            </p:cxnSp>
            <p:cxnSp>
              <p:nvCxnSpPr>
                <p:cNvPr id="95273" name="Straight Arrow Connector 189"/>
                <p:cNvCxnSpPr>
                  <a:cxnSpLocks noChangeShapeType="1"/>
                </p:cNvCxnSpPr>
                <p:nvPr/>
              </p:nvCxnSpPr>
              <p:spPr bwMode="auto">
                <a:xfrm>
                  <a:off x="0" y="1172825"/>
                  <a:ext cx="1827106" cy="1588"/>
                </a:xfrm>
                <a:prstGeom prst="straightConnector1">
                  <a:avLst/>
                </a:prstGeom>
                <a:noFill/>
                <a:ln w="19050">
                  <a:solidFill>
                    <a:srgbClr val="1B1811"/>
                  </a:solidFill>
                  <a:prstDash val="sysDash"/>
                  <a:round/>
                  <a:headEnd/>
                  <a:tailEnd type="arrow" w="med" len="med"/>
                </a:ln>
                <a:extLst>
                  <a:ext uri="{909E8E84-426E-40DD-AFC4-6F175D3DCCD1}">
                    <a14:hiddenFill xmlns:a14="http://schemas.microsoft.com/office/drawing/2010/main">
                      <a:noFill/>
                    </a14:hiddenFill>
                  </a:ext>
                </a:extLst>
              </p:spPr>
            </p:cxnSp>
            <p:cxnSp>
              <p:nvCxnSpPr>
                <p:cNvPr id="95274" name="Straight Arrow Connector 190"/>
                <p:cNvCxnSpPr>
                  <a:cxnSpLocks noChangeShapeType="1"/>
                </p:cNvCxnSpPr>
                <p:nvPr/>
              </p:nvCxnSpPr>
              <p:spPr bwMode="auto">
                <a:xfrm>
                  <a:off x="17630" y="3887696"/>
                  <a:ext cx="1733110" cy="6349"/>
                </a:xfrm>
                <a:prstGeom prst="straightConnector1">
                  <a:avLst/>
                </a:prstGeom>
                <a:noFill/>
                <a:ln w="19050">
                  <a:solidFill>
                    <a:srgbClr val="1B1811"/>
                  </a:solidFill>
                  <a:prstDash val="sysDash"/>
                  <a:round/>
                  <a:headEnd/>
                  <a:tailEnd type="arrow" w="med" len="med"/>
                </a:ln>
                <a:extLst>
                  <a:ext uri="{909E8E84-426E-40DD-AFC4-6F175D3DCCD1}">
                    <a14:hiddenFill xmlns:a14="http://schemas.microsoft.com/office/drawing/2010/main">
                      <a:noFill/>
                    </a14:hiddenFill>
                  </a:ext>
                </a:extLst>
              </p:spPr>
            </p:cxnSp>
          </p:grpSp>
          <p:cxnSp>
            <p:nvCxnSpPr>
              <p:cNvPr id="95268" name="Straight Arrow Connector 184"/>
              <p:cNvCxnSpPr>
                <a:cxnSpLocks noChangeShapeType="1"/>
              </p:cNvCxnSpPr>
              <p:nvPr/>
            </p:nvCxnSpPr>
            <p:spPr bwMode="auto">
              <a:xfrm>
                <a:off x="23290" y="1747498"/>
                <a:ext cx="684669" cy="1588"/>
              </a:xfrm>
              <a:prstGeom prst="straightConnector1">
                <a:avLst/>
              </a:prstGeom>
              <a:noFill/>
              <a:ln w="19050">
                <a:solidFill>
                  <a:srgbClr val="1B1811"/>
                </a:solidFill>
                <a:prstDash val="sysDash"/>
                <a:round/>
                <a:headEnd/>
                <a:tailEnd type="arrow" w="med" len="med"/>
              </a:ln>
              <a:extLst>
                <a:ext uri="{909E8E84-426E-40DD-AFC4-6F175D3DCCD1}">
                  <a14:hiddenFill xmlns:a14="http://schemas.microsoft.com/office/drawing/2010/main">
                    <a:noFill/>
                  </a14:hiddenFill>
                </a:ext>
              </a:extLst>
            </p:spPr>
          </p:cxnSp>
          <p:cxnSp>
            <p:nvCxnSpPr>
              <p:cNvPr id="95269" name="Straight Arrow Connector 185"/>
              <p:cNvCxnSpPr>
                <a:cxnSpLocks noChangeShapeType="1"/>
              </p:cNvCxnSpPr>
              <p:nvPr/>
            </p:nvCxnSpPr>
            <p:spPr bwMode="auto">
              <a:xfrm>
                <a:off x="0" y="3341700"/>
                <a:ext cx="684669" cy="1588"/>
              </a:xfrm>
              <a:prstGeom prst="straightConnector1">
                <a:avLst/>
              </a:prstGeom>
              <a:noFill/>
              <a:ln w="19050">
                <a:solidFill>
                  <a:srgbClr val="1B1811"/>
                </a:solidFill>
                <a:prstDash val="sysDash"/>
                <a:round/>
                <a:headEnd/>
                <a:tailEnd type="arrow" w="med" len="med"/>
              </a:ln>
              <a:extLst>
                <a:ext uri="{909E8E84-426E-40DD-AFC4-6F175D3DCCD1}">
                  <a14:hiddenFill xmlns:a14="http://schemas.microsoft.com/office/drawing/2010/main">
                    <a:noFill/>
                  </a14:hiddenFill>
                </a:ext>
              </a:extLst>
            </p:spPr>
          </p:cxnSp>
          <p:cxnSp>
            <p:nvCxnSpPr>
              <p:cNvPr id="95270" name="Straight Arrow Connector 186"/>
              <p:cNvCxnSpPr>
                <a:cxnSpLocks noChangeShapeType="1"/>
              </p:cNvCxnSpPr>
              <p:nvPr/>
            </p:nvCxnSpPr>
            <p:spPr bwMode="auto">
              <a:xfrm>
                <a:off x="23290" y="2830293"/>
                <a:ext cx="684669" cy="1588"/>
              </a:xfrm>
              <a:prstGeom prst="straightConnector1">
                <a:avLst/>
              </a:prstGeom>
              <a:noFill/>
              <a:ln w="19050">
                <a:solidFill>
                  <a:srgbClr val="1B1811"/>
                </a:solidFill>
                <a:prstDash val="sysDash"/>
                <a:round/>
                <a:headEnd/>
                <a:tailEnd type="arrow" w="med" len="med"/>
              </a:ln>
              <a:extLst>
                <a:ext uri="{909E8E84-426E-40DD-AFC4-6F175D3DCCD1}">
                  <a14:hiddenFill xmlns:a14="http://schemas.microsoft.com/office/drawing/2010/main">
                    <a:noFill/>
                  </a14:hiddenFill>
                </a:ext>
              </a:extLst>
            </p:spPr>
          </p:cxnSp>
          <p:cxnSp>
            <p:nvCxnSpPr>
              <p:cNvPr id="95271" name="Straight Arrow Connector 187"/>
              <p:cNvCxnSpPr>
                <a:cxnSpLocks noChangeShapeType="1"/>
              </p:cNvCxnSpPr>
              <p:nvPr/>
            </p:nvCxnSpPr>
            <p:spPr bwMode="auto">
              <a:xfrm>
                <a:off x="4659" y="2291596"/>
                <a:ext cx="703300" cy="1588"/>
              </a:xfrm>
              <a:prstGeom prst="straightConnector1">
                <a:avLst/>
              </a:prstGeom>
              <a:noFill/>
              <a:ln w="19050">
                <a:solidFill>
                  <a:srgbClr val="1B1811"/>
                </a:solidFill>
                <a:prstDash val="sysDash"/>
                <a:round/>
                <a:headEnd/>
                <a:tailEnd type="arrow" w="med" len="med"/>
              </a:ln>
              <a:extLst>
                <a:ext uri="{909E8E84-426E-40DD-AFC4-6F175D3DCCD1}">
                  <a14:hiddenFill xmlns:a14="http://schemas.microsoft.com/office/drawing/2010/main">
                    <a:noFill/>
                  </a14:hiddenFill>
                </a:ext>
              </a:extLst>
            </p:spPr>
          </p:cxnSp>
        </p:grpSp>
        <p:cxnSp>
          <p:nvCxnSpPr>
            <p:cNvPr id="95266" name="Straight Arrow Connector 70"/>
            <p:cNvCxnSpPr>
              <a:cxnSpLocks noChangeShapeType="1"/>
            </p:cNvCxnSpPr>
            <p:nvPr/>
          </p:nvCxnSpPr>
          <p:spPr bwMode="auto">
            <a:xfrm>
              <a:off x="19050" y="571500"/>
              <a:ext cx="406853" cy="1587"/>
            </a:xfrm>
            <a:prstGeom prst="straightConnector1">
              <a:avLst/>
            </a:prstGeom>
            <a:noFill/>
            <a:ln w="19050">
              <a:solidFill>
                <a:srgbClr val="1B1811"/>
              </a:solidFill>
              <a:prstDash val="sysDash"/>
              <a:round/>
              <a:headEnd/>
              <a:tailEnd type="arrow" w="med" len="med"/>
            </a:ln>
            <a:extLst>
              <a:ext uri="{909E8E84-426E-40DD-AFC4-6F175D3DCCD1}">
                <a14:hiddenFill xmlns:a14="http://schemas.microsoft.com/office/drawing/2010/main">
                  <a:noFill/>
                </a14:hiddenFill>
              </a:ext>
            </a:extLst>
          </p:spPr>
        </p:cxnSp>
      </p:grpSp>
      <p:grpSp>
        <p:nvGrpSpPr>
          <p:cNvPr id="95256" name="Group 68"/>
          <p:cNvGrpSpPr>
            <a:grpSpLocks/>
          </p:cNvGrpSpPr>
          <p:nvPr/>
        </p:nvGrpSpPr>
        <p:grpSpPr bwMode="auto">
          <a:xfrm>
            <a:off x="7429500" y="1485901"/>
            <a:ext cx="369888" cy="3940175"/>
            <a:chOff x="0" y="0"/>
            <a:chExt cx="369569" cy="3939453"/>
          </a:xfrm>
        </p:grpSpPr>
        <p:grpSp>
          <p:nvGrpSpPr>
            <p:cNvPr id="95259" name="Group 69"/>
            <p:cNvGrpSpPr>
              <a:grpSpLocks/>
            </p:cNvGrpSpPr>
            <p:nvPr/>
          </p:nvGrpSpPr>
          <p:grpSpPr bwMode="auto">
            <a:xfrm flipH="1">
              <a:off x="1270" y="0"/>
              <a:ext cx="368299" cy="3939453"/>
              <a:chOff x="0" y="0"/>
              <a:chExt cx="733377" cy="4202878"/>
            </a:xfrm>
          </p:grpSpPr>
          <p:grpSp>
            <p:nvGrpSpPr>
              <p:cNvPr id="95261" name="Group 70"/>
              <p:cNvGrpSpPr>
                <a:grpSpLocks/>
              </p:cNvGrpSpPr>
              <p:nvPr/>
            </p:nvGrpSpPr>
            <p:grpSpPr bwMode="auto">
              <a:xfrm>
                <a:off x="2535" y="0"/>
                <a:ext cx="730842" cy="4202878"/>
                <a:chOff x="0" y="0"/>
                <a:chExt cx="1843714" cy="4202878"/>
              </a:xfrm>
            </p:grpSpPr>
            <p:cxnSp>
              <p:nvCxnSpPr>
                <p:cNvPr id="95263" name="Straight Arrow Connector 150"/>
                <p:cNvCxnSpPr>
                  <a:cxnSpLocks noChangeShapeType="1"/>
                </p:cNvCxnSpPr>
                <p:nvPr/>
              </p:nvCxnSpPr>
              <p:spPr bwMode="auto">
                <a:xfrm>
                  <a:off x="82916" y="0"/>
                  <a:ext cx="1760798" cy="1666"/>
                </a:xfrm>
                <a:prstGeom prst="straightConnector1">
                  <a:avLst/>
                </a:prstGeom>
                <a:noFill/>
                <a:ln w="19050">
                  <a:solidFill>
                    <a:srgbClr val="0C0C0C"/>
                  </a:solidFill>
                  <a:prstDash val="sysDash"/>
                  <a:round/>
                  <a:headEnd/>
                  <a:tailEnd type="arrow" w="med" len="med"/>
                </a:ln>
                <a:extLst>
                  <a:ext uri="{909E8E84-426E-40DD-AFC4-6F175D3DCCD1}">
                    <a14:hiddenFill xmlns:a14="http://schemas.microsoft.com/office/drawing/2010/main">
                      <a:noFill/>
                    </a14:hiddenFill>
                  </a:ext>
                </a:extLst>
              </p:spPr>
            </p:cxnSp>
            <p:cxnSp>
              <p:nvCxnSpPr>
                <p:cNvPr id="95264" name="Straight Arrow Connector 152"/>
                <p:cNvCxnSpPr>
                  <a:cxnSpLocks noChangeShapeType="1"/>
                </p:cNvCxnSpPr>
                <p:nvPr/>
              </p:nvCxnSpPr>
              <p:spPr bwMode="auto">
                <a:xfrm>
                  <a:off x="0" y="4196218"/>
                  <a:ext cx="1735275" cy="6660"/>
                </a:xfrm>
                <a:prstGeom prst="straightConnector1">
                  <a:avLst/>
                </a:prstGeom>
                <a:noFill/>
                <a:ln w="19050">
                  <a:solidFill>
                    <a:srgbClr val="0C0C0C"/>
                  </a:solidFill>
                  <a:prstDash val="sysDash"/>
                  <a:round/>
                  <a:headEnd/>
                  <a:tailEnd type="arrow" w="med" len="med"/>
                </a:ln>
                <a:extLst>
                  <a:ext uri="{909E8E84-426E-40DD-AFC4-6F175D3DCCD1}">
                    <a14:hiddenFill xmlns:a14="http://schemas.microsoft.com/office/drawing/2010/main">
                      <a:noFill/>
                    </a14:hiddenFill>
                  </a:ext>
                </a:extLst>
              </p:spPr>
            </p:cxnSp>
          </p:grpSp>
          <p:cxnSp>
            <p:nvCxnSpPr>
              <p:cNvPr id="95262" name="Straight Arrow Connector 144"/>
              <p:cNvCxnSpPr>
                <a:cxnSpLocks noChangeShapeType="1"/>
              </p:cNvCxnSpPr>
              <p:nvPr/>
            </p:nvCxnSpPr>
            <p:spPr bwMode="auto">
              <a:xfrm>
                <a:off x="0" y="1844731"/>
                <a:ext cx="685328" cy="1665"/>
              </a:xfrm>
              <a:prstGeom prst="straightConnector1">
                <a:avLst/>
              </a:prstGeom>
              <a:noFill/>
              <a:ln w="19050">
                <a:solidFill>
                  <a:srgbClr val="0C0C0C"/>
                </a:solidFill>
                <a:prstDash val="sysDash"/>
                <a:round/>
                <a:headEnd/>
                <a:tailEnd type="arrow" w="med" len="med"/>
              </a:ln>
              <a:extLst>
                <a:ext uri="{909E8E84-426E-40DD-AFC4-6F175D3DCCD1}">
                  <a14:hiddenFill xmlns:a14="http://schemas.microsoft.com/office/drawing/2010/main">
                    <a:noFill/>
                  </a14:hiddenFill>
                </a:ext>
              </a:extLst>
            </p:spPr>
          </p:cxnSp>
        </p:grpSp>
        <p:cxnSp>
          <p:nvCxnSpPr>
            <p:cNvPr id="95260" name="Straight Arrow Connector 72"/>
            <p:cNvCxnSpPr>
              <a:cxnSpLocks noChangeShapeType="1"/>
            </p:cNvCxnSpPr>
            <p:nvPr/>
          </p:nvCxnSpPr>
          <p:spPr bwMode="auto">
            <a:xfrm flipH="1">
              <a:off x="0" y="627088"/>
              <a:ext cx="350520" cy="1562"/>
            </a:xfrm>
            <a:prstGeom prst="straightConnector1">
              <a:avLst/>
            </a:prstGeom>
            <a:noFill/>
            <a:ln w="19050">
              <a:solidFill>
                <a:srgbClr val="0C0C0C"/>
              </a:solidFill>
              <a:prstDash val="sysDash"/>
              <a:round/>
              <a:headEnd/>
              <a:tailEnd type="arrow" w="med" len="med"/>
            </a:ln>
            <a:extLst>
              <a:ext uri="{909E8E84-426E-40DD-AFC4-6F175D3DCCD1}">
                <a14:hiddenFill xmlns:a14="http://schemas.microsoft.com/office/drawing/2010/main">
                  <a:noFill/>
                </a14:hiddenFill>
              </a:ext>
            </a:extLst>
          </p:spPr>
        </p:cxnSp>
      </p:grpSp>
      <p:sp>
        <p:nvSpPr>
          <p:cNvPr id="2" name="TextBox 1"/>
          <p:cNvSpPr txBox="1"/>
          <p:nvPr/>
        </p:nvSpPr>
        <p:spPr>
          <a:xfrm>
            <a:off x="1844675" y="2524126"/>
            <a:ext cx="1512888" cy="2862263"/>
          </a:xfrm>
          <a:prstGeom prst="rect">
            <a:avLst/>
          </a:prstGeom>
          <a:solidFill>
            <a:schemeClr val="accent1">
              <a:lumMod val="60000"/>
              <a:lumOff val="40000"/>
            </a:schemeClr>
          </a:solidFill>
          <a:ln w="3175">
            <a:solidFill>
              <a:schemeClr val="tx1"/>
            </a:solidFill>
          </a:ln>
        </p:spPr>
        <p:txBody>
          <a:bodyPr>
            <a:spAutoFit/>
          </a:bodyPr>
          <a:lstStyle/>
          <a:p>
            <a:pPr eaLnBrk="1" hangingPunct="1">
              <a:defRPr/>
            </a:pPr>
            <a:r>
              <a:rPr lang="id-ID" dirty="0">
                <a:cs typeface="Arial" panose="020B0604020202020204" pitchFamily="34" charset="0"/>
              </a:rPr>
              <a:t>Di tingkat ASEAN sedang dibahas standarisasi “ASEAN Qualifications Reference Framework”/KKNI </a:t>
            </a:r>
          </a:p>
        </p:txBody>
      </p:sp>
      <p:sp>
        <p:nvSpPr>
          <p:cNvPr id="95258" name="Right Arrow 2"/>
          <p:cNvSpPr>
            <a:spLocks noChangeArrowheads="1"/>
          </p:cNvSpPr>
          <p:nvPr/>
        </p:nvSpPr>
        <p:spPr bwMode="auto">
          <a:xfrm>
            <a:off x="3357563" y="3622675"/>
            <a:ext cx="461962" cy="274638"/>
          </a:xfrm>
          <a:prstGeom prst="rightArrow">
            <a:avLst>
              <a:gd name="adj1" fmla="val 50000"/>
              <a:gd name="adj2" fmla="val 50011"/>
            </a:avLst>
          </a:prstGeom>
          <a:solidFill>
            <a:srgbClr val="00B8FF"/>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endParaRPr lang="id-ID" altLang="en-US" sz="1800">
              <a:solidFill>
                <a:schemeClr val="bg1"/>
              </a:solidFill>
              <a:latin typeface="Arial" panose="020B0604020202020204" pitchFamily="34" charset="0"/>
              <a:ea typeface="Microsoft YaHei" panose="020B0503020204020204" pitchFamily="34" charset="-122"/>
              <a:cs typeface="Arial" panose="020B0604020202020204" pitchFamily="34" charset="0"/>
            </a:endParaRPr>
          </a:p>
        </p:txBody>
      </p:sp>
    </p:spTree>
    <p:extLst>
      <p:ext uri="{BB962C8B-B14F-4D97-AF65-F5344CB8AC3E}">
        <p14:creationId xmlns:p14="http://schemas.microsoft.com/office/powerpoint/2010/main" val="2736894925"/>
      </p:ext>
    </p:extLst>
  </p:cSld>
  <p:clrMapOvr>
    <a:masterClrMapping/>
  </p:clrMapOvr>
  <p:transition spd="slow">
    <p:zoom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Box 3"/>
          <p:cNvSpPr txBox="1">
            <a:spLocks noChangeArrowheads="1"/>
          </p:cNvSpPr>
          <p:nvPr/>
        </p:nvSpPr>
        <p:spPr bwMode="auto">
          <a:xfrm>
            <a:off x="3937001" y="765176"/>
            <a:ext cx="33829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id-ID" altLang="en-US" sz="4800">
                <a:latin typeface="Arial" panose="020B0604020202020204" pitchFamily="34" charset="0"/>
                <a:cs typeface="Arial" panose="020B0604020202020204" pitchFamily="34" charset="0"/>
              </a:rPr>
              <a:t>NQF Level</a:t>
            </a:r>
          </a:p>
        </p:txBody>
      </p:sp>
      <p:graphicFrame>
        <p:nvGraphicFramePr>
          <p:cNvPr id="5" name="Table 4"/>
          <p:cNvGraphicFramePr>
            <a:graphicFrameLocks noGrp="1"/>
          </p:cNvGraphicFramePr>
          <p:nvPr/>
        </p:nvGraphicFramePr>
        <p:xfrm>
          <a:off x="2566988" y="1916113"/>
          <a:ext cx="6096000" cy="4465638"/>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496182">
                <a:tc>
                  <a:txBody>
                    <a:bodyPr/>
                    <a:lstStyle/>
                    <a:p>
                      <a:pPr algn="ctr"/>
                      <a:r>
                        <a:rPr lang="id-ID" sz="2000" dirty="0" smtClean="0"/>
                        <a:t>COUNTRY</a:t>
                      </a:r>
                      <a:endParaRPr lang="id-ID" sz="2000" dirty="0"/>
                    </a:p>
                  </a:txBody>
                  <a:tcPr marT="45732" marB="45732"/>
                </a:tc>
                <a:tc>
                  <a:txBody>
                    <a:bodyPr/>
                    <a:lstStyle/>
                    <a:p>
                      <a:pPr algn="ctr"/>
                      <a:r>
                        <a:rPr lang="id-ID" sz="2000" dirty="0" smtClean="0"/>
                        <a:t>NUMBE8R OF LEVELS</a:t>
                      </a:r>
                      <a:endParaRPr lang="id-ID" sz="2000" dirty="0"/>
                    </a:p>
                  </a:txBody>
                  <a:tcPr marT="45732" marB="45732"/>
                </a:tc>
                <a:extLst>
                  <a:ext uri="{0D108BD9-81ED-4DB2-BD59-A6C34878D82A}">
                    <a16:rowId xmlns:a16="http://schemas.microsoft.com/office/drawing/2014/main" val="10000"/>
                  </a:ext>
                </a:extLst>
              </a:tr>
              <a:tr h="496182">
                <a:tc>
                  <a:txBody>
                    <a:bodyPr/>
                    <a:lstStyle/>
                    <a:p>
                      <a:r>
                        <a:rPr lang="id-ID" sz="2000" dirty="0" smtClean="0"/>
                        <a:t>PHILIPPINES</a:t>
                      </a:r>
                      <a:endParaRPr lang="id-ID" sz="2000" dirty="0"/>
                    </a:p>
                  </a:txBody>
                  <a:tcPr marT="45732" marB="45732"/>
                </a:tc>
                <a:tc>
                  <a:txBody>
                    <a:bodyPr/>
                    <a:lstStyle/>
                    <a:p>
                      <a:pPr algn="ctr"/>
                      <a:r>
                        <a:rPr lang="id-ID" sz="2000" dirty="0" smtClean="0"/>
                        <a:t>8</a:t>
                      </a:r>
                      <a:endParaRPr lang="id-ID" sz="2000" dirty="0"/>
                    </a:p>
                  </a:txBody>
                  <a:tcPr marT="45732" marB="45732"/>
                </a:tc>
                <a:extLst>
                  <a:ext uri="{0D108BD9-81ED-4DB2-BD59-A6C34878D82A}">
                    <a16:rowId xmlns:a16="http://schemas.microsoft.com/office/drawing/2014/main" val="10001"/>
                  </a:ext>
                </a:extLst>
              </a:tr>
              <a:tr h="496182">
                <a:tc>
                  <a:txBody>
                    <a:bodyPr/>
                    <a:lstStyle/>
                    <a:p>
                      <a:r>
                        <a:rPr lang="id-ID" sz="2000" dirty="0" smtClean="0"/>
                        <a:t>THAILAND</a:t>
                      </a:r>
                      <a:endParaRPr lang="id-ID" sz="2000" dirty="0"/>
                    </a:p>
                  </a:txBody>
                  <a:tcPr marT="45732" marB="45732"/>
                </a:tc>
                <a:tc>
                  <a:txBody>
                    <a:bodyPr/>
                    <a:lstStyle/>
                    <a:p>
                      <a:pPr algn="ctr"/>
                      <a:r>
                        <a:rPr lang="id-ID" sz="2000" dirty="0" smtClean="0"/>
                        <a:t>9</a:t>
                      </a:r>
                      <a:endParaRPr lang="id-ID" sz="2000" dirty="0"/>
                    </a:p>
                  </a:txBody>
                  <a:tcPr marT="45732" marB="45732"/>
                </a:tc>
                <a:extLst>
                  <a:ext uri="{0D108BD9-81ED-4DB2-BD59-A6C34878D82A}">
                    <a16:rowId xmlns:a16="http://schemas.microsoft.com/office/drawing/2014/main" val="10002"/>
                  </a:ext>
                </a:extLst>
              </a:tr>
              <a:tr h="496182">
                <a:tc>
                  <a:txBody>
                    <a:bodyPr/>
                    <a:lstStyle/>
                    <a:p>
                      <a:r>
                        <a:rPr lang="id-ID" sz="2000" dirty="0" smtClean="0"/>
                        <a:t>MALAYSIA</a:t>
                      </a:r>
                      <a:endParaRPr lang="id-ID" sz="2000" dirty="0"/>
                    </a:p>
                  </a:txBody>
                  <a:tcPr marT="45732" marB="45732"/>
                </a:tc>
                <a:tc>
                  <a:txBody>
                    <a:bodyPr/>
                    <a:lstStyle/>
                    <a:p>
                      <a:pPr algn="ctr"/>
                      <a:r>
                        <a:rPr lang="id-ID" sz="2000" dirty="0" smtClean="0"/>
                        <a:t>8</a:t>
                      </a:r>
                      <a:endParaRPr lang="id-ID" sz="2000" dirty="0"/>
                    </a:p>
                  </a:txBody>
                  <a:tcPr marT="45732" marB="45732"/>
                </a:tc>
                <a:extLst>
                  <a:ext uri="{0D108BD9-81ED-4DB2-BD59-A6C34878D82A}">
                    <a16:rowId xmlns:a16="http://schemas.microsoft.com/office/drawing/2014/main" val="10003"/>
                  </a:ext>
                </a:extLst>
              </a:tr>
              <a:tr h="496182">
                <a:tc>
                  <a:txBody>
                    <a:bodyPr/>
                    <a:lstStyle/>
                    <a:p>
                      <a:r>
                        <a:rPr lang="id-ID" sz="2000" dirty="0" smtClean="0"/>
                        <a:t>INDONESIA</a:t>
                      </a:r>
                      <a:endParaRPr lang="id-ID" sz="2000" dirty="0"/>
                    </a:p>
                  </a:txBody>
                  <a:tcPr marT="45732" marB="45732"/>
                </a:tc>
                <a:tc>
                  <a:txBody>
                    <a:bodyPr/>
                    <a:lstStyle/>
                    <a:p>
                      <a:pPr algn="ctr"/>
                      <a:r>
                        <a:rPr lang="id-ID" sz="2000" dirty="0" smtClean="0"/>
                        <a:t>9</a:t>
                      </a:r>
                      <a:endParaRPr lang="id-ID" sz="2000" dirty="0"/>
                    </a:p>
                  </a:txBody>
                  <a:tcPr marT="45732" marB="45732"/>
                </a:tc>
                <a:extLst>
                  <a:ext uri="{0D108BD9-81ED-4DB2-BD59-A6C34878D82A}">
                    <a16:rowId xmlns:a16="http://schemas.microsoft.com/office/drawing/2014/main" val="10004"/>
                  </a:ext>
                </a:extLst>
              </a:tr>
              <a:tr h="496182">
                <a:tc>
                  <a:txBody>
                    <a:bodyPr/>
                    <a:lstStyle/>
                    <a:p>
                      <a:r>
                        <a:rPr lang="id-ID" sz="2000" dirty="0" smtClean="0"/>
                        <a:t>BRUNEI</a:t>
                      </a:r>
                      <a:endParaRPr lang="id-ID" sz="2000" dirty="0"/>
                    </a:p>
                  </a:txBody>
                  <a:tcPr marT="45732" marB="45732"/>
                </a:tc>
                <a:tc>
                  <a:txBody>
                    <a:bodyPr/>
                    <a:lstStyle/>
                    <a:p>
                      <a:pPr algn="ctr"/>
                      <a:r>
                        <a:rPr lang="id-ID" sz="2000" dirty="0" smtClean="0"/>
                        <a:t>8</a:t>
                      </a:r>
                      <a:endParaRPr lang="id-ID" sz="2000" dirty="0"/>
                    </a:p>
                  </a:txBody>
                  <a:tcPr marT="45732" marB="45732"/>
                </a:tc>
                <a:extLst>
                  <a:ext uri="{0D108BD9-81ED-4DB2-BD59-A6C34878D82A}">
                    <a16:rowId xmlns:a16="http://schemas.microsoft.com/office/drawing/2014/main" val="10005"/>
                  </a:ext>
                </a:extLst>
              </a:tr>
              <a:tr h="496182">
                <a:tc>
                  <a:txBody>
                    <a:bodyPr/>
                    <a:lstStyle/>
                    <a:p>
                      <a:r>
                        <a:rPr lang="id-ID" sz="2000" dirty="0" smtClean="0"/>
                        <a:t>CAMBODIA</a:t>
                      </a:r>
                      <a:endParaRPr lang="id-ID" sz="2000" dirty="0"/>
                    </a:p>
                  </a:txBody>
                  <a:tcPr marT="45732" marB="45732"/>
                </a:tc>
                <a:tc>
                  <a:txBody>
                    <a:bodyPr/>
                    <a:lstStyle/>
                    <a:p>
                      <a:pPr algn="ctr"/>
                      <a:r>
                        <a:rPr lang="id-ID" sz="2000" dirty="0" smtClean="0"/>
                        <a:t>8</a:t>
                      </a:r>
                      <a:endParaRPr lang="id-ID" sz="2000" dirty="0"/>
                    </a:p>
                  </a:txBody>
                  <a:tcPr marT="45732" marB="45732"/>
                </a:tc>
                <a:extLst>
                  <a:ext uri="{0D108BD9-81ED-4DB2-BD59-A6C34878D82A}">
                    <a16:rowId xmlns:a16="http://schemas.microsoft.com/office/drawing/2014/main" val="10006"/>
                  </a:ext>
                </a:extLst>
              </a:tr>
              <a:tr h="496182">
                <a:tc>
                  <a:txBody>
                    <a:bodyPr/>
                    <a:lstStyle/>
                    <a:p>
                      <a:r>
                        <a:rPr lang="id-ID" sz="2000" dirty="0" smtClean="0"/>
                        <a:t>AUSTRALIA</a:t>
                      </a:r>
                      <a:endParaRPr lang="id-ID" sz="2000" dirty="0"/>
                    </a:p>
                  </a:txBody>
                  <a:tcPr marT="45732" marB="45732"/>
                </a:tc>
                <a:tc>
                  <a:txBody>
                    <a:bodyPr/>
                    <a:lstStyle/>
                    <a:p>
                      <a:pPr algn="ctr"/>
                      <a:r>
                        <a:rPr lang="id-ID" sz="2000" dirty="0" smtClean="0"/>
                        <a:t>10</a:t>
                      </a:r>
                      <a:endParaRPr lang="id-ID" sz="2000" dirty="0"/>
                    </a:p>
                  </a:txBody>
                  <a:tcPr marT="45732" marB="45732"/>
                </a:tc>
                <a:extLst>
                  <a:ext uri="{0D108BD9-81ED-4DB2-BD59-A6C34878D82A}">
                    <a16:rowId xmlns:a16="http://schemas.microsoft.com/office/drawing/2014/main" val="10007"/>
                  </a:ext>
                </a:extLst>
              </a:tr>
              <a:tr h="496182">
                <a:tc>
                  <a:txBody>
                    <a:bodyPr/>
                    <a:lstStyle/>
                    <a:p>
                      <a:r>
                        <a:rPr lang="id-ID" sz="2000" dirty="0" smtClean="0"/>
                        <a:t>NEW ZEALAND</a:t>
                      </a:r>
                      <a:endParaRPr lang="id-ID" sz="2000" dirty="0"/>
                    </a:p>
                  </a:txBody>
                  <a:tcPr marT="45732" marB="45732"/>
                </a:tc>
                <a:tc>
                  <a:txBody>
                    <a:bodyPr/>
                    <a:lstStyle/>
                    <a:p>
                      <a:pPr algn="ctr"/>
                      <a:r>
                        <a:rPr lang="id-ID" sz="2000" dirty="0" smtClean="0"/>
                        <a:t>10</a:t>
                      </a:r>
                      <a:endParaRPr lang="id-ID" sz="2000" dirty="0"/>
                    </a:p>
                  </a:txBody>
                  <a:tcPr marT="45732" marB="45732"/>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37027954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847850" y="333376"/>
            <a:ext cx="8496300" cy="6335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670184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p:cNvSpPr>
            <a:spLocks noGrp="1"/>
          </p:cNvSpPr>
          <p:nvPr>
            <p:ph type="title"/>
          </p:nvPr>
        </p:nvSpPr>
        <p:spPr>
          <a:xfrm>
            <a:off x="1981201" y="274638"/>
            <a:ext cx="5770563" cy="1143000"/>
          </a:xfrm>
        </p:spPr>
        <p:txBody>
          <a:bodyPr>
            <a:normAutofit fontScale="90000"/>
          </a:bodyPr>
          <a:lstStyle/>
          <a:p>
            <a:r>
              <a:rPr lang="en-US" altLang="en-US" smtClean="0"/>
              <a:t>Indonesian Qualification Framework</a:t>
            </a:r>
          </a:p>
        </p:txBody>
      </p:sp>
      <p:sp>
        <p:nvSpPr>
          <p:cNvPr id="98307" name="Content Placeholder 2"/>
          <p:cNvSpPr>
            <a:spLocks noGrp="1"/>
          </p:cNvSpPr>
          <p:nvPr>
            <p:ph idx="1"/>
          </p:nvPr>
        </p:nvSpPr>
        <p:spPr/>
        <p:txBody>
          <a:bodyPr/>
          <a:lstStyle/>
          <a:p>
            <a:endParaRPr lang="en-US" altLang="en-US" smtClean="0"/>
          </a:p>
        </p:txBody>
      </p:sp>
      <p:sp>
        <p:nvSpPr>
          <p:cNvPr id="4" name="Date Placeholder 3"/>
          <p:cNvSpPr>
            <a:spLocks noGrp="1"/>
          </p:cNvSpPr>
          <p:nvPr>
            <p:ph type="dt" sz="quarter" idx="10"/>
          </p:nvPr>
        </p:nvSpPr>
        <p:spPr/>
        <p:txBody>
          <a:bodyPr/>
          <a:lstStyle/>
          <a:p>
            <a:pPr>
              <a:defRPr/>
            </a:pPr>
            <a:fld id="{E1BD373D-45C8-4FC5-AB9B-7BAB1AAAB77F}" type="datetime1">
              <a:rPr lang="en-US" altLang="en-US" smtClean="0"/>
              <a:pPr>
                <a:defRPr/>
              </a:pPr>
              <a:t>12/4/2016</a:t>
            </a:fld>
            <a:endParaRPr lang="en-US" altLang="en-US" sz="1800">
              <a:solidFill>
                <a:srgbClr val="000000"/>
              </a:solidFill>
            </a:endParaRPr>
          </a:p>
        </p:txBody>
      </p:sp>
      <p:sp>
        <p:nvSpPr>
          <p:cNvPr id="98309" name="Oval 4"/>
          <p:cNvSpPr>
            <a:spLocks noChangeArrowheads="1"/>
          </p:cNvSpPr>
          <p:nvPr/>
        </p:nvSpPr>
        <p:spPr bwMode="auto">
          <a:xfrm>
            <a:off x="1774825" y="1628776"/>
            <a:ext cx="2592388" cy="798513"/>
          </a:xfrm>
          <a:prstGeom prst="ellipse">
            <a:avLst/>
          </a:prstGeom>
          <a:solidFill>
            <a:srgbClr val="92D050"/>
          </a:solidFill>
          <a:ln w="9525" algn="ctr">
            <a:solidFill>
              <a:schemeClr val="tx1"/>
            </a:solidFill>
            <a:round/>
            <a:headEnd/>
            <a:tailEnd/>
          </a:ln>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r>
              <a:rPr lang="en-US" altLang="en-US" sz="1800">
                <a:latin typeface="Arial" panose="020B0604020202020204" pitchFamily="34" charset="0"/>
                <a:ea typeface="Microsoft YaHei" panose="020B0503020204020204" pitchFamily="34" charset="-122"/>
              </a:rPr>
              <a:t>Jenis dan strata pendidikan</a:t>
            </a:r>
          </a:p>
        </p:txBody>
      </p:sp>
      <p:sp>
        <p:nvSpPr>
          <p:cNvPr id="98310" name="Oval 8"/>
          <p:cNvSpPr>
            <a:spLocks noChangeArrowheads="1"/>
          </p:cNvSpPr>
          <p:nvPr/>
        </p:nvSpPr>
        <p:spPr bwMode="auto">
          <a:xfrm>
            <a:off x="1774825" y="2586038"/>
            <a:ext cx="2592388" cy="914400"/>
          </a:xfrm>
          <a:prstGeom prst="ellipse">
            <a:avLst/>
          </a:prstGeom>
          <a:solidFill>
            <a:srgbClr val="92D050"/>
          </a:solidFill>
          <a:ln w="9525" algn="ctr">
            <a:solidFill>
              <a:schemeClr val="tx1"/>
            </a:solidFill>
            <a:round/>
            <a:headEnd/>
            <a:tailEnd/>
          </a:ln>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r>
              <a:rPr lang="en-US" altLang="en-US" sz="1400">
                <a:latin typeface="Arial" panose="020B0604020202020204" pitchFamily="34" charset="0"/>
                <a:ea typeface="Microsoft YaHei" panose="020B0503020204020204" pitchFamily="34" charset="-122"/>
              </a:rPr>
              <a:t>Tingkat keahlian/ kemampuan dlm</a:t>
            </a:r>
          </a:p>
          <a:p>
            <a:pPr eaLnBrk="1">
              <a:lnSpc>
                <a:spcPct val="93000"/>
              </a:lnSpc>
              <a:spcBef>
                <a:spcPct val="0"/>
              </a:spcBef>
              <a:buFont typeface="Times New Roman" panose="02020603050405020304" pitchFamily="18" charset="0"/>
              <a:buNone/>
            </a:pPr>
            <a:r>
              <a:rPr lang="en-US" altLang="en-US" sz="1400">
                <a:latin typeface="Arial" panose="020B0604020202020204" pitchFamily="34" charset="0"/>
                <a:ea typeface="Microsoft YaHei" panose="020B0503020204020204" pitchFamily="34" charset="-122"/>
              </a:rPr>
              <a:t>keprofesian </a:t>
            </a:r>
          </a:p>
        </p:txBody>
      </p:sp>
      <p:sp>
        <p:nvSpPr>
          <p:cNvPr id="98311" name="Oval 9"/>
          <p:cNvSpPr>
            <a:spLocks noChangeArrowheads="1"/>
          </p:cNvSpPr>
          <p:nvPr/>
        </p:nvSpPr>
        <p:spPr bwMode="auto">
          <a:xfrm>
            <a:off x="1847850" y="3738563"/>
            <a:ext cx="2592388" cy="1041400"/>
          </a:xfrm>
          <a:prstGeom prst="ellipse">
            <a:avLst/>
          </a:prstGeom>
          <a:solidFill>
            <a:srgbClr val="92D050"/>
          </a:solidFill>
          <a:ln w="9525" algn="ctr">
            <a:solidFill>
              <a:schemeClr val="tx1"/>
            </a:solidFill>
            <a:round/>
            <a:headEnd/>
            <a:tailEnd/>
          </a:ln>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r>
              <a:rPr lang="en-US" altLang="en-US" sz="1400">
                <a:latin typeface="Arial" panose="020B0604020202020204" pitchFamily="34" charset="0"/>
                <a:ea typeface="Microsoft YaHei" panose="020B0503020204020204" pitchFamily="34" charset="-122"/>
              </a:rPr>
              <a:t>Jabatan pada perusahaan/industry, kepegawaian</a:t>
            </a:r>
          </a:p>
        </p:txBody>
      </p:sp>
      <p:sp>
        <p:nvSpPr>
          <p:cNvPr id="98312" name="Oval 10"/>
          <p:cNvSpPr>
            <a:spLocks noChangeArrowheads="1"/>
          </p:cNvSpPr>
          <p:nvPr/>
        </p:nvSpPr>
        <p:spPr bwMode="auto">
          <a:xfrm>
            <a:off x="1981200" y="4962525"/>
            <a:ext cx="2459038" cy="858838"/>
          </a:xfrm>
          <a:prstGeom prst="ellipse">
            <a:avLst/>
          </a:prstGeom>
          <a:solidFill>
            <a:srgbClr val="92D050"/>
          </a:solidFill>
          <a:ln w="9525" algn="ctr">
            <a:solidFill>
              <a:schemeClr val="tx1"/>
            </a:solidFill>
            <a:round/>
            <a:headEnd/>
            <a:tailEnd/>
          </a:ln>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r>
              <a:rPr lang="en-US" altLang="en-US" sz="1400">
                <a:latin typeface="Arial" panose="020B0604020202020204" pitchFamily="34" charset="0"/>
                <a:ea typeface="Microsoft YaHei" panose="020B0503020204020204" pitchFamily="34" charset="-122"/>
              </a:rPr>
              <a:t>Tingkat penghargaan masyarakat/ User </a:t>
            </a:r>
          </a:p>
        </p:txBody>
      </p:sp>
      <p:sp>
        <p:nvSpPr>
          <p:cNvPr id="98313" name="Rectangle 11"/>
          <p:cNvSpPr>
            <a:spLocks noChangeArrowheads="1"/>
          </p:cNvSpPr>
          <p:nvPr/>
        </p:nvSpPr>
        <p:spPr bwMode="auto">
          <a:xfrm>
            <a:off x="5735638" y="2492375"/>
            <a:ext cx="1562100" cy="2160588"/>
          </a:xfrm>
          <a:prstGeom prst="rect">
            <a:avLst/>
          </a:prstGeom>
          <a:solidFill>
            <a:srgbClr val="FF99FF"/>
          </a:solidFill>
          <a:ln w="9525" algn="ctr">
            <a:solidFill>
              <a:schemeClr val="tx1"/>
            </a:solidFill>
            <a:round/>
            <a:headEnd/>
            <a:tailEnd/>
          </a:ln>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r>
              <a:rPr lang="en-US" altLang="en-US" sz="1800">
                <a:latin typeface="Arial" panose="020B0604020202020204" pitchFamily="34" charset="0"/>
                <a:ea typeface="Microsoft YaHei" panose="020B0503020204020204" pitchFamily="34" charset="-122"/>
              </a:rPr>
              <a:t>KKNI (IQF)</a:t>
            </a:r>
          </a:p>
          <a:p>
            <a:pPr eaLnBrk="1">
              <a:lnSpc>
                <a:spcPct val="93000"/>
              </a:lnSpc>
              <a:spcBef>
                <a:spcPct val="0"/>
              </a:spcBef>
              <a:buFont typeface="Times New Roman" panose="02020603050405020304" pitchFamily="18" charset="0"/>
              <a:buNone/>
            </a:pPr>
            <a:r>
              <a:rPr lang="en-US" altLang="en-US" sz="1800">
                <a:latin typeface="Arial" panose="020B0604020202020204" pitchFamily="34" charset="0"/>
                <a:ea typeface="Microsoft YaHei" panose="020B0503020204020204" pitchFamily="34" charset="-122"/>
              </a:rPr>
              <a:t>Suatu pernyataan kualitas tenaga perawat dan Bidan Indonesia</a:t>
            </a:r>
          </a:p>
        </p:txBody>
      </p:sp>
      <p:sp>
        <p:nvSpPr>
          <p:cNvPr id="98314" name="Oval 12"/>
          <p:cNvSpPr>
            <a:spLocks noChangeArrowheads="1"/>
          </p:cNvSpPr>
          <p:nvPr/>
        </p:nvSpPr>
        <p:spPr bwMode="auto">
          <a:xfrm>
            <a:off x="8472488" y="692151"/>
            <a:ext cx="1738312" cy="987425"/>
          </a:xfrm>
          <a:prstGeom prst="ellipse">
            <a:avLst/>
          </a:prstGeom>
          <a:solidFill>
            <a:srgbClr val="00FFFF"/>
          </a:solidFill>
          <a:ln w="9525" algn="ctr">
            <a:solidFill>
              <a:schemeClr val="tx1"/>
            </a:solidFill>
            <a:round/>
            <a:headEnd/>
            <a:tailEnd/>
          </a:ln>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r>
              <a:rPr lang="en-US" altLang="en-US" sz="1800" b="1">
                <a:latin typeface="Arial" panose="020B0604020202020204" pitchFamily="34" charset="0"/>
                <a:ea typeface="Microsoft YaHei" panose="020B0503020204020204" pitchFamily="34" charset="-122"/>
              </a:rPr>
              <a:t>WAT /BID Asing</a:t>
            </a:r>
          </a:p>
        </p:txBody>
      </p:sp>
      <p:sp>
        <p:nvSpPr>
          <p:cNvPr id="98315" name="Rectangle 13"/>
          <p:cNvSpPr>
            <a:spLocks noChangeArrowheads="1"/>
          </p:cNvSpPr>
          <p:nvPr/>
        </p:nvSpPr>
        <p:spPr bwMode="auto">
          <a:xfrm>
            <a:off x="8494713" y="2492375"/>
            <a:ext cx="1562100" cy="2089150"/>
          </a:xfrm>
          <a:prstGeom prst="rect">
            <a:avLst/>
          </a:prstGeom>
          <a:solidFill>
            <a:schemeClr val="bg1"/>
          </a:solidFill>
          <a:ln w="9525" algn="ctr">
            <a:solidFill>
              <a:schemeClr val="tx1"/>
            </a:solidFill>
            <a:round/>
            <a:headEnd/>
            <a:tailEnd/>
          </a:ln>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endParaRPr lang="en-US" altLang="en-US" sz="1800">
              <a:solidFill>
                <a:schemeClr val="bg1"/>
              </a:solidFill>
              <a:latin typeface="Arial" panose="020B0604020202020204" pitchFamily="34" charset="0"/>
              <a:ea typeface="Microsoft YaHei" panose="020B0503020204020204" pitchFamily="34" charset="-122"/>
            </a:endParaRPr>
          </a:p>
          <a:p>
            <a:pPr eaLnBrk="1">
              <a:lnSpc>
                <a:spcPct val="93000"/>
              </a:lnSpc>
              <a:spcBef>
                <a:spcPct val="0"/>
              </a:spcBef>
              <a:buFont typeface="Times New Roman" panose="02020603050405020304" pitchFamily="18" charset="0"/>
              <a:buNone/>
            </a:pPr>
            <a:r>
              <a:rPr lang="en-US" altLang="en-US" sz="1800">
                <a:latin typeface="Arial" panose="020B0604020202020204" pitchFamily="34" charset="0"/>
                <a:ea typeface="Microsoft YaHei" panose="020B0503020204020204" pitchFamily="34" charset="-122"/>
              </a:rPr>
              <a:t>Penilaian Kesetaraan dan pengakuan kualifikasi</a:t>
            </a:r>
          </a:p>
        </p:txBody>
      </p:sp>
      <p:sp>
        <p:nvSpPr>
          <p:cNvPr id="98316" name="Oval 15"/>
          <p:cNvSpPr>
            <a:spLocks noChangeArrowheads="1"/>
          </p:cNvSpPr>
          <p:nvPr/>
        </p:nvSpPr>
        <p:spPr bwMode="auto">
          <a:xfrm>
            <a:off x="8569326" y="5235576"/>
            <a:ext cx="1774825" cy="1273175"/>
          </a:xfrm>
          <a:prstGeom prst="ellipse">
            <a:avLst/>
          </a:prstGeom>
          <a:solidFill>
            <a:srgbClr val="FFFF00"/>
          </a:solidFill>
          <a:ln w="9525" algn="ctr">
            <a:solidFill>
              <a:schemeClr val="tx1"/>
            </a:solidFill>
            <a:round/>
            <a:headEnd/>
            <a:tailEnd/>
          </a:ln>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r>
              <a:rPr lang="en-US" altLang="en-US" sz="1800" b="1">
                <a:latin typeface="Arial" panose="020B0604020202020204" pitchFamily="34" charset="0"/>
                <a:ea typeface="Microsoft YaHei" panose="020B0503020204020204" pitchFamily="34" charset="-122"/>
              </a:rPr>
              <a:t>WAT/BID Indonesia</a:t>
            </a:r>
          </a:p>
        </p:txBody>
      </p:sp>
      <p:sp>
        <p:nvSpPr>
          <p:cNvPr id="98317" name="Down Arrow 16"/>
          <p:cNvSpPr>
            <a:spLocks noChangeArrowheads="1"/>
          </p:cNvSpPr>
          <p:nvPr/>
        </p:nvSpPr>
        <p:spPr bwMode="auto">
          <a:xfrm>
            <a:off x="8904289" y="1844675"/>
            <a:ext cx="484187" cy="509588"/>
          </a:xfrm>
          <a:prstGeom prst="downArrow">
            <a:avLst>
              <a:gd name="adj1" fmla="val 50000"/>
              <a:gd name="adj2" fmla="val 50114"/>
            </a:avLst>
          </a:prstGeom>
          <a:solidFill>
            <a:srgbClr val="00B8FF"/>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endParaRPr lang="en-US" altLang="en-US" sz="1800">
              <a:solidFill>
                <a:schemeClr val="bg1"/>
              </a:solidFill>
              <a:latin typeface="Arial" panose="020B0604020202020204" pitchFamily="34" charset="0"/>
              <a:ea typeface="Microsoft YaHei" panose="020B0503020204020204" pitchFamily="34" charset="-122"/>
            </a:endParaRPr>
          </a:p>
        </p:txBody>
      </p:sp>
      <p:sp>
        <p:nvSpPr>
          <p:cNvPr id="98318" name="Up Arrow 17"/>
          <p:cNvSpPr>
            <a:spLocks noChangeArrowheads="1"/>
          </p:cNvSpPr>
          <p:nvPr/>
        </p:nvSpPr>
        <p:spPr bwMode="auto">
          <a:xfrm>
            <a:off x="8975726" y="4652964"/>
            <a:ext cx="485775" cy="454025"/>
          </a:xfrm>
          <a:prstGeom prst="upArrow">
            <a:avLst>
              <a:gd name="adj1" fmla="val 50000"/>
              <a:gd name="adj2" fmla="val 50000"/>
            </a:avLst>
          </a:prstGeom>
          <a:solidFill>
            <a:srgbClr val="00B8FF"/>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endParaRPr lang="en-US" altLang="en-US" sz="1800">
              <a:solidFill>
                <a:schemeClr val="bg1"/>
              </a:solidFill>
              <a:latin typeface="Arial" panose="020B0604020202020204" pitchFamily="34" charset="0"/>
              <a:ea typeface="Microsoft YaHei" panose="020B0503020204020204" pitchFamily="34" charset="-122"/>
            </a:endParaRPr>
          </a:p>
        </p:txBody>
      </p:sp>
      <p:sp>
        <p:nvSpPr>
          <p:cNvPr id="98319" name="Right Arrow 18"/>
          <p:cNvSpPr>
            <a:spLocks noChangeArrowheads="1"/>
          </p:cNvSpPr>
          <p:nvPr/>
        </p:nvSpPr>
        <p:spPr bwMode="auto">
          <a:xfrm>
            <a:off x="7442200" y="3294064"/>
            <a:ext cx="977900" cy="485775"/>
          </a:xfrm>
          <a:prstGeom prst="rightArrow">
            <a:avLst>
              <a:gd name="adj1" fmla="val 50000"/>
              <a:gd name="adj2" fmla="val 49861"/>
            </a:avLst>
          </a:prstGeom>
          <a:solidFill>
            <a:srgbClr val="92D050"/>
          </a:solidFill>
          <a:ln w="9525" algn="ctr">
            <a:solidFill>
              <a:schemeClr val="tx1"/>
            </a:solidFill>
            <a:round/>
            <a:headEnd/>
            <a:tailEnd/>
          </a:ln>
        </p:spPr>
        <p:txBody>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lnSpc>
                <a:spcPct val="93000"/>
              </a:lnSpc>
              <a:spcBef>
                <a:spcPct val="0"/>
              </a:spcBef>
              <a:buFont typeface="Times New Roman" panose="02020603050405020304" pitchFamily="18" charset="0"/>
              <a:buNone/>
            </a:pPr>
            <a:endParaRPr lang="en-US" altLang="en-US" sz="1800">
              <a:solidFill>
                <a:schemeClr val="bg1"/>
              </a:solidFill>
              <a:latin typeface="Arial" panose="020B0604020202020204" pitchFamily="34" charset="0"/>
              <a:ea typeface="Microsoft YaHei" panose="020B0503020204020204" pitchFamily="34" charset="-122"/>
            </a:endParaRPr>
          </a:p>
        </p:txBody>
      </p:sp>
      <p:cxnSp>
        <p:nvCxnSpPr>
          <p:cNvPr id="98320" name="Straight Arrow Connector 20"/>
          <p:cNvCxnSpPr>
            <a:cxnSpLocks noChangeShapeType="1"/>
          </p:cNvCxnSpPr>
          <p:nvPr/>
        </p:nvCxnSpPr>
        <p:spPr bwMode="auto">
          <a:xfrm flipH="1" flipV="1">
            <a:off x="4352925" y="2197100"/>
            <a:ext cx="1282700" cy="1360488"/>
          </a:xfrm>
          <a:prstGeom prst="straightConnector1">
            <a:avLst/>
          </a:prstGeom>
          <a:noFill/>
          <a:ln w="9525" algn="ctr">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8321" name="Straight Arrow Connector 23"/>
          <p:cNvCxnSpPr>
            <a:cxnSpLocks noChangeShapeType="1"/>
          </p:cNvCxnSpPr>
          <p:nvPr/>
        </p:nvCxnSpPr>
        <p:spPr bwMode="auto">
          <a:xfrm flipH="1" flipV="1">
            <a:off x="4429125" y="2989264"/>
            <a:ext cx="1220788" cy="638175"/>
          </a:xfrm>
          <a:prstGeom prst="straightConnector1">
            <a:avLst/>
          </a:prstGeom>
          <a:noFill/>
          <a:ln w="9525" algn="ctr">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8322" name="Straight Arrow Connector 24"/>
          <p:cNvCxnSpPr>
            <a:cxnSpLocks noChangeShapeType="1"/>
          </p:cNvCxnSpPr>
          <p:nvPr/>
        </p:nvCxnSpPr>
        <p:spPr bwMode="auto">
          <a:xfrm flipH="1">
            <a:off x="4486275" y="3660776"/>
            <a:ext cx="1106488" cy="587375"/>
          </a:xfrm>
          <a:prstGeom prst="straightConnector1">
            <a:avLst/>
          </a:prstGeom>
          <a:noFill/>
          <a:ln w="9525" algn="ctr">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8323" name="Straight Arrow Connector 25"/>
          <p:cNvCxnSpPr>
            <a:cxnSpLocks noChangeShapeType="1"/>
          </p:cNvCxnSpPr>
          <p:nvPr/>
        </p:nvCxnSpPr>
        <p:spPr bwMode="auto">
          <a:xfrm flipH="1">
            <a:off x="4411663" y="3590925"/>
            <a:ext cx="1223962" cy="1644650"/>
          </a:xfrm>
          <a:prstGeom prst="straightConnector1">
            <a:avLst/>
          </a:prstGeom>
          <a:noFill/>
          <a:ln w="9525" algn="ctr">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5970093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4"/>
          <p:cNvSpPr/>
          <p:nvPr/>
        </p:nvSpPr>
        <p:spPr>
          <a:xfrm>
            <a:off x="3051176" y="1885951"/>
            <a:ext cx="5959475" cy="3649663"/>
          </a:xfrm>
          <a:prstGeom prst="rect">
            <a:avLst/>
          </a:prstGeom>
        </p:spPr>
        <p:style>
          <a:lnRef idx="0">
            <a:scrgbClr r="0" g="0" b="0"/>
          </a:lnRef>
          <a:fillRef idx="0">
            <a:scrgbClr r="0" g="0" b="0"/>
          </a:fillRef>
          <a:effectRef idx="0">
            <a:scrgbClr r="0" g="0" b="0"/>
          </a:effectRef>
          <a:fontRef idx="minor">
            <a:schemeClr val="lt1"/>
          </a:fontRef>
        </p:style>
        <p:txBody>
          <a:bodyPr lIns="137160" tIns="137160" rIns="137160" bIns="137160" spcCol="1270" anchor="ctr"/>
          <a:lstStyle/>
          <a:p>
            <a:pPr algn="ctr" defTabSz="1600200">
              <a:lnSpc>
                <a:spcPct val="90000"/>
              </a:lnSpc>
              <a:spcAft>
                <a:spcPct val="35000"/>
              </a:spcAft>
              <a:defRPr/>
            </a:pPr>
            <a:endParaRPr lang="en-US" dirty="0"/>
          </a:p>
        </p:txBody>
      </p:sp>
      <p:sp>
        <p:nvSpPr>
          <p:cNvPr id="98307" name="Line 3"/>
          <p:cNvSpPr>
            <a:spLocks noChangeShapeType="1"/>
          </p:cNvSpPr>
          <p:nvPr/>
        </p:nvSpPr>
        <p:spPr bwMode="auto">
          <a:xfrm>
            <a:off x="3051176" y="1752600"/>
            <a:ext cx="6473825" cy="1588"/>
          </a:xfrm>
          <a:prstGeom prst="line">
            <a:avLst/>
          </a:prstGeom>
          <a:noFill/>
          <a:ln w="9525">
            <a:solidFill>
              <a:srgbClr val="F0A22E">
                <a:alpha val="50195"/>
              </a:srgbClr>
            </a:solidFill>
            <a:round/>
            <a:headEnd/>
            <a:tailEnd/>
          </a:ln>
          <a:extLst>
            <a:ext uri="{909E8E84-426E-40DD-AFC4-6F175D3DCCD1}">
              <a14:hiddenFill xmlns:a14="http://schemas.microsoft.com/office/drawing/2010/main">
                <a:noFill/>
              </a14:hiddenFill>
            </a:ext>
          </a:extLst>
        </p:spPr>
        <p:txBody>
          <a:bodyPr lIns="48211" tIns="24105" rIns="48211" bIns="24105"/>
          <a:lstStyle/>
          <a:p>
            <a:endParaRPr lang="en-US"/>
          </a:p>
        </p:txBody>
      </p:sp>
      <p:sp>
        <p:nvSpPr>
          <p:cNvPr id="12" name="Rounded Rectangle 11"/>
          <p:cNvSpPr/>
          <p:nvPr/>
        </p:nvSpPr>
        <p:spPr>
          <a:xfrm>
            <a:off x="7462839" y="2981325"/>
            <a:ext cx="2149475" cy="210147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dirty="0"/>
          </a:p>
        </p:txBody>
      </p:sp>
      <p:sp>
        <p:nvSpPr>
          <p:cNvPr id="13" name="Rounded Rectangle 12"/>
          <p:cNvSpPr/>
          <p:nvPr/>
        </p:nvSpPr>
        <p:spPr>
          <a:xfrm>
            <a:off x="5249863" y="2981325"/>
            <a:ext cx="2051050" cy="1728788"/>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dirty="0"/>
          </a:p>
        </p:txBody>
      </p:sp>
      <p:sp>
        <p:nvSpPr>
          <p:cNvPr id="14" name="Rounded Rectangle 13"/>
          <p:cNvSpPr/>
          <p:nvPr/>
        </p:nvSpPr>
        <p:spPr>
          <a:xfrm>
            <a:off x="2981326" y="2171701"/>
            <a:ext cx="2106613" cy="2538413"/>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dirty="0"/>
          </a:p>
        </p:txBody>
      </p:sp>
      <p:sp>
        <p:nvSpPr>
          <p:cNvPr id="15" name="Rectangle 12"/>
          <p:cNvSpPr>
            <a:spLocks noChangeArrowheads="1"/>
          </p:cNvSpPr>
          <p:nvPr/>
        </p:nvSpPr>
        <p:spPr bwMode="auto">
          <a:xfrm>
            <a:off x="3070225" y="2425701"/>
            <a:ext cx="1981200" cy="392113"/>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lIns="95250" tIns="57150" rIns="95250" bIns="57150">
            <a:spAutoFit/>
          </a:bodyPr>
          <a:lstStyle/>
          <a:p>
            <a:pPr algn="ctr" defTabSz="684701">
              <a:spcBef>
                <a:spcPts val="211"/>
              </a:spcBef>
              <a:defRPr/>
            </a:pPr>
            <a:r>
              <a:rPr lang="en-US" b="1" dirty="0">
                <a:solidFill>
                  <a:srgbClr val="FFFF00"/>
                </a:solidFill>
                <a:latin typeface="Helvetica"/>
                <a:ea typeface="Helvetica"/>
                <a:cs typeface="Helvetica"/>
                <a:sym typeface="Helvetica"/>
              </a:rPr>
              <a:t>SERTIFIKASI</a:t>
            </a:r>
            <a:endParaRPr lang="en-US" sz="1200" dirty="0"/>
          </a:p>
        </p:txBody>
      </p:sp>
      <p:sp>
        <p:nvSpPr>
          <p:cNvPr id="16" name="Rectangle 15"/>
          <p:cNvSpPr>
            <a:spLocks noChangeArrowheads="1"/>
          </p:cNvSpPr>
          <p:nvPr/>
        </p:nvSpPr>
        <p:spPr bwMode="auto">
          <a:xfrm>
            <a:off x="3143250" y="3016250"/>
            <a:ext cx="1727200" cy="603250"/>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lIns="95250" tIns="57150" rIns="95250" bIns="57150">
            <a:spAutoFit/>
          </a:bodyPr>
          <a:lstStyle/>
          <a:p>
            <a:pPr algn="ctr" defTabSz="684701">
              <a:spcBef>
                <a:spcPts val="211"/>
              </a:spcBef>
              <a:defRPr/>
            </a:pPr>
            <a:r>
              <a:rPr lang="en-US" sz="1500" b="1" dirty="0" err="1">
                <a:solidFill>
                  <a:srgbClr val="FFFF00"/>
                </a:solidFill>
                <a:latin typeface="Helvetica"/>
                <a:ea typeface="Helvetica"/>
                <a:cs typeface="Helvetica"/>
                <a:sym typeface="Helvetica"/>
              </a:rPr>
              <a:t>Uji</a:t>
            </a:r>
            <a:r>
              <a:rPr lang="en-US" sz="1500" b="1" dirty="0">
                <a:solidFill>
                  <a:srgbClr val="FFFF00"/>
                </a:solidFill>
                <a:latin typeface="Helvetica"/>
                <a:ea typeface="Helvetica"/>
                <a:cs typeface="Helvetica"/>
                <a:sym typeface="Helvetica"/>
              </a:rPr>
              <a:t> </a:t>
            </a:r>
            <a:r>
              <a:rPr lang="en-US" sz="1500" b="1" dirty="0" err="1">
                <a:solidFill>
                  <a:srgbClr val="FFFF00"/>
                </a:solidFill>
                <a:latin typeface="Helvetica"/>
                <a:ea typeface="Helvetica"/>
                <a:cs typeface="Helvetica"/>
                <a:sym typeface="Helvetica"/>
              </a:rPr>
              <a:t>Kompetensi</a:t>
            </a:r>
            <a:endParaRPr lang="en-US" sz="1500" b="1" dirty="0">
              <a:solidFill>
                <a:srgbClr val="FFFF00"/>
              </a:solidFill>
              <a:latin typeface="Helvetica"/>
              <a:ea typeface="Helvetica"/>
              <a:cs typeface="Helvetica"/>
              <a:sym typeface="Helvetica"/>
            </a:endParaRPr>
          </a:p>
          <a:p>
            <a:pPr algn="ctr" defTabSz="684701">
              <a:spcBef>
                <a:spcPts val="211"/>
              </a:spcBef>
              <a:defRPr/>
            </a:pPr>
            <a:r>
              <a:rPr lang="en-US" sz="1500" b="1" i="1" dirty="0">
                <a:solidFill>
                  <a:srgbClr val="FFFF00"/>
                </a:solidFill>
                <a:latin typeface="Helvetica"/>
                <a:ea typeface="Helvetica"/>
                <a:cs typeface="Helvetica"/>
                <a:sym typeface="Helvetica"/>
              </a:rPr>
              <a:t>(exit exam)</a:t>
            </a:r>
            <a:endParaRPr lang="en-US" sz="1200" i="1" dirty="0"/>
          </a:p>
        </p:txBody>
      </p:sp>
      <p:sp>
        <p:nvSpPr>
          <p:cNvPr id="17" name="Rectangle 18"/>
          <p:cNvSpPr>
            <a:spLocks noChangeArrowheads="1"/>
          </p:cNvSpPr>
          <p:nvPr/>
        </p:nvSpPr>
        <p:spPr bwMode="auto">
          <a:xfrm>
            <a:off x="5378450" y="3217863"/>
            <a:ext cx="1944688" cy="392112"/>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lIns="95250" tIns="57150" rIns="95250" bIns="57150">
            <a:spAutoFit/>
          </a:bodyPr>
          <a:lstStyle/>
          <a:p>
            <a:pPr algn="ctr" defTabSz="684701">
              <a:spcBef>
                <a:spcPts val="211"/>
              </a:spcBef>
              <a:defRPr/>
            </a:pPr>
            <a:r>
              <a:rPr lang="en-US" b="1" dirty="0" err="1">
                <a:solidFill>
                  <a:srgbClr val="FFF6DD"/>
                </a:solidFill>
                <a:effectLst>
                  <a:outerShdw blurRad="38100" dist="38100" dir="2700000" algn="tl">
                    <a:srgbClr val="C0C0C0"/>
                  </a:outerShdw>
                </a:effectLst>
                <a:latin typeface="Helvetica" charset="0"/>
                <a:ea typeface="Helvetica" charset="0"/>
                <a:cs typeface="Helvetica" charset="0"/>
                <a:sym typeface="Helvetica" charset="0"/>
              </a:rPr>
              <a:t>Registrasi</a:t>
            </a:r>
            <a:endParaRPr lang="en-US" sz="1200" dirty="0">
              <a:latin typeface="Helvetica Light" charset="0"/>
              <a:ea typeface="Helvetica Light" charset="0"/>
              <a:cs typeface="Helvetica Light" charset="0"/>
              <a:sym typeface="Helvetica Light" charset="0"/>
            </a:endParaRPr>
          </a:p>
        </p:txBody>
      </p:sp>
      <p:sp>
        <p:nvSpPr>
          <p:cNvPr id="18" name="Rectangle 21"/>
          <p:cNvSpPr>
            <a:spLocks noChangeArrowheads="1"/>
          </p:cNvSpPr>
          <p:nvPr/>
        </p:nvSpPr>
        <p:spPr bwMode="auto">
          <a:xfrm>
            <a:off x="7678738" y="3197225"/>
            <a:ext cx="1782762" cy="439738"/>
          </a:xfrm>
          <a:prstGeom prst="rect">
            <a:avLst/>
          </a:prstGeom>
          <a:ln>
            <a:headEnd/>
            <a:tailEnd/>
          </a:ln>
        </p:spPr>
        <p:style>
          <a:lnRef idx="1">
            <a:schemeClr val="accent5"/>
          </a:lnRef>
          <a:fillRef idx="3">
            <a:schemeClr val="accent5"/>
          </a:fillRef>
          <a:effectRef idx="2">
            <a:schemeClr val="accent5"/>
          </a:effectRef>
          <a:fontRef idx="minor">
            <a:schemeClr val="lt1"/>
          </a:fontRef>
        </p:style>
        <p:txBody>
          <a:bodyPr lIns="95250" tIns="57150" rIns="95250" bIns="57150">
            <a:spAutoFit/>
          </a:bodyPr>
          <a:lstStyle/>
          <a:p>
            <a:pPr algn="ctr" defTabSz="684701">
              <a:spcBef>
                <a:spcPts val="211"/>
              </a:spcBef>
              <a:defRPr/>
            </a:pPr>
            <a:r>
              <a:rPr lang="en-US" sz="2100" b="1" dirty="0" err="1">
                <a:solidFill>
                  <a:srgbClr val="FFF6DD"/>
                </a:solidFill>
                <a:effectLst>
                  <a:outerShdw blurRad="38100" dist="38100" dir="2700000" algn="tl">
                    <a:srgbClr val="C0C0C0"/>
                  </a:outerShdw>
                </a:effectLst>
                <a:latin typeface="Helvetica" charset="0"/>
                <a:ea typeface="Helvetica Light" charset="0"/>
                <a:cs typeface="Helvetica Light" charset="0"/>
                <a:sym typeface="Helvetica" charset="0"/>
              </a:rPr>
              <a:t>Lisensi</a:t>
            </a:r>
            <a:endParaRPr lang="en-US" dirty="0">
              <a:latin typeface="Helvetica Light" charset="0"/>
              <a:ea typeface="Helvetica Light" charset="0"/>
              <a:cs typeface="Helvetica Light" charset="0"/>
              <a:sym typeface="Helvetica Light" charset="0"/>
            </a:endParaRPr>
          </a:p>
        </p:txBody>
      </p:sp>
      <p:sp>
        <p:nvSpPr>
          <p:cNvPr id="19" name="Rectangle 24"/>
          <p:cNvSpPr>
            <a:spLocks noChangeArrowheads="1"/>
          </p:cNvSpPr>
          <p:nvPr/>
        </p:nvSpPr>
        <p:spPr bwMode="auto">
          <a:xfrm>
            <a:off x="5380038" y="4156075"/>
            <a:ext cx="1898650" cy="946150"/>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lIns="95250" tIns="57150" rIns="95250" bIns="57150">
            <a:spAutoFit/>
          </a:bodyPr>
          <a:lstStyle/>
          <a:p>
            <a:pPr algn="ctr" defTabSz="684701">
              <a:spcBef>
                <a:spcPts val="211"/>
              </a:spcBef>
              <a:defRPr/>
            </a:pPr>
            <a:r>
              <a:rPr lang="en-US" b="1" dirty="0" err="1">
                <a:latin typeface="Helvetica Light" charset="0"/>
                <a:ea typeface="Helvetica Light" charset="0"/>
                <a:cs typeface="Helvetica Light" charset="0"/>
                <a:sym typeface="Helvetica Light" charset="0"/>
              </a:rPr>
              <a:t>Surat</a:t>
            </a:r>
            <a:r>
              <a:rPr lang="en-US" b="1" dirty="0">
                <a:latin typeface="Helvetica Light" charset="0"/>
                <a:ea typeface="Helvetica Light" charset="0"/>
                <a:cs typeface="Helvetica Light" charset="0"/>
                <a:sym typeface="Helvetica Light" charset="0"/>
              </a:rPr>
              <a:t> </a:t>
            </a:r>
            <a:r>
              <a:rPr lang="en-US" b="1" dirty="0" err="1">
                <a:latin typeface="Helvetica Light" charset="0"/>
                <a:ea typeface="Helvetica Light" charset="0"/>
                <a:cs typeface="Helvetica Light" charset="0"/>
                <a:sym typeface="Helvetica Light" charset="0"/>
              </a:rPr>
              <a:t>Tanda</a:t>
            </a:r>
            <a:r>
              <a:rPr lang="en-US" b="1" dirty="0">
                <a:latin typeface="Helvetica Light" charset="0"/>
                <a:ea typeface="Helvetica Light" charset="0"/>
                <a:cs typeface="Helvetica Light" charset="0"/>
                <a:sym typeface="Helvetica Light" charset="0"/>
              </a:rPr>
              <a:t> </a:t>
            </a:r>
            <a:r>
              <a:rPr lang="en-US" b="1" dirty="0" err="1">
                <a:latin typeface="Helvetica Light" charset="0"/>
                <a:ea typeface="Helvetica Light" charset="0"/>
                <a:cs typeface="Helvetica Light" charset="0"/>
                <a:sym typeface="Helvetica Light" charset="0"/>
              </a:rPr>
              <a:t>Registrasi</a:t>
            </a:r>
            <a:r>
              <a:rPr lang="en-US" b="1" dirty="0">
                <a:latin typeface="Helvetica Light" charset="0"/>
                <a:ea typeface="Helvetica Light" charset="0"/>
                <a:cs typeface="Helvetica Light" charset="0"/>
                <a:sym typeface="Helvetica Light" charset="0"/>
              </a:rPr>
              <a:t> (STR)</a:t>
            </a:r>
          </a:p>
        </p:txBody>
      </p:sp>
      <p:sp>
        <p:nvSpPr>
          <p:cNvPr id="20" name="Rectangle 27"/>
          <p:cNvSpPr>
            <a:spLocks noChangeArrowheads="1"/>
          </p:cNvSpPr>
          <p:nvPr/>
        </p:nvSpPr>
        <p:spPr bwMode="auto">
          <a:xfrm>
            <a:off x="7654925" y="4197350"/>
            <a:ext cx="1847850" cy="573583"/>
          </a:xfrm>
          <a:prstGeom prst="rect">
            <a:avLst/>
          </a:prstGeom>
          <a:ln>
            <a:headEnd/>
            <a:tailEnd/>
          </a:ln>
        </p:spPr>
        <p:style>
          <a:lnRef idx="0">
            <a:schemeClr val="accent5"/>
          </a:lnRef>
          <a:fillRef idx="3">
            <a:schemeClr val="accent5"/>
          </a:fillRef>
          <a:effectRef idx="3">
            <a:schemeClr val="accent5"/>
          </a:effectRef>
          <a:fontRef idx="minor">
            <a:schemeClr val="lt1"/>
          </a:fontRef>
        </p:style>
        <p:txBody>
          <a:bodyPr lIns="66964" tIns="40178" rIns="66964" bIns="40178">
            <a:spAutoFit/>
          </a:bodyPr>
          <a:lstStyle/>
          <a:p>
            <a:pPr algn="ctr" defTabSz="684701">
              <a:spcBef>
                <a:spcPts val="211"/>
              </a:spcBef>
              <a:buClr>
                <a:srgbClr val="AD1F1F"/>
              </a:buClr>
              <a:buSzPct val="80000"/>
              <a:defRPr/>
            </a:pPr>
            <a:r>
              <a:rPr lang="en-US" sz="1600" dirty="0"/>
              <a:t>Surat </a:t>
            </a:r>
            <a:r>
              <a:rPr lang="en-US" sz="1600" dirty="0" err="1"/>
              <a:t>Izin</a:t>
            </a:r>
            <a:r>
              <a:rPr lang="en-US" sz="1600" dirty="0"/>
              <a:t> </a:t>
            </a:r>
            <a:r>
              <a:rPr lang="en-US" sz="1600" dirty="0" err="1" smtClean="0"/>
              <a:t>Praktek</a:t>
            </a:r>
            <a:r>
              <a:rPr lang="en-US" sz="1600" dirty="0" smtClean="0"/>
              <a:t> </a:t>
            </a:r>
            <a:r>
              <a:rPr lang="en-US" sz="1600" dirty="0" err="1" smtClean="0"/>
              <a:t>Perawat</a:t>
            </a:r>
            <a:endParaRPr lang="en-US" sz="1600" dirty="0"/>
          </a:p>
        </p:txBody>
      </p:sp>
      <p:sp>
        <p:nvSpPr>
          <p:cNvPr id="21" name="Line 30"/>
          <p:cNvSpPr>
            <a:spLocks noChangeShapeType="1"/>
          </p:cNvSpPr>
          <p:nvPr/>
        </p:nvSpPr>
        <p:spPr bwMode="auto">
          <a:xfrm>
            <a:off x="6275388" y="3694113"/>
            <a:ext cx="0" cy="368300"/>
          </a:xfrm>
          <a:prstGeom prst="line">
            <a:avLst/>
          </a:prstGeom>
          <a:noFill/>
          <a:ln w="108373">
            <a:solidFill>
              <a:srgbClr val="92D050"/>
            </a:solidFill>
            <a:round/>
            <a:headEnd/>
            <a:tailEnd type="triangle" w="med" len="med"/>
          </a:ln>
          <a:effectLst>
            <a:outerShdw blurRad="50800" dist="38100" dir="10800000" algn="r" rotWithShape="0">
              <a:prstClr val="black">
                <a:alpha val="40000"/>
              </a:prstClr>
            </a:outerShdw>
          </a:effectLst>
        </p:spPr>
        <p:txBody>
          <a:bodyPr lIns="48211" tIns="24105" rIns="48211" bIns="24105"/>
          <a:lstStyle/>
          <a:p>
            <a:pPr defTabSz="307195">
              <a:defRPr/>
            </a:pPr>
            <a:endParaRPr lang="en-US"/>
          </a:p>
        </p:txBody>
      </p:sp>
      <p:sp>
        <p:nvSpPr>
          <p:cNvPr id="22" name="Line 32"/>
          <p:cNvSpPr>
            <a:spLocks noChangeShapeType="1"/>
          </p:cNvSpPr>
          <p:nvPr/>
        </p:nvSpPr>
        <p:spPr bwMode="auto">
          <a:xfrm>
            <a:off x="4997451" y="3413125"/>
            <a:ext cx="358775" cy="0"/>
          </a:xfrm>
          <a:prstGeom prst="line">
            <a:avLst/>
          </a:prstGeom>
          <a:noFill/>
          <a:ln w="108373">
            <a:solidFill>
              <a:srgbClr val="FF3300"/>
            </a:solidFill>
            <a:round/>
            <a:headEnd/>
            <a:tailEnd type="triangle" w="med" len="med"/>
          </a:ln>
          <a:effectLst>
            <a:outerShdw blurRad="50800" dist="38100" dir="2700000" algn="tl" rotWithShape="0">
              <a:prstClr val="black">
                <a:alpha val="40000"/>
              </a:prstClr>
            </a:outerShdw>
          </a:effectLst>
        </p:spPr>
        <p:txBody>
          <a:bodyPr lIns="48211" tIns="24105" rIns="48211" bIns="24105"/>
          <a:lstStyle/>
          <a:p>
            <a:pPr defTabSz="307195">
              <a:defRPr/>
            </a:pPr>
            <a:endParaRPr lang="en-US"/>
          </a:p>
        </p:txBody>
      </p:sp>
      <p:sp>
        <p:nvSpPr>
          <p:cNvPr id="23" name="Line 33"/>
          <p:cNvSpPr>
            <a:spLocks noChangeShapeType="1"/>
          </p:cNvSpPr>
          <p:nvPr/>
        </p:nvSpPr>
        <p:spPr bwMode="auto">
          <a:xfrm>
            <a:off x="7265988" y="3413125"/>
            <a:ext cx="360362" cy="0"/>
          </a:xfrm>
          <a:prstGeom prst="line">
            <a:avLst/>
          </a:prstGeom>
          <a:noFill/>
          <a:ln w="108373">
            <a:solidFill>
              <a:srgbClr val="FF3300"/>
            </a:solidFill>
            <a:round/>
            <a:headEnd/>
            <a:tailEnd type="triangle" w="med" len="med"/>
          </a:ln>
          <a:effectLst>
            <a:outerShdw blurRad="50800" dist="38100" dir="2700000" algn="tl" rotWithShape="0">
              <a:prstClr val="black">
                <a:alpha val="40000"/>
              </a:prstClr>
            </a:outerShdw>
          </a:effectLst>
        </p:spPr>
        <p:txBody>
          <a:bodyPr lIns="48211" tIns="24105" rIns="48211" bIns="24105"/>
          <a:lstStyle/>
          <a:p>
            <a:pPr defTabSz="307195">
              <a:defRPr/>
            </a:pPr>
            <a:endParaRPr lang="en-US"/>
          </a:p>
        </p:txBody>
      </p:sp>
      <p:sp>
        <p:nvSpPr>
          <p:cNvPr id="24" name="Rectangle 18"/>
          <p:cNvSpPr>
            <a:spLocks noChangeArrowheads="1"/>
          </p:cNvSpPr>
          <p:nvPr/>
        </p:nvSpPr>
        <p:spPr bwMode="auto">
          <a:xfrm>
            <a:off x="3143251" y="4202113"/>
            <a:ext cx="1673225" cy="576262"/>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lIns="95250" tIns="57150" rIns="95250" bIns="57150">
            <a:spAutoFit/>
          </a:bodyPr>
          <a:lstStyle/>
          <a:p>
            <a:pPr algn="ctr" defTabSz="684701">
              <a:spcBef>
                <a:spcPts val="211"/>
              </a:spcBef>
              <a:defRPr/>
            </a:pPr>
            <a:r>
              <a:rPr lang="en-US" sz="1500" b="1" dirty="0" err="1">
                <a:solidFill>
                  <a:srgbClr val="FFF6DD"/>
                </a:solidFill>
                <a:effectLst>
                  <a:outerShdw blurRad="38100" dist="38100" dir="2700000" algn="tl">
                    <a:srgbClr val="C0C0C0"/>
                  </a:outerShdw>
                </a:effectLst>
                <a:latin typeface="Helvetica" charset="0"/>
                <a:ea typeface="Helvetica" charset="0"/>
                <a:cs typeface="Helvetica" charset="0"/>
                <a:sym typeface="Helvetica" charset="0"/>
              </a:rPr>
              <a:t>Sertifikat</a:t>
            </a:r>
            <a:r>
              <a:rPr lang="en-US" sz="1500" b="1" dirty="0">
                <a:solidFill>
                  <a:srgbClr val="FFF6DD"/>
                </a:solidFill>
                <a:effectLst>
                  <a:outerShdw blurRad="38100" dist="38100" dir="2700000" algn="tl">
                    <a:srgbClr val="C0C0C0"/>
                  </a:outerShdw>
                </a:effectLst>
                <a:latin typeface="Helvetica" charset="0"/>
                <a:ea typeface="Helvetica" charset="0"/>
                <a:cs typeface="Helvetica" charset="0"/>
                <a:sym typeface="Helvetica" charset="0"/>
              </a:rPr>
              <a:t> </a:t>
            </a:r>
            <a:r>
              <a:rPr lang="en-US" sz="1500" b="1" dirty="0" err="1">
                <a:solidFill>
                  <a:srgbClr val="FFF6DD"/>
                </a:solidFill>
                <a:effectLst>
                  <a:outerShdw blurRad="38100" dist="38100" dir="2700000" algn="tl">
                    <a:srgbClr val="C0C0C0"/>
                  </a:outerShdw>
                </a:effectLst>
                <a:latin typeface="Helvetica" charset="0"/>
                <a:ea typeface="Helvetica" charset="0"/>
                <a:cs typeface="Helvetica" charset="0"/>
                <a:sym typeface="Helvetica" charset="0"/>
              </a:rPr>
              <a:t>Kompetensi</a:t>
            </a:r>
            <a:endParaRPr lang="en-US" sz="1050" dirty="0">
              <a:latin typeface="Helvetica Light" charset="0"/>
              <a:ea typeface="Helvetica Light" charset="0"/>
              <a:cs typeface="Helvetica Light" charset="0"/>
              <a:sym typeface="Helvetica Light" charset="0"/>
            </a:endParaRPr>
          </a:p>
        </p:txBody>
      </p:sp>
      <p:sp>
        <p:nvSpPr>
          <p:cNvPr id="25" name="Line 30"/>
          <p:cNvSpPr>
            <a:spLocks noChangeShapeType="1"/>
          </p:cNvSpPr>
          <p:nvPr/>
        </p:nvSpPr>
        <p:spPr bwMode="auto">
          <a:xfrm>
            <a:off x="4037013" y="3760789"/>
            <a:ext cx="0" cy="369887"/>
          </a:xfrm>
          <a:prstGeom prst="line">
            <a:avLst/>
          </a:prstGeom>
          <a:noFill/>
          <a:ln w="108373">
            <a:solidFill>
              <a:srgbClr val="92D050"/>
            </a:solidFill>
            <a:round/>
            <a:headEnd/>
            <a:tailEnd type="triangle" w="med" len="med"/>
          </a:ln>
          <a:effectLst>
            <a:outerShdw blurRad="50800" dist="38100" dir="10800000" algn="r" rotWithShape="0">
              <a:prstClr val="black">
                <a:alpha val="40000"/>
              </a:prstClr>
            </a:outerShdw>
          </a:effectLst>
        </p:spPr>
        <p:txBody>
          <a:bodyPr lIns="48211" tIns="24105" rIns="48211" bIns="24105"/>
          <a:lstStyle/>
          <a:p>
            <a:pPr defTabSz="307195">
              <a:defRPr/>
            </a:pPr>
            <a:endParaRPr lang="en-US"/>
          </a:p>
        </p:txBody>
      </p:sp>
      <p:sp>
        <p:nvSpPr>
          <p:cNvPr id="26" name="Line 30"/>
          <p:cNvSpPr>
            <a:spLocks noChangeShapeType="1"/>
          </p:cNvSpPr>
          <p:nvPr/>
        </p:nvSpPr>
        <p:spPr bwMode="auto">
          <a:xfrm>
            <a:off x="8435975" y="3746500"/>
            <a:ext cx="0" cy="369888"/>
          </a:xfrm>
          <a:prstGeom prst="line">
            <a:avLst/>
          </a:prstGeom>
          <a:noFill/>
          <a:ln w="108373">
            <a:solidFill>
              <a:srgbClr val="92D050"/>
            </a:solidFill>
            <a:round/>
            <a:headEnd/>
            <a:tailEnd type="triangle" w="med" len="med"/>
          </a:ln>
          <a:effectLst>
            <a:outerShdw blurRad="50800" dist="38100" dir="10800000" algn="r" rotWithShape="0">
              <a:prstClr val="black">
                <a:alpha val="40000"/>
              </a:prstClr>
            </a:outerShdw>
          </a:effectLst>
        </p:spPr>
        <p:txBody>
          <a:bodyPr lIns="48211" tIns="24105" rIns="48211" bIns="24105"/>
          <a:lstStyle/>
          <a:p>
            <a:pPr defTabSz="307195">
              <a:defRPr/>
            </a:pPr>
            <a:endParaRPr lang="en-US"/>
          </a:p>
        </p:txBody>
      </p:sp>
      <p:sp>
        <p:nvSpPr>
          <p:cNvPr id="27" name="Rectangle 12"/>
          <p:cNvSpPr>
            <a:spLocks noChangeArrowheads="1"/>
          </p:cNvSpPr>
          <p:nvPr/>
        </p:nvSpPr>
        <p:spPr bwMode="auto">
          <a:xfrm>
            <a:off x="3142860" y="4872872"/>
            <a:ext cx="1836204" cy="669414"/>
          </a:xfrm>
          <a:prstGeom prst="rect">
            <a:avLst/>
          </a:prstGeom>
          <a:solidFill>
            <a:schemeClr val="accent5">
              <a:lumMod val="75000"/>
            </a:schemeClr>
          </a:solidFill>
          <a:ln>
            <a:headEnd/>
            <a:tailEnd/>
          </a:ln>
        </p:spPr>
        <p:style>
          <a:lnRef idx="2">
            <a:schemeClr val="accent6"/>
          </a:lnRef>
          <a:fillRef idx="1">
            <a:schemeClr val="lt1"/>
          </a:fillRef>
          <a:effectRef idx="0">
            <a:schemeClr val="accent6"/>
          </a:effectRef>
          <a:fontRef idx="minor">
            <a:schemeClr val="dk1"/>
          </a:fontRef>
        </p:style>
        <p:txBody>
          <a:bodyPr lIns="95250" tIns="57150" rIns="95250" bIns="57150">
            <a:spAutoFit/>
          </a:bodyPr>
          <a:lstStyle/>
          <a:p>
            <a:pPr algn="ctr" defTabSz="684701">
              <a:spcBef>
                <a:spcPts val="211"/>
              </a:spcBef>
              <a:defRPr/>
            </a:pPr>
            <a:r>
              <a:rPr lang="en-US" b="1" dirty="0" err="1">
                <a:solidFill>
                  <a:srgbClr val="FFFF00"/>
                </a:solidFill>
                <a:effectLst>
                  <a:glow rad="228600">
                    <a:schemeClr val="accent3">
                      <a:satMod val="175000"/>
                      <a:alpha val="40000"/>
                    </a:schemeClr>
                  </a:glow>
                </a:effectLst>
                <a:latin typeface="Helvetica"/>
                <a:ea typeface="Helvetica"/>
                <a:cs typeface="Helvetica"/>
                <a:sym typeface="Helvetica"/>
              </a:rPr>
              <a:t>Pendidikan</a:t>
            </a:r>
            <a:r>
              <a:rPr lang="en-US" b="1" dirty="0">
                <a:solidFill>
                  <a:srgbClr val="FFFF00"/>
                </a:solidFill>
                <a:effectLst>
                  <a:glow rad="228600">
                    <a:schemeClr val="accent3">
                      <a:satMod val="175000"/>
                      <a:alpha val="40000"/>
                    </a:schemeClr>
                  </a:glow>
                </a:effectLst>
                <a:latin typeface="Helvetica"/>
                <a:ea typeface="Helvetica"/>
                <a:cs typeface="Helvetica"/>
                <a:sym typeface="Helvetica"/>
              </a:rPr>
              <a:t> </a:t>
            </a:r>
            <a:r>
              <a:rPr lang="en-US" b="1" dirty="0" err="1">
                <a:solidFill>
                  <a:srgbClr val="FFFF00"/>
                </a:solidFill>
                <a:effectLst>
                  <a:glow rad="228600">
                    <a:schemeClr val="accent3">
                      <a:satMod val="175000"/>
                      <a:alpha val="40000"/>
                    </a:schemeClr>
                  </a:glow>
                </a:effectLst>
                <a:latin typeface="Helvetica"/>
                <a:ea typeface="Helvetica"/>
                <a:cs typeface="Helvetica"/>
                <a:sym typeface="Helvetica"/>
              </a:rPr>
              <a:t>Tinggi</a:t>
            </a:r>
            <a:r>
              <a:rPr lang="en-US" b="1" dirty="0">
                <a:solidFill>
                  <a:srgbClr val="FFFF00"/>
                </a:solidFill>
                <a:effectLst>
                  <a:glow rad="228600">
                    <a:schemeClr val="accent3">
                      <a:satMod val="175000"/>
                      <a:alpha val="40000"/>
                    </a:schemeClr>
                  </a:glow>
                </a:effectLst>
                <a:latin typeface="Helvetica"/>
                <a:ea typeface="Helvetica"/>
                <a:cs typeface="Helvetica"/>
                <a:sym typeface="Helvetica"/>
              </a:rPr>
              <a:t>*</a:t>
            </a:r>
            <a:endParaRPr lang="en-US" sz="900" dirty="0">
              <a:effectLst>
                <a:glow rad="228600">
                  <a:schemeClr val="accent3">
                    <a:satMod val="175000"/>
                    <a:alpha val="40000"/>
                  </a:schemeClr>
                </a:glow>
              </a:effectLst>
            </a:endParaRPr>
          </a:p>
        </p:txBody>
      </p:sp>
      <p:sp>
        <p:nvSpPr>
          <p:cNvPr id="28" name="Rectangle 12"/>
          <p:cNvSpPr>
            <a:spLocks noChangeArrowheads="1"/>
          </p:cNvSpPr>
          <p:nvPr/>
        </p:nvSpPr>
        <p:spPr bwMode="auto">
          <a:xfrm>
            <a:off x="5404625" y="5170984"/>
            <a:ext cx="1881768" cy="346249"/>
          </a:xfrm>
          <a:prstGeom prst="rect">
            <a:avLst/>
          </a:prstGeom>
          <a:solidFill>
            <a:schemeClr val="accent5">
              <a:lumMod val="75000"/>
            </a:schemeClr>
          </a:solidFill>
          <a:ln>
            <a:headEnd/>
            <a:tailEnd/>
          </a:ln>
        </p:spPr>
        <p:style>
          <a:lnRef idx="2">
            <a:schemeClr val="accent6"/>
          </a:lnRef>
          <a:fillRef idx="1">
            <a:schemeClr val="lt1"/>
          </a:fillRef>
          <a:effectRef idx="0">
            <a:schemeClr val="accent6"/>
          </a:effectRef>
          <a:fontRef idx="minor">
            <a:schemeClr val="dk1"/>
          </a:fontRef>
        </p:style>
        <p:txBody>
          <a:bodyPr lIns="95250" tIns="57150" rIns="95250" bIns="57150">
            <a:spAutoFit/>
          </a:bodyPr>
          <a:lstStyle/>
          <a:p>
            <a:pPr algn="ctr" defTabSz="684701">
              <a:spcBef>
                <a:spcPts val="211"/>
              </a:spcBef>
              <a:defRPr/>
            </a:pPr>
            <a:r>
              <a:rPr lang="en-US" sz="1500" dirty="0">
                <a:effectLst>
                  <a:glow rad="228600">
                    <a:schemeClr val="accent3">
                      <a:satMod val="175000"/>
                      <a:alpha val="40000"/>
                    </a:schemeClr>
                  </a:glow>
                </a:effectLst>
              </a:rPr>
              <a:t>MTKI</a:t>
            </a:r>
          </a:p>
        </p:txBody>
      </p:sp>
      <p:sp>
        <p:nvSpPr>
          <p:cNvPr id="29" name="Rectangle 12"/>
          <p:cNvSpPr>
            <a:spLocks noChangeArrowheads="1"/>
          </p:cNvSpPr>
          <p:nvPr/>
        </p:nvSpPr>
        <p:spPr bwMode="auto">
          <a:xfrm>
            <a:off x="7580428" y="5203446"/>
            <a:ext cx="1890210" cy="276999"/>
          </a:xfrm>
          <a:prstGeom prst="rect">
            <a:avLst/>
          </a:prstGeom>
          <a:solidFill>
            <a:schemeClr val="accent5">
              <a:lumMod val="75000"/>
            </a:schemeClr>
          </a:solidFill>
          <a:ln>
            <a:headEnd/>
            <a:tailEnd/>
          </a:ln>
        </p:spPr>
        <p:style>
          <a:lnRef idx="2">
            <a:schemeClr val="accent6"/>
          </a:lnRef>
          <a:fillRef idx="1">
            <a:schemeClr val="lt1"/>
          </a:fillRef>
          <a:effectRef idx="0">
            <a:schemeClr val="accent6"/>
          </a:effectRef>
          <a:fontRef idx="minor">
            <a:schemeClr val="dk1"/>
          </a:fontRef>
        </p:style>
        <p:txBody>
          <a:bodyPr lIns="95250" tIns="57150" rIns="95250" bIns="57150">
            <a:spAutoFit/>
          </a:bodyPr>
          <a:lstStyle/>
          <a:p>
            <a:pPr algn="ctr" defTabSz="684701">
              <a:spcBef>
                <a:spcPts val="211"/>
              </a:spcBef>
              <a:defRPr/>
            </a:pPr>
            <a:r>
              <a:rPr lang="en-US" sz="1050" dirty="0">
                <a:effectLst>
                  <a:glow rad="228600">
                    <a:schemeClr val="accent3">
                      <a:satMod val="175000"/>
                      <a:alpha val="40000"/>
                    </a:schemeClr>
                  </a:glow>
                </a:effectLst>
              </a:rPr>
              <a:t>DINKES KAB/KOTA</a:t>
            </a:r>
          </a:p>
        </p:txBody>
      </p:sp>
      <p:sp>
        <p:nvSpPr>
          <p:cNvPr id="98326" name="TextBox 29"/>
          <p:cNvSpPr txBox="1">
            <a:spLocks noChangeArrowheads="1"/>
          </p:cNvSpPr>
          <p:nvPr/>
        </p:nvSpPr>
        <p:spPr bwMode="auto">
          <a:xfrm>
            <a:off x="2927351" y="5724526"/>
            <a:ext cx="2200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id-ID" altLang="en-US" sz="1800" b="1">
                <a:latin typeface="Century Gothic" panose="020B0502020202020204" pitchFamily="34" charset="0"/>
              </a:rPr>
              <a:t>UU 12/2012</a:t>
            </a:r>
            <a:r>
              <a:rPr lang="id-ID" altLang="en-US" sz="1800" b="1">
                <a:latin typeface="Century Gothic" panose="020B0502020202020204" pitchFamily="34" charset="0"/>
                <a:sym typeface="Wingdings" panose="05000000000000000000" pitchFamily="2" charset="2"/>
              </a:rPr>
              <a:t></a:t>
            </a:r>
            <a:r>
              <a:rPr lang="id-ID" altLang="en-US" sz="1800" b="1">
                <a:latin typeface="Century Gothic" panose="020B0502020202020204" pitchFamily="34" charset="0"/>
              </a:rPr>
              <a:t> PT</a:t>
            </a:r>
            <a:endParaRPr lang="en-US" altLang="en-US" sz="1800" b="1">
              <a:latin typeface="Century Gothic" panose="020B0502020202020204" pitchFamily="34" charset="0"/>
            </a:endParaRPr>
          </a:p>
          <a:p>
            <a:pPr eaLnBrk="1" hangingPunct="1">
              <a:spcBef>
                <a:spcPct val="0"/>
              </a:spcBef>
              <a:buFontTx/>
              <a:buNone/>
            </a:pPr>
            <a:r>
              <a:rPr lang="en-US" altLang="en-US" sz="1800" b="1">
                <a:latin typeface="Century Gothic" panose="020B0502020202020204" pitchFamily="34" charset="0"/>
              </a:rPr>
              <a:t>UU 36/2014 Nakes</a:t>
            </a:r>
          </a:p>
          <a:p>
            <a:pPr eaLnBrk="1" hangingPunct="1">
              <a:spcBef>
                <a:spcPct val="0"/>
              </a:spcBef>
              <a:buFontTx/>
              <a:buNone/>
            </a:pPr>
            <a:r>
              <a:rPr lang="en-US" altLang="en-US" sz="1800" b="1">
                <a:latin typeface="Century Gothic" panose="020B0502020202020204" pitchFamily="34" charset="0"/>
              </a:rPr>
              <a:t>UU 38/2014 Wat</a:t>
            </a:r>
            <a:endParaRPr lang="id-ID" altLang="en-US" sz="1800" b="1">
              <a:latin typeface="Century Gothic" panose="020B0502020202020204" pitchFamily="34" charset="0"/>
            </a:endParaRPr>
          </a:p>
        </p:txBody>
      </p:sp>
      <p:sp>
        <p:nvSpPr>
          <p:cNvPr id="98327" name="TextBox 30"/>
          <p:cNvSpPr txBox="1">
            <a:spLocks noChangeArrowheads="1"/>
          </p:cNvSpPr>
          <p:nvPr/>
        </p:nvSpPr>
        <p:spPr bwMode="auto">
          <a:xfrm>
            <a:off x="5703889" y="5651500"/>
            <a:ext cx="16144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id-ID" altLang="en-US" sz="1800" b="1">
                <a:latin typeface="Century Gothic" panose="020B0502020202020204" pitchFamily="34" charset="0"/>
                <a:sym typeface="Wingdings" panose="05000000000000000000" pitchFamily="2" charset="2"/>
              </a:rPr>
              <a:t>PMK 46/2013</a:t>
            </a:r>
            <a:endParaRPr lang="id-ID" altLang="en-US" sz="1800" b="1">
              <a:latin typeface="Century Gothic" panose="020B0502020202020204" pitchFamily="34" charset="0"/>
            </a:endParaRPr>
          </a:p>
        </p:txBody>
      </p:sp>
      <p:sp>
        <p:nvSpPr>
          <p:cNvPr id="98328" name="Rectangle 33"/>
          <p:cNvSpPr>
            <a:spLocks noChangeArrowheads="1"/>
          </p:cNvSpPr>
          <p:nvPr/>
        </p:nvSpPr>
        <p:spPr bwMode="auto">
          <a:xfrm>
            <a:off x="2952751" y="1257300"/>
            <a:ext cx="780891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a:spcBef>
                <a:spcPct val="0"/>
              </a:spcBef>
              <a:buFontTx/>
              <a:buNone/>
            </a:pPr>
            <a:r>
              <a:rPr lang="en-US" altLang="en-US" sz="2700" b="1">
                <a:latin typeface="Tw Cen MT" pitchFamily="34" charset="0"/>
              </a:rPr>
              <a:t>PENATAAN MUTU MELALUI UJI KOMPETENSI</a:t>
            </a:r>
            <a:endParaRPr lang="id-ID" altLang="en-US" sz="2700" b="1">
              <a:latin typeface="Tw Cen MT" pitchFamily="34" charset="0"/>
            </a:endParaRPr>
          </a:p>
        </p:txBody>
      </p:sp>
    </p:spTree>
    <p:extLst>
      <p:ext uri="{BB962C8B-B14F-4D97-AF65-F5344CB8AC3E}">
        <p14:creationId xmlns:p14="http://schemas.microsoft.com/office/powerpoint/2010/main" val="3885358014"/>
      </p:ext>
    </p:extLst>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234" name="AutoShape 2"/>
          <p:cNvSpPr>
            <a:spLocks noChangeArrowheads="1"/>
          </p:cNvSpPr>
          <p:nvPr/>
        </p:nvSpPr>
        <p:spPr bwMode="auto">
          <a:xfrm>
            <a:off x="4666377" y="2804212"/>
            <a:ext cx="3733800" cy="863600"/>
          </a:xfrm>
          <a:prstGeom prst="roundRect">
            <a:avLst>
              <a:gd name="adj" fmla="val 16667"/>
            </a:avLst>
          </a:prstGeom>
          <a:solidFill>
            <a:schemeClr val="tx1"/>
          </a:solidFill>
          <a:ln w="9525">
            <a:solidFill>
              <a:schemeClr val="tx1"/>
            </a:solidFill>
            <a:round/>
            <a:headEnd/>
            <a:tailEnd/>
          </a:ln>
        </p:spPr>
        <p:txBody>
          <a:bodyPr wrap="none" lIns="91422" tIns="45710" rIns="91422" bIns="4571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endParaRPr lang="id-ID" altLang="en-US" sz="1800">
              <a:latin typeface="Constantia" panose="02030602050306030303" pitchFamily="18" charset="0"/>
            </a:endParaRPr>
          </a:p>
        </p:txBody>
      </p:sp>
      <p:sp>
        <p:nvSpPr>
          <p:cNvPr id="376836" name="Freeform 4"/>
          <p:cNvSpPr>
            <a:spLocks noEditPoints="1"/>
          </p:cNvSpPr>
          <p:nvPr/>
        </p:nvSpPr>
        <p:spPr bwMode="gray">
          <a:xfrm rot="-1358056">
            <a:off x="2620964" y="1658938"/>
            <a:ext cx="7578725" cy="3757612"/>
          </a:xfrm>
          <a:custGeom>
            <a:avLst/>
            <a:gdLst/>
            <a:ahLst/>
            <a:cxnLst>
              <a:cxn ang="0">
                <a:pos x="1692" y="12"/>
              </a:cxn>
              <a:cxn ang="0">
                <a:pos x="1234" y="74"/>
              </a:cxn>
              <a:cxn ang="0">
                <a:pos x="828" y="182"/>
              </a:cxn>
              <a:cxn ang="0">
                <a:pos x="486" y="330"/>
              </a:cxn>
              <a:cxn ang="0">
                <a:pos x="226" y="510"/>
              </a:cxn>
              <a:cxn ang="0">
                <a:pos x="58" y="718"/>
              </a:cxn>
              <a:cxn ang="0">
                <a:pos x="0" y="944"/>
              </a:cxn>
              <a:cxn ang="0">
                <a:pos x="58" y="1170"/>
              </a:cxn>
              <a:cxn ang="0">
                <a:pos x="226" y="1378"/>
              </a:cxn>
              <a:cxn ang="0">
                <a:pos x="486" y="1558"/>
              </a:cxn>
              <a:cxn ang="0">
                <a:pos x="828" y="1706"/>
              </a:cxn>
              <a:cxn ang="0">
                <a:pos x="1234" y="1814"/>
              </a:cxn>
              <a:cxn ang="0">
                <a:pos x="1692" y="1876"/>
              </a:cxn>
              <a:cxn ang="0">
                <a:pos x="2186" y="1884"/>
              </a:cxn>
              <a:cxn ang="0">
                <a:pos x="2658" y="1840"/>
              </a:cxn>
              <a:cxn ang="0">
                <a:pos x="3084" y="1746"/>
              </a:cxn>
              <a:cxn ang="0">
                <a:pos x="3448" y="1612"/>
              </a:cxn>
              <a:cxn ang="0">
                <a:pos x="3738" y="1442"/>
              </a:cxn>
              <a:cxn ang="0">
                <a:pos x="3938" y="1242"/>
              </a:cxn>
              <a:cxn ang="0">
                <a:pos x="4034" y="1022"/>
              </a:cxn>
              <a:cxn ang="0">
                <a:pos x="4014" y="790"/>
              </a:cxn>
              <a:cxn ang="0">
                <a:pos x="3882" y="576"/>
              </a:cxn>
              <a:cxn ang="0">
                <a:pos x="3650" y="386"/>
              </a:cxn>
              <a:cxn ang="0">
                <a:pos x="3334" y="228"/>
              </a:cxn>
              <a:cxn ang="0">
                <a:pos x="2948" y="106"/>
              </a:cxn>
              <a:cxn ang="0">
                <a:pos x="2506" y="28"/>
              </a:cxn>
              <a:cxn ang="0">
                <a:pos x="2020" y="0"/>
              </a:cxn>
              <a:cxn ang="0">
                <a:pos x="1606" y="1736"/>
              </a:cxn>
              <a:cxn ang="0">
                <a:pos x="1164" y="1678"/>
              </a:cxn>
              <a:cxn ang="0">
                <a:pos x="776" y="1576"/>
              </a:cxn>
              <a:cxn ang="0">
                <a:pos x="458" y="1436"/>
              </a:cxn>
              <a:cxn ang="0">
                <a:pos x="224" y="1266"/>
              </a:cxn>
              <a:cxn ang="0">
                <a:pos x="88" y="1074"/>
              </a:cxn>
              <a:cxn ang="0">
                <a:pos x="68" y="864"/>
              </a:cxn>
              <a:cxn ang="0">
                <a:pos x="166" y="664"/>
              </a:cxn>
              <a:cxn ang="0">
                <a:pos x="370" y="486"/>
              </a:cxn>
              <a:cxn ang="0">
                <a:pos x="662" y="336"/>
              </a:cxn>
              <a:cxn ang="0">
                <a:pos x="1028" y="222"/>
              </a:cxn>
              <a:cxn ang="0">
                <a:pos x="1454" y="148"/>
              </a:cxn>
              <a:cxn ang="0">
                <a:pos x="1922" y="120"/>
              </a:cxn>
              <a:cxn ang="0">
                <a:pos x="2392" y="148"/>
              </a:cxn>
              <a:cxn ang="0">
                <a:pos x="2818" y="222"/>
              </a:cxn>
              <a:cxn ang="0">
                <a:pos x="3184" y="336"/>
              </a:cxn>
              <a:cxn ang="0">
                <a:pos x="3476" y="486"/>
              </a:cxn>
              <a:cxn ang="0">
                <a:pos x="3680" y="664"/>
              </a:cxn>
              <a:cxn ang="0">
                <a:pos x="3778" y="864"/>
              </a:cxn>
              <a:cxn ang="0">
                <a:pos x="3758" y="1074"/>
              </a:cxn>
              <a:cxn ang="0">
                <a:pos x="3622" y="1266"/>
              </a:cxn>
              <a:cxn ang="0">
                <a:pos x="3388" y="1436"/>
              </a:cxn>
              <a:cxn ang="0">
                <a:pos x="3070" y="1576"/>
              </a:cxn>
              <a:cxn ang="0">
                <a:pos x="2682" y="1678"/>
              </a:cxn>
              <a:cxn ang="0">
                <a:pos x="2240" y="1736"/>
              </a:cxn>
            </a:cxnLst>
            <a:rect l="0" t="0" r="r" b="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gradFill rotWithShape="1">
            <a:gsLst>
              <a:gs pos="0">
                <a:schemeClr val="hlink">
                  <a:gamma/>
                  <a:tint val="45490"/>
                  <a:invGamma/>
                </a:schemeClr>
              </a:gs>
              <a:gs pos="100000">
                <a:schemeClr val="hlink"/>
              </a:gs>
            </a:gsLst>
            <a:lin ang="0" scaled="1"/>
          </a:gradFill>
          <a:ln w="0">
            <a:noFill/>
            <a:prstDash val="solid"/>
            <a:round/>
            <a:headEnd/>
            <a:tailEnd/>
          </a:ln>
          <a:effectLst>
            <a:outerShdw dist="35921" dir="2700000" algn="ctr" rotWithShape="0">
              <a:srgbClr val="808080"/>
            </a:outerShdw>
          </a:effectLst>
        </p:spPr>
        <p:txBody>
          <a:bodyPr lIns="91422" tIns="45710" rIns="91422" bIns="45710"/>
          <a:lstStyle/>
          <a:p>
            <a:pPr>
              <a:defRPr/>
            </a:pPr>
            <a:endParaRPr lang="en-US"/>
          </a:p>
        </p:txBody>
      </p:sp>
      <p:sp>
        <p:nvSpPr>
          <p:cNvPr id="95237" name="Oval 5"/>
          <p:cNvSpPr>
            <a:spLocks noChangeArrowheads="1"/>
          </p:cNvSpPr>
          <p:nvPr/>
        </p:nvSpPr>
        <p:spPr bwMode="gray">
          <a:xfrm>
            <a:off x="6311901" y="4076700"/>
            <a:ext cx="1584325" cy="1512888"/>
          </a:xfrm>
          <a:prstGeom prst="ellipse">
            <a:avLst/>
          </a:prstGeom>
          <a:gradFill rotWithShape="1">
            <a:gsLst>
              <a:gs pos="0">
                <a:schemeClr val="hlink"/>
              </a:gs>
              <a:gs pos="100000">
                <a:schemeClr val="accent1"/>
              </a:gs>
            </a:gsLst>
            <a:path path="shape">
              <a:fillToRect l="50000" t="50000" r="50000" b="50000"/>
            </a:path>
          </a:gradFill>
          <a:ln>
            <a:noFill/>
          </a:ln>
          <a:effectLst>
            <a:prstShdw prst="shdw12" dist="76200" dir="10800000">
              <a:srgbClr val="001D3A">
                <a:alpha val="50000"/>
              </a:srgbClr>
            </a:prstShdw>
          </a:effectLst>
          <a:extLst>
            <a:ext uri="{91240B29-F687-4F45-9708-019B960494DF}">
              <a14:hiddenLine xmlns:a14="http://schemas.microsoft.com/office/drawing/2010/main" w="9525">
                <a:solidFill>
                  <a:srgbClr val="000000"/>
                </a:solidFill>
                <a:round/>
                <a:headEnd/>
                <a:tailEnd/>
              </a14:hiddenLine>
            </a:ext>
          </a:extLst>
        </p:spPr>
        <p:txBody>
          <a:bodyPr wrap="none" lIns="91414" tIns="45708" rIns="91414" bIns="4570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r>
              <a:rPr lang="id-ID" altLang="en-US" sz="1400" dirty="0">
                <a:latin typeface="Constantia" panose="02030602050306030303" pitchFamily="18" charset="0"/>
              </a:rPr>
              <a:t>Memiliki</a:t>
            </a:r>
          </a:p>
          <a:p>
            <a:pPr algn="ctr" eaLnBrk="1" hangingPunct="1">
              <a:spcBef>
                <a:spcPct val="0"/>
              </a:spcBef>
              <a:buFontTx/>
              <a:buNone/>
            </a:pPr>
            <a:r>
              <a:rPr lang="id-ID" altLang="en-US" sz="1400" dirty="0">
                <a:latin typeface="Constantia" panose="02030602050306030303" pitchFamily="18" charset="0"/>
              </a:rPr>
              <a:t> Strong Value, </a:t>
            </a:r>
          </a:p>
          <a:p>
            <a:pPr algn="ctr" eaLnBrk="1" hangingPunct="1">
              <a:spcBef>
                <a:spcPct val="0"/>
              </a:spcBef>
              <a:buFontTx/>
              <a:buNone/>
            </a:pPr>
            <a:r>
              <a:rPr lang="id-ID" altLang="en-US" sz="1400" dirty="0">
                <a:latin typeface="Constantia" panose="02030602050306030303" pitchFamily="18" charset="0"/>
              </a:rPr>
              <a:t>&amp; bekerja sesuai </a:t>
            </a:r>
          </a:p>
          <a:p>
            <a:pPr algn="ctr" eaLnBrk="1" hangingPunct="1">
              <a:spcBef>
                <a:spcPct val="0"/>
              </a:spcBef>
              <a:buFontTx/>
              <a:buNone/>
            </a:pPr>
            <a:r>
              <a:rPr lang="id-ID" altLang="en-US" sz="1400" dirty="0">
                <a:latin typeface="Constantia" panose="02030602050306030303" pitchFamily="18" charset="0"/>
              </a:rPr>
              <a:t>aturan </a:t>
            </a:r>
          </a:p>
        </p:txBody>
      </p:sp>
      <p:sp>
        <p:nvSpPr>
          <p:cNvPr id="376838" name="Oval 6"/>
          <p:cNvSpPr>
            <a:spLocks noChangeArrowheads="1"/>
          </p:cNvSpPr>
          <p:nvPr/>
        </p:nvSpPr>
        <p:spPr bwMode="gray">
          <a:xfrm>
            <a:off x="5881689" y="571500"/>
            <a:ext cx="1571625" cy="1562100"/>
          </a:xfrm>
          <a:prstGeom prst="ellipse">
            <a:avLst/>
          </a:prstGeom>
          <a:gradFill rotWithShape="1">
            <a:gsLst>
              <a:gs pos="0">
                <a:schemeClr val="hlink"/>
              </a:gs>
              <a:gs pos="100000">
                <a:schemeClr val="hlink">
                  <a:gamma/>
                  <a:shade val="34510"/>
                  <a:invGamma/>
                </a:schemeClr>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lIns="91414" tIns="45708" rIns="91414" bIns="45708" anchor="ctr"/>
          <a:lstStyle/>
          <a:p>
            <a:pPr algn="ctr">
              <a:defRPr/>
            </a:pPr>
            <a:endParaRPr lang="en-US" b="1" dirty="0">
              <a:cs typeface="Arial" charset="0"/>
            </a:endParaRPr>
          </a:p>
        </p:txBody>
      </p:sp>
      <p:sp>
        <p:nvSpPr>
          <p:cNvPr id="376839" name="Oval 7"/>
          <p:cNvSpPr>
            <a:spLocks noChangeArrowheads="1"/>
          </p:cNvSpPr>
          <p:nvPr/>
        </p:nvSpPr>
        <p:spPr bwMode="gray">
          <a:xfrm>
            <a:off x="7978776" y="404813"/>
            <a:ext cx="1573213" cy="1511300"/>
          </a:xfrm>
          <a:prstGeom prst="ellipse">
            <a:avLst/>
          </a:prstGeom>
          <a:gradFill rotWithShape="1">
            <a:gsLst>
              <a:gs pos="0">
                <a:schemeClr val="folHlink"/>
              </a:gs>
              <a:gs pos="100000">
                <a:schemeClr val="folHlink">
                  <a:gamma/>
                  <a:shade val="34510"/>
                  <a:invGamma/>
                </a:schemeClr>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lIns="91414" tIns="45708" rIns="91414" bIns="45708" anchor="ctr"/>
          <a:lstStyle/>
          <a:p>
            <a:pPr algn="ctr">
              <a:defRPr/>
            </a:pPr>
            <a:endParaRPr lang="en-US">
              <a:cs typeface="Arial" charset="0"/>
            </a:endParaRPr>
          </a:p>
        </p:txBody>
      </p:sp>
      <p:sp>
        <p:nvSpPr>
          <p:cNvPr id="95240" name="Oval 8"/>
          <p:cNvSpPr>
            <a:spLocks noChangeArrowheads="1"/>
          </p:cNvSpPr>
          <p:nvPr/>
        </p:nvSpPr>
        <p:spPr bwMode="gray">
          <a:xfrm>
            <a:off x="8716964" y="1887538"/>
            <a:ext cx="1584325" cy="1511300"/>
          </a:xfrm>
          <a:prstGeom prst="ellipse">
            <a:avLst/>
          </a:prstGeom>
          <a:gradFill rotWithShape="1">
            <a:gsLst>
              <a:gs pos="0">
                <a:srgbClr val="B359D7"/>
              </a:gs>
              <a:gs pos="100000">
                <a:srgbClr val="623175"/>
              </a:gs>
            </a:gsLst>
            <a:path path="shape">
              <a:fillToRect l="50000" t="50000" r="50000" b="50000"/>
            </a:path>
          </a:gradFill>
          <a:ln>
            <a:noFill/>
          </a:ln>
          <a:effectLst>
            <a:prstShdw prst="shdw12" dist="76200" dir="10800000">
              <a:srgbClr val="001D3A">
                <a:alpha val="50000"/>
              </a:srgbClr>
            </a:prstShdw>
          </a:effectLst>
          <a:extLst>
            <a:ext uri="{91240B29-F687-4F45-9708-019B960494DF}">
              <a14:hiddenLine xmlns:a14="http://schemas.microsoft.com/office/drawing/2010/main" w="9525">
                <a:solidFill>
                  <a:srgbClr val="000000"/>
                </a:solidFill>
                <a:round/>
                <a:headEnd/>
                <a:tailEnd/>
              </a14:hiddenLine>
            </a:ext>
          </a:extLst>
        </p:spPr>
        <p:txBody>
          <a:bodyPr wrap="none" lIns="91414" tIns="45708" rIns="91414" bIns="4570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endParaRPr lang="id-ID" altLang="en-US" sz="1800">
              <a:latin typeface="Constantia" panose="02030602050306030303" pitchFamily="18" charset="0"/>
            </a:endParaRPr>
          </a:p>
        </p:txBody>
      </p:sp>
      <p:sp>
        <p:nvSpPr>
          <p:cNvPr id="376841" name="Oval 9"/>
          <p:cNvSpPr>
            <a:spLocks noChangeArrowheads="1"/>
          </p:cNvSpPr>
          <p:nvPr/>
        </p:nvSpPr>
        <p:spPr bwMode="gray">
          <a:xfrm>
            <a:off x="7978776" y="3357563"/>
            <a:ext cx="1584325" cy="1511300"/>
          </a:xfrm>
          <a:prstGeom prst="ellipse">
            <a:avLst/>
          </a:prstGeom>
          <a:gradFill rotWithShape="1">
            <a:gsLst>
              <a:gs pos="0">
                <a:schemeClr val="accent2"/>
              </a:gs>
              <a:gs pos="100000">
                <a:schemeClr val="accent2">
                  <a:gamma/>
                  <a:shade val="35686"/>
                  <a:invGamma/>
                </a:schemeClr>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lIns="91414" tIns="45708" rIns="91414" bIns="45708" anchor="ctr"/>
          <a:lstStyle/>
          <a:p>
            <a:pPr algn="ctr">
              <a:defRPr/>
            </a:pPr>
            <a:endParaRPr lang="en-US">
              <a:cs typeface="Arial" charset="0"/>
            </a:endParaRPr>
          </a:p>
        </p:txBody>
      </p:sp>
      <p:sp>
        <p:nvSpPr>
          <p:cNvPr id="95242" name="Oval 10"/>
          <p:cNvSpPr>
            <a:spLocks noChangeArrowheads="1"/>
          </p:cNvSpPr>
          <p:nvPr/>
        </p:nvSpPr>
        <p:spPr bwMode="gray">
          <a:xfrm>
            <a:off x="2705894" y="4370389"/>
            <a:ext cx="1728788" cy="1655762"/>
          </a:xfrm>
          <a:prstGeom prst="ellipse">
            <a:avLst/>
          </a:prstGeom>
          <a:gradFill rotWithShape="1">
            <a:gsLst>
              <a:gs pos="0">
                <a:srgbClr val="FF6FCF"/>
              </a:gs>
              <a:gs pos="100000">
                <a:srgbClr val="800080"/>
              </a:gs>
            </a:gsLst>
            <a:path path="shape">
              <a:fillToRect l="50000" t="50000" r="50000" b="50000"/>
            </a:path>
          </a:gradFill>
          <a:ln>
            <a:noFill/>
          </a:ln>
          <a:effectLst>
            <a:prstShdw prst="shdw12" dist="76200" dir="10800000">
              <a:srgbClr val="001D3A">
                <a:alpha val="50000"/>
              </a:srgbClr>
            </a:prstShdw>
          </a:effectLst>
          <a:extLst>
            <a:ext uri="{91240B29-F687-4F45-9708-019B960494DF}">
              <a14:hiddenLine xmlns:a14="http://schemas.microsoft.com/office/drawing/2010/main" w="9525">
                <a:solidFill>
                  <a:srgbClr val="000000"/>
                </a:solidFill>
                <a:round/>
                <a:headEnd/>
                <a:tailEnd/>
              </a14:hiddenLine>
            </a:ext>
          </a:extLst>
        </p:spPr>
        <p:txBody>
          <a:bodyPr wrap="none" lIns="91414" tIns="45708" rIns="91414" bIns="4570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endParaRPr lang="id-ID" altLang="en-US" sz="1800">
              <a:latin typeface="Constantia" panose="02030602050306030303" pitchFamily="18" charset="0"/>
            </a:endParaRPr>
          </a:p>
        </p:txBody>
      </p:sp>
      <p:sp>
        <p:nvSpPr>
          <p:cNvPr id="95243" name="Oval 11"/>
          <p:cNvSpPr>
            <a:spLocks noChangeArrowheads="1"/>
          </p:cNvSpPr>
          <p:nvPr/>
        </p:nvSpPr>
        <p:spPr bwMode="gray">
          <a:xfrm>
            <a:off x="4524376" y="4572001"/>
            <a:ext cx="1655763" cy="1584325"/>
          </a:xfrm>
          <a:prstGeom prst="ellipse">
            <a:avLst/>
          </a:prstGeom>
          <a:gradFill rotWithShape="1">
            <a:gsLst>
              <a:gs pos="0">
                <a:srgbClr val="FFFF00"/>
              </a:gs>
              <a:gs pos="100000">
                <a:srgbClr val="FF8000"/>
              </a:gs>
            </a:gsLst>
            <a:path path="shape">
              <a:fillToRect l="50000" t="50000" r="50000" b="50000"/>
            </a:path>
          </a:gradFill>
          <a:ln>
            <a:noFill/>
          </a:ln>
          <a:effectLst>
            <a:prstShdw prst="shdw12" dist="76200" dir="10800000">
              <a:srgbClr val="001D3A">
                <a:alpha val="50000"/>
              </a:srgbClr>
            </a:prstShdw>
          </a:effectLst>
          <a:extLst>
            <a:ext uri="{91240B29-F687-4F45-9708-019B960494DF}">
              <a14:hiddenLine xmlns:a14="http://schemas.microsoft.com/office/drawing/2010/main" w="9525">
                <a:solidFill>
                  <a:srgbClr val="000000"/>
                </a:solidFill>
                <a:round/>
                <a:headEnd/>
                <a:tailEnd/>
              </a14:hiddenLine>
            </a:ext>
          </a:extLst>
        </p:spPr>
        <p:txBody>
          <a:bodyPr wrap="none" lIns="91414" tIns="45708" rIns="91414" bIns="4570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r>
              <a:rPr lang="id-ID" altLang="en-US" sz="1800" dirty="0">
                <a:latin typeface="Constantia" panose="02030602050306030303" pitchFamily="18" charset="0"/>
              </a:rPr>
              <a:t>Balance</a:t>
            </a:r>
          </a:p>
          <a:p>
            <a:pPr algn="ctr" eaLnBrk="1" hangingPunct="1">
              <a:spcBef>
                <a:spcPct val="0"/>
              </a:spcBef>
              <a:buFontTx/>
              <a:buNone/>
            </a:pPr>
            <a:r>
              <a:rPr lang="id-ID" altLang="en-US" sz="1800" dirty="0">
                <a:latin typeface="Constantia" panose="02030602050306030303" pitchFamily="18" charset="0"/>
              </a:rPr>
              <a:t> of </a:t>
            </a:r>
          </a:p>
          <a:p>
            <a:pPr algn="ctr" eaLnBrk="1" hangingPunct="1">
              <a:spcBef>
                <a:spcPct val="0"/>
              </a:spcBef>
              <a:buFontTx/>
              <a:buNone/>
            </a:pPr>
            <a:r>
              <a:rPr lang="id-ID" altLang="en-US" sz="1800" dirty="0">
                <a:latin typeface="Constantia" panose="02030602050306030303" pitchFamily="18" charset="0"/>
              </a:rPr>
              <a:t>Life</a:t>
            </a:r>
          </a:p>
        </p:txBody>
      </p:sp>
      <p:sp>
        <p:nvSpPr>
          <p:cNvPr id="95244" name="Oval 12"/>
          <p:cNvSpPr>
            <a:spLocks noChangeArrowheads="1"/>
          </p:cNvSpPr>
          <p:nvPr/>
        </p:nvSpPr>
        <p:spPr bwMode="gray">
          <a:xfrm>
            <a:off x="4024313" y="1214439"/>
            <a:ext cx="1573212" cy="1563687"/>
          </a:xfrm>
          <a:prstGeom prst="ellipse">
            <a:avLst/>
          </a:prstGeom>
          <a:gradFill rotWithShape="1">
            <a:gsLst>
              <a:gs pos="0">
                <a:srgbClr val="00FF00"/>
              </a:gs>
              <a:gs pos="100000">
                <a:srgbClr val="408000"/>
              </a:gs>
            </a:gsLst>
            <a:path path="shape">
              <a:fillToRect l="50000" t="50000" r="50000" b="50000"/>
            </a:path>
          </a:gradFill>
          <a:ln>
            <a:noFill/>
          </a:ln>
          <a:effectLst>
            <a:prstShdw prst="shdw12" dist="76200" dir="10800000">
              <a:srgbClr val="001D3A">
                <a:alpha val="50000"/>
              </a:srgbClr>
            </a:prstShdw>
          </a:effectLst>
          <a:extLst>
            <a:ext uri="{91240B29-F687-4F45-9708-019B960494DF}">
              <a14:hiddenLine xmlns:a14="http://schemas.microsoft.com/office/drawing/2010/main" w="9525">
                <a:solidFill>
                  <a:srgbClr val="000000"/>
                </a:solidFill>
                <a:round/>
                <a:headEnd/>
                <a:tailEnd/>
              </a14:hiddenLine>
            </a:ext>
          </a:extLst>
        </p:spPr>
        <p:txBody>
          <a:bodyPr wrap="none" lIns="91414" tIns="45708" rIns="91414" bIns="4570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endParaRPr lang="id-ID" altLang="en-US" sz="1600">
              <a:latin typeface="Constantia" panose="02030602050306030303" pitchFamily="18" charset="0"/>
            </a:endParaRPr>
          </a:p>
        </p:txBody>
      </p:sp>
      <p:pic>
        <p:nvPicPr>
          <p:cNvPr id="376845" name="Picture 1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991600" y="4953000"/>
            <a:ext cx="1371600" cy="1295400"/>
          </a:xfrm>
          <a:prstGeom prst="rect">
            <a:avLst/>
          </a:prstGeom>
          <a:noFill/>
          <a:ln>
            <a:noFill/>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46" name="Oval 14"/>
          <p:cNvSpPr>
            <a:spLocks noChangeArrowheads="1"/>
          </p:cNvSpPr>
          <p:nvPr/>
        </p:nvSpPr>
        <p:spPr bwMode="gray">
          <a:xfrm>
            <a:off x="2566988" y="2492376"/>
            <a:ext cx="1657350" cy="1584325"/>
          </a:xfrm>
          <a:prstGeom prst="ellipse">
            <a:avLst/>
          </a:prstGeom>
          <a:gradFill rotWithShape="1">
            <a:gsLst>
              <a:gs pos="0">
                <a:srgbClr val="FFFF00"/>
              </a:gs>
              <a:gs pos="100000">
                <a:srgbClr val="FF3300"/>
              </a:gs>
            </a:gsLst>
            <a:path path="shape">
              <a:fillToRect l="50000" t="50000" r="50000" b="50000"/>
            </a:path>
          </a:gradFill>
          <a:ln>
            <a:noFill/>
          </a:ln>
          <a:effectLst>
            <a:prstShdw prst="shdw12" dist="76200" dir="10800000">
              <a:srgbClr val="001D3A">
                <a:alpha val="50000"/>
              </a:srgbClr>
            </a:prstShdw>
          </a:effectLst>
          <a:extLst>
            <a:ext uri="{91240B29-F687-4F45-9708-019B960494DF}">
              <a14:hiddenLine xmlns:a14="http://schemas.microsoft.com/office/drawing/2010/main" w="9525">
                <a:solidFill>
                  <a:srgbClr val="000000"/>
                </a:solidFill>
                <a:round/>
                <a:headEnd/>
                <a:tailEnd/>
              </a14:hiddenLine>
            </a:ext>
          </a:extLst>
        </p:spPr>
        <p:txBody>
          <a:bodyPr wrap="none" lIns="91414" tIns="45708" rIns="91414" bIns="4570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endParaRPr lang="id-ID" altLang="en-US" sz="1800">
              <a:solidFill>
                <a:schemeClr val="bg1"/>
              </a:solidFill>
              <a:latin typeface="Constantia" panose="02030602050306030303" pitchFamily="18" charset="0"/>
            </a:endParaRPr>
          </a:p>
        </p:txBody>
      </p:sp>
      <p:sp>
        <p:nvSpPr>
          <p:cNvPr id="376847" name="Rectangle 15"/>
          <p:cNvSpPr>
            <a:spLocks noChangeArrowheads="1"/>
          </p:cNvSpPr>
          <p:nvPr/>
        </p:nvSpPr>
        <p:spPr bwMode="auto">
          <a:xfrm>
            <a:off x="8064500" y="745449"/>
            <a:ext cx="1384300" cy="779228"/>
          </a:xfrm>
          <a:prstGeom prst="rect">
            <a:avLst/>
          </a:prstGeom>
          <a:noFill/>
          <a:ln w="9525">
            <a:noFill/>
            <a:miter lim="800000"/>
            <a:headEnd/>
            <a:tailEnd/>
          </a:ln>
          <a:effectLst/>
        </p:spPr>
        <p:txBody>
          <a:bodyPr lIns="91414" tIns="45708" rIns="91414" bIns="45708">
            <a:spAutoFit/>
          </a:bodyPr>
          <a:lstStyle/>
          <a:p>
            <a:pPr algn="ctr">
              <a:lnSpc>
                <a:spcPct val="93000"/>
              </a:lnSpc>
              <a:buClr>
                <a:srgbClr val="000000"/>
              </a:buClr>
              <a:buSzPct val="45000"/>
              <a:defRPr/>
            </a:pPr>
            <a:r>
              <a:rPr lang="id-ID" sz="1600" dirty="0">
                <a:effectLst>
                  <a:outerShdw blurRad="38100" dist="38100" dir="2700000" algn="tl">
                    <a:srgbClr val="000000"/>
                  </a:outerShdw>
                </a:effectLst>
                <a:cs typeface="Arial" charset="0"/>
              </a:rPr>
              <a:t>Fokus pada Quality &amp; </a:t>
            </a:r>
            <a:r>
              <a:rPr lang="id-ID" sz="1600" dirty="0" smtClean="0">
                <a:effectLst>
                  <a:outerShdw blurRad="38100" dist="38100" dir="2700000" algn="tl">
                    <a:srgbClr val="000000"/>
                  </a:outerShdw>
                </a:effectLst>
                <a:cs typeface="Arial" charset="0"/>
              </a:rPr>
              <a:t>Safety</a:t>
            </a:r>
            <a:endParaRPr lang="en-US" sz="1600" dirty="0">
              <a:effectLst>
                <a:outerShdw blurRad="38100" dist="38100" dir="2700000" algn="tl">
                  <a:srgbClr val="000000"/>
                </a:outerShdw>
              </a:effectLst>
              <a:cs typeface="Arial" charset="0"/>
            </a:endParaRPr>
          </a:p>
        </p:txBody>
      </p:sp>
      <p:sp>
        <p:nvSpPr>
          <p:cNvPr id="95248" name="Rectangle 16"/>
          <p:cNvSpPr>
            <a:spLocks noChangeArrowheads="1"/>
          </p:cNvSpPr>
          <p:nvPr/>
        </p:nvSpPr>
        <p:spPr bwMode="auto">
          <a:xfrm>
            <a:off x="8907339" y="2209360"/>
            <a:ext cx="1203573" cy="60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4" tIns="45708" rIns="91414" bIns="45708">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lnSpc>
                <a:spcPct val="80000"/>
              </a:lnSpc>
              <a:buClr>
                <a:schemeClr val="hlink"/>
              </a:buClr>
              <a:buSzPct val="70000"/>
              <a:buFont typeface="Wingdings" panose="05000000000000000000" pitchFamily="2" charset="2"/>
              <a:buNone/>
            </a:pPr>
            <a:r>
              <a:rPr lang="id-ID" altLang="en-US" sz="1400" b="1" dirty="0">
                <a:latin typeface="Constantia" panose="02030602050306030303" pitchFamily="18" charset="0"/>
              </a:rPr>
              <a:t>Mampu </a:t>
            </a:r>
            <a:r>
              <a:rPr lang="id-ID" altLang="en-US" sz="1400" b="1" dirty="0" smtClean="0">
                <a:latin typeface="Constantia" panose="02030602050306030303" pitchFamily="18" charset="0"/>
              </a:rPr>
              <a:t>bekerja dalam tim</a:t>
            </a:r>
            <a:endParaRPr lang="en-US" altLang="en-US" sz="1400" b="1" dirty="0">
              <a:latin typeface="Constantia" panose="02030602050306030303" pitchFamily="18" charset="0"/>
            </a:endParaRPr>
          </a:p>
        </p:txBody>
      </p:sp>
      <p:sp>
        <p:nvSpPr>
          <p:cNvPr id="95249" name="Rectangle 17"/>
          <p:cNvSpPr>
            <a:spLocks noChangeArrowheads="1"/>
          </p:cNvSpPr>
          <p:nvPr/>
        </p:nvSpPr>
        <p:spPr bwMode="auto">
          <a:xfrm>
            <a:off x="8126838" y="3661246"/>
            <a:ext cx="1361564" cy="954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4" tIns="45708" rIns="91414" bIns="45708">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lnSpc>
                <a:spcPct val="80000"/>
              </a:lnSpc>
              <a:buClr>
                <a:schemeClr val="hlink"/>
              </a:buClr>
              <a:buSzPct val="70000"/>
              <a:buFont typeface="Wingdings" panose="05000000000000000000" pitchFamily="2" charset="2"/>
              <a:buNone/>
            </a:pPr>
            <a:r>
              <a:rPr lang="id-ID" altLang="en-US" sz="1400" b="1" dirty="0">
                <a:latin typeface="Constantia" panose="02030602050306030303" pitchFamily="18" charset="0"/>
              </a:rPr>
              <a:t>Mampu berpikir kreatif, </a:t>
            </a:r>
            <a:r>
              <a:rPr lang="id-ID" altLang="en-US" sz="1400" b="1" dirty="0" smtClean="0">
                <a:latin typeface="Constantia" panose="02030602050306030303" pitchFamily="18" charset="0"/>
              </a:rPr>
              <a:t>kritis, rasional &amp; komunikatif</a:t>
            </a:r>
            <a:endParaRPr lang="en-US" altLang="en-US" sz="1400" b="1" dirty="0">
              <a:latin typeface="Constantia" panose="02030602050306030303" pitchFamily="18" charset="0"/>
            </a:endParaRPr>
          </a:p>
        </p:txBody>
      </p:sp>
      <p:sp>
        <p:nvSpPr>
          <p:cNvPr id="376852" name="Rectangle 20"/>
          <p:cNvSpPr>
            <a:spLocks noChangeArrowheads="1"/>
          </p:cNvSpPr>
          <p:nvPr/>
        </p:nvSpPr>
        <p:spPr bwMode="auto">
          <a:xfrm>
            <a:off x="2586038" y="4843463"/>
            <a:ext cx="1854200" cy="584200"/>
          </a:xfrm>
          <a:prstGeom prst="rect">
            <a:avLst/>
          </a:prstGeom>
          <a:noFill/>
          <a:ln w="9525">
            <a:noFill/>
            <a:miter lim="800000"/>
            <a:headEnd/>
            <a:tailEnd/>
          </a:ln>
          <a:effectLst/>
        </p:spPr>
        <p:txBody>
          <a:bodyPr lIns="91414" tIns="45708" rIns="91414" bIns="45708">
            <a:spAutoFit/>
          </a:bodyPr>
          <a:lstStyle/>
          <a:p>
            <a:pPr algn="ctr">
              <a:lnSpc>
                <a:spcPct val="80000"/>
              </a:lnSpc>
              <a:defRPr/>
            </a:pPr>
            <a:r>
              <a:rPr lang="id-ID" sz="2000" dirty="0">
                <a:effectLst>
                  <a:outerShdw blurRad="38100" dist="38100" dir="2700000" algn="tl">
                    <a:srgbClr val="000000"/>
                  </a:outerShdw>
                </a:effectLst>
                <a:latin typeface="Tahoma" pitchFamily="34" charset="0"/>
                <a:cs typeface="Arial" charset="0"/>
              </a:rPr>
              <a:t>Good </a:t>
            </a:r>
          </a:p>
          <a:p>
            <a:pPr algn="ctr">
              <a:lnSpc>
                <a:spcPct val="80000"/>
              </a:lnSpc>
              <a:defRPr/>
            </a:pPr>
            <a:r>
              <a:rPr lang="id-ID" sz="2000" dirty="0">
                <a:effectLst>
                  <a:outerShdw blurRad="38100" dist="38100" dir="2700000" algn="tl">
                    <a:srgbClr val="000000"/>
                  </a:outerShdw>
                </a:effectLst>
                <a:latin typeface="Tahoma" pitchFamily="34" charset="0"/>
                <a:cs typeface="Arial" charset="0"/>
              </a:rPr>
              <a:t>Looking</a:t>
            </a:r>
            <a:endParaRPr lang="en-US" sz="2000" dirty="0">
              <a:effectLst>
                <a:outerShdw blurRad="38100" dist="38100" dir="2700000" algn="tl">
                  <a:srgbClr val="000000"/>
                </a:outerShdw>
              </a:effectLst>
              <a:latin typeface="Tahoma" pitchFamily="34" charset="0"/>
              <a:cs typeface="Arial" charset="0"/>
            </a:endParaRPr>
          </a:p>
        </p:txBody>
      </p:sp>
      <p:sp>
        <p:nvSpPr>
          <p:cNvPr id="95251" name="Rectangle 21"/>
          <p:cNvSpPr>
            <a:spLocks noChangeArrowheads="1"/>
          </p:cNvSpPr>
          <p:nvPr/>
        </p:nvSpPr>
        <p:spPr bwMode="auto">
          <a:xfrm>
            <a:off x="2524125" y="2886084"/>
            <a:ext cx="1785938" cy="78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4" tIns="45708" rIns="91414" bIns="45708">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lnSpc>
                <a:spcPct val="80000"/>
              </a:lnSpc>
              <a:buClr>
                <a:schemeClr val="hlink"/>
              </a:buClr>
              <a:buSzPct val="70000"/>
              <a:buFont typeface="Wingdings" panose="05000000000000000000" pitchFamily="2" charset="2"/>
              <a:buNone/>
            </a:pPr>
            <a:r>
              <a:rPr lang="id-ID" altLang="en-US" sz="1400" dirty="0" smtClean="0">
                <a:latin typeface="Tahoma" panose="020B0604030504040204" pitchFamily="34" charset="0"/>
              </a:rPr>
              <a:t>Memiliki target bekerja, expertise</a:t>
            </a:r>
            <a:r>
              <a:rPr lang="id-ID" altLang="en-US" sz="1400" dirty="0">
                <a:latin typeface="Tahoma" panose="020B0604030504040204" pitchFamily="34" charset="0"/>
              </a:rPr>
              <a:t>, dan menghasilkan yang terbaik</a:t>
            </a:r>
            <a:endParaRPr lang="en-US" altLang="en-US" sz="1400" dirty="0">
              <a:latin typeface="Tahoma" panose="020B0604030504040204" pitchFamily="34" charset="0"/>
            </a:endParaRPr>
          </a:p>
        </p:txBody>
      </p:sp>
      <p:sp>
        <p:nvSpPr>
          <p:cNvPr id="376854" name="Rectangle 22"/>
          <p:cNvSpPr>
            <a:spLocks noChangeArrowheads="1"/>
          </p:cNvSpPr>
          <p:nvPr/>
        </p:nvSpPr>
        <p:spPr bwMode="auto">
          <a:xfrm>
            <a:off x="4024313" y="1439071"/>
            <a:ext cx="1582737" cy="954083"/>
          </a:xfrm>
          <a:prstGeom prst="rect">
            <a:avLst/>
          </a:prstGeom>
          <a:noFill/>
          <a:ln w="9525">
            <a:noFill/>
            <a:miter lim="800000"/>
            <a:headEnd/>
            <a:tailEnd/>
          </a:ln>
          <a:effectLst/>
        </p:spPr>
        <p:txBody>
          <a:bodyPr wrap="square" lIns="91414" tIns="45708" rIns="91414" bIns="45708">
            <a:spAutoFit/>
          </a:bodyPr>
          <a:lstStyle/>
          <a:p>
            <a:pPr algn="ctr">
              <a:lnSpc>
                <a:spcPct val="80000"/>
              </a:lnSpc>
              <a:defRPr/>
            </a:pPr>
            <a:r>
              <a:rPr lang="id-ID" sz="1400" dirty="0">
                <a:solidFill>
                  <a:srgbClr val="000000"/>
                </a:solidFill>
                <a:effectLst>
                  <a:outerShdw blurRad="38100" dist="38100" dir="2700000" algn="tl">
                    <a:srgbClr val="FFFFFF"/>
                  </a:outerShdw>
                </a:effectLst>
                <a:latin typeface="Tahoma" pitchFamily="34" charset="0"/>
                <a:cs typeface="Arial" charset="0"/>
              </a:rPr>
              <a:t>Tepat </a:t>
            </a:r>
            <a:r>
              <a:rPr lang="id-ID" sz="1400" dirty="0" smtClean="0">
                <a:solidFill>
                  <a:srgbClr val="000000"/>
                </a:solidFill>
                <a:effectLst>
                  <a:outerShdw blurRad="38100" dist="38100" dir="2700000" algn="tl">
                    <a:srgbClr val="FFFFFF"/>
                  </a:outerShdw>
                </a:effectLst>
                <a:latin typeface="Tahoma" pitchFamily="34" charset="0"/>
                <a:cs typeface="Arial" charset="0"/>
              </a:rPr>
              <a:t>dalam perencanaan</a:t>
            </a:r>
            <a:r>
              <a:rPr lang="id-ID" sz="1400" dirty="0">
                <a:solidFill>
                  <a:srgbClr val="000000"/>
                </a:solidFill>
                <a:effectLst>
                  <a:outerShdw blurRad="38100" dist="38100" dir="2700000" algn="tl">
                    <a:srgbClr val="FFFFFF"/>
                  </a:outerShdw>
                </a:effectLst>
                <a:latin typeface="Tahoma" pitchFamily="34" charset="0"/>
                <a:cs typeface="Arial" charset="0"/>
              </a:rPr>
              <a:t>, </a:t>
            </a:r>
            <a:r>
              <a:rPr lang="id-ID" sz="1400" dirty="0" smtClean="0">
                <a:solidFill>
                  <a:srgbClr val="000000"/>
                </a:solidFill>
                <a:effectLst>
                  <a:outerShdw blurRad="38100" dist="38100" dir="2700000" algn="tl">
                    <a:srgbClr val="FFFFFF"/>
                  </a:outerShdw>
                </a:effectLst>
                <a:latin typeface="Tahoma" pitchFamily="34" charset="0"/>
                <a:cs typeface="Arial" charset="0"/>
              </a:rPr>
              <a:t>pelaksanaan </a:t>
            </a:r>
            <a:r>
              <a:rPr lang="id-ID" sz="1400" dirty="0">
                <a:solidFill>
                  <a:srgbClr val="000000"/>
                </a:solidFill>
                <a:effectLst>
                  <a:outerShdw blurRad="38100" dist="38100" dir="2700000" algn="tl">
                    <a:srgbClr val="FFFFFF"/>
                  </a:outerShdw>
                </a:effectLst>
                <a:latin typeface="Tahoma" pitchFamily="34" charset="0"/>
                <a:cs typeface="Arial" charset="0"/>
              </a:rPr>
              <a:t>dan </a:t>
            </a:r>
            <a:r>
              <a:rPr lang="id-ID" sz="1400" dirty="0" smtClean="0">
                <a:solidFill>
                  <a:srgbClr val="000000"/>
                </a:solidFill>
                <a:effectLst>
                  <a:outerShdw blurRad="38100" dist="38100" dir="2700000" algn="tl">
                    <a:srgbClr val="FFFFFF"/>
                  </a:outerShdw>
                </a:effectLst>
                <a:latin typeface="Tahoma" pitchFamily="34" charset="0"/>
                <a:cs typeface="Arial" charset="0"/>
              </a:rPr>
              <a:t>mendokumentasikan pekerjaan</a:t>
            </a:r>
            <a:endParaRPr lang="en-US" sz="1400" dirty="0">
              <a:solidFill>
                <a:srgbClr val="000000"/>
              </a:solidFill>
              <a:effectLst>
                <a:outerShdw blurRad="38100" dist="38100" dir="2700000" algn="tl">
                  <a:srgbClr val="FFFFFF"/>
                </a:outerShdw>
              </a:effectLst>
              <a:latin typeface="Tahoma" pitchFamily="34" charset="0"/>
              <a:cs typeface="Arial" charset="0"/>
            </a:endParaRPr>
          </a:p>
        </p:txBody>
      </p:sp>
      <p:sp>
        <p:nvSpPr>
          <p:cNvPr id="376855" name="Rectangle 23"/>
          <p:cNvSpPr>
            <a:spLocks noChangeArrowheads="1"/>
          </p:cNvSpPr>
          <p:nvPr/>
        </p:nvSpPr>
        <p:spPr bwMode="auto">
          <a:xfrm>
            <a:off x="5916613" y="1013256"/>
            <a:ext cx="1501775" cy="491136"/>
          </a:xfrm>
          <a:prstGeom prst="rect">
            <a:avLst/>
          </a:prstGeom>
          <a:noFill/>
          <a:ln w="9525">
            <a:noFill/>
            <a:miter lim="800000"/>
            <a:headEnd/>
            <a:tailEnd/>
          </a:ln>
          <a:effectLst/>
        </p:spPr>
        <p:txBody>
          <a:bodyPr lIns="91414" tIns="45708" rIns="91414" bIns="45708">
            <a:spAutoFit/>
          </a:bodyPr>
          <a:lstStyle/>
          <a:p>
            <a:pPr algn="ctr">
              <a:lnSpc>
                <a:spcPct val="80000"/>
              </a:lnSpc>
              <a:spcBef>
                <a:spcPct val="20000"/>
              </a:spcBef>
              <a:buClr>
                <a:schemeClr val="hlink"/>
              </a:buClr>
              <a:buSzPct val="70000"/>
              <a:defRPr/>
            </a:pPr>
            <a:r>
              <a:rPr lang="id-ID" sz="1600" dirty="0" smtClean="0">
                <a:effectLst>
                  <a:outerShdw blurRad="38100" dist="38100" dir="2700000" algn="tl">
                    <a:srgbClr val="000000"/>
                  </a:outerShdw>
                </a:effectLst>
                <a:cs typeface="Arial" charset="0"/>
              </a:rPr>
              <a:t>Menguasai IPTEK</a:t>
            </a:r>
            <a:endParaRPr lang="en-US" sz="1600" dirty="0">
              <a:effectLst>
                <a:outerShdw blurRad="38100" dist="38100" dir="2700000" algn="tl">
                  <a:srgbClr val="000000"/>
                </a:outerShdw>
              </a:effectLst>
              <a:cs typeface="Arial" charset="0"/>
            </a:endParaRPr>
          </a:p>
        </p:txBody>
      </p:sp>
      <p:sp>
        <p:nvSpPr>
          <p:cNvPr id="376856" name="Rectangle 24"/>
          <p:cNvSpPr>
            <a:spLocks noChangeArrowheads="1"/>
          </p:cNvSpPr>
          <p:nvPr/>
        </p:nvSpPr>
        <p:spPr bwMode="auto">
          <a:xfrm>
            <a:off x="4008438" y="2917826"/>
            <a:ext cx="4572000" cy="923925"/>
          </a:xfrm>
          <a:prstGeom prst="rect">
            <a:avLst/>
          </a:prstGeom>
          <a:noFill/>
          <a:ln w="9525">
            <a:noFill/>
            <a:miter lim="800000"/>
            <a:headEnd/>
            <a:tailEnd/>
          </a:ln>
          <a:effectLst/>
        </p:spPr>
        <p:txBody>
          <a:bodyPr lIns="91414" tIns="45708" rIns="91414" bIns="45708">
            <a:spAutoFit/>
          </a:bodyPr>
          <a:lstStyle/>
          <a:p>
            <a:pPr marL="536575" algn="ctr">
              <a:tabLst>
                <a:tab pos="628650" algn="l"/>
              </a:tabLst>
              <a:defRPr/>
            </a:pPr>
            <a:r>
              <a:rPr lang="id-ID" b="1" dirty="0">
                <a:solidFill>
                  <a:schemeClr val="bg1"/>
                </a:solidFill>
                <a:effectLst>
                  <a:outerShdw blurRad="38100" dist="38100" dir="2700000" algn="tl">
                    <a:srgbClr val="000000"/>
                  </a:outerShdw>
                </a:effectLst>
                <a:cs typeface="Arial" charset="0"/>
              </a:rPr>
              <a:t>NEEDS:</a:t>
            </a:r>
          </a:p>
          <a:p>
            <a:pPr marL="720725" algn="ctr">
              <a:defRPr/>
            </a:pPr>
            <a:r>
              <a:rPr lang="id-ID" b="1" dirty="0">
                <a:solidFill>
                  <a:schemeClr val="bg1"/>
                </a:solidFill>
                <a:effectLst>
                  <a:outerShdw blurRad="38100" dist="38100" dir="2700000" algn="tl">
                    <a:srgbClr val="000000"/>
                  </a:outerShdw>
                </a:effectLst>
                <a:cs typeface="Arial" charset="0"/>
              </a:rPr>
              <a:t>Kompetensi  Nakes profesional </a:t>
            </a:r>
          </a:p>
          <a:p>
            <a:pPr algn="ctr">
              <a:defRPr/>
            </a:pPr>
            <a:endParaRPr lang="en-US" b="1" dirty="0">
              <a:solidFill>
                <a:schemeClr val="bg1"/>
              </a:solidFill>
              <a:effectLst>
                <a:outerShdw blurRad="38100" dist="38100" dir="2700000" algn="tl">
                  <a:srgbClr val="000000"/>
                </a:outerShdw>
              </a:effectLst>
              <a:cs typeface="Arial" charset="0"/>
            </a:endParaRPr>
          </a:p>
        </p:txBody>
      </p:sp>
      <p:sp>
        <p:nvSpPr>
          <p:cNvPr id="95255" name="Slide Number Placeholder 24"/>
          <p:cNvSpPr txBox="1">
            <a:spLocks noGrp="1"/>
          </p:cNvSpPr>
          <p:nvPr/>
        </p:nvSpPr>
        <p:spPr bwMode="auto">
          <a:xfrm>
            <a:off x="9448800" y="6356351"/>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r" eaLnBrk="1" hangingPunct="1">
              <a:spcBef>
                <a:spcPct val="0"/>
              </a:spcBef>
              <a:buFontTx/>
              <a:buNone/>
            </a:pPr>
            <a:fld id="{979DEC00-982C-406A-B307-581D8E37C6BC}" type="slidenum">
              <a:rPr lang="en-US" altLang="en-US" sz="1200">
                <a:solidFill>
                  <a:srgbClr val="000000"/>
                </a:solidFill>
                <a:latin typeface="Arial" panose="020B0604020202020204" pitchFamily="34" charset="0"/>
              </a:rPr>
              <a:pPr algn="r" eaLnBrk="1" hangingPunct="1">
                <a:spcBef>
                  <a:spcPct val="0"/>
                </a:spcBef>
                <a:buFontTx/>
                <a:buNone/>
              </a:pPr>
              <a:t>42</a:t>
            </a:fld>
            <a:endParaRPr lang="en-US" altLang="en-US" sz="1200">
              <a:solidFill>
                <a:srgbClr val="000000"/>
              </a:solidFill>
              <a:latin typeface="Arial" panose="020B0604020202020204" pitchFamily="34" charset="0"/>
            </a:endParaRPr>
          </a:p>
        </p:txBody>
      </p:sp>
      <p:sp>
        <p:nvSpPr>
          <p:cNvPr id="2" name="TextBox 1"/>
          <p:cNvSpPr txBox="1"/>
          <p:nvPr/>
        </p:nvSpPr>
        <p:spPr>
          <a:xfrm>
            <a:off x="856456" y="397014"/>
            <a:ext cx="3167857" cy="707886"/>
          </a:xfrm>
          <a:prstGeom prst="rect">
            <a:avLst/>
          </a:prstGeom>
          <a:solidFill>
            <a:schemeClr val="accent1">
              <a:lumMod val="20000"/>
              <a:lumOff val="80000"/>
            </a:schemeClr>
          </a:solidFill>
        </p:spPr>
        <p:txBody>
          <a:bodyPr wrap="square" rtlCol="0">
            <a:spAutoFit/>
          </a:bodyPr>
          <a:lstStyle/>
          <a:p>
            <a:pPr algn="ctr"/>
            <a:r>
              <a:rPr lang="id-ID" sz="4000" b="1" dirty="0" smtClean="0"/>
              <a:t>PROFESIONAL</a:t>
            </a:r>
            <a:endParaRPr lang="id-ID" sz="4000" b="1" dirty="0"/>
          </a:p>
        </p:txBody>
      </p:sp>
      <p:pic>
        <p:nvPicPr>
          <p:cNvPr id="24" name="Picture 3" descr="SBRF-16236"/>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24676" y="1303087"/>
            <a:ext cx="1524000" cy="1447800"/>
          </a:xfrm>
          <a:prstGeom prst="rect">
            <a:avLst/>
          </a:prstGeom>
          <a:noFill/>
          <a:ln>
            <a:noFill/>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162893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76845"/>
                                        </p:tgtEl>
                                        <p:attrNameLst>
                                          <p:attrName>style.visibility</p:attrName>
                                        </p:attrNameLst>
                                      </p:cBhvr>
                                      <p:to>
                                        <p:strVal val="visible"/>
                                      </p:to>
                                    </p:set>
                                    <p:animEffect transition="in" filter="fade">
                                      <p:cBhvr>
                                        <p:cTn id="7" dur="1000"/>
                                        <p:tgtEl>
                                          <p:spTgt spid="376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4063" y="44451"/>
            <a:ext cx="8172450" cy="708025"/>
          </a:xfrm>
          <a:prstGeom prst="rect">
            <a:avLst/>
          </a:prstGeom>
          <a:noFill/>
        </p:spPr>
        <p:txBody>
          <a:bodyPr>
            <a:spAutoFit/>
          </a:bodyPr>
          <a:lstStyle/>
          <a:p>
            <a:pPr algn="ctr" eaLnBrk="1" hangingPunct="1">
              <a:defRPr/>
            </a:pPr>
            <a:r>
              <a:rPr lang="id-ID" sz="4000" b="1" dirty="0">
                <a:ln w="0"/>
                <a:solidFill>
                  <a:schemeClr val="bg2">
                    <a:lumMod val="25000"/>
                  </a:schemeClr>
                </a:solidFill>
                <a:latin typeface="Arial" charset="0"/>
                <a:ea typeface="ＭＳ Ｐゴシック" charset="-128"/>
                <a:cs typeface="Arial" pitchFamily="34" charset="0"/>
              </a:rPr>
              <a:t>Apa yang harus </a:t>
            </a:r>
            <a:r>
              <a:rPr lang="id-ID" sz="4000" b="1" u="sng" dirty="0">
                <a:ln w="0"/>
                <a:solidFill>
                  <a:schemeClr val="bg2">
                    <a:lumMod val="25000"/>
                  </a:schemeClr>
                </a:solidFill>
                <a:latin typeface="Arial" charset="0"/>
                <a:ea typeface="ＭＳ Ｐゴシック" charset="-128"/>
                <a:cs typeface="Arial" pitchFamily="34" charset="0"/>
              </a:rPr>
              <a:t>ANDA</a:t>
            </a:r>
            <a:r>
              <a:rPr lang="id-ID" sz="4000" b="1" dirty="0">
                <a:ln w="0"/>
                <a:solidFill>
                  <a:schemeClr val="bg2">
                    <a:lumMod val="25000"/>
                  </a:schemeClr>
                </a:solidFill>
                <a:latin typeface="Arial" charset="0"/>
                <a:ea typeface="ＭＳ Ｐゴシック" charset="-128"/>
                <a:cs typeface="Arial" pitchFamily="34" charset="0"/>
              </a:rPr>
              <a:t> lakukan?</a:t>
            </a:r>
            <a:endParaRPr lang="id-ID" sz="4000" dirty="0">
              <a:solidFill>
                <a:schemeClr val="bg2">
                  <a:lumMod val="25000"/>
                </a:schemeClr>
              </a:solidFill>
              <a:latin typeface="Arial" charset="0"/>
              <a:ea typeface="ＭＳ Ｐゴシック" pitchFamily="34" charset="-128"/>
              <a:cs typeface="Arial" pitchFamily="34" charset="0"/>
            </a:endParaRPr>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51088" y="752475"/>
            <a:ext cx="2279650"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a:spLocks noChangeArrowheads="1"/>
          </p:cNvSpPr>
          <p:nvPr/>
        </p:nvSpPr>
        <p:spPr bwMode="auto">
          <a:xfrm>
            <a:off x="3071814" y="2157413"/>
            <a:ext cx="2447925"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id-ID" altLang="id-ID" sz="1600">
                <a:ea typeface="MS PGothic" panose="020B0600070205080204" pitchFamily="34" charset="-128"/>
                <a:cs typeface="Arial" panose="020B0604020202020204" pitchFamily="34" charset="0"/>
              </a:rPr>
              <a:t>Menguasai bahasa asing baik bahasa Inggris maupun bahasa asing lainnya.</a:t>
            </a:r>
          </a:p>
        </p:txBody>
      </p:sp>
      <p:pic>
        <p:nvPicPr>
          <p:cNvPr id="7" name="Picture 6"/>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5808663" y="766764"/>
            <a:ext cx="1657350" cy="171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a:spLocks noChangeArrowheads="1"/>
          </p:cNvSpPr>
          <p:nvPr/>
        </p:nvSpPr>
        <p:spPr bwMode="auto">
          <a:xfrm>
            <a:off x="5975351" y="2528888"/>
            <a:ext cx="1630363"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id-ID" altLang="id-ID" sz="1600">
                <a:ea typeface="MS PGothic" panose="020B0600070205080204" pitchFamily="34" charset="-128"/>
                <a:cs typeface="Arial" panose="020B0604020202020204" pitchFamily="34" charset="0"/>
              </a:rPr>
              <a:t>Meningkatkan keterampilan melalui pelatihan dan sertifikasi bertaraf ASEAN dan internasional.</a:t>
            </a:r>
            <a:endParaRPr lang="en-US" altLang="id-ID" sz="1600">
              <a:ea typeface="MS PGothic" panose="020B0600070205080204" pitchFamily="34" charset="-128"/>
              <a:cs typeface="Arial" panose="020B0604020202020204" pitchFamily="34" charset="0"/>
            </a:endParaRPr>
          </a:p>
        </p:txBody>
      </p:sp>
      <p:pic>
        <p:nvPicPr>
          <p:cNvPr id="9" name="Picture 8"/>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1804988" y="3408364"/>
            <a:ext cx="2228850" cy="146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a:spLocks noChangeArrowheads="1"/>
          </p:cNvSpPr>
          <p:nvPr/>
        </p:nvSpPr>
        <p:spPr bwMode="auto">
          <a:xfrm>
            <a:off x="1804988" y="4887913"/>
            <a:ext cx="222885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id-ID" altLang="id-ID" sz="1600">
                <a:ea typeface="MS PGothic" panose="020B0600070205080204" pitchFamily="34" charset="-128"/>
                <a:cs typeface="Arial" panose="020B0604020202020204" pitchFamily="34" charset="0"/>
              </a:rPr>
              <a:t>Memperluas networking, tidak hanya di Indonesia tetapi juga di ASEAN.</a:t>
            </a:r>
            <a:endParaRPr lang="en-US" altLang="id-ID" sz="1600">
              <a:ea typeface="MS PGothic" panose="020B0600070205080204" pitchFamily="34" charset="-128"/>
              <a:cs typeface="Arial" panose="020B0604020202020204" pitchFamily="34" charset="0"/>
            </a:endParaRPr>
          </a:p>
        </p:txBody>
      </p:sp>
      <p:pic>
        <p:nvPicPr>
          <p:cNvPr id="3" name="Picture 2"/>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8347075" y="1216025"/>
            <a:ext cx="1550988"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8334376" y="3281363"/>
            <a:ext cx="2092325"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Char char="•"/>
            </a:pPr>
            <a:r>
              <a:rPr lang="id-ID" altLang="id-ID" sz="1600" dirty="0">
                <a:ea typeface="MS PGothic" panose="020B0600070205080204" pitchFamily="34" charset="-128"/>
                <a:cs typeface="Arial" panose="020B0604020202020204" pitchFamily="34" charset="0"/>
              </a:rPr>
              <a:t>Memahami MRA dan ASEAN MNP </a:t>
            </a:r>
            <a:r>
              <a:rPr lang="id-ID" altLang="id-ID" sz="1600" i="1" dirty="0">
                <a:ea typeface="MS PGothic" panose="020B0600070205080204" pitchFamily="34" charset="-128"/>
                <a:cs typeface="Arial" panose="020B0604020202020204" pitchFamily="34" charset="0"/>
              </a:rPr>
              <a:t>Agreement</a:t>
            </a:r>
            <a:r>
              <a:rPr lang="id-ID" altLang="id-ID" sz="1600" dirty="0">
                <a:ea typeface="MS PGothic" panose="020B0600070205080204" pitchFamily="34" charset="-128"/>
                <a:cs typeface="Arial" panose="020B0604020202020204" pitchFamily="34" charset="0"/>
              </a:rPr>
              <a:t> beserta komitmennya dari semua negara anggota ASEAN</a:t>
            </a:r>
            <a:r>
              <a:rPr lang="id-ID" altLang="id-ID" sz="1600" dirty="0" smtClean="0">
                <a:ea typeface="MS PGothic" panose="020B0600070205080204" pitchFamily="34" charset="-128"/>
                <a:cs typeface="Arial" panose="020B0604020202020204" pitchFamily="34" charset="0"/>
              </a:rPr>
              <a:t>.</a:t>
            </a:r>
            <a:endParaRPr lang="en-US" altLang="id-ID" sz="1600" dirty="0" smtClean="0">
              <a:ea typeface="MS PGothic" panose="020B0600070205080204" pitchFamily="34" charset="-128"/>
              <a:cs typeface="Arial" panose="020B0604020202020204" pitchFamily="34" charset="0"/>
            </a:endParaRPr>
          </a:p>
          <a:p>
            <a:pPr eaLnBrk="1" hangingPunct="1">
              <a:spcBef>
                <a:spcPct val="0"/>
              </a:spcBef>
              <a:buFontTx/>
              <a:buChar char="•"/>
            </a:pPr>
            <a:endParaRPr lang="id-ID" altLang="id-ID" sz="1600" dirty="0">
              <a:ea typeface="MS PGothic" panose="020B0600070205080204" pitchFamily="34" charset="-128"/>
              <a:cs typeface="Arial" panose="020B0604020202020204" pitchFamily="34" charset="0"/>
            </a:endParaRPr>
          </a:p>
          <a:p>
            <a:pPr eaLnBrk="1" hangingPunct="1">
              <a:spcBef>
                <a:spcPct val="0"/>
              </a:spcBef>
              <a:buFontTx/>
              <a:buChar char="•"/>
            </a:pPr>
            <a:r>
              <a:rPr lang="id-ID" altLang="id-ID" sz="1600" dirty="0">
                <a:ea typeface="MS PGothic" panose="020B0600070205080204" pitchFamily="34" charset="-128"/>
                <a:cs typeface="Arial" panose="020B0604020202020204" pitchFamily="34" charset="0"/>
              </a:rPr>
              <a:t>Mematuhi peraturan domestik di negara-negara ASEAN</a:t>
            </a:r>
            <a:endParaRPr lang="en-US" altLang="id-ID" sz="1600" dirty="0">
              <a:ea typeface="MS PGothic" panose="020B0600070205080204" pitchFamily="34" charset="-128"/>
              <a:cs typeface="Arial" panose="020B0604020202020204" pitchFamily="34" charset="0"/>
            </a:endParaRPr>
          </a:p>
        </p:txBody>
      </p:sp>
      <p:sp>
        <p:nvSpPr>
          <p:cNvPr id="104459" name="Slide Number Placeholder 5"/>
          <p:cNvSpPr txBox="1">
            <a:spLocks/>
          </p:cNvSpPr>
          <p:nvPr/>
        </p:nvSpPr>
        <p:spPr bwMode="auto">
          <a:xfrm>
            <a:off x="9863138" y="6249988"/>
            <a:ext cx="804862" cy="6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eaLnBrk="1" hangingPunct="1">
              <a:spcBef>
                <a:spcPct val="0"/>
              </a:spcBef>
              <a:buFontTx/>
              <a:buNone/>
            </a:pPr>
            <a:fld id="{2FE36EAD-0320-4618-AE46-C8896EC34C98}" type="slidenum">
              <a:rPr lang="en-US" altLang="en-US" sz="1400">
                <a:solidFill>
                  <a:srgbClr val="A6A6A6"/>
                </a:solidFill>
                <a:latin typeface="Arial" panose="020B0604020202020204" pitchFamily="34" charset="0"/>
                <a:ea typeface="MS PGothic" panose="020B0600070205080204" pitchFamily="34" charset="-128"/>
              </a:rPr>
              <a:pPr algn="ctr" eaLnBrk="1" hangingPunct="1">
                <a:spcBef>
                  <a:spcPct val="0"/>
                </a:spcBef>
                <a:buFontTx/>
                <a:buNone/>
              </a:pPr>
              <a:t>43</a:t>
            </a:fld>
            <a:endParaRPr lang="en-US" altLang="en-US" sz="1400">
              <a:solidFill>
                <a:srgbClr val="A6A6A6"/>
              </a:solidFill>
              <a:latin typeface="Arial" panose="020B0604020202020204" pitchFamily="34" charset="0"/>
              <a:ea typeface="MS PGothic" panose="020B0600070205080204" pitchFamily="34" charset="-128"/>
            </a:endParaRPr>
          </a:p>
        </p:txBody>
      </p:sp>
      <p:pic>
        <p:nvPicPr>
          <p:cNvPr id="104460" name="Picture 2" descr="Hasil gambar untuk GAMBAR MOTIVASI"/>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630739" y="4524376"/>
            <a:ext cx="2835275" cy="149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4749801" y="6054725"/>
            <a:ext cx="30257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eaLnBrk="1" hangingPunct="1">
              <a:spcBef>
                <a:spcPct val="0"/>
              </a:spcBef>
              <a:buFontTx/>
              <a:buNone/>
            </a:pPr>
            <a:r>
              <a:rPr lang="id-ID" altLang="id-ID" sz="1600">
                <a:ea typeface="MS PGothic" panose="020B0600070205080204" pitchFamily="34" charset="-128"/>
                <a:cs typeface="Arial" panose="020B0604020202020204" pitchFamily="34" charset="0"/>
              </a:rPr>
              <a:t>Memiliki fleksibilitas dan motivasi tinggi untuk maju</a:t>
            </a:r>
          </a:p>
        </p:txBody>
      </p:sp>
    </p:spTree>
    <p:extLst>
      <p:ext uri="{BB962C8B-B14F-4D97-AF65-F5344CB8AC3E}">
        <p14:creationId xmlns:p14="http://schemas.microsoft.com/office/powerpoint/2010/main" val="148206881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6"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down)">
                                      <p:cBhvr>
                                        <p:cTn id="31" dur="580">
                                          <p:stCondLst>
                                            <p:cond delay="0"/>
                                          </p:stCondLst>
                                        </p:cTn>
                                        <p:tgtEl>
                                          <p:spTgt spid="9"/>
                                        </p:tgtEl>
                                      </p:cBhvr>
                                    </p:animEffect>
                                    <p:anim calcmode="lin" valueType="num">
                                      <p:cBhvr>
                                        <p:cTn id="3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7" dur="26">
                                          <p:stCondLst>
                                            <p:cond delay="650"/>
                                          </p:stCondLst>
                                        </p:cTn>
                                        <p:tgtEl>
                                          <p:spTgt spid="9"/>
                                        </p:tgtEl>
                                      </p:cBhvr>
                                      <p:to x="100000" y="60000"/>
                                    </p:animScale>
                                    <p:animScale>
                                      <p:cBhvr>
                                        <p:cTn id="38" dur="166" decel="50000">
                                          <p:stCondLst>
                                            <p:cond delay="676"/>
                                          </p:stCondLst>
                                        </p:cTn>
                                        <p:tgtEl>
                                          <p:spTgt spid="9"/>
                                        </p:tgtEl>
                                      </p:cBhvr>
                                      <p:to x="100000" y="100000"/>
                                    </p:animScale>
                                    <p:animScale>
                                      <p:cBhvr>
                                        <p:cTn id="39" dur="26">
                                          <p:stCondLst>
                                            <p:cond delay="1312"/>
                                          </p:stCondLst>
                                        </p:cTn>
                                        <p:tgtEl>
                                          <p:spTgt spid="9"/>
                                        </p:tgtEl>
                                      </p:cBhvr>
                                      <p:to x="100000" y="80000"/>
                                    </p:animScale>
                                    <p:animScale>
                                      <p:cBhvr>
                                        <p:cTn id="40" dur="166" decel="50000">
                                          <p:stCondLst>
                                            <p:cond delay="1338"/>
                                          </p:stCondLst>
                                        </p:cTn>
                                        <p:tgtEl>
                                          <p:spTgt spid="9"/>
                                        </p:tgtEl>
                                      </p:cBhvr>
                                      <p:to x="100000" y="100000"/>
                                    </p:animScale>
                                    <p:animScale>
                                      <p:cBhvr>
                                        <p:cTn id="41" dur="26">
                                          <p:stCondLst>
                                            <p:cond delay="1642"/>
                                          </p:stCondLst>
                                        </p:cTn>
                                        <p:tgtEl>
                                          <p:spTgt spid="9"/>
                                        </p:tgtEl>
                                      </p:cBhvr>
                                      <p:to x="100000" y="90000"/>
                                    </p:animScale>
                                    <p:animScale>
                                      <p:cBhvr>
                                        <p:cTn id="42" dur="166" decel="50000">
                                          <p:stCondLst>
                                            <p:cond delay="1668"/>
                                          </p:stCondLst>
                                        </p:cTn>
                                        <p:tgtEl>
                                          <p:spTgt spid="9"/>
                                        </p:tgtEl>
                                      </p:cBhvr>
                                      <p:to x="100000" y="100000"/>
                                    </p:animScale>
                                    <p:animScale>
                                      <p:cBhvr>
                                        <p:cTn id="43" dur="26">
                                          <p:stCondLst>
                                            <p:cond delay="1808"/>
                                          </p:stCondLst>
                                        </p:cTn>
                                        <p:tgtEl>
                                          <p:spTgt spid="9"/>
                                        </p:tgtEl>
                                      </p:cBhvr>
                                      <p:to x="100000" y="95000"/>
                                    </p:animScale>
                                    <p:animScale>
                                      <p:cBhvr>
                                        <p:cTn id="44" dur="166" decel="50000">
                                          <p:stCondLst>
                                            <p:cond delay="1834"/>
                                          </p:stCondLst>
                                        </p:cTn>
                                        <p:tgtEl>
                                          <p:spTgt spid="9"/>
                                        </p:tgtEl>
                                      </p:cBhvr>
                                      <p:to x="100000" y="100000"/>
                                    </p:animScale>
                                  </p:childTnLst>
                                </p:cTn>
                              </p:par>
                              <p:par>
                                <p:cTn id="45" presetID="26"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80">
                                          <p:stCondLst>
                                            <p:cond delay="0"/>
                                          </p:stCondLst>
                                        </p:cTn>
                                        <p:tgtEl>
                                          <p:spTgt spid="10"/>
                                        </p:tgtEl>
                                      </p:cBhvr>
                                    </p:animEffect>
                                    <p:anim calcmode="lin" valueType="num">
                                      <p:cBhvr>
                                        <p:cTn id="4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3" dur="26">
                                          <p:stCondLst>
                                            <p:cond delay="650"/>
                                          </p:stCondLst>
                                        </p:cTn>
                                        <p:tgtEl>
                                          <p:spTgt spid="10"/>
                                        </p:tgtEl>
                                      </p:cBhvr>
                                      <p:to x="100000" y="60000"/>
                                    </p:animScale>
                                    <p:animScale>
                                      <p:cBhvr>
                                        <p:cTn id="54" dur="166" decel="50000">
                                          <p:stCondLst>
                                            <p:cond delay="676"/>
                                          </p:stCondLst>
                                        </p:cTn>
                                        <p:tgtEl>
                                          <p:spTgt spid="10"/>
                                        </p:tgtEl>
                                      </p:cBhvr>
                                      <p:to x="100000" y="100000"/>
                                    </p:animScale>
                                    <p:animScale>
                                      <p:cBhvr>
                                        <p:cTn id="55" dur="26">
                                          <p:stCondLst>
                                            <p:cond delay="1312"/>
                                          </p:stCondLst>
                                        </p:cTn>
                                        <p:tgtEl>
                                          <p:spTgt spid="10"/>
                                        </p:tgtEl>
                                      </p:cBhvr>
                                      <p:to x="100000" y="80000"/>
                                    </p:animScale>
                                    <p:animScale>
                                      <p:cBhvr>
                                        <p:cTn id="56" dur="166" decel="50000">
                                          <p:stCondLst>
                                            <p:cond delay="1338"/>
                                          </p:stCondLst>
                                        </p:cTn>
                                        <p:tgtEl>
                                          <p:spTgt spid="10"/>
                                        </p:tgtEl>
                                      </p:cBhvr>
                                      <p:to x="100000" y="100000"/>
                                    </p:animScale>
                                    <p:animScale>
                                      <p:cBhvr>
                                        <p:cTn id="57" dur="26">
                                          <p:stCondLst>
                                            <p:cond delay="1642"/>
                                          </p:stCondLst>
                                        </p:cTn>
                                        <p:tgtEl>
                                          <p:spTgt spid="10"/>
                                        </p:tgtEl>
                                      </p:cBhvr>
                                      <p:to x="100000" y="90000"/>
                                    </p:animScale>
                                    <p:animScale>
                                      <p:cBhvr>
                                        <p:cTn id="58" dur="166" decel="50000">
                                          <p:stCondLst>
                                            <p:cond delay="1668"/>
                                          </p:stCondLst>
                                        </p:cTn>
                                        <p:tgtEl>
                                          <p:spTgt spid="10"/>
                                        </p:tgtEl>
                                      </p:cBhvr>
                                      <p:to x="100000" y="100000"/>
                                    </p:animScale>
                                    <p:animScale>
                                      <p:cBhvr>
                                        <p:cTn id="59" dur="26">
                                          <p:stCondLst>
                                            <p:cond delay="1808"/>
                                          </p:stCondLst>
                                        </p:cTn>
                                        <p:tgtEl>
                                          <p:spTgt spid="10"/>
                                        </p:tgtEl>
                                      </p:cBhvr>
                                      <p:to x="100000" y="95000"/>
                                    </p:animScale>
                                    <p:animScale>
                                      <p:cBhvr>
                                        <p:cTn id="60" dur="166" decel="50000">
                                          <p:stCondLst>
                                            <p:cond delay="1834"/>
                                          </p:stCondLst>
                                        </p:cTn>
                                        <p:tgtEl>
                                          <p:spTgt spid="10"/>
                                        </p:tgtEl>
                                      </p:cBhvr>
                                      <p:to x="100000" y="100000"/>
                                    </p:animScale>
                                  </p:childTnLst>
                                </p:cTn>
                              </p:par>
                            </p:childTnLst>
                          </p:cTn>
                        </p:par>
                      </p:childTnLst>
                    </p:cTn>
                  </p:par>
                  <p:par>
                    <p:cTn id="61" fill="hold" nodeType="clickPar">
                      <p:stCondLst>
                        <p:cond delay="indefinite"/>
                      </p:stCondLst>
                      <p:childTnLst>
                        <p:par>
                          <p:cTn id="62" fill="hold" nodeType="withGroup">
                            <p:stCondLst>
                              <p:cond delay="0"/>
                            </p:stCondLst>
                            <p:childTnLst>
                              <p:par>
                                <p:cTn id="63" presetID="53" presetClass="entr" presetSubtype="16" fill="hold" nodeType="click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500" fill="hold"/>
                                        <p:tgtEl>
                                          <p:spTgt spid="3"/>
                                        </p:tgtEl>
                                        <p:attrNameLst>
                                          <p:attrName>ppt_w</p:attrName>
                                        </p:attrNameLst>
                                      </p:cBhvr>
                                      <p:tavLst>
                                        <p:tav tm="0">
                                          <p:val>
                                            <p:fltVal val="0"/>
                                          </p:val>
                                        </p:tav>
                                        <p:tav tm="100000">
                                          <p:val>
                                            <p:strVal val="#ppt_w"/>
                                          </p:val>
                                        </p:tav>
                                      </p:tavLst>
                                    </p:anim>
                                    <p:anim calcmode="lin" valueType="num">
                                      <p:cBhvr>
                                        <p:cTn id="66" dur="500" fill="hold"/>
                                        <p:tgtEl>
                                          <p:spTgt spid="3"/>
                                        </p:tgtEl>
                                        <p:attrNameLst>
                                          <p:attrName>ppt_h</p:attrName>
                                        </p:attrNameLst>
                                      </p:cBhvr>
                                      <p:tavLst>
                                        <p:tav tm="0">
                                          <p:val>
                                            <p:fltVal val="0"/>
                                          </p:val>
                                        </p:tav>
                                        <p:tav tm="100000">
                                          <p:val>
                                            <p:strVal val="#ppt_h"/>
                                          </p:val>
                                        </p:tav>
                                      </p:tavLst>
                                    </p:anim>
                                    <p:animEffect transition="in" filter="fade">
                                      <p:cBhvr>
                                        <p:cTn id="67" dur="500"/>
                                        <p:tgtEl>
                                          <p:spTgt spid="3"/>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 fill="hold"/>
                                        <p:tgtEl>
                                          <p:spTgt spid="11"/>
                                        </p:tgtEl>
                                        <p:attrNameLst>
                                          <p:attrName>ppt_w</p:attrName>
                                        </p:attrNameLst>
                                      </p:cBhvr>
                                      <p:tavLst>
                                        <p:tav tm="0">
                                          <p:val>
                                            <p:fltVal val="0"/>
                                          </p:val>
                                        </p:tav>
                                        <p:tav tm="100000">
                                          <p:val>
                                            <p:strVal val="#ppt_w"/>
                                          </p:val>
                                        </p:tav>
                                      </p:tavLst>
                                    </p:anim>
                                    <p:anim calcmode="lin" valueType="num">
                                      <p:cBhvr>
                                        <p:cTn id="71" dur="500" fill="hold"/>
                                        <p:tgtEl>
                                          <p:spTgt spid="11"/>
                                        </p:tgtEl>
                                        <p:attrNameLst>
                                          <p:attrName>ppt_h</p:attrName>
                                        </p:attrNameLst>
                                      </p:cBhvr>
                                      <p:tavLst>
                                        <p:tav tm="0">
                                          <p:val>
                                            <p:fltVal val="0"/>
                                          </p:val>
                                        </p:tav>
                                        <p:tav tm="100000">
                                          <p:val>
                                            <p:strVal val="#ppt_h"/>
                                          </p:val>
                                        </p:tav>
                                      </p:tavLst>
                                    </p:anim>
                                    <p:animEffect transition="in" filter="fade">
                                      <p:cBhvr>
                                        <p:cTn id="72" dur="500"/>
                                        <p:tgtEl>
                                          <p:spTgt spid="11"/>
                                        </p:tgtEl>
                                      </p:cBhvr>
                                    </p:animEffect>
                                  </p:childTnLst>
                                </p:cTn>
                              </p:par>
                              <p:par>
                                <p:cTn id="73" presetID="42" presetClass="entr" presetSubtype="0"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1000"/>
                                        <p:tgtEl>
                                          <p:spTgt spid="14"/>
                                        </p:tgtEl>
                                      </p:cBhvr>
                                    </p:animEffect>
                                    <p:anim calcmode="lin" valueType="num">
                                      <p:cBhvr>
                                        <p:cTn id="76" dur="1000" fill="hold"/>
                                        <p:tgtEl>
                                          <p:spTgt spid="14"/>
                                        </p:tgtEl>
                                        <p:attrNameLst>
                                          <p:attrName>ppt_x</p:attrName>
                                        </p:attrNameLst>
                                      </p:cBhvr>
                                      <p:tavLst>
                                        <p:tav tm="0">
                                          <p:val>
                                            <p:strVal val="#ppt_x"/>
                                          </p:val>
                                        </p:tav>
                                        <p:tav tm="100000">
                                          <p:val>
                                            <p:strVal val="#ppt_x"/>
                                          </p:val>
                                        </p:tav>
                                      </p:tavLst>
                                    </p:anim>
                                    <p:anim calcmode="lin" valueType="num">
                                      <p:cBhvr>
                                        <p:cTn id="7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7" descr="Gedung_BPPSDMK.jpg"/>
          <p:cNvPicPr>
            <a:picLocks noChangeAspect="1"/>
          </p:cNvPicPr>
          <p:nvPr/>
        </p:nvPicPr>
        <p:blipFill>
          <a:blip r:embed="rId3" cstate="email">
            <a:extLst>
              <a:ext uri="{28A0092B-C50C-407E-A947-70E740481C1C}">
                <a14:useLocalDpi xmlns:a14="http://schemas.microsoft.com/office/drawing/2010/main"/>
              </a:ext>
            </a:extLst>
          </a:blip>
          <a:srcRect l="6233" r="2760" b="8707"/>
          <a:stretch>
            <a:fillRect/>
          </a:stretch>
        </p:blipFill>
        <p:spPr bwMode="auto">
          <a:xfrm>
            <a:off x="1524000" y="-75014"/>
            <a:ext cx="9144000" cy="4989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Picture 11" descr="backdrop.jpg"/>
          <p:cNvPicPr>
            <a:picLocks noGrp="1" noChangeAspect="1"/>
          </p:cNvPicPr>
          <p:nvPr isPhoto="1"/>
        </p:nvPicPr>
        <p:blipFill>
          <a:blip r:embed="rId4" cstate="email">
            <a:extLst>
              <a:ext uri="{28A0092B-C50C-407E-A947-70E740481C1C}">
                <a14:useLocalDpi xmlns:a14="http://schemas.microsoft.com/office/drawing/2010/main"/>
              </a:ext>
            </a:extLst>
          </a:blip>
          <a:srcRect l="8170" t="50194" r="10141" b="22638"/>
          <a:stretch>
            <a:fillRect/>
          </a:stretch>
        </p:blipFill>
        <p:spPr bwMode="auto">
          <a:xfrm>
            <a:off x="1447800" y="5197081"/>
            <a:ext cx="9188450" cy="1275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 Box 3"/>
          <p:cNvSpPr txBox="1">
            <a:spLocks noChangeArrowheads="1"/>
          </p:cNvSpPr>
          <p:nvPr/>
        </p:nvSpPr>
        <p:spPr bwMode="auto">
          <a:xfrm>
            <a:off x="5366479" y="199861"/>
            <a:ext cx="61759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charset="0"/>
                <a:cs typeface="Arial" charset="0"/>
              </a:defRPr>
            </a:lvl1pPr>
            <a:lvl2pPr marL="742950" indent="-285750">
              <a:defRPr b="1">
                <a:solidFill>
                  <a:schemeClr val="tx1"/>
                </a:solidFill>
                <a:latin typeface="Arial" charset="0"/>
                <a:cs typeface="Arial" charset="0"/>
              </a:defRPr>
            </a:lvl2pPr>
            <a:lvl3pPr marL="1143000" indent="-228600">
              <a:defRPr b="1">
                <a:solidFill>
                  <a:schemeClr val="tx1"/>
                </a:solidFill>
                <a:latin typeface="Arial" charset="0"/>
                <a:cs typeface="Arial" charset="0"/>
              </a:defRPr>
            </a:lvl3pPr>
            <a:lvl4pPr marL="1600200" indent="-228600">
              <a:defRPr b="1">
                <a:solidFill>
                  <a:schemeClr val="tx1"/>
                </a:solidFill>
                <a:latin typeface="Arial" charset="0"/>
                <a:cs typeface="Arial" charset="0"/>
              </a:defRPr>
            </a:lvl4pPr>
            <a:lvl5pPr marL="2057400" indent="-228600">
              <a:defRPr b="1">
                <a:solidFill>
                  <a:schemeClr val="tx1"/>
                </a:solidFill>
                <a:latin typeface="Arial" charset="0"/>
                <a:cs typeface="Arial" charset="0"/>
              </a:defRPr>
            </a:lvl5pPr>
            <a:lvl6pPr marL="2514600" indent="-228600" eaLnBrk="0" fontAlgn="base" hangingPunct="0">
              <a:spcBef>
                <a:spcPct val="0"/>
              </a:spcBef>
              <a:spcAft>
                <a:spcPct val="0"/>
              </a:spcAft>
              <a:defRPr b="1">
                <a:solidFill>
                  <a:schemeClr val="tx1"/>
                </a:solidFill>
                <a:latin typeface="Arial" charset="0"/>
                <a:cs typeface="Arial" charset="0"/>
              </a:defRPr>
            </a:lvl6pPr>
            <a:lvl7pPr marL="2971800" indent="-228600" eaLnBrk="0" fontAlgn="base" hangingPunct="0">
              <a:spcBef>
                <a:spcPct val="0"/>
              </a:spcBef>
              <a:spcAft>
                <a:spcPct val="0"/>
              </a:spcAft>
              <a:defRPr b="1">
                <a:solidFill>
                  <a:schemeClr val="tx1"/>
                </a:solidFill>
                <a:latin typeface="Arial" charset="0"/>
                <a:cs typeface="Arial" charset="0"/>
              </a:defRPr>
            </a:lvl7pPr>
            <a:lvl8pPr marL="3429000" indent="-228600" eaLnBrk="0" fontAlgn="base" hangingPunct="0">
              <a:spcBef>
                <a:spcPct val="0"/>
              </a:spcBef>
              <a:spcAft>
                <a:spcPct val="0"/>
              </a:spcAft>
              <a:defRPr b="1">
                <a:solidFill>
                  <a:schemeClr val="tx1"/>
                </a:solidFill>
                <a:latin typeface="Arial" charset="0"/>
                <a:cs typeface="Arial" charset="0"/>
              </a:defRPr>
            </a:lvl8pPr>
            <a:lvl9pPr marL="3886200" indent="-228600" eaLnBrk="0" fontAlgn="base" hangingPunct="0">
              <a:spcBef>
                <a:spcPct val="0"/>
              </a:spcBef>
              <a:spcAft>
                <a:spcPct val="0"/>
              </a:spcAft>
              <a:defRPr b="1">
                <a:solidFill>
                  <a:schemeClr val="tx1"/>
                </a:solidFill>
                <a:latin typeface="Arial" charset="0"/>
                <a:cs typeface="Arial" charset="0"/>
              </a:defRPr>
            </a:lvl9pPr>
          </a:lstStyle>
          <a:p>
            <a:pPr algn="r">
              <a:defRPr/>
            </a:pPr>
            <a:r>
              <a:rPr lang="id-ID" sz="4800" dirty="0" smtClean="0">
                <a:ln w="17780" cmpd="dbl">
                  <a:solidFill>
                    <a:schemeClr val="tx1">
                      <a:lumMod val="95000"/>
                      <a:lumOff val="5000"/>
                      <a:alpha val="0"/>
                    </a:schemeClr>
                  </a:solidFill>
                  <a:prstDash val="dash"/>
                  <a:miter lim="800000"/>
                </a:ln>
                <a:effectLst>
                  <a:outerShdw blurRad="38100" dist="38100" dir="2700000" algn="tl">
                    <a:srgbClr val="000000">
                      <a:alpha val="43137"/>
                    </a:srgbClr>
                  </a:outerShdw>
                </a:effectLst>
                <a:latin typeface="Segoe Script" pitchFamily="34" charset="0"/>
              </a:rPr>
              <a:t>Terima</a:t>
            </a:r>
            <a:r>
              <a:rPr lang="en-GB" sz="4800" dirty="0" smtClean="0">
                <a:ln w="17780" cmpd="dbl">
                  <a:solidFill>
                    <a:schemeClr val="tx1">
                      <a:lumMod val="95000"/>
                      <a:lumOff val="5000"/>
                      <a:alpha val="0"/>
                    </a:schemeClr>
                  </a:solidFill>
                  <a:prstDash val="dash"/>
                  <a:miter lim="800000"/>
                </a:ln>
                <a:effectLst>
                  <a:outerShdw blurRad="38100" dist="38100" dir="2700000" algn="tl">
                    <a:srgbClr val="000000">
                      <a:alpha val="43137"/>
                    </a:srgbClr>
                  </a:outerShdw>
                </a:effectLst>
                <a:latin typeface="Segoe Script" pitchFamily="34" charset="0"/>
              </a:rPr>
              <a:t> </a:t>
            </a:r>
            <a:r>
              <a:rPr lang="id-ID" sz="4800" dirty="0" smtClean="0">
                <a:ln w="17780" cmpd="dbl">
                  <a:solidFill>
                    <a:schemeClr val="tx1">
                      <a:lumMod val="95000"/>
                      <a:lumOff val="5000"/>
                      <a:alpha val="0"/>
                    </a:schemeClr>
                  </a:solidFill>
                  <a:prstDash val="dash"/>
                  <a:miter lim="800000"/>
                </a:ln>
                <a:effectLst>
                  <a:outerShdw blurRad="38100" dist="38100" dir="2700000" algn="tl">
                    <a:srgbClr val="000000">
                      <a:alpha val="43137"/>
                    </a:srgbClr>
                  </a:outerShdw>
                </a:effectLst>
                <a:latin typeface="Segoe Script" pitchFamily="34" charset="0"/>
              </a:rPr>
              <a:t>Kasi</a:t>
            </a:r>
            <a:r>
              <a:rPr lang="en-US" sz="4800" dirty="0" smtClean="0">
                <a:ln w="17780" cmpd="dbl">
                  <a:solidFill>
                    <a:schemeClr val="tx1">
                      <a:lumMod val="95000"/>
                      <a:lumOff val="5000"/>
                      <a:alpha val="0"/>
                    </a:schemeClr>
                  </a:solidFill>
                  <a:prstDash val="dash"/>
                  <a:miter lim="800000"/>
                </a:ln>
                <a:effectLst>
                  <a:outerShdw blurRad="38100" dist="38100" dir="2700000" algn="tl">
                    <a:srgbClr val="000000">
                      <a:alpha val="43137"/>
                    </a:srgbClr>
                  </a:outerShdw>
                </a:effectLst>
                <a:latin typeface="Segoe Script" pitchFamily="34" charset="0"/>
              </a:rPr>
              <a:t>h</a:t>
            </a:r>
            <a:endParaRPr lang="id-ID" sz="4800" dirty="0">
              <a:ea typeface="MS PGothic" charset="0"/>
            </a:endParaRPr>
          </a:p>
          <a:p>
            <a:pPr algn="r">
              <a:defRPr/>
            </a:pPr>
            <a:endParaRPr lang="id-ID" sz="4800" dirty="0">
              <a:ea typeface="MS PGothic" charset="0"/>
            </a:endParaRPr>
          </a:p>
        </p:txBody>
      </p:sp>
    </p:spTree>
    <p:extLst>
      <p:ext uri="{BB962C8B-B14F-4D97-AF65-F5344CB8AC3E}">
        <p14:creationId xmlns:p14="http://schemas.microsoft.com/office/powerpoint/2010/main" val="109089345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91032805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4"/>
          <p:cNvSpPr>
            <a:spLocks noGrp="1" noChangeArrowheads="1"/>
          </p:cNvSpPr>
          <p:nvPr>
            <p:ph type="title"/>
          </p:nvPr>
        </p:nvSpPr>
        <p:spPr>
          <a:xfrm>
            <a:off x="2667000" y="609600"/>
            <a:ext cx="7543800" cy="444500"/>
          </a:xfrm>
        </p:spPr>
        <p:txBody>
          <a:bodyPr>
            <a:normAutofit fontScale="90000"/>
          </a:bodyPr>
          <a:lstStyle/>
          <a:p>
            <a:r>
              <a:rPr lang="en-US" altLang="en-US" sz="3600" b="1"/>
              <a:t>BAGAIMANA MENUJU PROFESIONAL ?</a:t>
            </a:r>
          </a:p>
        </p:txBody>
      </p:sp>
      <p:grpSp>
        <p:nvGrpSpPr>
          <p:cNvPr id="107523" name="Group 30"/>
          <p:cNvGrpSpPr>
            <a:grpSpLocks/>
          </p:cNvGrpSpPr>
          <p:nvPr/>
        </p:nvGrpSpPr>
        <p:grpSpPr bwMode="auto">
          <a:xfrm>
            <a:off x="2120900" y="1074738"/>
            <a:ext cx="7696200" cy="5130800"/>
            <a:chOff x="1066800" y="736600"/>
            <a:chExt cx="7696200" cy="5130800"/>
          </a:xfrm>
        </p:grpSpPr>
        <p:sp>
          <p:nvSpPr>
            <p:cNvPr id="8196" name="_s204808"/>
            <p:cNvSpPr>
              <a:spLocks noChangeArrowheads="1"/>
            </p:cNvSpPr>
            <p:nvPr/>
          </p:nvSpPr>
          <p:spPr bwMode="auto">
            <a:xfrm>
              <a:off x="6934200" y="2819400"/>
              <a:ext cx="1828800" cy="762000"/>
            </a:xfrm>
            <a:prstGeom prst="roundRect">
              <a:avLst>
                <a:gd name="adj" fmla="val 16667"/>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w="9525">
              <a:solidFill>
                <a:schemeClr val="tx1"/>
              </a:solidFill>
              <a:round/>
              <a:headEnd/>
              <a:tailEnd/>
            </a:ln>
          </p:spPr>
          <p:txBody>
            <a:bodyPr wrap="none" lIns="0" tIns="0" rIns="0" bIns="0" anchor="ctr"/>
            <a:lstStyle/>
            <a:p>
              <a:pPr algn="ctr" eaLnBrk="1" hangingPunct="1">
                <a:defRPr/>
              </a:pPr>
              <a:r>
                <a:rPr lang="en-US" sz="1500" b="1" dirty="0">
                  <a:latin typeface="Tahoma" pitchFamily="34" charset="0"/>
                </a:rPr>
                <a:t>TERBUKA</a:t>
              </a:r>
            </a:p>
          </p:txBody>
        </p:sp>
        <p:sp>
          <p:nvSpPr>
            <p:cNvPr id="8197" name="_s204809"/>
            <p:cNvSpPr>
              <a:spLocks noChangeArrowheads="1"/>
            </p:cNvSpPr>
            <p:nvPr/>
          </p:nvSpPr>
          <p:spPr bwMode="auto">
            <a:xfrm>
              <a:off x="1066800" y="2959100"/>
              <a:ext cx="1828800" cy="762000"/>
            </a:xfrm>
            <a:prstGeom prst="roundRect">
              <a:avLst>
                <a:gd name="adj" fmla="val 16667"/>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w="9525">
              <a:solidFill>
                <a:schemeClr val="tx1"/>
              </a:solidFill>
              <a:round/>
              <a:headEnd/>
              <a:tailEnd/>
            </a:ln>
          </p:spPr>
          <p:txBody>
            <a:bodyPr wrap="none" lIns="0" tIns="0" rIns="0" bIns="0" anchor="ctr"/>
            <a:lstStyle/>
            <a:p>
              <a:pPr algn="ctr" eaLnBrk="1" hangingPunct="1">
                <a:defRPr/>
              </a:pPr>
              <a:r>
                <a:rPr lang="en-US" sz="1600" b="1" dirty="0">
                  <a:latin typeface="Arial" charset="0"/>
                </a:rPr>
                <a:t>K</a:t>
              </a:r>
              <a:r>
                <a:rPr lang="id-ID" sz="1600" b="1" dirty="0">
                  <a:latin typeface="Arial" charset="0"/>
                </a:rPr>
                <a:t>OMPETENSI</a:t>
              </a:r>
              <a:endParaRPr lang="en-US" sz="1600" b="1" dirty="0">
                <a:latin typeface="Arial" charset="0"/>
              </a:endParaRPr>
            </a:p>
          </p:txBody>
        </p:sp>
        <p:sp>
          <p:nvSpPr>
            <p:cNvPr id="8198" name="_s204810"/>
            <p:cNvSpPr>
              <a:spLocks noChangeArrowheads="1"/>
            </p:cNvSpPr>
            <p:nvPr/>
          </p:nvSpPr>
          <p:spPr bwMode="auto">
            <a:xfrm>
              <a:off x="2286000" y="4025900"/>
              <a:ext cx="1828800" cy="762000"/>
            </a:xfrm>
            <a:prstGeom prst="roundRect">
              <a:avLst>
                <a:gd name="adj" fmla="val 16667"/>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w="9525">
              <a:solidFill>
                <a:schemeClr val="tx1"/>
              </a:solidFill>
              <a:round/>
              <a:headEnd/>
              <a:tailEnd/>
            </a:ln>
          </p:spPr>
          <p:txBody>
            <a:bodyPr wrap="none" lIns="0" tIns="0" rIns="0" bIns="0" anchor="ctr"/>
            <a:lstStyle/>
            <a:p>
              <a:pPr algn="ctr" eaLnBrk="1" hangingPunct="1">
                <a:defRPr/>
              </a:pPr>
              <a:r>
                <a:rPr lang="en-US" sz="1600" b="1" dirty="0">
                  <a:latin typeface="Arial" charset="0"/>
                </a:rPr>
                <a:t>PERILAKU</a:t>
              </a:r>
            </a:p>
          </p:txBody>
        </p:sp>
        <p:sp>
          <p:nvSpPr>
            <p:cNvPr id="8199" name="_s204811"/>
            <p:cNvSpPr>
              <a:spLocks noChangeArrowheads="1"/>
            </p:cNvSpPr>
            <p:nvPr/>
          </p:nvSpPr>
          <p:spPr bwMode="auto">
            <a:xfrm>
              <a:off x="5257800" y="4038600"/>
              <a:ext cx="1828800" cy="762000"/>
            </a:xfrm>
            <a:prstGeom prst="roundRect">
              <a:avLst>
                <a:gd name="adj" fmla="val 16667"/>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w="9525">
              <a:solidFill>
                <a:schemeClr val="tx1"/>
              </a:solidFill>
              <a:round/>
              <a:headEnd/>
              <a:tailEnd/>
            </a:ln>
          </p:spPr>
          <p:txBody>
            <a:bodyPr wrap="none" lIns="0" tIns="0" rIns="0" bIns="0" anchor="ctr"/>
            <a:lstStyle/>
            <a:p>
              <a:pPr algn="ctr" eaLnBrk="1" hangingPunct="1">
                <a:defRPr/>
              </a:pPr>
              <a:endParaRPr lang="en-US" sz="1500" b="1">
                <a:latin typeface="Tahoma" pitchFamily="34" charset="0"/>
              </a:endParaRPr>
            </a:p>
            <a:p>
              <a:pPr algn="ctr" eaLnBrk="1" hangingPunct="1">
                <a:defRPr/>
              </a:pPr>
              <a:r>
                <a:rPr lang="en-US" sz="1600" b="1">
                  <a:latin typeface="Arial" charset="0"/>
                </a:rPr>
                <a:t>INOVATIF</a:t>
              </a:r>
            </a:p>
            <a:p>
              <a:pPr algn="ctr" eaLnBrk="1" hangingPunct="1">
                <a:defRPr/>
              </a:pPr>
              <a:endParaRPr lang="en-US" sz="1600" b="1">
                <a:latin typeface="Arial" charset="0"/>
              </a:endParaRPr>
            </a:p>
          </p:txBody>
        </p:sp>
        <p:sp>
          <p:nvSpPr>
            <p:cNvPr id="8200" name="_s204817"/>
            <p:cNvSpPr>
              <a:spLocks noChangeArrowheads="1"/>
            </p:cNvSpPr>
            <p:nvPr/>
          </p:nvSpPr>
          <p:spPr bwMode="auto">
            <a:xfrm>
              <a:off x="3581400" y="5105400"/>
              <a:ext cx="1828800" cy="762000"/>
            </a:xfrm>
            <a:prstGeom prst="roundRect">
              <a:avLst>
                <a:gd name="adj" fmla="val 16667"/>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w="9525">
              <a:solidFill>
                <a:schemeClr val="tx1"/>
              </a:solidFill>
              <a:round/>
              <a:headEnd/>
              <a:tailEnd/>
            </a:ln>
          </p:spPr>
          <p:txBody>
            <a:bodyPr wrap="none" lIns="0" tIns="0" rIns="0" bIns="0" anchor="ctr"/>
            <a:lstStyle/>
            <a:p>
              <a:pPr algn="ctr" eaLnBrk="1" hangingPunct="1">
                <a:defRPr/>
              </a:pPr>
              <a:endParaRPr lang="en-US" sz="1500" b="1">
                <a:latin typeface="Tahoma" pitchFamily="34" charset="0"/>
              </a:endParaRPr>
            </a:p>
            <a:p>
              <a:pPr algn="ctr" eaLnBrk="1" hangingPunct="1">
                <a:defRPr/>
              </a:pPr>
              <a:r>
                <a:rPr lang="en-US" sz="1600" b="1">
                  <a:latin typeface="Arial" charset="0"/>
                </a:rPr>
                <a:t>MOTIVASI</a:t>
              </a:r>
            </a:p>
            <a:p>
              <a:pPr algn="ctr" eaLnBrk="1" hangingPunct="1">
                <a:defRPr/>
              </a:pPr>
              <a:endParaRPr lang="en-US" sz="1500" b="1">
                <a:latin typeface="Tahoma" pitchFamily="34" charset="0"/>
              </a:endParaRPr>
            </a:p>
          </p:txBody>
        </p:sp>
        <p:cxnSp>
          <p:nvCxnSpPr>
            <p:cNvPr id="16" name="Straight Arrow Connector 15"/>
            <p:cNvCxnSpPr>
              <a:stCxn id="107522" idx="2"/>
              <a:endCxn id="8199" idx="0"/>
            </p:cNvCxnSpPr>
            <p:nvPr/>
          </p:nvCxnSpPr>
          <p:spPr>
            <a:xfrm rot="16200000" flipH="1">
              <a:off x="3892550" y="1758950"/>
              <a:ext cx="3302000" cy="1257300"/>
            </a:xfrm>
            <a:prstGeom prst="straightConnector1">
              <a:avLst/>
            </a:prstGeom>
            <a:ln w="25400" cmpd="sng">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107522" idx="2"/>
            </p:cNvCxnSpPr>
            <p:nvPr/>
          </p:nvCxnSpPr>
          <p:spPr>
            <a:xfrm rot="16200000" flipH="1">
              <a:off x="5340350" y="311150"/>
              <a:ext cx="2082800" cy="2933700"/>
            </a:xfrm>
            <a:prstGeom prst="straightConnector1">
              <a:avLst/>
            </a:prstGeom>
            <a:ln w="25400" cmpd="sng">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07522" idx="2"/>
              <a:endCxn id="8197" idx="0"/>
            </p:cNvCxnSpPr>
            <p:nvPr/>
          </p:nvCxnSpPr>
          <p:spPr>
            <a:xfrm rot="5400000">
              <a:off x="2336800" y="381000"/>
              <a:ext cx="2222500" cy="2933700"/>
            </a:xfrm>
            <a:prstGeom prst="straightConnector1">
              <a:avLst/>
            </a:prstGeom>
            <a:ln w="25400" cmpd="sng">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07522" idx="2"/>
              <a:endCxn id="8198" idx="0"/>
            </p:cNvCxnSpPr>
            <p:nvPr/>
          </p:nvCxnSpPr>
          <p:spPr>
            <a:xfrm rot="5400000">
              <a:off x="2413000" y="1524000"/>
              <a:ext cx="3289300" cy="1714500"/>
            </a:xfrm>
            <a:prstGeom prst="straightConnector1">
              <a:avLst/>
            </a:prstGeom>
            <a:ln w="25400" cmpd="sng">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107522" idx="2"/>
              <a:endCxn id="8200" idx="0"/>
            </p:cNvCxnSpPr>
            <p:nvPr/>
          </p:nvCxnSpPr>
          <p:spPr>
            <a:xfrm rot="5400000">
              <a:off x="2520950" y="2711450"/>
              <a:ext cx="4368800" cy="419100"/>
            </a:xfrm>
            <a:prstGeom prst="straightConnector1">
              <a:avLst/>
            </a:prstGeom>
            <a:ln w="25400" cmpd="sng">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7148444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p:cNvSpPr>
            <a:spLocks noGrp="1"/>
          </p:cNvSpPr>
          <p:nvPr>
            <p:ph type="title"/>
          </p:nvPr>
        </p:nvSpPr>
        <p:spPr/>
        <p:txBody>
          <a:bodyPr/>
          <a:lstStyle/>
          <a:p>
            <a:endParaRPr lang="en-US" altLang="en-US" smtClean="0"/>
          </a:p>
        </p:txBody>
      </p:sp>
      <p:pic>
        <p:nvPicPr>
          <p:cNvPr id="111619"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838199" y="365124"/>
            <a:ext cx="10631905" cy="6276307"/>
          </a:xfrm>
        </p:spPr>
      </p:pic>
      <p:sp>
        <p:nvSpPr>
          <p:cNvPr id="2" name="Rectangle 1"/>
          <p:cNvSpPr/>
          <p:nvPr/>
        </p:nvSpPr>
        <p:spPr>
          <a:xfrm>
            <a:off x="4026569" y="1090863"/>
            <a:ext cx="3481136"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t>JEPANG</a:t>
            </a:r>
            <a:endParaRPr lang="en-US" sz="3600" dirty="0"/>
          </a:p>
        </p:txBody>
      </p:sp>
    </p:spTree>
    <p:extLst>
      <p:ext uri="{BB962C8B-B14F-4D97-AF65-F5344CB8AC3E}">
        <p14:creationId xmlns:p14="http://schemas.microsoft.com/office/powerpoint/2010/main" val="1705470466"/>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a:xfrm>
            <a:off x="2279650" y="458788"/>
            <a:ext cx="7886700" cy="1325562"/>
          </a:xfrm>
        </p:spPr>
        <p:txBody>
          <a:bodyPr/>
          <a:lstStyle/>
          <a:p>
            <a:endParaRPr lang="en-US" altLang="en-US" smtClean="0"/>
          </a:p>
        </p:txBody>
      </p:sp>
      <p:pic>
        <p:nvPicPr>
          <p:cNvPr id="112643"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1090863" y="224589"/>
            <a:ext cx="10379241" cy="6228599"/>
          </a:xfrm>
        </p:spPr>
      </p:pic>
      <p:sp>
        <p:nvSpPr>
          <p:cNvPr id="3" name="Rectangle 2"/>
          <p:cNvSpPr/>
          <p:nvPr/>
        </p:nvSpPr>
        <p:spPr>
          <a:xfrm>
            <a:off x="3143250" y="5157788"/>
            <a:ext cx="273685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RUANG TUNGGU</a:t>
            </a:r>
          </a:p>
          <a:p>
            <a:pPr algn="ctr">
              <a:defRPr/>
            </a:pPr>
            <a:r>
              <a:rPr lang="en-US" dirty="0"/>
              <a:t>RS DI JEPANG</a:t>
            </a:r>
          </a:p>
        </p:txBody>
      </p:sp>
    </p:spTree>
    <p:extLst>
      <p:ext uri="{BB962C8B-B14F-4D97-AF65-F5344CB8AC3E}">
        <p14:creationId xmlns:p14="http://schemas.microsoft.com/office/powerpoint/2010/main" val="4080361325"/>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a:xfrm>
            <a:off x="2279650" y="260351"/>
            <a:ext cx="7886700" cy="1325563"/>
          </a:xfrm>
        </p:spPr>
        <p:txBody>
          <a:bodyPr/>
          <a:lstStyle/>
          <a:p>
            <a:endParaRPr lang="en-US" altLang="en-US" smtClean="0"/>
          </a:p>
        </p:txBody>
      </p:sp>
      <p:pic>
        <p:nvPicPr>
          <p:cNvPr id="113667"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1347537" y="404813"/>
            <a:ext cx="9785684" cy="6188492"/>
          </a:xfrm>
        </p:spPr>
      </p:pic>
      <p:sp>
        <p:nvSpPr>
          <p:cNvPr id="3" name="Rectangle 2"/>
          <p:cNvSpPr/>
          <p:nvPr/>
        </p:nvSpPr>
        <p:spPr>
          <a:xfrm>
            <a:off x="4943475" y="908050"/>
            <a:ext cx="2592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TEMPAT PENDAFTARAN</a:t>
            </a:r>
          </a:p>
          <a:p>
            <a:pPr algn="ctr">
              <a:defRPr/>
            </a:pPr>
            <a:r>
              <a:rPr lang="en-US" dirty="0"/>
              <a:t>RS DI JEPANG</a:t>
            </a:r>
          </a:p>
        </p:txBody>
      </p:sp>
    </p:spTree>
    <p:extLst>
      <p:ext uri="{BB962C8B-B14F-4D97-AF65-F5344CB8AC3E}">
        <p14:creationId xmlns:p14="http://schemas.microsoft.com/office/powerpoint/2010/main" val="1044876304"/>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le 1"/>
          <p:cNvSpPr>
            <a:spLocks noGrp="1"/>
          </p:cNvSpPr>
          <p:nvPr>
            <p:ph type="title"/>
          </p:nvPr>
        </p:nvSpPr>
        <p:spPr/>
        <p:txBody>
          <a:bodyPr/>
          <a:lstStyle/>
          <a:p>
            <a:endParaRPr lang="en-US" altLang="en-US" smtClean="0"/>
          </a:p>
        </p:txBody>
      </p:sp>
      <p:pic>
        <p:nvPicPr>
          <p:cNvPr id="114691"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0" y="365125"/>
            <a:ext cx="7886700" cy="5811838"/>
          </a:xfrm>
        </p:spPr>
      </p:pic>
      <p:pic>
        <p:nvPicPr>
          <p:cNvPr id="114692"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693" name="Picture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38200" y="0"/>
            <a:ext cx="10515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151313" y="4508500"/>
            <a:ext cx="266541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TEMPAT TIDUR PASIEN</a:t>
            </a:r>
          </a:p>
          <a:p>
            <a:pPr algn="ctr">
              <a:defRPr/>
            </a:pPr>
            <a:r>
              <a:rPr lang="en-US" dirty="0"/>
              <a:t>DENGAN DETEKTOR</a:t>
            </a:r>
          </a:p>
          <a:p>
            <a:pPr algn="ctr">
              <a:defRPr/>
            </a:pPr>
            <a:r>
              <a:rPr lang="en-US" dirty="0"/>
              <a:t>DI RS JEPANG</a:t>
            </a:r>
          </a:p>
        </p:txBody>
      </p:sp>
    </p:spTree>
    <p:extLst>
      <p:ext uri="{BB962C8B-B14F-4D97-AF65-F5344CB8AC3E}">
        <p14:creationId xmlns:p14="http://schemas.microsoft.com/office/powerpoint/2010/main" val="3859029524"/>
      </p:ext>
    </p:extLst>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p:txBody>
          <a:bodyPr/>
          <a:lstStyle/>
          <a:p>
            <a:endParaRPr lang="en-US" altLang="en-US" smtClean="0"/>
          </a:p>
        </p:txBody>
      </p:sp>
      <p:pic>
        <p:nvPicPr>
          <p:cNvPr id="115715"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1235242" y="373857"/>
            <a:ext cx="10118558" cy="6219448"/>
          </a:xfrm>
        </p:spPr>
      </p:pic>
      <p:sp>
        <p:nvSpPr>
          <p:cNvPr id="3" name="Rectangle 2"/>
          <p:cNvSpPr/>
          <p:nvPr/>
        </p:nvSpPr>
        <p:spPr>
          <a:xfrm>
            <a:off x="4151314" y="4868863"/>
            <a:ext cx="2066925"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TEMPAT TIDUR DENGAN DETEKTOR</a:t>
            </a:r>
          </a:p>
        </p:txBody>
      </p:sp>
    </p:spTree>
    <p:extLst>
      <p:ext uri="{BB962C8B-B14F-4D97-AF65-F5344CB8AC3E}">
        <p14:creationId xmlns:p14="http://schemas.microsoft.com/office/powerpoint/2010/main" val="635987370"/>
      </p:ext>
    </p:extLst>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itle 1"/>
          <p:cNvSpPr>
            <a:spLocks noGrp="1"/>
          </p:cNvSpPr>
          <p:nvPr>
            <p:ph type="title"/>
          </p:nvPr>
        </p:nvSpPr>
        <p:spPr/>
        <p:txBody>
          <a:bodyPr/>
          <a:lstStyle/>
          <a:p>
            <a:endParaRPr lang="en-US" altLang="en-US" smtClean="0"/>
          </a:p>
        </p:txBody>
      </p:sp>
      <p:pic>
        <p:nvPicPr>
          <p:cNvPr id="116739"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962525" y="365125"/>
            <a:ext cx="10138611" cy="6164012"/>
          </a:xfrm>
        </p:spPr>
      </p:pic>
      <p:sp>
        <p:nvSpPr>
          <p:cNvPr id="3" name="Rectangle 2"/>
          <p:cNvSpPr/>
          <p:nvPr/>
        </p:nvSpPr>
        <p:spPr>
          <a:xfrm>
            <a:off x="4008438" y="4941888"/>
            <a:ext cx="19431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R. HEMODIALISA</a:t>
            </a:r>
          </a:p>
        </p:txBody>
      </p:sp>
    </p:spTree>
    <p:extLst>
      <p:ext uri="{BB962C8B-B14F-4D97-AF65-F5344CB8AC3E}">
        <p14:creationId xmlns:p14="http://schemas.microsoft.com/office/powerpoint/2010/main" val="509734096"/>
      </p:ext>
    </p:extLst>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p:cNvSpPr>
            <a:spLocks noGrp="1"/>
          </p:cNvSpPr>
          <p:nvPr>
            <p:ph type="title"/>
          </p:nvPr>
        </p:nvSpPr>
        <p:spPr/>
        <p:txBody>
          <a:bodyPr/>
          <a:lstStyle/>
          <a:p>
            <a:endParaRPr lang="en-US" altLang="en-US" smtClean="0"/>
          </a:p>
        </p:txBody>
      </p:sp>
      <p:pic>
        <p:nvPicPr>
          <p:cNvPr id="117763"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838200" y="260351"/>
            <a:ext cx="10515600" cy="6316912"/>
          </a:xfrm>
        </p:spPr>
      </p:pic>
    </p:spTree>
    <p:extLst>
      <p:ext uri="{BB962C8B-B14F-4D97-AF65-F5344CB8AC3E}">
        <p14:creationId xmlns:p14="http://schemas.microsoft.com/office/powerpoint/2010/main" val="3024289174"/>
      </p:ext>
    </p:extLst>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itle 1"/>
          <p:cNvSpPr>
            <a:spLocks noGrp="1"/>
          </p:cNvSpPr>
          <p:nvPr>
            <p:ph type="title"/>
          </p:nvPr>
        </p:nvSpPr>
        <p:spPr/>
        <p:txBody>
          <a:bodyPr/>
          <a:lstStyle/>
          <a:p>
            <a:endParaRPr lang="en-US" altLang="en-US" smtClean="0"/>
          </a:p>
        </p:txBody>
      </p:sp>
      <p:pic>
        <p:nvPicPr>
          <p:cNvPr id="118787"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3195639" y="1825625"/>
            <a:ext cx="5800725" cy="4351338"/>
          </a:xfrm>
        </p:spPr>
      </p:pic>
      <p:pic>
        <p:nvPicPr>
          <p:cNvPr id="118788"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38200" y="0"/>
            <a:ext cx="10515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11676" y="1125538"/>
            <a:ext cx="3960813"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t>KOLABORASI INTERPROFESIONAL </a:t>
            </a:r>
            <a:r>
              <a:rPr lang="en-US" dirty="0"/>
              <a:t>TENAGA KESEHATAN DI RS DI JEPANG</a:t>
            </a:r>
          </a:p>
        </p:txBody>
      </p:sp>
    </p:spTree>
    <p:extLst>
      <p:ext uri="{BB962C8B-B14F-4D97-AF65-F5344CB8AC3E}">
        <p14:creationId xmlns:p14="http://schemas.microsoft.com/office/powerpoint/2010/main" val="3811852599"/>
      </p:ext>
    </p:extLst>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itle 1"/>
          <p:cNvSpPr>
            <a:spLocks noGrp="1"/>
          </p:cNvSpPr>
          <p:nvPr>
            <p:ph type="title"/>
          </p:nvPr>
        </p:nvSpPr>
        <p:spPr/>
        <p:txBody>
          <a:bodyPr/>
          <a:lstStyle/>
          <a:p>
            <a:endParaRPr lang="en-US" altLang="en-US" smtClean="0"/>
          </a:p>
        </p:txBody>
      </p:sp>
      <p:pic>
        <p:nvPicPr>
          <p:cNvPr id="119811"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0" y="365125"/>
            <a:ext cx="7886700" cy="5811838"/>
          </a:xfrm>
        </p:spPr>
      </p:pic>
    </p:spTree>
    <p:extLst>
      <p:ext uri="{BB962C8B-B14F-4D97-AF65-F5344CB8AC3E}">
        <p14:creationId xmlns:p14="http://schemas.microsoft.com/office/powerpoint/2010/main" val="3138661428"/>
      </p:ext>
    </p:extLst>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1"/>
          <p:cNvSpPr>
            <a:spLocks noGrp="1"/>
          </p:cNvSpPr>
          <p:nvPr>
            <p:ph type="title"/>
          </p:nvPr>
        </p:nvSpPr>
        <p:spPr/>
        <p:txBody>
          <a:bodyPr/>
          <a:lstStyle/>
          <a:p>
            <a:endParaRPr lang="en-US" altLang="en-US" smtClean="0"/>
          </a:p>
        </p:txBody>
      </p:sp>
      <p:pic>
        <p:nvPicPr>
          <p:cNvPr id="120835"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84400" y="365126"/>
            <a:ext cx="7854950" cy="5902325"/>
          </a:xfrm>
        </p:spPr>
      </p:pic>
    </p:spTree>
    <p:extLst>
      <p:ext uri="{BB962C8B-B14F-4D97-AF65-F5344CB8AC3E}">
        <p14:creationId xmlns:p14="http://schemas.microsoft.com/office/powerpoint/2010/main" val="4142428455"/>
      </p:ext>
    </p:extLst>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itle 1"/>
          <p:cNvSpPr>
            <a:spLocks noGrp="1"/>
          </p:cNvSpPr>
          <p:nvPr>
            <p:ph type="title"/>
          </p:nvPr>
        </p:nvSpPr>
        <p:spPr/>
        <p:txBody>
          <a:bodyPr/>
          <a:lstStyle/>
          <a:p>
            <a:r>
              <a:rPr lang="en-US" altLang="en-US" smtClean="0"/>
              <a:t>BONEKA DI DEPAN RUANG PERAWATAN SUPAYA PASIEN TIDAK LUPA DGN KAMAR NYA</a:t>
            </a:r>
          </a:p>
        </p:txBody>
      </p:sp>
      <p:pic>
        <p:nvPicPr>
          <p:cNvPr id="121859"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0" y="1557339"/>
            <a:ext cx="7886700" cy="4967287"/>
          </a:xfrm>
        </p:spPr>
      </p:pic>
    </p:spTree>
    <p:extLst>
      <p:ext uri="{BB962C8B-B14F-4D97-AF65-F5344CB8AC3E}">
        <p14:creationId xmlns:p14="http://schemas.microsoft.com/office/powerpoint/2010/main" val="2269043374"/>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5"/>
            <a:ext cx="7886700" cy="400050"/>
          </a:xfrm>
        </p:spPr>
        <p:txBody>
          <a:bodyPr>
            <a:normAutofit fontScale="90000"/>
          </a:bodyPr>
          <a:lstStyle/>
          <a:p>
            <a:pPr>
              <a:defRPr/>
            </a:pPr>
            <a:r>
              <a:rPr lang="en-US" dirty="0" smtClean="0"/>
              <a:t>PATIENT SAFETY</a:t>
            </a:r>
            <a:endParaRPr lang="en-US" dirty="0"/>
          </a:p>
        </p:txBody>
      </p:sp>
      <p:pic>
        <p:nvPicPr>
          <p:cNvPr id="122883"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351088" y="765176"/>
            <a:ext cx="7688262" cy="5688013"/>
          </a:xfrm>
        </p:spPr>
      </p:pic>
    </p:spTree>
    <p:extLst>
      <p:ext uri="{BB962C8B-B14F-4D97-AF65-F5344CB8AC3E}">
        <p14:creationId xmlns:p14="http://schemas.microsoft.com/office/powerpoint/2010/main" val="620067508"/>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itle 1"/>
          <p:cNvSpPr>
            <a:spLocks noGrp="1"/>
          </p:cNvSpPr>
          <p:nvPr>
            <p:ph type="title"/>
          </p:nvPr>
        </p:nvSpPr>
        <p:spPr/>
        <p:txBody>
          <a:bodyPr/>
          <a:lstStyle/>
          <a:p>
            <a:r>
              <a:rPr lang="en-US" altLang="en-US" smtClean="0"/>
              <a:t>PATIENT SAFETY</a:t>
            </a:r>
            <a:br>
              <a:rPr lang="en-US" altLang="en-US" smtClean="0"/>
            </a:br>
            <a:endParaRPr lang="en-US" altLang="en-US" smtClean="0"/>
          </a:p>
        </p:txBody>
      </p:sp>
      <p:pic>
        <p:nvPicPr>
          <p:cNvPr id="123907"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279650" y="1125539"/>
            <a:ext cx="7759700" cy="5051425"/>
          </a:xfrm>
        </p:spPr>
      </p:pic>
    </p:spTree>
    <p:extLst>
      <p:ext uri="{BB962C8B-B14F-4D97-AF65-F5344CB8AC3E}">
        <p14:creationId xmlns:p14="http://schemas.microsoft.com/office/powerpoint/2010/main" val="1369921619"/>
      </p:ext>
    </p:extLst>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404813"/>
            <a:ext cx="7886700" cy="431800"/>
          </a:xfrm>
        </p:spPr>
        <p:txBody>
          <a:bodyPr>
            <a:normAutofit fontScale="90000"/>
          </a:bodyPr>
          <a:lstStyle/>
          <a:p>
            <a:pPr>
              <a:defRPr/>
            </a:pPr>
            <a:r>
              <a:rPr lang="en-US" dirty="0" smtClean="0"/>
              <a:t/>
            </a:r>
            <a:br>
              <a:rPr lang="en-US" dirty="0" smtClean="0"/>
            </a:br>
            <a:r>
              <a:rPr lang="en-US" dirty="0" smtClean="0"/>
              <a:t>PANTI LANSIA</a:t>
            </a:r>
            <a:br>
              <a:rPr lang="en-US" dirty="0" smtClean="0"/>
            </a:br>
            <a:endParaRPr lang="en-US" dirty="0"/>
          </a:p>
        </p:txBody>
      </p:sp>
      <p:pic>
        <p:nvPicPr>
          <p:cNvPr id="124931"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0" y="836613"/>
            <a:ext cx="7886700" cy="5353050"/>
          </a:xfrm>
        </p:spPr>
      </p:pic>
    </p:spTree>
    <p:extLst>
      <p:ext uri="{BB962C8B-B14F-4D97-AF65-F5344CB8AC3E}">
        <p14:creationId xmlns:p14="http://schemas.microsoft.com/office/powerpoint/2010/main" val="867567200"/>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1"/>
          <p:cNvSpPr>
            <a:spLocks noGrp="1"/>
          </p:cNvSpPr>
          <p:nvPr>
            <p:ph type="title"/>
          </p:nvPr>
        </p:nvSpPr>
        <p:spPr/>
        <p:txBody>
          <a:bodyPr/>
          <a:lstStyle/>
          <a:p>
            <a:endParaRPr lang="en-US" altLang="en-US" smtClean="0"/>
          </a:p>
        </p:txBody>
      </p:sp>
      <p:pic>
        <p:nvPicPr>
          <p:cNvPr id="125955"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0" y="365125"/>
            <a:ext cx="7886700" cy="5811838"/>
          </a:xfrm>
        </p:spPr>
      </p:pic>
      <p:sp>
        <p:nvSpPr>
          <p:cNvPr id="5" name="Rectangle 4"/>
          <p:cNvSpPr/>
          <p:nvPr/>
        </p:nvSpPr>
        <p:spPr>
          <a:xfrm>
            <a:off x="3216275" y="1125538"/>
            <a:ext cx="2592388" cy="565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PANTI LANSIA</a:t>
            </a:r>
          </a:p>
        </p:txBody>
      </p:sp>
    </p:spTree>
    <p:extLst>
      <p:ext uri="{BB962C8B-B14F-4D97-AF65-F5344CB8AC3E}">
        <p14:creationId xmlns:p14="http://schemas.microsoft.com/office/powerpoint/2010/main" val="1361566035"/>
      </p:ext>
    </p:extLst>
  </p:cSld>
  <p:clrMapOvr>
    <a:masterClrMapping/>
  </p:clrMapOvr>
  <p:transition spd="slow"/>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le 1"/>
          <p:cNvSpPr>
            <a:spLocks noGrp="1"/>
          </p:cNvSpPr>
          <p:nvPr>
            <p:ph type="title"/>
          </p:nvPr>
        </p:nvSpPr>
        <p:spPr/>
        <p:txBody>
          <a:bodyPr/>
          <a:lstStyle/>
          <a:p>
            <a:endParaRPr lang="en-US" altLang="en-US" smtClean="0"/>
          </a:p>
        </p:txBody>
      </p:sp>
      <p:pic>
        <p:nvPicPr>
          <p:cNvPr id="126979"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3195639" y="1825625"/>
            <a:ext cx="5800725" cy="4351338"/>
          </a:xfrm>
        </p:spPr>
      </p:pic>
      <p:pic>
        <p:nvPicPr>
          <p:cNvPr id="126980"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1" name="Picture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5442754"/>
      </p:ext>
    </p:extLst>
  </p:cSld>
  <p:clrMapOvr>
    <a:masterClrMapping/>
  </p:clrMapOvr>
  <p:transition spd="slow"/>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itle 1"/>
          <p:cNvSpPr>
            <a:spLocks noGrp="1"/>
          </p:cNvSpPr>
          <p:nvPr>
            <p:ph type="title"/>
          </p:nvPr>
        </p:nvSpPr>
        <p:spPr/>
        <p:txBody>
          <a:bodyPr/>
          <a:lstStyle/>
          <a:p>
            <a:endParaRPr lang="en-US" altLang="en-US" smtClean="0"/>
          </a:p>
        </p:txBody>
      </p:sp>
      <p:pic>
        <p:nvPicPr>
          <p:cNvPr id="128003"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1" y="365125"/>
            <a:ext cx="7878763" cy="5676900"/>
          </a:xfrm>
        </p:spPr>
      </p:pic>
      <p:sp>
        <p:nvSpPr>
          <p:cNvPr id="3" name="Rectangle 2"/>
          <p:cNvSpPr/>
          <p:nvPr/>
        </p:nvSpPr>
        <p:spPr>
          <a:xfrm>
            <a:off x="3719514" y="4797425"/>
            <a:ext cx="2663825"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TEMPAT MEMANDIKAN PASIEN DI PANTI LANSIA </a:t>
            </a:r>
          </a:p>
        </p:txBody>
      </p:sp>
    </p:spTree>
    <p:extLst>
      <p:ext uri="{BB962C8B-B14F-4D97-AF65-F5344CB8AC3E}">
        <p14:creationId xmlns:p14="http://schemas.microsoft.com/office/powerpoint/2010/main" val="1829281488"/>
      </p:ext>
    </p:extLst>
  </p:cSld>
  <p:clrMapOvr>
    <a:masterClrMapping/>
  </p:clrMapOvr>
  <p:transition spd="slow"/>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itle 1"/>
          <p:cNvSpPr>
            <a:spLocks noGrp="1"/>
          </p:cNvSpPr>
          <p:nvPr>
            <p:ph type="title"/>
          </p:nvPr>
        </p:nvSpPr>
        <p:spPr>
          <a:xfrm>
            <a:off x="2168525" y="500063"/>
            <a:ext cx="7886700" cy="1325562"/>
          </a:xfrm>
        </p:spPr>
        <p:txBody>
          <a:bodyPr/>
          <a:lstStyle/>
          <a:p>
            <a:endParaRPr lang="en-US" altLang="en-US" smtClean="0"/>
          </a:p>
        </p:txBody>
      </p:sp>
      <p:pic>
        <p:nvPicPr>
          <p:cNvPr id="129027"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0" y="500063"/>
            <a:ext cx="7886700" cy="5676900"/>
          </a:xfrm>
        </p:spPr>
      </p:pic>
    </p:spTree>
    <p:extLst>
      <p:ext uri="{BB962C8B-B14F-4D97-AF65-F5344CB8AC3E}">
        <p14:creationId xmlns:p14="http://schemas.microsoft.com/office/powerpoint/2010/main" val="2155111630"/>
      </p:ext>
    </p:extLst>
  </p:cSld>
  <p:clrMapOvr>
    <a:masterClrMapping/>
  </p:clrMapOvr>
  <p:transition spd="slow"/>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p:cNvSpPr>
            <a:spLocks noGrp="1"/>
          </p:cNvSpPr>
          <p:nvPr>
            <p:ph type="title"/>
          </p:nvPr>
        </p:nvSpPr>
        <p:spPr/>
        <p:txBody>
          <a:bodyPr/>
          <a:lstStyle/>
          <a:p>
            <a:r>
              <a:rPr lang="en-US" altLang="en-US" smtClean="0"/>
              <a:t>TEMPAT PELATIHAN GERONTOLOGI</a:t>
            </a:r>
          </a:p>
        </p:txBody>
      </p:sp>
      <p:pic>
        <p:nvPicPr>
          <p:cNvPr id="130051"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279650" y="1412875"/>
            <a:ext cx="7759700" cy="4764088"/>
          </a:xfrm>
        </p:spPr>
      </p:pic>
    </p:spTree>
    <p:extLst>
      <p:ext uri="{BB962C8B-B14F-4D97-AF65-F5344CB8AC3E}">
        <p14:creationId xmlns:p14="http://schemas.microsoft.com/office/powerpoint/2010/main" val="1826225454"/>
      </p:ext>
    </p:extLst>
  </p:cSld>
  <p:clrMapOvr>
    <a:masterClrMapping/>
  </p:clrMapOvr>
  <p:transition spd="slow"/>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le 1"/>
          <p:cNvSpPr>
            <a:spLocks noGrp="1"/>
          </p:cNvSpPr>
          <p:nvPr>
            <p:ph type="title"/>
          </p:nvPr>
        </p:nvSpPr>
        <p:spPr>
          <a:xfrm>
            <a:off x="2152650" y="365125"/>
            <a:ext cx="7886700" cy="687388"/>
          </a:xfrm>
        </p:spPr>
        <p:txBody>
          <a:bodyPr>
            <a:normAutofit fontScale="90000"/>
          </a:bodyPr>
          <a:lstStyle/>
          <a:p>
            <a:r>
              <a:rPr lang="en-US" altLang="en-US" smtClean="0"/>
              <a:t>LABORATORIUM KEPERAWATAN</a:t>
            </a:r>
          </a:p>
        </p:txBody>
      </p:sp>
      <p:pic>
        <p:nvPicPr>
          <p:cNvPr id="131075"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0" y="1052513"/>
            <a:ext cx="7886700" cy="5124450"/>
          </a:xfrm>
        </p:spPr>
      </p:pic>
    </p:spTree>
    <p:extLst>
      <p:ext uri="{BB962C8B-B14F-4D97-AF65-F5344CB8AC3E}">
        <p14:creationId xmlns:p14="http://schemas.microsoft.com/office/powerpoint/2010/main" val="516757739"/>
      </p:ext>
    </p:extLst>
  </p:cSld>
  <p:clrMapOvr>
    <a:masterClrMapping/>
  </p:clrMapOvr>
  <p:transition spd="slow"/>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itle 1"/>
          <p:cNvSpPr>
            <a:spLocks noGrp="1"/>
          </p:cNvSpPr>
          <p:nvPr>
            <p:ph type="title"/>
          </p:nvPr>
        </p:nvSpPr>
        <p:spPr/>
        <p:txBody>
          <a:bodyPr/>
          <a:lstStyle/>
          <a:p>
            <a:endParaRPr lang="en-US" altLang="en-US" smtClean="0"/>
          </a:p>
        </p:txBody>
      </p:sp>
      <p:pic>
        <p:nvPicPr>
          <p:cNvPr id="132099"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0" y="365125"/>
            <a:ext cx="7886700" cy="5811838"/>
          </a:xfrm>
        </p:spPr>
      </p:pic>
    </p:spTree>
    <p:extLst>
      <p:ext uri="{BB962C8B-B14F-4D97-AF65-F5344CB8AC3E}">
        <p14:creationId xmlns:p14="http://schemas.microsoft.com/office/powerpoint/2010/main" val="154917383"/>
      </p:ext>
    </p:extLst>
  </p:cSld>
  <p:clrMapOvr>
    <a:masterClrMapping/>
  </p:clrMapOvr>
  <p:transition spd="slow"/>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tle 1"/>
          <p:cNvSpPr>
            <a:spLocks noGrp="1"/>
          </p:cNvSpPr>
          <p:nvPr>
            <p:ph type="title"/>
          </p:nvPr>
        </p:nvSpPr>
        <p:spPr/>
        <p:txBody>
          <a:bodyPr/>
          <a:lstStyle/>
          <a:p>
            <a:r>
              <a:rPr lang="en-US" altLang="en-US" smtClean="0"/>
              <a:t> </a:t>
            </a:r>
          </a:p>
        </p:txBody>
      </p:sp>
      <p:pic>
        <p:nvPicPr>
          <p:cNvPr id="133123"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152650" y="549275"/>
            <a:ext cx="7886700" cy="5646738"/>
          </a:xfrm>
        </p:spPr>
      </p:pic>
    </p:spTree>
    <p:extLst>
      <p:ext uri="{BB962C8B-B14F-4D97-AF65-F5344CB8AC3E}">
        <p14:creationId xmlns:p14="http://schemas.microsoft.com/office/powerpoint/2010/main" val="2285997607"/>
      </p:ext>
    </p:extLst>
  </p:cSld>
  <p:clrMapOvr>
    <a:masterClrMapping/>
  </p:clrMapOvr>
  <p:transition spd="slow"/>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063750" y="260350"/>
            <a:ext cx="7886700" cy="5905500"/>
          </a:xfrm>
        </p:spPr>
      </p:pic>
    </p:spTree>
    <p:extLst>
      <p:ext uri="{BB962C8B-B14F-4D97-AF65-F5344CB8AC3E}">
        <p14:creationId xmlns:p14="http://schemas.microsoft.com/office/powerpoint/2010/main" val="2747254027"/>
      </p:ext>
    </p:extLst>
  </p:cSld>
  <p:clrMapOvr>
    <a:masterClrMapping/>
  </p:clrMapOvr>
  <p:transition spd="slow"/>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2135188" y="188913"/>
            <a:ext cx="7886700" cy="863600"/>
          </a:xfrm>
        </p:spPr>
        <p:txBody>
          <a:bodyPr/>
          <a:lstStyle/>
          <a:p>
            <a:pPr defTabSz="457200"/>
            <a:r>
              <a:rPr lang="en-US" b="1" dirty="0" smtClean="0"/>
              <a:t>KARAKTERISTIK MEA / AEC</a:t>
            </a:r>
          </a:p>
        </p:txBody>
      </p:sp>
      <p:sp>
        <p:nvSpPr>
          <p:cNvPr id="3" name="Content Placeholder 2"/>
          <p:cNvSpPr>
            <a:spLocks noGrp="1"/>
          </p:cNvSpPr>
          <p:nvPr>
            <p:ph idx="4294967295"/>
          </p:nvPr>
        </p:nvSpPr>
        <p:spPr>
          <a:xfrm>
            <a:off x="1774825" y="1341439"/>
            <a:ext cx="8642350" cy="5183187"/>
          </a:xfrm>
          <a:prstGeom prst="rect">
            <a:avLst/>
          </a:prstGeom>
        </p:spPr>
        <p:txBody>
          <a:bodyPr rtlCol="0">
            <a:noAutofit/>
          </a:bodyPr>
          <a:lstStyle/>
          <a:p>
            <a:pPr marL="0" indent="0" defTabSz="457207">
              <a:spcBef>
                <a:spcPts val="0"/>
              </a:spcBef>
              <a:buClr>
                <a:schemeClr val="bg2">
                  <a:lumMod val="40000"/>
                  <a:lumOff val="60000"/>
                </a:schemeClr>
              </a:buClr>
              <a:buNone/>
              <a:defRPr/>
            </a:pPr>
            <a:r>
              <a:rPr lang="id-ID" sz="2400" i="1" dirty="0"/>
              <a:t>1.   </a:t>
            </a:r>
            <a:r>
              <a:rPr lang="id-ID" sz="2400" i="1" dirty="0">
                <a:solidFill>
                  <a:schemeClr val="tx2">
                    <a:lumMod val="60000"/>
                    <a:lumOff val="40000"/>
                  </a:schemeClr>
                </a:solidFill>
              </a:rPr>
              <a:t>A single market and production base</a:t>
            </a:r>
            <a:r>
              <a:rPr lang="en-US" sz="2400" dirty="0"/>
              <a:t>	</a:t>
            </a:r>
            <a:endParaRPr lang="id-ID" sz="2400" dirty="0"/>
          </a:p>
          <a:p>
            <a:pPr marL="0" indent="0" defTabSz="457207">
              <a:spcBef>
                <a:spcPts val="0"/>
              </a:spcBef>
              <a:buClr>
                <a:schemeClr val="bg2">
                  <a:lumMod val="40000"/>
                  <a:lumOff val="60000"/>
                </a:schemeClr>
              </a:buClr>
              <a:buNone/>
              <a:defRPr/>
            </a:pPr>
            <a:r>
              <a:rPr lang="id-ID" sz="2400" b="1" dirty="0"/>
              <a:t>	</a:t>
            </a:r>
            <a:r>
              <a:rPr lang="en-US" sz="2400" b="1" dirty="0"/>
              <a:t>ASEAN </a:t>
            </a:r>
            <a:r>
              <a:rPr lang="en-US" sz="2400" b="1" dirty="0" err="1"/>
              <a:t>sebagai</a:t>
            </a:r>
            <a:r>
              <a:rPr lang="en-US" sz="2400" b="1" dirty="0"/>
              <a:t> </a:t>
            </a:r>
            <a:r>
              <a:rPr lang="en-US" sz="2400" b="1" dirty="0" err="1"/>
              <a:t>pasar</a:t>
            </a:r>
            <a:r>
              <a:rPr lang="en-US" sz="2400" b="1" dirty="0"/>
              <a:t> </a:t>
            </a:r>
            <a:r>
              <a:rPr lang="en-US" sz="2400" b="1" dirty="0" err="1"/>
              <a:t>tunggal</a:t>
            </a:r>
            <a:r>
              <a:rPr lang="en-US" sz="2400" b="1" dirty="0"/>
              <a:t> </a:t>
            </a:r>
            <a:r>
              <a:rPr lang="en-US" sz="2400" b="1" dirty="0" err="1"/>
              <a:t>dan</a:t>
            </a:r>
            <a:r>
              <a:rPr lang="en-US" sz="2400" b="1" dirty="0"/>
              <a:t> basis </a:t>
            </a:r>
            <a:r>
              <a:rPr lang="en-US" sz="2400" b="1" dirty="0" err="1"/>
              <a:t>produksi</a:t>
            </a:r>
            <a:r>
              <a:rPr lang="en-US" sz="2400" dirty="0"/>
              <a:t>; </a:t>
            </a:r>
            <a:endParaRPr lang="id-ID" sz="2400" dirty="0"/>
          </a:p>
          <a:p>
            <a:pPr marL="0" indent="0" defTabSz="457207">
              <a:spcBef>
                <a:spcPts val="0"/>
              </a:spcBef>
              <a:buClr>
                <a:schemeClr val="bg2">
                  <a:lumMod val="40000"/>
                  <a:lumOff val="60000"/>
                </a:schemeClr>
              </a:buClr>
              <a:buNone/>
              <a:defRPr/>
            </a:pPr>
            <a:endParaRPr lang="id-ID" sz="2400" dirty="0"/>
          </a:p>
          <a:p>
            <a:pPr marL="0" indent="0" defTabSz="457207">
              <a:spcBef>
                <a:spcPts val="0"/>
              </a:spcBef>
              <a:buClr>
                <a:schemeClr val="bg2">
                  <a:lumMod val="40000"/>
                  <a:lumOff val="60000"/>
                </a:schemeClr>
              </a:buClr>
              <a:buNone/>
              <a:defRPr/>
            </a:pPr>
            <a:r>
              <a:rPr lang="id-ID" sz="2400" i="1" dirty="0"/>
              <a:t>2.  </a:t>
            </a:r>
            <a:r>
              <a:rPr lang="id-ID" sz="2400" i="1" dirty="0">
                <a:solidFill>
                  <a:schemeClr val="tx2">
                    <a:lumMod val="60000"/>
                    <a:lumOff val="40000"/>
                  </a:schemeClr>
                </a:solidFill>
              </a:rPr>
              <a:t>A highly</a:t>
            </a:r>
            <a:r>
              <a:rPr lang="id-ID" sz="2400" dirty="0">
                <a:solidFill>
                  <a:schemeClr val="tx2">
                    <a:lumMod val="60000"/>
                    <a:lumOff val="40000"/>
                  </a:schemeClr>
                </a:solidFill>
              </a:rPr>
              <a:t> </a:t>
            </a:r>
            <a:r>
              <a:rPr lang="id-ID" sz="2400" i="1" dirty="0">
                <a:solidFill>
                  <a:schemeClr val="tx2">
                    <a:lumMod val="60000"/>
                    <a:lumOff val="40000"/>
                  </a:schemeClr>
                </a:solidFill>
              </a:rPr>
              <a:t>competitive economic region</a:t>
            </a:r>
            <a:r>
              <a:rPr lang="en-US" sz="2400" dirty="0">
                <a:solidFill>
                  <a:schemeClr val="tx2">
                    <a:lumMod val="60000"/>
                    <a:lumOff val="40000"/>
                  </a:schemeClr>
                </a:solidFill>
              </a:rPr>
              <a:t> </a:t>
            </a:r>
          </a:p>
          <a:p>
            <a:pPr marL="400056" lvl="1" indent="0" defTabSz="457207">
              <a:spcBef>
                <a:spcPts val="0"/>
              </a:spcBef>
              <a:buClr>
                <a:schemeClr val="bg2">
                  <a:lumMod val="40000"/>
                  <a:lumOff val="60000"/>
                </a:schemeClr>
              </a:buClr>
              <a:buNone/>
              <a:defRPr/>
            </a:pPr>
            <a:r>
              <a:rPr lang="en-US" b="1" dirty="0"/>
              <a:t>ASEAN </a:t>
            </a:r>
            <a:r>
              <a:rPr lang="en-US" b="1" dirty="0" err="1"/>
              <a:t>sebagai</a:t>
            </a:r>
            <a:r>
              <a:rPr lang="en-US" b="1" dirty="0"/>
              <a:t> </a:t>
            </a:r>
            <a:r>
              <a:rPr lang="en-US" b="1" dirty="0" err="1"/>
              <a:t>kawasan</a:t>
            </a:r>
            <a:r>
              <a:rPr lang="en-US" b="1" dirty="0"/>
              <a:t> </a:t>
            </a:r>
            <a:r>
              <a:rPr lang="id-ID" b="1" dirty="0"/>
              <a:t>ekonomi </a:t>
            </a:r>
            <a:r>
              <a:rPr lang="en-US" b="1" dirty="0"/>
              <a:t>yang</a:t>
            </a:r>
            <a:r>
              <a:rPr lang="id-ID" b="1" dirty="0"/>
              <a:t> kompetitif </a:t>
            </a:r>
            <a:r>
              <a:rPr lang="en-US" b="1" dirty="0"/>
              <a:t>  </a:t>
            </a:r>
            <a:endParaRPr lang="id-ID" b="1" dirty="0"/>
          </a:p>
          <a:p>
            <a:pPr marL="400056" lvl="1" indent="0" defTabSz="457207">
              <a:spcBef>
                <a:spcPts val="0"/>
              </a:spcBef>
              <a:buClr>
                <a:schemeClr val="bg2">
                  <a:lumMod val="40000"/>
                  <a:lumOff val="60000"/>
                </a:schemeClr>
              </a:buClr>
              <a:buNone/>
              <a:defRPr/>
            </a:pPr>
            <a:endParaRPr lang="en-US" b="1" dirty="0"/>
          </a:p>
          <a:p>
            <a:pPr marL="0" indent="0" defTabSz="457207">
              <a:spcBef>
                <a:spcPts val="0"/>
              </a:spcBef>
              <a:buClr>
                <a:schemeClr val="bg2">
                  <a:lumMod val="40000"/>
                  <a:lumOff val="60000"/>
                </a:schemeClr>
              </a:buClr>
              <a:buNone/>
              <a:defRPr/>
            </a:pPr>
            <a:r>
              <a:rPr lang="id-ID" sz="2400" i="1" dirty="0"/>
              <a:t>3</a:t>
            </a:r>
            <a:r>
              <a:rPr lang="id-ID" sz="2400" i="1" dirty="0">
                <a:solidFill>
                  <a:schemeClr val="tx2">
                    <a:lumMod val="60000"/>
                    <a:lumOff val="40000"/>
                  </a:schemeClr>
                </a:solidFill>
              </a:rPr>
              <a:t>.  A region of equitable economic development</a:t>
            </a:r>
            <a:r>
              <a:rPr lang="en-US" sz="2400" dirty="0">
                <a:solidFill>
                  <a:schemeClr val="tx2">
                    <a:lumMod val="60000"/>
                    <a:lumOff val="40000"/>
                  </a:schemeClr>
                </a:solidFill>
              </a:rPr>
              <a:t> </a:t>
            </a:r>
            <a:endParaRPr lang="id-ID" sz="2400" dirty="0">
              <a:solidFill>
                <a:schemeClr val="tx2">
                  <a:lumMod val="60000"/>
                  <a:lumOff val="40000"/>
                </a:schemeClr>
              </a:solidFill>
            </a:endParaRPr>
          </a:p>
          <a:p>
            <a:pPr marL="0" indent="0" defTabSz="457207">
              <a:spcBef>
                <a:spcPts val="0"/>
              </a:spcBef>
              <a:buClr>
                <a:schemeClr val="bg2">
                  <a:lumMod val="40000"/>
                  <a:lumOff val="60000"/>
                </a:schemeClr>
              </a:buClr>
              <a:buNone/>
              <a:defRPr/>
            </a:pPr>
            <a:r>
              <a:rPr lang="id-ID" sz="2400" b="1" dirty="0"/>
              <a:t>    </a:t>
            </a:r>
            <a:r>
              <a:rPr lang="en-US" sz="2400" b="1" dirty="0"/>
              <a:t>ASEAN</a:t>
            </a:r>
            <a:r>
              <a:rPr lang="id-ID" sz="2400" b="1" dirty="0"/>
              <a:t> </a:t>
            </a:r>
            <a:r>
              <a:rPr lang="en-US" sz="2400" b="1" dirty="0" err="1"/>
              <a:t>sebagai</a:t>
            </a:r>
            <a:r>
              <a:rPr lang="en-US" sz="2400" b="1" dirty="0"/>
              <a:t> </a:t>
            </a:r>
            <a:r>
              <a:rPr lang="en-US" sz="2400" b="1" dirty="0" err="1"/>
              <a:t>kawasan</a:t>
            </a:r>
            <a:r>
              <a:rPr lang="en-US" sz="2400" b="1" dirty="0"/>
              <a:t> </a:t>
            </a:r>
            <a:r>
              <a:rPr lang="en-US" sz="2400" b="1" dirty="0" err="1"/>
              <a:t>dengan</a:t>
            </a:r>
            <a:r>
              <a:rPr lang="en-US" sz="2400" b="1" dirty="0"/>
              <a:t> </a:t>
            </a:r>
            <a:r>
              <a:rPr lang="en-US" sz="2400" b="1" dirty="0" err="1"/>
              <a:t>pe</a:t>
            </a:r>
            <a:r>
              <a:rPr lang="id-ID" sz="2400" b="1" dirty="0"/>
              <a:t>mbangunan    </a:t>
            </a:r>
          </a:p>
          <a:p>
            <a:pPr marL="0" indent="0" defTabSz="457207">
              <a:spcBef>
                <a:spcPts val="0"/>
              </a:spcBef>
              <a:buClr>
                <a:schemeClr val="bg2">
                  <a:lumMod val="40000"/>
                  <a:lumOff val="60000"/>
                </a:schemeClr>
              </a:buClr>
              <a:buNone/>
              <a:defRPr/>
            </a:pPr>
            <a:r>
              <a:rPr lang="id-ID" sz="2400" b="1" dirty="0"/>
              <a:t>    </a:t>
            </a:r>
            <a:r>
              <a:rPr lang="en-US" sz="2400" b="1" dirty="0" err="1"/>
              <a:t>ekonomi</a:t>
            </a:r>
            <a:r>
              <a:rPr lang="en-US" sz="2400" b="1" dirty="0"/>
              <a:t> yang </a:t>
            </a:r>
            <a:r>
              <a:rPr lang="id-ID" sz="2400" b="1" dirty="0"/>
              <a:t>s</a:t>
            </a:r>
            <a:r>
              <a:rPr lang="en-US" sz="2400" b="1" dirty="0"/>
              <a:t>e</a:t>
            </a:r>
            <a:r>
              <a:rPr lang="id-ID" sz="2400" b="1" dirty="0"/>
              <a:t>tara </a:t>
            </a:r>
            <a:r>
              <a:rPr lang="en-US" sz="2400" b="1" dirty="0"/>
              <a:t>  </a:t>
            </a:r>
            <a:endParaRPr lang="id-ID" sz="2400" b="1" dirty="0"/>
          </a:p>
          <a:p>
            <a:pPr marL="0" indent="0" defTabSz="457207">
              <a:spcBef>
                <a:spcPts val="0"/>
              </a:spcBef>
              <a:buClr>
                <a:schemeClr val="bg2">
                  <a:lumMod val="40000"/>
                  <a:lumOff val="60000"/>
                </a:schemeClr>
              </a:buClr>
              <a:buNone/>
              <a:defRPr/>
            </a:pPr>
            <a:endParaRPr lang="en-US" sz="2400" b="1" dirty="0"/>
          </a:p>
          <a:p>
            <a:pPr marL="0" indent="0" defTabSz="457207">
              <a:spcBef>
                <a:spcPts val="0"/>
              </a:spcBef>
              <a:buClr>
                <a:schemeClr val="bg2">
                  <a:lumMod val="40000"/>
                  <a:lumOff val="60000"/>
                </a:schemeClr>
              </a:buClr>
              <a:buNone/>
              <a:defRPr/>
            </a:pPr>
            <a:r>
              <a:rPr lang="id-ID" sz="2400" i="1" dirty="0"/>
              <a:t>4.  </a:t>
            </a:r>
            <a:r>
              <a:rPr lang="id-ID" sz="2400" i="1" dirty="0">
                <a:solidFill>
                  <a:schemeClr val="tx2">
                    <a:lumMod val="60000"/>
                    <a:lumOff val="40000"/>
                  </a:schemeClr>
                </a:solidFill>
              </a:rPr>
              <a:t>Fully integrated into the global economy</a:t>
            </a:r>
            <a:r>
              <a:rPr lang="en-US" sz="2400" dirty="0">
                <a:solidFill>
                  <a:schemeClr val="tx2">
                    <a:lumMod val="60000"/>
                    <a:lumOff val="40000"/>
                  </a:schemeClr>
                </a:solidFill>
              </a:rPr>
              <a:t> </a:t>
            </a:r>
          </a:p>
          <a:p>
            <a:pPr marL="400056" lvl="1" indent="0" defTabSz="457207">
              <a:spcBef>
                <a:spcPts val="0"/>
              </a:spcBef>
              <a:buClr>
                <a:schemeClr val="bg2">
                  <a:lumMod val="40000"/>
                  <a:lumOff val="60000"/>
                </a:schemeClr>
              </a:buClr>
              <a:buNone/>
              <a:defRPr/>
            </a:pPr>
            <a:r>
              <a:rPr lang="en-US" b="1" dirty="0"/>
              <a:t>ASEAN </a:t>
            </a:r>
            <a:r>
              <a:rPr lang="en-US" b="1" dirty="0" err="1"/>
              <a:t>sebagai</a:t>
            </a:r>
            <a:r>
              <a:rPr lang="en-US" b="1" dirty="0"/>
              <a:t> </a:t>
            </a:r>
            <a:r>
              <a:rPr lang="en-US" b="1" dirty="0" err="1"/>
              <a:t>kawasan</a:t>
            </a:r>
            <a:r>
              <a:rPr lang="en-US" b="1" dirty="0"/>
              <a:t> yang </a:t>
            </a:r>
            <a:r>
              <a:rPr lang="en-US" b="1" dirty="0" err="1"/>
              <a:t>terintegrasi</a:t>
            </a:r>
            <a:r>
              <a:rPr lang="en-US" b="1" dirty="0"/>
              <a:t> </a:t>
            </a:r>
            <a:r>
              <a:rPr lang="id-ID" b="1" dirty="0"/>
              <a:t>ke dalam </a:t>
            </a:r>
            <a:r>
              <a:rPr lang="en-US" b="1" dirty="0" err="1"/>
              <a:t>ekonomi</a:t>
            </a:r>
            <a:r>
              <a:rPr lang="en-US" b="1" dirty="0"/>
              <a:t> global  </a:t>
            </a:r>
          </a:p>
          <a:p>
            <a:pPr marL="342906" indent="-342906" defTabSz="457207">
              <a:buClr>
                <a:schemeClr val="bg2">
                  <a:lumMod val="40000"/>
                  <a:lumOff val="60000"/>
                </a:schemeClr>
              </a:buClr>
              <a:buFont typeface="Wingdings 3" charset="2"/>
              <a:buChar char=""/>
              <a:defRPr/>
            </a:pPr>
            <a:endParaRPr lang="en-US" sz="2400" dirty="0"/>
          </a:p>
        </p:txBody>
      </p:sp>
    </p:spTree>
    <p:extLst>
      <p:ext uri="{BB962C8B-B14F-4D97-AF65-F5344CB8AC3E}">
        <p14:creationId xmlns:p14="http://schemas.microsoft.com/office/powerpoint/2010/main" val="755363840"/>
      </p:ext>
    </p:extLst>
  </p:cSld>
  <p:clrMapOvr>
    <a:masterClrMapping/>
  </p:clrMapOvr>
  <p:transition spd="med">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08214" y="0"/>
            <a:ext cx="7920037" cy="1144588"/>
          </a:xfrm>
        </p:spPr>
        <p:txBody>
          <a:bodyPr/>
          <a:lstStyle/>
          <a:p>
            <a:pPr eaLnBrk="1" hangingPunct="1"/>
            <a:r>
              <a:rPr lang="en-US" sz="2800" b="1"/>
              <a:t> </a:t>
            </a:r>
            <a:r>
              <a:rPr lang="en-US" sz="2000"/>
              <a:t>Karakteristik 1 :</a:t>
            </a:r>
            <a:r>
              <a:rPr lang="en-US" sz="2000" b="1"/>
              <a:t> </a:t>
            </a:r>
            <a:r>
              <a:rPr lang="en-US" sz="4000" b="1"/>
              <a:t/>
            </a:r>
            <a:br>
              <a:rPr lang="en-US" sz="4000" b="1"/>
            </a:br>
            <a:r>
              <a:rPr lang="en-US" sz="2400" b="1" u="sng"/>
              <a:t>ASEAN sebagai </a:t>
            </a:r>
            <a:r>
              <a:rPr lang="id-ID" sz="2400" b="1" u="sng"/>
              <a:t>Pasar </a:t>
            </a:r>
            <a:r>
              <a:rPr lang="en-US" sz="2400" b="1" u="sng"/>
              <a:t>T</a:t>
            </a:r>
            <a:r>
              <a:rPr lang="id-ID" sz="2400" b="1" u="sng"/>
              <a:t>unggal dan </a:t>
            </a:r>
            <a:r>
              <a:rPr lang="en-US" sz="2400" b="1" u="sng"/>
              <a:t>B</a:t>
            </a:r>
            <a:r>
              <a:rPr lang="id-ID" sz="2400" b="1" u="sng"/>
              <a:t>asis </a:t>
            </a:r>
            <a:r>
              <a:rPr lang="en-US" sz="2400" b="1" u="sng"/>
              <a:t>P</a:t>
            </a:r>
            <a:r>
              <a:rPr lang="id-ID" sz="2400" b="1" u="sng"/>
              <a:t>roduksi</a:t>
            </a:r>
          </a:p>
        </p:txBody>
      </p:sp>
      <p:sp>
        <p:nvSpPr>
          <p:cNvPr id="10243" name="Content Placeholder 2"/>
          <p:cNvSpPr>
            <a:spLocks noGrp="1"/>
          </p:cNvSpPr>
          <p:nvPr>
            <p:ph idx="4294967295"/>
          </p:nvPr>
        </p:nvSpPr>
        <p:spPr>
          <a:xfrm>
            <a:off x="2100264" y="1144589"/>
            <a:ext cx="8135937" cy="4471987"/>
          </a:xfrm>
          <a:prstGeom prst="rect">
            <a:avLst/>
          </a:prstGeom>
        </p:spPr>
        <p:txBody>
          <a:bodyPr/>
          <a:lstStyle/>
          <a:p>
            <a:pPr marL="0" indent="0">
              <a:buNone/>
            </a:pPr>
            <a:r>
              <a:rPr lang="en-US" sz="2400" b="1"/>
              <a:t>E</a:t>
            </a:r>
            <a:r>
              <a:rPr lang="id-ID" sz="2400" b="1"/>
              <a:t>lemen dan  tindakan</a:t>
            </a:r>
            <a:r>
              <a:rPr lang="en-US" sz="2400" b="1"/>
              <a:t>:</a:t>
            </a:r>
          </a:p>
          <a:p>
            <a:pPr marL="0" indent="0">
              <a:buNone/>
            </a:pPr>
            <a:endParaRPr lang="en-US" sz="2400" b="1"/>
          </a:p>
          <a:p>
            <a:pPr marL="0" indent="0">
              <a:buNone/>
            </a:pPr>
            <a:endParaRPr lang="en-US" sz="2400" b="1"/>
          </a:p>
          <a:p>
            <a:pPr marL="0" indent="0">
              <a:buNone/>
            </a:pPr>
            <a:endParaRPr lang="en-US" sz="2400" b="1"/>
          </a:p>
          <a:p>
            <a:pPr marL="0" indent="0">
              <a:buNone/>
            </a:pPr>
            <a:endParaRPr lang="en-US" sz="2400" b="1"/>
          </a:p>
          <a:p>
            <a:pPr marL="0" indent="0">
              <a:buNone/>
            </a:pPr>
            <a:endParaRPr lang="en-US" sz="2400" b="1"/>
          </a:p>
          <a:p>
            <a:pPr marL="0" indent="0">
              <a:buNone/>
            </a:pPr>
            <a:endParaRPr lang="en-US" sz="2400" b="1"/>
          </a:p>
          <a:p>
            <a:pPr marL="0" indent="0">
              <a:buNone/>
            </a:pPr>
            <a:endParaRPr lang="en-US" sz="2400" b="1"/>
          </a:p>
          <a:p>
            <a:pPr marL="0" indent="0">
              <a:buNone/>
            </a:pPr>
            <a:endParaRPr lang="en-US" sz="2400" b="1"/>
          </a:p>
          <a:p>
            <a:pPr marL="0" indent="0">
              <a:buNone/>
            </a:pPr>
            <a:endParaRPr lang="en-US" sz="2400" b="1"/>
          </a:p>
          <a:p>
            <a:pPr marL="0" indent="0">
              <a:buNone/>
            </a:pPr>
            <a:endParaRPr lang="en-US" sz="2400" b="1"/>
          </a:p>
          <a:p>
            <a:pPr marL="0" indent="0">
              <a:buNone/>
            </a:pPr>
            <a:endParaRPr lang="id-ID" sz="2400" b="1"/>
          </a:p>
          <a:p>
            <a:pPr marL="0" indent="0">
              <a:buNone/>
            </a:pPr>
            <a:endParaRPr lang="id-ID" sz="2400"/>
          </a:p>
        </p:txBody>
      </p:sp>
      <p:graphicFrame>
        <p:nvGraphicFramePr>
          <p:cNvPr id="4" name="Diagram 3"/>
          <p:cNvGraphicFramePr/>
          <p:nvPr/>
        </p:nvGraphicFramePr>
        <p:xfrm>
          <a:off x="2099556" y="1764433"/>
          <a:ext cx="7762900" cy="47234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45486481"/>
      </p:ext>
    </p:extLst>
  </p:cSld>
  <p:clrMapOvr>
    <a:masterClrMapping/>
  </p:clrMapOvr>
  <p:transition spd="med">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extLst/>
          </p:nvPr>
        </p:nvGraphicFramePr>
        <p:xfrm>
          <a:off x="609600" y="836712"/>
          <a:ext cx="10972800" cy="58069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1"/>
          <p:cNvSpPr txBox="1">
            <a:spLocks/>
          </p:cNvSpPr>
          <p:nvPr/>
        </p:nvSpPr>
        <p:spPr>
          <a:xfrm>
            <a:off x="623392" y="20097"/>
            <a:ext cx="10972800" cy="92868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id-ID" sz="3600" b="1" dirty="0" smtClean="0">
                <a:solidFill>
                  <a:srgbClr val="FF0000"/>
                </a:solidFill>
              </a:rPr>
              <a:t>KESIAPAN REGULASI MENGHADAPI MEA </a:t>
            </a:r>
          </a:p>
        </p:txBody>
      </p:sp>
    </p:spTree>
    <p:extLst>
      <p:ext uri="{BB962C8B-B14F-4D97-AF65-F5344CB8AC3E}">
        <p14:creationId xmlns:p14="http://schemas.microsoft.com/office/powerpoint/2010/main" val="144617313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extLst/>
          </p:nvPr>
        </p:nvGraphicFramePr>
        <p:xfrm>
          <a:off x="609600" y="836712"/>
          <a:ext cx="10972800" cy="58069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1"/>
          <p:cNvSpPr txBox="1">
            <a:spLocks/>
          </p:cNvSpPr>
          <p:nvPr/>
        </p:nvSpPr>
        <p:spPr>
          <a:xfrm>
            <a:off x="1017674" y="154321"/>
            <a:ext cx="10972800" cy="92868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id-ID" sz="3600" b="1" dirty="0" smtClean="0">
                <a:solidFill>
                  <a:srgbClr val="FF0000"/>
                </a:solidFill>
              </a:rPr>
              <a:t>KESIAPAN REGULASI MENGHADAPI MEA </a:t>
            </a:r>
          </a:p>
        </p:txBody>
      </p:sp>
    </p:spTree>
    <p:extLst>
      <p:ext uri="{BB962C8B-B14F-4D97-AF65-F5344CB8AC3E}">
        <p14:creationId xmlns:p14="http://schemas.microsoft.com/office/powerpoint/2010/main" val="160179487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extLst/>
          </p:nvPr>
        </p:nvGraphicFramePr>
        <p:xfrm>
          <a:off x="609600" y="836712"/>
          <a:ext cx="10972800" cy="58069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1"/>
          <p:cNvSpPr txBox="1">
            <a:spLocks/>
          </p:cNvSpPr>
          <p:nvPr/>
        </p:nvSpPr>
        <p:spPr>
          <a:xfrm>
            <a:off x="623392" y="20097"/>
            <a:ext cx="10972800" cy="928688"/>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600" b="1" dirty="0" smtClean="0"/>
              <a:t>KEBIJAKAN KEMENTERIAN KESEHATAN DALAM PEMBERDAYAAN DAN PENGEMBANGAN TENAGA KESEHATAN</a:t>
            </a:r>
            <a:endParaRPr lang="id-ID" sz="3600" b="1" dirty="0" smtClean="0"/>
          </a:p>
        </p:txBody>
      </p:sp>
    </p:spTree>
    <p:extLst>
      <p:ext uri="{BB962C8B-B14F-4D97-AF65-F5344CB8AC3E}">
        <p14:creationId xmlns:p14="http://schemas.microsoft.com/office/powerpoint/2010/main" val="98314348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7" descr="Gedung_BPPSDMK.jpg"/>
          <p:cNvPicPr>
            <a:picLocks noChangeAspect="1"/>
          </p:cNvPicPr>
          <p:nvPr/>
        </p:nvPicPr>
        <p:blipFill>
          <a:blip r:embed="rId3" cstate="email">
            <a:extLst>
              <a:ext uri="{28A0092B-C50C-407E-A947-70E740481C1C}">
                <a14:useLocalDpi xmlns:a14="http://schemas.microsoft.com/office/drawing/2010/main"/>
              </a:ext>
            </a:extLst>
          </a:blip>
          <a:srcRect l="6233" r="2760" b="8707"/>
          <a:stretch>
            <a:fillRect/>
          </a:stretch>
        </p:blipFill>
        <p:spPr bwMode="auto">
          <a:xfrm>
            <a:off x="1524000" y="-75014"/>
            <a:ext cx="9144000" cy="4989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Picture 11" descr="backdrop.jpg"/>
          <p:cNvPicPr>
            <a:picLocks noGrp="1" noChangeAspect="1"/>
          </p:cNvPicPr>
          <p:nvPr isPhoto="1"/>
        </p:nvPicPr>
        <p:blipFill>
          <a:blip r:embed="rId4" cstate="email">
            <a:extLst>
              <a:ext uri="{28A0092B-C50C-407E-A947-70E740481C1C}">
                <a14:useLocalDpi xmlns:a14="http://schemas.microsoft.com/office/drawing/2010/main"/>
              </a:ext>
            </a:extLst>
          </a:blip>
          <a:srcRect l="8170" t="50194" r="10141" b="22638"/>
          <a:stretch>
            <a:fillRect/>
          </a:stretch>
        </p:blipFill>
        <p:spPr bwMode="auto">
          <a:xfrm>
            <a:off x="1447800" y="5197081"/>
            <a:ext cx="9188450" cy="1275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 Box 3"/>
          <p:cNvSpPr txBox="1">
            <a:spLocks noChangeArrowheads="1"/>
          </p:cNvSpPr>
          <p:nvPr/>
        </p:nvSpPr>
        <p:spPr bwMode="auto">
          <a:xfrm>
            <a:off x="5366479" y="199861"/>
            <a:ext cx="61759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charset="0"/>
                <a:cs typeface="Arial" charset="0"/>
              </a:defRPr>
            </a:lvl1pPr>
            <a:lvl2pPr marL="742950" indent="-285750">
              <a:defRPr b="1">
                <a:solidFill>
                  <a:schemeClr val="tx1"/>
                </a:solidFill>
                <a:latin typeface="Arial" charset="0"/>
                <a:cs typeface="Arial" charset="0"/>
              </a:defRPr>
            </a:lvl2pPr>
            <a:lvl3pPr marL="1143000" indent="-228600">
              <a:defRPr b="1">
                <a:solidFill>
                  <a:schemeClr val="tx1"/>
                </a:solidFill>
                <a:latin typeface="Arial" charset="0"/>
                <a:cs typeface="Arial" charset="0"/>
              </a:defRPr>
            </a:lvl3pPr>
            <a:lvl4pPr marL="1600200" indent="-228600">
              <a:defRPr b="1">
                <a:solidFill>
                  <a:schemeClr val="tx1"/>
                </a:solidFill>
                <a:latin typeface="Arial" charset="0"/>
                <a:cs typeface="Arial" charset="0"/>
              </a:defRPr>
            </a:lvl4pPr>
            <a:lvl5pPr marL="2057400" indent="-228600">
              <a:defRPr b="1">
                <a:solidFill>
                  <a:schemeClr val="tx1"/>
                </a:solidFill>
                <a:latin typeface="Arial" charset="0"/>
                <a:cs typeface="Arial" charset="0"/>
              </a:defRPr>
            </a:lvl5pPr>
            <a:lvl6pPr marL="2514600" indent="-228600" eaLnBrk="0" fontAlgn="base" hangingPunct="0">
              <a:spcBef>
                <a:spcPct val="0"/>
              </a:spcBef>
              <a:spcAft>
                <a:spcPct val="0"/>
              </a:spcAft>
              <a:defRPr b="1">
                <a:solidFill>
                  <a:schemeClr val="tx1"/>
                </a:solidFill>
                <a:latin typeface="Arial" charset="0"/>
                <a:cs typeface="Arial" charset="0"/>
              </a:defRPr>
            </a:lvl6pPr>
            <a:lvl7pPr marL="2971800" indent="-228600" eaLnBrk="0" fontAlgn="base" hangingPunct="0">
              <a:spcBef>
                <a:spcPct val="0"/>
              </a:spcBef>
              <a:spcAft>
                <a:spcPct val="0"/>
              </a:spcAft>
              <a:defRPr b="1">
                <a:solidFill>
                  <a:schemeClr val="tx1"/>
                </a:solidFill>
                <a:latin typeface="Arial" charset="0"/>
                <a:cs typeface="Arial" charset="0"/>
              </a:defRPr>
            </a:lvl7pPr>
            <a:lvl8pPr marL="3429000" indent="-228600" eaLnBrk="0" fontAlgn="base" hangingPunct="0">
              <a:spcBef>
                <a:spcPct val="0"/>
              </a:spcBef>
              <a:spcAft>
                <a:spcPct val="0"/>
              </a:spcAft>
              <a:defRPr b="1">
                <a:solidFill>
                  <a:schemeClr val="tx1"/>
                </a:solidFill>
                <a:latin typeface="Arial" charset="0"/>
                <a:cs typeface="Arial" charset="0"/>
              </a:defRPr>
            </a:lvl8pPr>
            <a:lvl9pPr marL="3886200" indent="-228600" eaLnBrk="0" fontAlgn="base" hangingPunct="0">
              <a:spcBef>
                <a:spcPct val="0"/>
              </a:spcBef>
              <a:spcAft>
                <a:spcPct val="0"/>
              </a:spcAft>
              <a:defRPr b="1">
                <a:solidFill>
                  <a:schemeClr val="tx1"/>
                </a:solidFill>
                <a:latin typeface="Arial" charset="0"/>
                <a:cs typeface="Arial" charset="0"/>
              </a:defRPr>
            </a:lvl9pPr>
          </a:lstStyle>
          <a:p>
            <a:pPr algn="r">
              <a:defRPr/>
            </a:pPr>
            <a:r>
              <a:rPr lang="id-ID" sz="4800" dirty="0" smtClean="0">
                <a:ln w="17780" cmpd="dbl">
                  <a:solidFill>
                    <a:schemeClr val="tx1">
                      <a:lumMod val="95000"/>
                      <a:lumOff val="5000"/>
                      <a:alpha val="0"/>
                    </a:schemeClr>
                  </a:solidFill>
                  <a:prstDash val="dash"/>
                  <a:miter lim="800000"/>
                </a:ln>
                <a:effectLst>
                  <a:outerShdw blurRad="38100" dist="38100" dir="2700000" algn="tl">
                    <a:srgbClr val="000000">
                      <a:alpha val="43137"/>
                    </a:srgbClr>
                  </a:outerShdw>
                </a:effectLst>
                <a:latin typeface="Segoe Script" pitchFamily="34" charset="0"/>
              </a:rPr>
              <a:t>Terima</a:t>
            </a:r>
            <a:r>
              <a:rPr lang="en-GB" sz="4800" dirty="0" smtClean="0">
                <a:ln w="17780" cmpd="dbl">
                  <a:solidFill>
                    <a:schemeClr val="tx1">
                      <a:lumMod val="95000"/>
                      <a:lumOff val="5000"/>
                      <a:alpha val="0"/>
                    </a:schemeClr>
                  </a:solidFill>
                  <a:prstDash val="dash"/>
                  <a:miter lim="800000"/>
                </a:ln>
                <a:effectLst>
                  <a:outerShdw blurRad="38100" dist="38100" dir="2700000" algn="tl">
                    <a:srgbClr val="000000">
                      <a:alpha val="43137"/>
                    </a:srgbClr>
                  </a:outerShdw>
                </a:effectLst>
                <a:latin typeface="Segoe Script" pitchFamily="34" charset="0"/>
              </a:rPr>
              <a:t> </a:t>
            </a:r>
            <a:r>
              <a:rPr lang="id-ID" sz="4800" dirty="0" smtClean="0">
                <a:ln w="17780" cmpd="dbl">
                  <a:solidFill>
                    <a:schemeClr val="tx1">
                      <a:lumMod val="95000"/>
                      <a:lumOff val="5000"/>
                      <a:alpha val="0"/>
                    </a:schemeClr>
                  </a:solidFill>
                  <a:prstDash val="dash"/>
                  <a:miter lim="800000"/>
                </a:ln>
                <a:effectLst>
                  <a:outerShdw blurRad="38100" dist="38100" dir="2700000" algn="tl">
                    <a:srgbClr val="000000">
                      <a:alpha val="43137"/>
                    </a:srgbClr>
                  </a:outerShdw>
                </a:effectLst>
                <a:latin typeface="Segoe Script" pitchFamily="34" charset="0"/>
              </a:rPr>
              <a:t>Kasi</a:t>
            </a:r>
            <a:r>
              <a:rPr lang="en-US" sz="4800" dirty="0" smtClean="0">
                <a:ln w="17780" cmpd="dbl">
                  <a:solidFill>
                    <a:schemeClr val="tx1">
                      <a:lumMod val="95000"/>
                      <a:lumOff val="5000"/>
                      <a:alpha val="0"/>
                    </a:schemeClr>
                  </a:solidFill>
                  <a:prstDash val="dash"/>
                  <a:miter lim="800000"/>
                </a:ln>
                <a:effectLst>
                  <a:outerShdw blurRad="38100" dist="38100" dir="2700000" algn="tl">
                    <a:srgbClr val="000000">
                      <a:alpha val="43137"/>
                    </a:srgbClr>
                  </a:outerShdw>
                </a:effectLst>
                <a:latin typeface="Segoe Script" pitchFamily="34" charset="0"/>
              </a:rPr>
              <a:t>h</a:t>
            </a:r>
            <a:endParaRPr lang="id-ID" sz="4800" dirty="0">
              <a:ea typeface="MS PGothic" charset="0"/>
            </a:endParaRPr>
          </a:p>
          <a:p>
            <a:pPr algn="r">
              <a:defRPr/>
            </a:pPr>
            <a:endParaRPr lang="id-ID" sz="4800" dirty="0">
              <a:ea typeface="MS PGothic" charset="0"/>
            </a:endParaRPr>
          </a:p>
        </p:txBody>
      </p:sp>
    </p:spTree>
    <p:extLst>
      <p:ext uri="{BB962C8B-B14F-4D97-AF65-F5344CB8AC3E}">
        <p14:creationId xmlns:p14="http://schemas.microsoft.com/office/powerpoint/2010/main" val="286190166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1699</TotalTime>
  <Words>5188</Words>
  <Application>Microsoft Office PowerPoint</Application>
  <PresentationFormat>Widescreen</PresentationFormat>
  <Paragraphs>1288</Paragraphs>
  <Slides>75</Slides>
  <Notes>32</Notes>
  <HiddenSlides>0</HiddenSlides>
  <MMClips>0</MMClips>
  <ScaleCrop>false</ScaleCrop>
  <HeadingPairs>
    <vt:vector size="6" baseType="variant">
      <vt:variant>
        <vt:lpstr>Fonts Used</vt:lpstr>
      </vt:variant>
      <vt:variant>
        <vt:i4>28</vt:i4>
      </vt:variant>
      <vt:variant>
        <vt:lpstr>Theme</vt:lpstr>
      </vt:variant>
      <vt:variant>
        <vt:i4>1</vt:i4>
      </vt:variant>
      <vt:variant>
        <vt:lpstr>Slide Titles</vt:lpstr>
      </vt:variant>
      <vt:variant>
        <vt:i4>75</vt:i4>
      </vt:variant>
    </vt:vector>
  </HeadingPairs>
  <TitlesOfParts>
    <vt:vector size="104" baseType="lpstr">
      <vt:lpstr>맑은 고딕</vt:lpstr>
      <vt:lpstr>Microsoft YaHei</vt:lpstr>
      <vt:lpstr>ＭＳ Ｐゴシック</vt:lpstr>
      <vt:lpstr>ＭＳ Ｐゴシック</vt:lpstr>
      <vt:lpstr>SimSun</vt:lpstr>
      <vt:lpstr>AR ESSENCE</vt:lpstr>
      <vt:lpstr>Arial</vt:lpstr>
      <vt:lpstr>Arial Black</vt:lpstr>
      <vt:lpstr>Arial Narrow</vt:lpstr>
      <vt:lpstr>Book Antiqua</vt:lpstr>
      <vt:lpstr>Calibri</vt:lpstr>
      <vt:lpstr>Calibri Light</vt:lpstr>
      <vt:lpstr>Cambria</vt:lpstr>
      <vt:lpstr>Candara</vt:lpstr>
      <vt:lpstr>Century Gothic</vt:lpstr>
      <vt:lpstr>Constantia</vt:lpstr>
      <vt:lpstr>Corbel</vt:lpstr>
      <vt:lpstr>Georgia Pro</vt:lpstr>
      <vt:lpstr>Helvetica</vt:lpstr>
      <vt:lpstr>Helvetica Light</vt:lpstr>
      <vt:lpstr>Rockwell</vt:lpstr>
      <vt:lpstr>Segoe Script</vt:lpstr>
      <vt:lpstr>Tahoma</vt:lpstr>
      <vt:lpstr>Times New Roman</vt:lpstr>
      <vt:lpstr>Trebuchet MS</vt:lpstr>
      <vt:lpstr>Tw Cen MT</vt:lpstr>
      <vt:lpstr>Wingdings</vt:lpstr>
      <vt:lpstr>Wingdings 3</vt:lpstr>
      <vt:lpstr>Office Theme</vt:lpstr>
      <vt:lpstr>TANTANGAN TENAGA KESEHATAN MENGHADAPI  MASYARAKAT EKONOMI ASEAN</vt:lpstr>
      <vt:lpstr>      DRA. OOS FATIMAH ROSYATI M.KES           HP. 081 22 0125 62 / oos.fatimah@yahoo.com             Kepala Pusat Perencanaan dan pendayagunaan SDMK  BPPSDM Kes Kemenkes RI    </vt:lpstr>
      <vt:lpstr>SISTEMATIKA</vt:lpstr>
      <vt:lpstr>1. Masyarakat Ekonomi Asean (MEA) </vt:lpstr>
      <vt:lpstr>ASEAN </vt:lpstr>
      <vt:lpstr>PowerPoint Presentation</vt:lpstr>
      <vt:lpstr> ASEAN Economic Community (AEC)  / Masyarakat Ekonomi ASEAN (MEA)  </vt:lpstr>
      <vt:lpstr>PERKEMBANGAN MEA</vt:lpstr>
      <vt:lpstr> 4 MODE OF SUPPLY  JASA KESEHATAN</vt:lpstr>
      <vt:lpstr>PowerPoint Presentation</vt:lpstr>
      <vt:lpstr>ASEAN MRA</vt:lpstr>
      <vt:lpstr>Secara Umum Ketiga MRA Bertujuan Untuk </vt:lpstr>
      <vt:lpstr>ROADMAP  MUTUAL RECOGNITION ARRANGEMENTS (MRA)</vt:lpstr>
      <vt:lpstr>PowerPoint Presentation</vt:lpstr>
      <vt:lpstr>2.  PERKEMBANGAN TERAKHIR PERUNDINGAN TERKAIT MRA DOKTER, DOKTER GIGI DAN PERAWAT </vt:lpstr>
      <vt:lpstr>STRUKTUR PERTEMUAN TINGKAT ASEAN DALAM KERANGKA  Asean Economic Community</vt:lpstr>
      <vt:lpstr>PERKEMBANGAN TERAKHIR HSSWG – CCS 85 DI Vietnam</vt:lpstr>
      <vt:lpstr>PowerPoint Presentation</vt:lpstr>
      <vt:lpstr>Tindak lanjut AJCCN (Indonesia)</vt:lpstr>
      <vt:lpstr>Tindak lanjut AJCCN (Indonesia)</vt:lpstr>
      <vt:lpstr>KESIMPULAN PERKEMBANGAN NEGOSIASI TINGKAT ASEAN DALAM RANGKA IMPLEMENTASI MRA </vt:lpstr>
      <vt:lpstr>3. TANTANGAN, PELUANG DAN PERAN TENAGA KESEHATAN MENGHADAPI MASYARAKAT EKONOMI ASEAN 2015</vt:lpstr>
      <vt:lpstr>TANTANGAN MEA</vt:lpstr>
      <vt:lpstr>PELUANG MEA</vt:lpstr>
      <vt:lpstr>PELUANG PASAR KERJA TENAGA KERJA KESEHATAN INDONESIA KE LUAR NEGERI</vt:lpstr>
      <vt:lpstr>PENEMPATAN TENAGA KESEHATAN KE LUAR NEGERI  (45 NEGARA)  TAHUN 2011-2015 </vt:lpstr>
      <vt:lpstr>PENEMPATAN TENAGA KESEHATAN KE LUAR NEGERI  TAHUN 2013 </vt:lpstr>
      <vt:lpstr>PENEMPATAN TENAGA KESEHATAN KE LUAR NEGERI  TAHUN 2014</vt:lpstr>
      <vt:lpstr>DAMPAK MEA PADA TENAGA KESEHATAN </vt:lpstr>
      <vt:lpstr>TENAGA KESEHATAN LUAR NEGERI YG MASUK KE INDONESIA TAHUN 2013 - 2015</vt:lpstr>
      <vt:lpstr>TENAGA KESEHATAN LUAR NEGERI YG MASUK  KE INDONESIA TAHUN 2013 - 2015</vt:lpstr>
      <vt:lpstr>4.  KESIAPAN SEKTOR KESEHATAN      MENGHADAPI MASYARAKAT       EKONOMI ASEAN 2015</vt:lpstr>
      <vt:lpstr>PowerPoint Presentation</vt:lpstr>
      <vt:lpstr>PowerPoint Presentation</vt:lpstr>
      <vt:lpstr>PowerPoint Presentation</vt:lpstr>
      <vt:lpstr>PENGELOMPOKKAN TENAGA KESEHATAN</vt:lpstr>
      <vt:lpstr>PowerPoint Presentation</vt:lpstr>
      <vt:lpstr>PowerPoint Presentation</vt:lpstr>
      <vt:lpstr>PowerPoint Presentation</vt:lpstr>
      <vt:lpstr>Indonesian Qualification Framework</vt:lpstr>
      <vt:lpstr>PowerPoint Presentation</vt:lpstr>
      <vt:lpstr>PowerPoint Presentation</vt:lpstr>
      <vt:lpstr>PowerPoint Presentation</vt:lpstr>
      <vt:lpstr>PowerPoint Presentation</vt:lpstr>
      <vt:lpstr>PowerPoint Presentation</vt:lpstr>
      <vt:lpstr>BAGAIMANA MENUJU PROFESIONAL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BONEKA DI DEPAN RUANG PERAWATAN SUPAYA PASIEN TIDAK LUPA DGN KAMAR NYA</vt:lpstr>
      <vt:lpstr>PATIENT SAFETY</vt:lpstr>
      <vt:lpstr>PATIENT SAFETY </vt:lpstr>
      <vt:lpstr> PANTI LANSIA </vt:lpstr>
      <vt:lpstr>PowerPoint Presentation</vt:lpstr>
      <vt:lpstr>PowerPoint Presentation</vt:lpstr>
      <vt:lpstr>PowerPoint Presentation</vt:lpstr>
      <vt:lpstr>PowerPoint Presentation</vt:lpstr>
      <vt:lpstr>TEMPAT PELATIHAN GERONTOLOGI</vt:lpstr>
      <vt:lpstr>LABORATORIUM KEPERAWATAN</vt:lpstr>
      <vt:lpstr>PowerPoint Presentation</vt:lpstr>
      <vt:lpstr> </vt:lpstr>
      <vt:lpstr>PowerPoint Presentation</vt:lpstr>
      <vt:lpstr>KARAKTERISTIK MEA / AEC</vt:lpstr>
      <vt:lpstr> Karakteristik 1 :  ASEAN sebagai Pasar Tunggal dan Basis Produksi</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PERKEMBANGAN  MASYARAKAT EKONOMI ASEAN</dc:title>
  <dc:creator>user</dc:creator>
  <cp:lastModifiedBy>Bri</cp:lastModifiedBy>
  <cp:revision>89</cp:revision>
  <cp:lastPrinted>2016-07-19T09:02:18Z</cp:lastPrinted>
  <dcterms:created xsi:type="dcterms:W3CDTF">2016-07-19T04:06:16Z</dcterms:created>
  <dcterms:modified xsi:type="dcterms:W3CDTF">2016-12-04T04:26:14Z</dcterms:modified>
</cp:coreProperties>
</file>