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6" r:id="rId1"/>
  </p:sldMasterIdLst>
  <p:notesMasterIdLst>
    <p:notesMasterId r:id="rId42"/>
  </p:notesMasterIdLst>
  <p:handoutMasterIdLst>
    <p:handoutMasterId r:id="rId43"/>
  </p:handoutMasterIdLst>
  <p:sldIdLst>
    <p:sldId id="257" r:id="rId2"/>
    <p:sldId id="470" r:id="rId3"/>
    <p:sldId id="474" r:id="rId4"/>
    <p:sldId id="475" r:id="rId5"/>
    <p:sldId id="471" r:id="rId6"/>
    <p:sldId id="510" r:id="rId7"/>
    <p:sldId id="445" r:id="rId8"/>
    <p:sldId id="446" r:id="rId9"/>
    <p:sldId id="447" r:id="rId10"/>
    <p:sldId id="448" r:id="rId11"/>
    <p:sldId id="472" r:id="rId12"/>
    <p:sldId id="449" r:id="rId13"/>
    <p:sldId id="450" r:id="rId14"/>
    <p:sldId id="451" r:id="rId15"/>
    <p:sldId id="452" r:id="rId16"/>
    <p:sldId id="453" r:id="rId17"/>
    <p:sldId id="454" r:id="rId18"/>
    <p:sldId id="455" r:id="rId19"/>
    <p:sldId id="456" r:id="rId20"/>
    <p:sldId id="457" r:id="rId21"/>
    <p:sldId id="458" r:id="rId22"/>
    <p:sldId id="459" r:id="rId23"/>
    <p:sldId id="460" r:id="rId24"/>
    <p:sldId id="461" r:id="rId25"/>
    <p:sldId id="462" r:id="rId26"/>
    <p:sldId id="463" r:id="rId27"/>
    <p:sldId id="464" r:id="rId28"/>
    <p:sldId id="465" r:id="rId29"/>
    <p:sldId id="466" r:id="rId30"/>
    <p:sldId id="467" r:id="rId31"/>
    <p:sldId id="468" r:id="rId32"/>
    <p:sldId id="469" r:id="rId33"/>
    <p:sldId id="509" r:id="rId34"/>
    <p:sldId id="438" r:id="rId35"/>
    <p:sldId id="508" r:id="rId36"/>
    <p:sldId id="441" r:id="rId37"/>
    <p:sldId id="442" r:id="rId38"/>
    <p:sldId id="443" r:id="rId39"/>
    <p:sldId id="444" r:id="rId40"/>
    <p:sldId id="388" r:id="rId41"/>
  </p:sldIdLst>
  <p:sldSz cx="12192000" cy="6858000"/>
  <p:notesSz cx="7053263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1504"/>
    <a:srgbClr val="CCFF99"/>
    <a:srgbClr val="FF6600"/>
    <a:srgbClr val="EAEAEA"/>
    <a:srgbClr val="993366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77" autoAdjust="0"/>
    <p:restoredTop sz="78636" autoAdjust="0"/>
  </p:normalViewPr>
  <p:slideViewPr>
    <p:cSldViewPr snapToGrid="0">
      <p:cViewPr varScale="1">
        <p:scale>
          <a:sx n="87" d="100"/>
          <a:sy n="87" d="100"/>
        </p:scale>
        <p:origin x="475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9EE378-96FF-4E4B-9053-D0CCD4222C9A}" type="doc">
      <dgm:prSet loTypeId="urn:microsoft.com/office/officeart/2005/8/layout/vList3#2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BBFD5924-D685-6741-9C1B-B11A146B90C5}">
      <dgm:prSet phldrT="[Text]"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KEBIJAKAN PENDAYAGUNAAN SDMK WNA</a:t>
          </a:r>
        </a:p>
      </dgm:t>
    </dgm:pt>
    <dgm:pt modelId="{6CDBA675-670F-E343-846B-87A9A876838C}" type="sib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FEBBB1BC-F99C-154F-B017-C06A428C1567}" type="par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9DDA2CE2-F8D0-4DD0-AC35-5BF1125F5E3D}">
      <dgm:prSet phldrT="[Text]" custT="1"/>
      <dgm:spPr>
        <a:solidFill>
          <a:srgbClr val="92D050"/>
        </a:solidFill>
      </dgm:spPr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PENUTUP</a:t>
          </a:r>
        </a:p>
      </dgm:t>
    </dgm:pt>
    <dgm:pt modelId="{CB106AF0-7B20-4B64-BDD6-3238B3FD3B6E}" type="parTrans" cxnId="{91828018-B7D2-4282-8F8E-A59C0E2401F5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5B03D57A-2A2D-43B2-B7CB-41EF5FE48740}" type="sibTrans" cxnId="{91828018-B7D2-4282-8F8E-A59C0E2401F5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182B35D3-F1FF-F24A-B16C-8752519ED768}">
      <dgm:prSet phldrT="[Text]" custT="1"/>
      <dgm:spPr>
        <a:solidFill>
          <a:srgbClr val="00B0F0"/>
        </a:solidFill>
      </dgm:spPr>
      <dgm:t>
        <a:bodyPr/>
        <a:lstStyle/>
        <a:p>
          <a:pPr algn="l"/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REGULASI TERKAIT SDMK WNA</a:t>
          </a:r>
        </a:p>
      </dgm:t>
    </dgm:pt>
    <dgm:pt modelId="{696CCAB5-3122-264A-A289-02F1AF695D77}" type="par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7D6DFEA6-2B54-7A41-8644-B82AFEE162F9}" type="sib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37E4C071-8128-441D-AF3C-E31579AE672F}" type="pres">
      <dgm:prSet presAssocID="{7E9EE378-96FF-4E4B-9053-D0CCD4222C9A}" presName="linearFlow" presStyleCnt="0">
        <dgm:presLayoutVars>
          <dgm:dir/>
          <dgm:resizeHandles val="exact"/>
        </dgm:presLayoutVars>
      </dgm:prSet>
      <dgm:spPr/>
    </dgm:pt>
    <dgm:pt modelId="{0AFE6575-A157-B648-865F-6920B72F5774}" type="pres">
      <dgm:prSet presAssocID="{182B35D3-F1FF-F24A-B16C-8752519ED768}" presName="composite" presStyleCnt="0"/>
      <dgm:spPr/>
    </dgm:pt>
    <dgm:pt modelId="{80CF70C5-90B1-9349-8CE1-CD8342C1CE32}" type="pres">
      <dgm:prSet presAssocID="{182B35D3-F1FF-F24A-B16C-8752519ED768}" presName="imgShp" presStyleLbl="fgImgPlace1" presStyleIdx="0" presStyleCnt="3"/>
      <dgm:spPr/>
    </dgm:pt>
    <dgm:pt modelId="{44EBA22E-48AE-DE4C-9B7D-72EFF2718823}" type="pres">
      <dgm:prSet presAssocID="{182B35D3-F1FF-F24A-B16C-8752519ED768}" presName="txShp" presStyleLbl="node1" presStyleIdx="0" presStyleCnt="3">
        <dgm:presLayoutVars>
          <dgm:bulletEnabled val="1"/>
        </dgm:presLayoutVars>
      </dgm:prSet>
      <dgm:spPr/>
    </dgm:pt>
    <dgm:pt modelId="{FA707E27-09D7-0542-9E3C-DC27E47E77B6}" type="pres">
      <dgm:prSet presAssocID="{7D6DFEA6-2B54-7A41-8644-B82AFEE162F9}" presName="spacing" presStyleCnt="0"/>
      <dgm:spPr/>
    </dgm:pt>
    <dgm:pt modelId="{4A85B998-5124-4256-BD71-D1C472E95FD6}" type="pres">
      <dgm:prSet presAssocID="{BBFD5924-D685-6741-9C1B-B11A146B90C5}" presName="composite" presStyleCnt="0"/>
      <dgm:spPr/>
    </dgm:pt>
    <dgm:pt modelId="{836FDC8A-0732-4662-A239-46E362CC478F}" type="pres">
      <dgm:prSet presAssocID="{BBFD5924-D685-6741-9C1B-B11A146B90C5}" presName="imgShp" presStyleLbl="fgImgPlace1" presStyleIdx="1" presStyleCnt="3" custLinFactNeighborX="268" custLinFactNeighborY="8188"/>
      <dgm:spPr/>
    </dgm:pt>
    <dgm:pt modelId="{0C5A7189-FC78-4CA1-8269-5305AEF9380E}" type="pres">
      <dgm:prSet presAssocID="{BBFD5924-D685-6741-9C1B-B11A146B90C5}" presName="txShp" presStyleLbl="node1" presStyleIdx="1" presStyleCnt="3">
        <dgm:presLayoutVars>
          <dgm:bulletEnabled val="1"/>
        </dgm:presLayoutVars>
      </dgm:prSet>
      <dgm:spPr/>
    </dgm:pt>
    <dgm:pt modelId="{09B24864-A546-41FB-B3C1-65059587E0F3}" type="pres">
      <dgm:prSet presAssocID="{6CDBA675-670F-E343-846B-87A9A876838C}" presName="spacing" presStyleCnt="0"/>
      <dgm:spPr/>
    </dgm:pt>
    <dgm:pt modelId="{69829EEB-C67F-45B9-A87D-9D3B60686EFF}" type="pres">
      <dgm:prSet presAssocID="{9DDA2CE2-F8D0-4DD0-AC35-5BF1125F5E3D}" presName="composite" presStyleCnt="0"/>
      <dgm:spPr/>
    </dgm:pt>
    <dgm:pt modelId="{5AB4C36F-A5A2-480B-84B9-7A3C50B29AE0}" type="pres">
      <dgm:prSet presAssocID="{9DDA2CE2-F8D0-4DD0-AC35-5BF1125F5E3D}" presName="imgShp" presStyleLbl="fgImgPlace1" presStyleIdx="2" presStyleCnt="3"/>
      <dgm:spPr/>
    </dgm:pt>
    <dgm:pt modelId="{19721869-CE72-4419-9FCE-B12E8184E6F7}" type="pres">
      <dgm:prSet presAssocID="{9DDA2CE2-F8D0-4DD0-AC35-5BF1125F5E3D}" presName="txShp" presStyleLbl="node1" presStyleIdx="2" presStyleCnt="3">
        <dgm:presLayoutVars>
          <dgm:bulletEnabled val="1"/>
        </dgm:presLayoutVars>
      </dgm:prSet>
      <dgm:spPr/>
    </dgm:pt>
  </dgm:ptLst>
  <dgm:cxnLst>
    <dgm:cxn modelId="{F4DF7ED4-8F64-4AC7-80E5-EEC5055C0570}" type="presOf" srcId="{182B35D3-F1FF-F24A-B16C-8752519ED768}" destId="{44EBA22E-48AE-DE4C-9B7D-72EFF2718823}" srcOrd="0" destOrd="0" presId="urn:microsoft.com/office/officeart/2005/8/layout/vList3#2"/>
    <dgm:cxn modelId="{C133F9AF-F1FE-4D7C-9C1A-3697D7AF09C4}" type="presOf" srcId="{9DDA2CE2-F8D0-4DD0-AC35-5BF1125F5E3D}" destId="{19721869-CE72-4419-9FCE-B12E8184E6F7}" srcOrd="0" destOrd="0" presId="urn:microsoft.com/office/officeart/2005/8/layout/vList3#2"/>
    <dgm:cxn modelId="{A4987682-2C5D-6649-BB46-0B33C43602D2}" srcId="{7E9EE378-96FF-4E4B-9053-D0CCD4222C9A}" destId="{BBFD5924-D685-6741-9C1B-B11A146B90C5}" srcOrd="1" destOrd="0" parTransId="{FEBBB1BC-F99C-154F-B017-C06A428C1567}" sibTransId="{6CDBA675-670F-E343-846B-87A9A876838C}"/>
    <dgm:cxn modelId="{AC87A555-01F9-4488-B87E-F249E78547F0}" type="presOf" srcId="{BBFD5924-D685-6741-9C1B-B11A146B90C5}" destId="{0C5A7189-FC78-4CA1-8269-5305AEF9380E}" srcOrd="0" destOrd="0" presId="urn:microsoft.com/office/officeart/2005/8/layout/vList3#2"/>
    <dgm:cxn modelId="{BD333B82-EC96-DA4D-AF33-85259AF593C8}" srcId="{7E9EE378-96FF-4E4B-9053-D0CCD4222C9A}" destId="{182B35D3-F1FF-F24A-B16C-8752519ED768}" srcOrd="0" destOrd="0" parTransId="{696CCAB5-3122-264A-A289-02F1AF695D77}" sibTransId="{7D6DFEA6-2B54-7A41-8644-B82AFEE162F9}"/>
    <dgm:cxn modelId="{91828018-B7D2-4282-8F8E-A59C0E2401F5}" srcId="{7E9EE378-96FF-4E4B-9053-D0CCD4222C9A}" destId="{9DDA2CE2-F8D0-4DD0-AC35-5BF1125F5E3D}" srcOrd="2" destOrd="0" parTransId="{CB106AF0-7B20-4B64-BDD6-3238B3FD3B6E}" sibTransId="{5B03D57A-2A2D-43B2-B7CB-41EF5FE48740}"/>
    <dgm:cxn modelId="{9385BEA2-8F30-4BA9-BB00-3C316162B557}" type="presOf" srcId="{7E9EE378-96FF-4E4B-9053-D0CCD4222C9A}" destId="{37E4C071-8128-441D-AF3C-E31579AE672F}" srcOrd="0" destOrd="0" presId="urn:microsoft.com/office/officeart/2005/8/layout/vList3#2"/>
    <dgm:cxn modelId="{9A0707C8-9C5B-4C3A-9174-DE8D3679D66F}" type="presParOf" srcId="{37E4C071-8128-441D-AF3C-E31579AE672F}" destId="{0AFE6575-A157-B648-865F-6920B72F5774}" srcOrd="0" destOrd="0" presId="urn:microsoft.com/office/officeart/2005/8/layout/vList3#2"/>
    <dgm:cxn modelId="{F0C02F7C-0057-4F75-93AD-0F75EFDE9872}" type="presParOf" srcId="{0AFE6575-A157-B648-865F-6920B72F5774}" destId="{80CF70C5-90B1-9349-8CE1-CD8342C1CE32}" srcOrd="0" destOrd="0" presId="urn:microsoft.com/office/officeart/2005/8/layout/vList3#2"/>
    <dgm:cxn modelId="{99E735AF-909D-4888-8A3B-3AA4444F4225}" type="presParOf" srcId="{0AFE6575-A157-B648-865F-6920B72F5774}" destId="{44EBA22E-48AE-DE4C-9B7D-72EFF2718823}" srcOrd="1" destOrd="0" presId="urn:microsoft.com/office/officeart/2005/8/layout/vList3#2"/>
    <dgm:cxn modelId="{F39DB7F6-B516-4951-96BB-9EB8870D2DC2}" type="presParOf" srcId="{37E4C071-8128-441D-AF3C-E31579AE672F}" destId="{FA707E27-09D7-0542-9E3C-DC27E47E77B6}" srcOrd="1" destOrd="0" presId="urn:microsoft.com/office/officeart/2005/8/layout/vList3#2"/>
    <dgm:cxn modelId="{F474383E-B6BF-4B61-A612-4299CDCA6433}" type="presParOf" srcId="{37E4C071-8128-441D-AF3C-E31579AE672F}" destId="{4A85B998-5124-4256-BD71-D1C472E95FD6}" srcOrd="2" destOrd="0" presId="urn:microsoft.com/office/officeart/2005/8/layout/vList3#2"/>
    <dgm:cxn modelId="{4E91D784-A90C-4DEB-A2B4-1F036B88AC9B}" type="presParOf" srcId="{4A85B998-5124-4256-BD71-D1C472E95FD6}" destId="{836FDC8A-0732-4662-A239-46E362CC478F}" srcOrd="0" destOrd="0" presId="urn:microsoft.com/office/officeart/2005/8/layout/vList3#2"/>
    <dgm:cxn modelId="{A2F49D88-A0DB-43EE-88A7-D496B74DA9B7}" type="presParOf" srcId="{4A85B998-5124-4256-BD71-D1C472E95FD6}" destId="{0C5A7189-FC78-4CA1-8269-5305AEF9380E}" srcOrd="1" destOrd="0" presId="urn:microsoft.com/office/officeart/2005/8/layout/vList3#2"/>
    <dgm:cxn modelId="{400CE96C-E548-49AF-BD7C-5A85EB0FF216}" type="presParOf" srcId="{37E4C071-8128-441D-AF3C-E31579AE672F}" destId="{09B24864-A546-41FB-B3C1-65059587E0F3}" srcOrd="3" destOrd="0" presId="urn:microsoft.com/office/officeart/2005/8/layout/vList3#2"/>
    <dgm:cxn modelId="{11BEFEA5-76A4-47D5-BB0F-1E0E6493C5F4}" type="presParOf" srcId="{37E4C071-8128-441D-AF3C-E31579AE672F}" destId="{69829EEB-C67F-45B9-A87D-9D3B60686EFF}" srcOrd="4" destOrd="0" presId="urn:microsoft.com/office/officeart/2005/8/layout/vList3#2"/>
    <dgm:cxn modelId="{07478E44-1A1C-429E-A00F-94BF79B1A0F5}" type="presParOf" srcId="{69829EEB-C67F-45B9-A87D-9D3B60686EFF}" destId="{5AB4C36F-A5A2-480B-84B9-7A3C50B29AE0}" srcOrd="0" destOrd="0" presId="urn:microsoft.com/office/officeart/2005/8/layout/vList3#2"/>
    <dgm:cxn modelId="{6346AD23-F18B-49D3-A5B3-C6D47D62DA15}" type="presParOf" srcId="{69829EEB-C67F-45B9-A87D-9D3B60686EFF}" destId="{19721869-CE72-4419-9FCE-B12E8184E6F7}" srcOrd="1" destOrd="0" presId="urn:microsoft.com/office/officeart/2005/8/layout/vList3#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315A3E-D4FE-44C5-927E-5F569D69CB06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930E5551-6207-4202-8B46-F456F7F53033}">
      <dgm:prSet phldrT="[Text]"/>
      <dgm:spPr>
        <a:solidFill>
          <a:srgbClr val="92D050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DILAKUKAN OLEH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Pemerintah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,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Pemerintah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Daerah,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dan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/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atau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masyarakat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endParaRPr lang="id-ID" b="1" dirty="0">
            <a:solidFill>
              <a:schemeClr val="tx1"/>
            </a:solidFill>
          </a:endParaRPr>
        </a:p>
      </dgm:t>
    </dgm:pt>
    <dgm:pt modelId="{2F43648D-53E9-4709-9432-63D7A55B47F2}" type="parTrans" cxnId="{FDEE3DD3-96CF-4D69-BB56-825D84579853}">
      <dgm:prSet/>
      <dgm:spPr/>
      <dgm:t>
        <a:bodyPr/>
        <a:lstStyle/>
        <a:p>
          <a:endParaRPr lang="id-ID"/>
        </a:p>
      </dgm:t>
    </dgm:pt>
    <dgm:pt modelId="{91D21CAF-B51D-4C10-B1C9-28973ABB9CF2}" type="sibTrans" cxnId="{FDEE3DD3-96CF-4D69-BB56-825D84579853}">
      <dgm:prSet/>
      <dgm:spPr/>
      <dgm:t>
        <a:bodyPr/>
        <a:lstStyle/>
        <a:p>
          <a:endParaRPr lang="id-ID"/>
        </a:p>
      </dgm:t>
    </dgm:pt>
    <dgm:pt modelId="{FF2D8D39-0779-423A-B710-217093A06A64}">
      <dgm:prSet custT="1"/>
      <dgm:spPr>
        <a:solidFill>
          <a:srgbClr val="92D050"/>
        </a:solidFill>
      </dgm:spPr>
      <dgm:t>
        <a:bodyPr/>
        <a:lstStyle/>
        <a:p>
          <a:r>
            <a:rPr lang="en-GB" sz="1400" b="1" dirty="0">
              <a:solidFill>
                <a:schemeClr val="tx1"/>
              </a:solidFill>
              <a:latin typeface="Bookman Old Style" pitchFamily="18" charset="0"/>
            </a:rPr>
            <a:t>MEMPERHATIKAN ASPEK </a:t>
          </a:r>
          <a:r>
            <a:rPr lang="en-GB" sz="1600" b="1" dirty="0" err="1">
              <a:solidFill>
                <a:schemeClr val="tx1"/>
              </a:solidFill>
              <a:latin typeface="Bookman Old Style" pitchFamily="18" charset="0"/>
            </a:rPr>
            <a:t>pemerataan</a:t>
          </a:r>
          <a:r>
            <a:rPr lang="en-GB" sz="1600" b="1" dirty="0">
              <a:solidFill>
                <a:schemeClr val="tx1"/>
              </a:solidFill>
              <a:latin typeface="Bookman Old Style" pitchFamily="18" charset="0"/>
            </a:rPr>
            <a:t>, </a:t>
          </a:r>
          <a:r>
            <a:rPr lang="en-GB" sz="1600" b="1" dirty="0" err="1">
              <a:solidFill>
                <a:schemeClr val="tx1"/>
              </a:solidFill>
              <a:latin typeface="Bookman Old Style" pitchFamily="18" charset="0"/>
            </a:rPr>
            <a:t>pemanfaatan</a:t>
          </a:r>
          <a:r>
            <a:rPr lang="en-GB" sz="1600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GB" sz="1600" b="1" dirty="0" err="1">
              <a:solidFill>
                <a:schemeClr val="tx1"/>
              </a:solidFill>
              <a:latin typeface="Bookman Old Style" pitchFamily="18" charset="0"/>
            </a:rPr>
            <a:t>dan</a:t>
          </a:r>
          <a:r>
            <a:rPr lang="en-GB" sz="1600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GB" sz="1600" b="1" dirty="0" err="1">
              <a:solidFill>
                <a:schemeClr val="tx1"/>
              </a:solidFill>
              <a:latin typeface="Bookman Old Style" pitchFamily="18" charset="0"/>
            </a:rPr>
            <a:t>pengembangan</a:t>
          </a:r>
          <a:r>
            <a:rPr lang="en-US" sz="1600" b="1" dirty="0">
              <a:latin typeface="Bookman Old Style" pitchFamily="18" charset="0"/>
            </a:rPr>
            <a:t>.</a:t>
          </a:r>
          <a:endParaRPr lang="id-ID" sz="1600" b="1" dirty="0"/>
        </a:p>
      </dgm:t>
    </dgm:pt>
    <dgm:pt modelId="{DFD31E19-B432-45E9-9B4A-D86CAEC05512}" type="parTrans" cxnId="{75389280-AC5A-4469-B312-E3A8C4353E1A}">
      <dgm:prSet/>
      <dgm:spPr/>
      <dgm:t>
        <a:bodyPr/>
        <a:lstStyle/>
        <a:p>
          <a:endParaRPr lang="id-ID"/>
        </a:p>
      </dgm:t>
    </dgm:pt>
    <dgm:pt modelId="{D60BD415-7C95-4586-A85E-4AB71A0D7234}" type="sibTrans" cxnId="{75389280-AC5A-4469-B312-E3A8C4353E1A}">
      <dgm:prSet/>
      <dgm:spPr/>
      <dgm:t>
        <a:bodyPr/>
        <a:lstStyle/>
        <a:p>
          <a:endParaRPr lang="id-ID"/>
        </a:p>
      </dgm:t>
    </dgm:pt>
    <dgm:pt modelId="{CBC62A5C-0BDE-4A6C-A71F-84F7DB9FBEC1}">
      <dgm:prSet/>
      <dgm:spPr>
        <a:solidFill>
          <a:srgbClr val="92D050"/>
        </a:solidFill>
      </dgm:spPr>
      <dgm:t>
        <a:bodyPr/>
        <a:lstStyle/>
        <a:p>
          <a:pPr marL="230188" marR="0" indent="-230188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b="1" dirty="0" err="1">
              <a:solidFill>
                <a:schemeClr val="tx1"/>
              </a:solidFill>
              <a:latin typeface="Bookman Old Style" pitchFamily="18" charset="0"/>
            </a:rPr>
            <a:t>Melalui</a:t>
          </a:r>
          <a:r>
            <a:rPr lang="en-GB" b="1" dirty="0">
              <a:solidFill>
                <a:schemeClr val="tx1"/>
              </a:solidFill>
              <a:latin typeface="Bookman Old Style" pitchFamily="18" charset="0"/>
            </a:rPr>
            <a:t>:</a:t>
          </a:r>
        </a:p>
        <a:p>
          <a:pPr marL="230188" marR="0" indent="-230188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d-ID" b="1" dirty="0">
              <a:solidFill>
                <a:schemeClr val="tx1"/>
              </a:solidFill>
              <a:latin typeface="Bookman Old Style" pitchFamily="18" charset="0"/>
            </a:rPr>
            <a:t>1.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Pengangkatan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sebagai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Pegawai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Negeri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Sipil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; </a:t>
          </a:r>
          <a:endParaRPr lang="id-ID" b="1" dirty="0">
            <a:solidFill>
              <a:schemeClr val="tx1"/>
            </a:solidFill>
            <a:latin typeface="Bookman Old Style" pitchFamily="18" charset="0"/>
          </a:endParaRPr>
        </a:p>
        <a:p>
          <a:pPr marL="230188" marR="0" indent="-230188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d-ID" b="1" dirty="0">
              <a:solidFill>
                <a:schemeClr val="tx1"/>
              </a:solidFill>
              <a:latin typeface="Bookman Old Style" pitchFamily="18" charset="0"/>
            </a:rPr>
            <a:t>2.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Pengangkatan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sebagai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Pegawai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Pemerintah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dengan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Perjanjian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Bookman Old Style" pitchFamily="18" charset="0"/>
            </a:rPr>
            <a:t>Kerja</a:t>
          </a:r>
          <a:r>
            <a:rPr lang="en-US" b="1" dirty="0">
              <a:solidFill>
                <a:schemeClr val="tx1"/>
              </a:solidFill>
              <a:latin typeface="Bookman Old Style" pitchFamily="18" charset="0"/>
            </a:rPr>
            <a:t>; </a:t>
          </a:r>
        </a:p>
        <a:p>
          <a:pPr marL="230188" indent="-230188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b="1" dirty="0">
              <a:solidFill>
                <a:schemeClr val="tx1"/>
              </a:solidFill>
              <a:latin typeface="Bookman Old Style" pitchFamily="18" charset="0"/>
            </a:rPr>
            <a:t>3.</a:t>
          </a:r>
          <a:r>
            <a:rPr lang="it-IT" b="1" dirty="0">
              <a:solidFill>
                <a:schemeClr val="tx1"/>
              </a:solidFill>
              <a:latin typeface="Bookman Old Style" pitchFamily="18" charset="0"/>
            </a:rPr>
            <a:t>Penugasan khusus</a:t>
          </a:r>
          <a:endParaRPr lang="en-GB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F9258C9C-5068-49F8-A114-E22A4AA70CE4}" type="parTrans" cxnId="{E03233CB-ECC2-4BA8-865B-9A47699ED8FA}">
      <dgm:prSet/>
      <dgm:spPr/>
      <dgm:t>
        <a:bodyPr/>
        <a:lstStyle/>
        <a:p>
          <a:endParaRPr lang="id-ID"/>
        </a:p>
      </dgm:t>
    </dgm:pt>
    <dgm:pt modelId="{2290BE49-EBF3-4F6D-9323-D195943653AB}" type="sibTrans" cxnId="{E03233CB-ECC2-4BA8-865B-9A47699ED8FA}">
      <dgm:prSet/>
      <dgm:spPr/>
      <dgm:t>
        <a:bodyPr/>
        <a:lstStyle/>
        <a:p>
          <a:endParaRPr lang="id-ID"/>
        </a:p>
      </dgm:t>
    </dgm:pt>
    <dgm:pt modelId="{D77E1B37-F74A-4A15-A082-A569C1EE67F7}" type="pres">
      <dgm:prSet presAssocID="{18315A3E-D4FE-44C5-927E-5F569D69CB06}" presName="CompostProcess" presStyleCnt="0">
        <dgm:presLayoutVars>
          <dgm:dir/>
          <dgm:resizeHandles val="exact"/>
        </dgm:presLayoutVars>
      </dgm:prSet>
      <dgm:spPr/>
    </dgm:pt>
    <dgm:pt modelId="{EDE89722-0D1A-4635-9208-BC6E8C49F263}" type="pres">
      <dgm:prSet presAssocID="{18315A3E-D4FE-44C5-927E-5F569D69CB06}" presName="arrow" presStyleLbl="bgShp" presStyleIdx="0" presStyleCnt="1"/>
      <dgm:spPr>
        <a:solidFill>
          <a:srgbClr val="FF0000"/>
        </a:solidFill>
      </dgm:spPr>
    </dgm:pt>
    <dgm:pt modelId="{E6503EC4-CA65-49B6-8B0E-DEC8243B8893}" type="pres">
      <dgm:prSet presAssocID="{18315A3E-D4FE-44C5-927E-5F569D69CB06}" presName="linearProcess" presStyleCnt="0"/>
      <dgm:spPr/>
    </dgm:pt>
    <dgm:pt modelId="{DB50F36E-B332-46F9-8F14-DC49BFC8FE93}" type="pres">
      <dgm:prSet presAssocID="{930E5551-6207-4202-8B46-F456F7F53033}" presName="textNode" presStyleLbl="node1" presStyleIdx="0" presStyleCnt="3">
        <dgm:presLayoutVars>
          <dgm:bulletEnabled val="1"/>
        </dgm:presLayoutVars>
      </dgm:prSet>
      <dgm:spPr/>
    </dgm:pt>
    <dgm:pt modelId="{76D0DDF7-3910-4CE5-87CB-A591D2CD3B87}" type="pres">
      <dgm:prSet presAssocID="{91D21CAF-B51D-4C10-B1C9-28973ABB9CF2}" presName="sibTrans" presStyleCnt="0"/>
      <dgm:spPr/>
    </dgm:pt>
    <dgm:pt modelId="{9CBC6DED-91F4-440D-94DB-1B9AED64CA68}" type="pres">
      <dgm:prSet presAssocID="{FF2D8D39-0779-423A-B710-217093A06A64}" presName="textNode" presStyleLbl="node1" presStyleIdx="1" presStyleCnt="3" custScaleY="135797" custLinFactNeighborX="-23576" custLinFactNeighborY="510">
        <dgm:presLayoutVars>
          <dgm:bulletEnabled val="1"/>
        </dgm:presLayoutVars>
      </dgm:prSet>
      <dgm:spPr/>
    </dgm:pt>
    <dgm:pt modelId="{4072BB68-462B-46EC-8366-3779FA418E89}" type="pres">
      <dgm:prSet presAssocID="{D60BD415-7C95-4586-A85E-4AB71A0D7234}" presName="sibTrans" presStyleCnt="0"/>
      <dgm:spPr/>
    </dgm:pt>
    <dgm:pt modelId="{92D3D4D7-F1B6-4102-913A-A531A382DC2F}" type="pres">
      <dgm:prSet presAssocID="{CBC62A5C-0BDE-4A6C-A71F-84F7DB9FBEC1}" presName="textNode" presStyleLbl="node1" presStyleIdx="2" presStyleCnt="3" custScaleY="164348" custLinFactX="1077" custLinFactNeighborX="100000" custLinFactNeighborY="-857">
        <dgm:presLayoutVars>
          <dgm:bulletEnabled val="1"/>
        </dgm:presLayoutVars>
      </dgm:prSet>
      <dgm:spPr/>
    </dgm:pt>
  </dgm:ptLst>
  <dgm:cxnLst>
    <dgm:cxn modelId="{FEBD9158-F237-401E-895E-FD7F0571ECF2}" type="presOf" srcId="{CBC62A5C-0BDE-4A6C-A71F-84F7DB9FBEC1}" destId="{92D3D4D7-F1B6-4102-913A-A531A382DC2F}" srcOrd="0" destOrd="0" presId="urn:microsoft.com/office/officeart/2005/8/layout/hProcess9"/>
    <dgm:cxn modelId="{75389280-AC5A-4469-B312-E3A8C4353E1A}" srcId="{18315A3E-D4FE-44C5-927E-5F569D69CB06}" destId="{FF2D8D39-0779-423A-B710-217093A06A64}" srcOrd="1" destOrd="0" parTransId="{DFD31E19-B432-45E9-9B4A-D86CAEC05512}" sibTransId="{D60BD415-7C95-4586-A85E-4AB71A0D7234}"/>
    <dgm:cxn modelId="{C5394166-79EC-4CAC-8EB5-2356F7EB810C}" type="presOf" srcId="{FF2D8D39-0779-423A-B710-217093A06A64}" destId="{9CBC6DED-91F4-440D-94DB-1B9AED64CA68}" srcOrd="0" destOrd="0" presId="urn:microsoft.com/office/officeart/2005/8/layout/hProcess9"/>
    <dgm:cxn modelId="{FDEE3DD3-96CF-4D69-BB56-825D84579853}" srcId="{18315A3E-D4FE-44C5-927E-5F569D69CB06}" destId="{930E5551-6207-4202-8B46-F456F7F53033}" srcOrd="0" destOrd="0" parTransId="{2F43648D-53E9-4709-9432-63D7A55B47F2}" sibTransId="{91D21CAF-B51D-4C10-B1C9-28973ABB9CF2}"/>
    <dgm:cxn modelId="{0F148E7E-97E3-4AB7-B9FC-01A8EEC5491C}" type="presOf" srcId="{930E5551-6207-4202-8B46-F456F7F53033}" destId="{DB50F36E-B332-46F9-8F14-DC49BFC8FE93}" srcOrd="0" destOrd="0" presId="urn:microsoft.com/office/officeart/2005/8/layout/hProcess9"/>
    <dgm:cxn modelId="{E03233CB-ECC2-4BA8-865B-9A47699ED8FA}" srcId="{18315A3E-D4FE-44C5-927E-5F569D69CB06}" destId="{CBC62A5C-0BDE-4A6C-A71F-84F7DB9FBEC1}" srcOrd="2" destOrd="0" parTransId="{F9258C9C-5068-49F8-A114-E22A4AA70CE4}" sibTransId="{2290BE49-EBF3-4F6D-9323-D195943653AB}"/>
    <dgm:cxn modelId="{FB308B7F-7308-4A38-9FF4-618AB693F5C7}" type="presOf" srcId="{18315A3E-D4FE-44C5-927E-5F569D69CB06}" destId="{D77E1B37-F74A-4A15-A082-A569C1EE67F7}" srcOrd="0" destOrd="0" presId="urn:microsoft.com/office/officeart/2005/8/layout/hProcess9"/>
    <dgm:cxn modelId="{9C36F6A2-6140-4004-96A8-2EBE4D26470B}" type="presParOf" srcId="{D77E1B37-F74A-4A15-A082-A569C1EE67F7}" destId="{EDE89722-0D1A-4635-9208-BC6E8C49F263}" srcOrd="0" destOrd="0" presId="urn:microsoft.com/office/officeart/2005/8/layout/hProcess9"/>
    <dgm:cxn modelId="{97DA901E-705F-47B9-9986-2460D0E8DEB7}" type="presParOf" srcId="{D77E1B37-F74A-4A15-A082-A569C1EE67F7}" destId="{E6503EC4-CA65-49B6-8B0E-DEC8243B8893}" srcOrd="1" destOrd="0" presId="urn:microsoft.com/office/officeart/2005/8/layout/hProcess9"/>
    <dgm:cxn modelId="{33413AEB-3BDC-47D5-8236-0C8BE3B2EDB9}" type="presParOf" srcId="{E6503EC4-CA65-49B6-8B0E-DEC8243B8893}" destId="{DB50F36E-B332-46F9-8F14-DC49BFC8FE93}" srcOrd="0" destOrd="0" presId="urn:microsoft.com/office/officeart/2005/8/layout/hProcess9"/>
    <dgm:cxn modelId="{005D6F5D-7142-4FFF-AF29-A44AB8C4BC7F}" type="presParOf" srcId="{E6503EC4-CA65-49B6-8B0E-DEC8243B8893}" destId="{76D0DDF7-3910-4CE5-87CB-A591D2CD3B87}" srcOrd="1" destOrd="0" presId="urn:microsoft.com/office/officeart/2005/8/layout/hProcess9"/>
    <dgm:cxn modelId="{60CB61DE-08A9-466C-AE94-BE81C563D53E}" type="presParOf" srcId="{E6503EC4-CA65-49B6-8B0E-DEC8243B8893}" destId="{9CBC6DED-91F4-440D-94DB-1B9AED64CA68}" srcOrd="2" destOrd="0" presId="urn:microsoft.com/office/officeart/2005/8/layout/hProcess9"/>
    <dgm:cxn modelId="{0B746BA7-6C4E-47E4-90C1-28F44AA0C91E}" type="presParOf" srcId="{E6503EC4-CA65-49B6-8B0E-DEC8243B8893}" destId="{4072BB68-462B-46EC-8366-3779FA418E89}" srcOrd="3" destOrd="0" presId="urn:microsoft.com/office/officeart/2005/8/layout/hProcess9"/>
    <dgm:cxn modelId="{4CB4ED67-4B32-475E-93BA-9660EA567A12}" type="presParOf" srcId="{E6503EC4-CA65-49B6-8B0E-DEC8243B8893}" destId="{92D3D4D7-F1B6-4102-913A-A531A382DC2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B17084-9F99-49A1-8DF5-7E1437B372F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004A40A-B579-4C2E-8555-F3E568D6E30D}">
      <dgm:prSet phldrT="[Tex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id-ID" sz="3600" b="1" dirty="0">
              <a:solidFill>
                <a:schemeClr val="tx1"/>
              </a:solidFill>
            </a:rPr>
            <a:t>TKWNA</a:t>
          </a:r>
        </a:p>
      </dgm:t>
    </dgm:pt>
    <dgm:pt modelId="{F668FA33-00BC-451E-82A8-4202BAEE1897}" type="parTrans" cxnId="{6F6D6FF5-6C3D-4E58-BFAC-516759339BCA}">
      <dgm:prSet/>
      <dgm:spPr/>
      <dgm:t>
        <a:bodyPr/>
        <a:lstStyle/>
        <a:p>
          <a:endParaRPr lang="id-ID"/>
        </a:p>
      </dgm:t>
    </dgm:pt>
    <dgm:pt modelId="{45B460F7-5AD7-4D6A-AB58-BACCF6CB8B5E}" type="sibTrans" cxnId="{6F6D6FF5-6C3D-4E58-BFAC-516759339BCA}">
      <dgm:prSet/>
      <dgm:spPr/>
      <dgm:t>
        <a:bodyPr/>
        <a:lstStyle/>
        <a:p>
          <a:endParaRPr lang="id-ID"/>
        </a:p>
      </dgm:t>
    </dgm:pt>
    <dgm:pt modelId="{A9D637BF-FB9E-49A4-A23D-4A57B7756641}">
      <dgm:prSet phldrT="[Text]"/>
      <dgm:spPr>
        <a:solidFill>
          <a:srgbClr val="FF9966">
            <a:alpha val="89804"/>
          </a:srgbClr>
        </a:solidFill>
      </dgm:spPr>
      <dgm:t>
        <a:bodyPr/>
        <a:lstStyle/>
        <a:p>
          <a:pPr marL="171450" indent="-171450"/>
          <a:r>
            <a:rPr lang="en-GB" dirty="0" err="1">
              <a:solidFill>
                <a:schemeClr val="tx1"/>
              </a:solidFill>
              <a:latin typeface="+mj-lt"/>
            </a:rPr>
            <a:t>dilakukan</a:t>
          </a:r>
          <a:r>
            <a:rPr lang="en-GB" dirty="0">
              <a:solidFill>
                <a:schemeClr val="tx1"/>
              </a:solidFill>
              <a:latin typeface="+mj-lt"/>
            </a:rPr>
            <a:t> </a:t>
          </a:r>
          <a:r>
            <a:rPr lang="en-GB" dirty="0" err="1">
              <a:solidFill>
                <a:schemeClr val="tx1"/>
              </a:solidFill>
              <a:latin typeface="+mj-lt"/>
            </a:rPr>
            <a:t>dengan</a:t>
          </a:r>
          <a:r>
            <a:rPr lang="en-GB" dirty="0">
              <a:solidFill>
                <a:schemeClr val="tx1"/>
              </a:solidFill>
              <a:latin typeface="+mj-lt"/>
            </a:rPr>
            <a:t> </a:t>
          </a:r>
          <a:r>
            <a:rPr lang="en-GB" dirty="0" err="1">
              <a:solidFill>
                <a:schemeClr val="tx1"/>
              </a:solidFill>
              <a:latin typeface="+mj-lt"/>
            </a:rPr>
            <a:t>mempertimbangkan</a:t>
          </a:r>
          <a:r>
            <a:rPr lang="en-GB" dirty="0">
              <a:solidFill>
                <a:schemeClr val="tx1"/>
              </a:solidFill>
              <a:latin typeface="+mj-lt"/>
            </a:rPr>
            <a:t>: </a:t>
          </a:r>
          <a:r>
            <a:rPr lang="en-GB" b="1" dirty="0" err="1">
              <a:solidFill>
                <a:schemeClr val="tx1"/>
              </a:solidFill>
              <a:latin typeface="+mj-lt"/>
            </a:rPr>
            <a:t>alih</a:t>
          </a:r>
          <a:r>
            <a:rPr lang="en-GB" b="1" dirty="0">
              <a:solidFill>
                <a:schemeClr val="tx1"/>
              </a:solidFill>
              <a:latin typeface="+mj-lt"/>
            </a:rPr>
            <a:t> </a:t>
          </a:r>
          <a:r>
            <a:rPr lang="en-GB" b="1" dirty="0" err="1">
              <a:solidFill>
                <a:schemeClr val="tx1"/>
              </a:solidFill>
              <a:latin typeface="+mj-lt"/>
            </a:rPr>
            <a:t>teknologi</a:t>
          </a:r>
          <a:r>
            <a:rPr lang="en-GB" b="1" dirty="0">
              <a:solidFill>
                <a:schemeClr val="tx1"/>
              </a:solidFill>
              <a:latin typeface="+mj-lt"/>
            </a:rPr>
            <a:t> </a:t>
          </a:r>
          <a:r>
            <a:rPr lang="en-GB" b="1" dirty="0" err="1">
              <a:solidFill>
                <a:schemeClr val="tx1"/>
              </a:solidFill>
              <a:latin typeface="+mj-lt"/>
            </a:rPr>
            <a:t>dan</a:t>
          </a:r>
          <a:r>
            <a:rPr lang="en-GB" b="1" dirty="0">
              <a:solidFill>
                <a:schemeClr val="tx1"/>
              </a:solidFill>
              <a:latin typeface="+mj-lt"/>
            </a:rPr>
            <a:t> </a:t>
          </a:r>
          <a:r>
            <a:rPr lang="en-GB" b="1" dirty="0" err="1">
              <a:solidFill>
                <a:schemeClr val="tx1"/>
              </a:solidFill>
              <a:latin typeface="+mj-lt"/>
            </a:rPr>
            <a:t>ilmu</a:t>
          </a:r>
          <a:r>
            <a:rPr lang="en-GB" b="1" dirty="0">
              <a:solidFill>
                <a:schemeClr val="tx1"/>
              </a:solidFill>
              <a:latin typeface="+mj-lt"/>
            </a:rPr>
            <a:t> </a:t>
          </a:r>
          <a:r>
            <a:rPr lang="en-GB" b="1" dirty="0" err="1">
              <a:solidFill>
                <a:schemeClr val="tx1"/>
              </a:solidFill>
              <a:latin typeface="+mj-lt"/>
            </a:rPr>
            <a:t>pengetahuan</a:t>
          </a:r>
          <a:r>
            <a:rPr lang="en-GB" dirty="0">
              <a:solidFill>
                <a:schemeClr val="tx1"/>
              </a:solidFill>
              <a:latin typeface="+mj-lt"/>
            </a:rPr>
            <a:t>;</a:t>
          </a:r>
          <a:r>
            <a:rPr lang="id-ID" dirty="0">
              <a:solidFill>
                <a:schemeClr val="tx1"/>
              </a:solidFill>
              <a:latin typeface="+mj-lt"/>
            </a:rPr>
            <a:t> serta </a:t>
          </a:r>
          <a:r>
            <a:rPr lang="en-GB" b="1" dirty="0" err="1">
              <a:solidFill>
                <a:schemeClr val="tx1"/>
              </a:solidFill>
              <a:latin typeface="+mj-lt"/>
            </a:rPr>
            <a:t>ketersediaan</a:t>
          </a:r>
          <a:r>
            <a:rPr lang="en-GB" b="1" dirty="0">
              <a:solidFill>
                <a:schemeClr val="tx1"/>
              </a:solidFill>
              <a:latin typeface="+mj-lt"/>
            </a:rPr>
            <a:t> </a:t>
          </a:r>
          <a:r>
            <a:rPr lang="en-GB" b="1" dirty="0" err="1">
              <a:solidFill>
                <a:schemeClr val="tx1"/>
              </a:solidFill>
              <a:latin typeface="+mj-lt"/>
            </a:rPr>
            <a:t>Tenaga</a:t>
          </a:r>
          <a:r>
            <a:rPr lang="en-GB" b="1" dirty="0">
              <a:solidFill>
                <a:schemeClr val="tx1"/>
              </a:solidFill>
              <a:latin typeface="+mj-lt"/>
            </a:rPr>
            <a:t> </a:t>
          </a:r>
          <a:r>
            <a:rPr lang="en-GB" b="1" dirty="0" err="1">
              <a:solidFill>
                <a:schemeClr val="tx1"/>
              </a:solidFill>
              <a:latin typeface="+mj-lt"/>
            </a:rPr>
            <a:t>Kesehatan</a:t>
          </a:r>
          <a:r>
            <a:rPr lang="en-GB" b="1" dirty="0">
              <a:solidFill>
                <a:schemeClr val="tx1"/>
              </a:solidFill>
              <a:latin typeface="+mj-lt"/>
            </a:rPr>
            <a:t> </a:t>
          </a:r>
          <a:r>
            <a:rPr lang="en-GB" b="1" dirty="0" err="1">
              <a:solidFill>
                <a:schemeClr val="tx1"/>
              </a:solidFill>
              <a:latin typeface="+mj-lt"/>
            </a:rPr>
            <a:t>setempat</a:t>
          </a:r>
          <a:endParaRPr lang="id-ID" b="1" dirty="0">
            <a:solidFill>
              <a:schemeClr val="tx1"/>
            </a:solidFill>
            <a:latin typeface="+mj-lt"/>
          </a:endParaRPr>
        </a:p>
      </dgm:t>
    </dgm:pt>
    <dgm:pt modelId="{C226B23F-96A5-4AEE-952B-9DB5CDF193E7}" type="parTrans" cxnId="{382AAC5B-C5EB-401F-8488-163FEFB8A4C4}">
      <dgm:prSet/>
      <dgm:spPr/>
      <dgm:t>
        <a:bodyPr/>
        <a:lstStyle/>
        <a:p>
          <a:endParaRPr lang="id-ID"/>
        </a:p>
      </dgm:t>
    </dgm:pt>
    <dgm:pt modelId="{C0B150AF-1A4F-42D3-A750-6B8055A1D4A0}" type="sibTrans" cxnId="{382AAC5B-C5EB-401F-8488-163FEFB8A4C4}">
      <dgm:prSet/>
      <dgm:spPr/>
      <dgm:t>
        <a:bodyPr/>
        <a:lstStyle/>
        <a:p>
          <a:endParaRPr lang="id-ID"/>
        </a:p>
      </dgm:t>
    </dgm:pt>
    <dgm:pt modelId="{43936C72-74D1-4BF4-AB7C-7F438367E35C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id-ID" sz="2800" b="0" dirty="0">
              <a:solidFill>
                <a:srgbClr val="000000">
                  <a:lumMod val="95000"/>
                  <a:lumOff val="5000"/>
                </a:srgbClr>
              </a:solidFill>
            </a:rPr>
            <a:t>WNI LULUSAN LUAR NEGERI</a:t>
          </a:r>
        </a:p>
      </dgm:t>
    </dgm:pt>
    <dgm:pt modelId="{0B70B534-63DA-4850-8201-05B13D7AAEAB}" type="parTrans" cxnId="{53D31391-B218-40DC-BAE6-49569BE3F9EA}">
      <dgm:prSet/>
      <dgm:spPr/>
      <dgm:t>
        <a:bodyPr/>
        <a:lstStyle/>
        <a:p>
          <a:endParaRPr lang="id-ID"/>
        </a:p>
      </dgm:t>
    </dgm:pt>
    <dgm:pt modelId="{541D3BC9-B6BE-47F7-9F18-5CB0F5E295BC}" type="sibTrans" cxnId="{53D31391-B218-40DC-BAE6-49569BE3F9EA}">
      <dgm:prSet/>
      <dgm:spPr/>
      <dgm:t>
        <a:bodyPr/>
        <a:lstStyle/>
        <a:p>
          <a:endParaRPr lang="id-ID"/>
        </a:p>
      </dgm:t>
    </dgm:pt>
    <dgm:pt modelId="{EB526240-D0C4-4964-9A2C-CC7902E20F03}">
      <dgm:prSet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yang </a:t>
          </a:r>
          <a:r>
            <a:rPr lang="en-US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akan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melakukan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praktik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di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Indonesia </a:t>
          </a:r>
          <a:r>
            <a:rPr lang="en-US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harus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mengikuti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proses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evaluasi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kompetensi</a:t>
          </a:r>
          <a:r>
            <a:rPr lang="en-US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rPr>
            <a:t>.</a:t>
          </a:r>
          <a:endParaRPr lang="id-ID" dirty="0"/>
        </a:p>
      </dgm:t>
    </dgm:pt>
    <dgm:pt modelId="{9A4B0FE3-9AA6-484C-AB75-796882F6EC6F}" type="parTrans" cxnId="{5DC1324F-816C-4E5B-85CF-41565996D712}">
      <dgm:prSet/>
      <dgm:spPr/>
      <dgm:t>
        <a:bodyPr/>
        <a:lstStyle/>
        <a:p>
          <a:endParaRPr lang="id-ID"/>
        </a:p>
      </dgm:t>
    </dgm:pt>
    <dgm:pt modelId="{26D93CC3-428D-45DC-9892-D4F9554B5EF3}" type="sibTrans" cxnId="{5DC1324F-816C-4E5B-85CF-41565996D712}">
      <dgm:prSet/>
      <dgm:spPr/>
      <dgm:t>
        <a:bodyPr/>
        <a:lstStyle/>
        <a:p>
          <a:endParaRPr lang="id-ID"/>
        </a:p>
      </dgm:t>
    </dgm:pt>
    <dgm:pt modelId="{A21AC22D-1401-479D-A38A-286BC875580D}" type="pres">
      <dgm:prSet presAssocID="{E5B17084-9F99-49A1-8DF5-7E1437B372F9}" presName="Name0" presStyleCnt="0">
        <dgm:presLayoutVars>
          <dgm:dir/>
          <dgm:animLvl val="lvl"/>
          <dgm:resizeHandles val="exact"/>
        </dgm:presLayoutVars>
      </dgm:prSet>
      <dgm:spPr/>
    </dgm:pt>
    <dgm:pt modelId="{B50D93E7-648F-4358-9782-9054B03FD1D6}" type="pres">
      <dgm:prSet presAssocID="{43936C72-74D1-4BF4-AB7C-7F438367E35C}" presName="composite" presStyleCnt="0"/>
      <dgm:spPr/>
    </dgm:pt>
    <dgm:pt modelId="{0C7E1156-3D18-4402-BCD6-4B9D84107CED}" type="pres">
      <dgm:prSet presAssocID="{43936C72-74D1-4BF4-AB7C-7F438367E35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6DF01CEB-FF63-487B-8D13-E7B419FA5D0F}" type="pres">
      <dgm:prSet presAssocID="{43936C72-74D1-4BF4-AB7C-7F438367E35C}" presName="desTx" presStyleLbl="alignAccFollowNode1" presStyleIdx="0" presStyleCnt="2">
        <dgm:presLayoutVars>
          <dgm:bulletEnabled val="1"/>
        </dgm:presLayoutVars>
      </dgm:prSet>
      <dgm:spPr/>
    </dgm:pt>
    <dgm:pt modelId="{7FE4707E-EC28-4DDF-B526-AFBBF55126D2}" type="pres">
      <dgm:prSet presAssocID="{541D3BC9-B6BE-47F7-9F18-5CB0F5E295BC}" presName="space" presStyleCnt="0"/>
      <dgm:spPr/>
    </dgm:pt>
    <dgm:pt modelId="{C270E522-F021-42CD-9265-07B7113938BC}" type="pres">
      <dgm:prSet presAssocID="{D004A40A-B579-4C2E-8555-F3E568D6E30D}" presName="composite" presStyleCnt="0"/>
      <dgm:spPr/>
    </dgm:pt>
    <dgm:pt modelId="{74FA9649-4B84-47A8-BB8C-5C8FC8A8817E}" type="pres">
      <dgm:prSet presAssocID="{D004A40A-B579-4C2E-8555-F3E568D6E30D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5D15FC8D-9BDB-4A87-BC8D-E3BED6BCE09B}" type="pres">
      <dgm:prSet presAssocID="{D004A40A-B579-4C2E-8555-F3E568D6E30D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6F6D6FF5-6C3D-4E58-BFAC-516759339BCA}" srcId="{E5B17084-9F99-49A1-8DF5-7E1437B372F9}" destId="{D004A40A-B579-4C2E-8555-F3E568D6E30D}" srcOrd="1" destOrd="0" parTransId="{F668FA33-00BC-451E-82A8-4202BAEE1897}" sibTransId="{45B460F7-5AD7-4D6A-AB58-BACCF6CB8B5E}"/>
    <dgm:cxn modelId="{5DC1324F-816C-4E5B-85CF-41565996D712}" srcId="{43936C72-74D1-4BF4-AB7C-7F438367E35C}" destId="{EB526240-D0C4-4964-9A2C-CC7902E20F03}" srcOrd="0" destOrd="0" parTransId="{9A4B0FE3-9AA6-484C-AB75-796882F6EC6F}" sibTransId="{26D93CC3-428D-45DC-9892-D4F9554B5EF3}"/>
    <dgm:cxn modelId="{D523D145-F957-4094-B404-6E1FF394985C}" type="presOf" srcId="{D004A40A-B579-4C2E-8555-F3E568D6E30D}" destId="{74FA9649-4B84-47A8-BB8C-5C8FC8A8817E}" srcOrd="0" destOrd="0" presId="urn:microsoft.com/office/officeart/2005/8/layout/hList1"/>
    <dgm:cxn modelId="{382AAC5B-C5EB-401F-8488-163FEFB8A4C4}" srcId="{D004A40A-B579-4C2E-8555-F3E568D6E30D}" destId="{A9D637BF-FB9E-49A4-A23D-4A57B7756641}" srcOrd="0" destOrd="0" parTransId="{C226B23F-96A5-4AEE-952B-9DB5CDF193E7}" sibTransId="{C0B150AF-1A4F-42D3-A750-6B8055A1D4A0}"/>
    <dgm:cxn modelId="{3D051643-0583-4D83-A7D4-E15CE4D07E6D}" type="presOf" srcId="{E5B17084-9F99-49A1-8DF5-7E1437B372F9}" destId="{A21AC22D-1401-479D-A38A-286BC875580D}" srcOrd="0" destOrd="0" presId="urn:microsoft.com/office/officeart/2005/8/layout/hList1"/>
    <dgm:cxn modelId="{53D31391-B218-40DC-BAE6-49569BE3F9EA}" srcId="{E5B17084-9F99-49A1-8DF5-7E1437B372F9}" destId="{43936C72-74D1-4BF4-AB7C-7F438367E35C}" srcOrd="0" destOrd="0" parTransId="{0B70B534-63DA-4850-8201-05B13D7AAEAB}" sibTransId="{541D3BC9-B6BE-47F7-9F18-5CB0F5E295BC}"/>
    <dgm:cxn modelId="{B822B1E0-D1E2-4D1B-8DDF-3810218FBDDE}" type="presOf" srcId="{EB526240-D0C4-4964-9A2C-CC7902E20F03}" destId="{6DF01CEB-FF63-487B-8D13-E7B419FA5D0F}" srcOrd="0" destOrd="0" presId="urn:microsoft.com/office/officeart/2005/8/layout/hList1"/>
    <dgm:cxn modelId="{00226640-D075-4291-986F-92F92CB49FB2}" type="presOf" srcId="{43936C72-74D1-4BF4-AB7C-7F438367E35C}" destId="{0C7E1156-3D18-4402-BCD6-4B9D84107CED}" srcOrd="0" destOrd="0" presId="urn:microsoft.com/office/officeart/2005/8/layout/hList1"/>
    <dgm:cxn modelId="{C32759F7-9D57-4949-B2B5-FE1947B88D9A}" type="presOf" srcId="{A9D637BF-FB9E-49A4-A23D-4A57B7756641}" destId="{5D15FC8D-9BDB-4A87-BC8D-E3BED6BCE09B}" srcOrd="0" destOrd="0" presId="urn:microsoft.com/office/officeart/2005/8/layout/hList1"/>
    <dgm:cxn modelId="{F74F5075-AF76-4C03-8749-E304F78F69CE}" type="presParOf" srcId="{A21AC22D-1401-479D-A38A-286BC875580D}" destId="{B50D93E7-648F-4358-9782-9054B03FD1D6}" srcOrd="0" destOrd="0" presId="urn:microsoft.com/office/officeart/2005/8/layout/hList1"/>
    <dgm:cxn modelId="{8843374A-685A-4A2C-8692-FA395BAD265E}" type="presParOf" srcId="{B50D93E7-648F-4358-9782-9054B03FD1D6}" destId="{0C7E1156-3D18-4402-BCD6-4B9D84107CED}" srcOrd="0" destOrd="0" presId="urn:microsoft.com/office/officeart/2005/8/layout/hList1"/>
    <dgm:cxn modelId="{1DB43B09-1C53-4E6F-B067-28DCCD0E73E1}" type="presParOf" srcId="{B50D93E7-648F-4358-9782-9054B03FD1D6}" destId="{6DF01CEB-FF63-487B-8D13-E7B419FA5D0F}" srcOrd="1" destOrd="0" presId="urn:microsoft.com/office/officeart/2005/8/layout/hList1"/>
    <dgm:cxn modelId="{64C66221-4856-437C-BF39-FE60ECA1F85B}" type="presParOf" srcId="{A21AC22D-1401-479D-A38A-286BC875580D}" destId="{7FE4707E-EC28-4DDF-B526-AFBBF55126D2}" srcOrd="1" destOrd="0" presId="urn:microsoft.com/office/officeart/2005/8/layout/hList1"/>
    <dgm:cxn modelId="{F02AC1A3-0D71-45E8-95A4-4608C0643990}" type="presParOf" srcId="{A21AC22D-1401-479D-A38A-286BC875580D}" destId="{C270E522-F021-42CD-9265-07B7113938BC}" srcOrd="2" destOrd="0" presId="urn:microsoft.com/office/officeart/2005/8/layout/hList1"/>
    <dgm:cxn modelId="{0880E3A9-0F08-4C0F-9410-F75742E78175}" type="presParOf" srcId="{C270E522-F021-42CD-9265-07B7113938BC}" destId="{74FA9649-4B84-47A8-BB8C-5C8FC8A8817E}" srcOrd="0" destOrd="0" presId="urn:microsoft.com/office/officeart/2005/8/layout/hList1"/>
    <dgm:cxn modelId="{182606BA-3723-4E8D-82E0-A9DAC03B4F36}" type="presParOf" srcId="{C270E522-F021-42CD-9265-07B7113938BC}" destId="{5D15FC8D-9BDB-4A87-BC8D-E3BED6BCE09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F347E40-A221-4F95-B590-347869D6DD5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E64C382C-4AFC-4240-9ACB-FD186AD94993}">
      <dgm:prSet/>
      <dgm:spPr>
        <a:solidFill>
          <a:srgbClr val="FFFF00"/>
        </a:solidFill>
      </dgm:spPr>
      <dgm:t>
        <a:bodyPr/>
        <a:lstStyle/>
        <a:p>
          <a:r>
            <a:rPr lang="id-ID" dirty="0">
              <a:solidFill>
                <a:srgbClr val="000000"/>
              </a:solidFill>
            </a:rPr>
            <a:t>ADMINISTRASI</a:t>
          </a:r>
        </a:p>
      </dgm:t>
    </dgm:pt>
    <dgm:pt modelId="{B867A053-FEBF-4C07-9A8A-5F1EF6B563E1}" type="parTrans" cxnId="{9B9E6145-994E-4E08-B5F4-FCAC02F5008F}">
      <dgm:prSet/>
      <dgm:spPr/>
      <dgm:t>
        <a:bodyPr/>
        <a:lstStyle/>
        <a:p>
          <a:endParaRPr lang="id-ID"/>
        </a:p>
      </dgm:t>
    </dgm:pt>
    <dgm:pt modelId="{E3111CD3-600E-4B5C-8B74-0C308B2914EB}" type="sibTrans" cxnId="{9B9E6145-994E-4E08-B5F4-FCAC02F5008F}">
      <dgm:prSet/>
      <dgm:spPr/>
      <dgm:t>
        <a:bodyPr/>
        <a:lstStyle/>
        <a:p>
          <a:endParaRPr lang="id-ID"/>
        </a:p>
      </dgm:t>
    </dgm:pt>
    <dgm:pt modelId="{C5E79CD2-1809-42D0-9FC0-FE93167F5AEC}">
      <dgm:prSet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id-ID" dirty="0">
              <a:solidFill>
                <a:srgbClr val="000000"/>
              </a:solidFill>
            </a:rPr>
            <a:t>Keabsahan Izasah</a:t>
          </a:r>
          <a:endParaRPr lang="id-ID" dirty="0"/>
        </a:p>
      </dgm:t>
    </dgm:pt>
    <dgm:pt modelId="{A3D03B40-756A-495B-9623-E29BD9BBC61D}" type="parTrans" cxnId="{6F79FE6E-844F-4FB9-8543-E9798470E75A}">
      <dgm:prSet/>
      <dgm:spPr/>
      <dgm:t>
        <a:bodyPr/>
        <a:lstStyle/>
        <a:p>
          <a:endParaRPr lang="id-ID"/>
        </a:p>
      </dgm:t>
    </dgm:pt>
    <dgm:pt modelId="{C305E47A-05B6-40F4-8BBB-E73A4AB9AFE0}" type="sibTrans" cxnId="{6F79FE6E-844F-4FB9-8543-E9798470E75A}">
      <dgm:prSet/>
      <dgm:spPr/>
      <dgm:t>
        <a:bodyPr/>
        <a:lstStyle/>
        <a:p>
          <a:endParaRPr lang="id-ID"/>
        </a:p>
      </dgm:t>
    </dgm:pt>
    <dgm:pt modelId="{EAE358ED-B2D3-479D-B45E-A58FB6B3BF01}">
      <dgm:prSet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id-ID" dirty="0">
              <a:solidFill>
                <a:srgbClr val="000000"/>
              </a:solidFill>
            </a:rPr>
            <a:t>Fisik dan Mental</a:t>
          </a:r>
        </a:p>
      </dgm:t>
    </dgm:pt>
    <dgm:pt modelId="{5DAC5E5E-F0A7-44C4-8B08-EE8573110E4D}" type="parTrans" cxnId="{7C25644A-A0E4-4AEE-A4FC-5024735DE3EC}">
      <dgm:prSet/>
      <dgm:spPr/>
      <dgm:t>
        <a:bodyPr/>
        <a:lstStyle/>
        <a:p>
          <a:endParaRPr lang="id-ID"/>
        </a:p>
      </dgm:t>
    </dgm:pt>
    <dgm:pt modelId="{58D9C84A-55D5-41E2-846D-8F1A280D7CC4}" type="sibTrans" cxnId="{7C25644A-A0E4-4AEE-A4FC-5024735DE3EC}">
      <dgm:prSet/>
      <dgm:spPr/>
      <dgm:t>
        <a:bodyPr/>
        <a:lstStyle/>
        <a:p>
          <a:endParaRPr lang="id-ID"/>
        </a:p>
      </dgm:t>
    </dgm:pt>
    <dgm:pt modelId="{6A037BD1-C651-4573-A172-75281D13A253}">
      <dgm:prSet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id-ID" dirty="0">
              <a:solidFill>
                <a:srgbClr val="000000"/>
              </a:solidFill>
            </a:rPr>
            <a:t>Pernyataan mematuhi dan melaksanakan  etika profesi</a:t>
          </a:r>
        </a:p>
      </dgm:t>
    </dgm:pt>
    <dgm:pt modelId="{49044F8B-CAE6-4C35-A345-49F95ADB5644}" type="parTrans" cxnId="{7DB9BF2B-5981-407A-A378-B9B889AF2129}">
      <dgm:prSet/>
      <dgm:spPr/>
      <dgm:t>
        <a:bodyPr/>
        <a:lstStyle/>
        <a:p>
          <a:endParaRPr lang="id-ID"/>
        </a:p>
      </dgm:t>
    </dgm:pt>
    <dgm:pt modelId="{968BDFC8-817E-4CE7-A4F2-9DC78ECF573F}" type="sibTrans" cxnId="{7DB9BF2B-5981-407A-A378-B9B889AF2129}">
      <dgm:prSet/>
      <dgm:spPr/>
      <dgm:t>
        <a:bodyPr/>
        <a:lstStyle/>
        <a:p>
          <a:endParaRPr lang="id-ID"/>
        </a:p>
      </dgm:t>
    </dgm:pt>
    <dgm:pt modelId="{22AE72B1-FB2A-43DB-8E2A-B2A0D5344238}">
      <dgm:prSet/>
      <dgm:spPr>
        <a:solidFill>
          <a:srgbClr val="FFFF00"/>
        </a:solidFill>
      </dgm:spPr>
      <dgm:t>
        <a:bodyPr/>
        <a:lstStyle/>
        <a:p>
          <a:r>
            <a:rPr lang="id-ID" dirty="0">
              <a:solidFill>
                <a:schemeClr val="tx1"/>
              </a:solidFill>
            </a:rPr>
            <a:t>KEMAMPUAN</a:t>
          </a:r>
        </a:p>
      </dgm:t>
    </dgm:pt>
    <dgm:pt modelId="{5D2873CF-2F5B-4856-B3DC-74739074C1C1}" type="parTrans" cxnId="{767B2617-9AFD-4214-ACEF-4F27869D0585}">
      <dgm:prSet/>
      <dgm:spPr/>
      <dgm:t>
        <a:bodyPr/>
        <a:lstStyle/>
        <a:p>
          <a:endParaRPr lang="id-ID"/>
        </a:p>
      </dgm:t>
    </dgm:pt>
    <dgm:pt modelId="{22EC728A-A150-4E43-BBBB-A3CD5D68DB13}" type="sibTrans" cxnId="{767B2617-9AFD-4214-ACEF-4F27869D0585}">
      <dgm:prSet/>
      <dgm:spPr/>
      <dgm:t>
        <a:bodyPr/>
        <a:lstStyle/>
        <a:p>
          <a:endParaRPr lang="id-ID"/>
        </a:p>
      </dgm:t>
    </dgm:pt>
    <dgm:pt modelId="{4E19072D-1083-40A7-8A18-CAEE10AE8625}">
      <dgm:prSet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id-ID" dirty="0">
              <a:solidFill>
                <a:schemeClr val="tx1"/>
              </a:solidFill>
            </a:rPr>
            <a:t>Uji Kompetensi sesuai dengan ketentuan Per UU an</a:t>
          </a:r>
        </a:p>
      </dgm:t>
    </dgm:pt>
    <dgm:pt modelId="{BA3B6B70-EFB8-42C5-A919-8DFC61C7A37A}" type="parTrans" cxnId="{BB82BFDC-9D78-4A79-AD82-E5A384FC10CA}">
      <dgm:prSet/>
      <dgm:spPr/>
      <dgm:t>
        <a:bodyPr/>
        <a:lstStyle/>
        <a:p>
          <a:endParaRPr lang="id-ID"/>
        </a:p>
      </dgm:t>
    </dgm:pt>
    <dgm:pt modelId="{E50D1101-25B8-4F45-9C9D-24035DB6411D}" type="sibTrans" cxnId="{BB82BFDC-9D78-4A79-AD82-E5A384FC10CA}">
      <dgm:prSet/>
      <dgm:spPr/>
      <dgm:t>
        <a:bodyPr/>
        <a:lstStyle/>
        <a:p>
          <a:endParaRPr lang="id-ID"/>
        </a:p>
      </dgm:t>
    </dgm:pt>
    <dgm:pt modelId="{A2EA30D1-1ADD-41C7-90E4-611C9675A4CA}" type="pres">
      <dgm:prSet presAssocID="{BF347E40-A221-4F95-B590-347869D6DD59}" presName="Name0" presStyleCnt="0">
        <dgm:presLayoutVars>
          <dgm:dir/>
          <dgm:animLvl val="lvl"/>
          <dgm:resizeHandles val="exact"/>
        </dgm:presLayoutVars>
      </dgm:prSet>
      <dgm:spPr/>
    </dgm:pt>
    <dgm:pt modelId="{8C4D6FB8-531A-4789-9C9B-8E271C99282E}" type="pres">
      <dgm:prSet presAssocID="{E64C382C-4AFC-4240-9ACB-FD186AD94993}" presName="composite" presStyleCnt="0"/>
      <dgm:spPr/>
    </dgm:pt>
    <dgm:pt modelId="{0A592C41-CAF0-4AC7-B3C9-D81A13F5F674}" type="pres">
      <dgm:prSet presAssocID="{E64C382C-4AFC-4240-9ACB-FD186AD9499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50D28AF2-C26C-4C2F-868E-D42F77547EA4}" type="pres">
      <dgm:prSet presAssocID="{E64C382C-4AFC-4240-9ACB-FD186AD94993}" presName="desTx" presStyleLbl="alignAccFollowNode1" presStyleIdx="0" presStyleCnt="2">
        <dgm:presLayoutVars>
          <dgm:bulletEnabled val="1"/>
        </dgm:presLayoutVars>
      </dgm:prSet>
      <dgm:spPr/>
    </dgm:pt>
    <dgm:pt modelId="{3B42CD17-8C6A-450D-B82E-B799487B376E}" type="pres">
      <dgm:prSet presAssocID="{E3111CD3-600E-4B5C-8B74-0C308B2914EB}" presName="space" presStyleCnt="0"/>
      <dgm:spPr/>
    </dgm:pt>
    <dgm:pt modelId="{6A7A9C9A-F12E-45F1-BEED-81BE79152D24}" type="pres">
      <dgm:prSet presAssocID="{22AE72B1-FB2A-43DB-8E2A-B2A0D5344238}" presName="composite" presStyleCnt="0"/>
      <dgm:spPr/>
    </dgm:pt>
    <dgm:pt modelId="{6AD11E74-A5B8-4A43-A6AC-18DDC64CBE3B}" type="pres">
      <dgm:prSet presAssocID="{22AE72B1-FB2A-43DB-8E2A-B2A0D534423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8164EE74-F9CC-4093-8F73-8AE8A20A9B62}" type="pres">
      <dgm:prSet presAssocID="{22AE72B1-FB2A-43DB-8E2A-B2A0D534423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7DB9BF2B-5981-407A-A378-B9B889AF2129}" srcId="{E64C382C-4AFC-4240-9ACB-FD186AD94993}" destId="{6A037BD1-C651-4573-A172-75281D13A253}" srcOrd="2" destOrd="0" parTransId="{49044F8B-CAE6-4C35-A345-49F95ADB5644}" sibTransId="{968BDFC8-817E-4CE7-A4F2-9DC78ECF573F}"/>
    <dgm:cxn modelId="{2F2A29A5-C519-4F5B-954E-0CB7AE106160}" type="presOf" srcId="{4E19072D-1083-40A7-8A18-CAEE10AE8625}" destId="{8164EE74-F9CC-4093-8F73-8AE8A20A9B62}" srcOrd="0" destOrd="0" presId="urn:microsoft.com/office/officeart/2005/8/layout/hList1"/>
    <dgm:cxn modelId="{2B3A1219-7497-4A5B-AEB1-44723042A4F5}" type="presOf" srcId="{BF347E40-A221-4F95-B590-347869D6DD59}" destId="{A2EA30D1-1ADD-41C7-90E4-611C9675A4CA}" srcOrd="0" destOrd="0" presId="urn:microsoft.com/office/officeart/2005/8/layout/hList1"/>
    <dgm:cxn modelId="{0F7C3186-5CEB-4BBF-BDBB-B0A4EB34E692}" type="presOf" srcId="{E64C382C-4AFC-4240-9ACB-FD186AD94993}" destId="{0A592C41-CAF0-4AC7-B3C9-D81A13F5F674}" srcOrd="0" destOrd="0" presId="urn:microsoft.com/office/officeart/2005/8/layout/hList1"/>
    <dgm:cxn modelId="{ABF13B55-F56A-4B82-B21A-051F984BBCC1}" type="presOf" srcId="{6A037BD1-C651-4573-A172-75281D13A253}" destId="{50D28AF2-C26C-4C2F-868E-D42F77547EA4}" srcOrd="0" destOrd="2" presId="urn:microsoft.com/office/officeart/2005/8/layout/hList1"/>
    <dgm:cxn modelId="{767B2617-9AFD-4214-ACEF-4F27869D0585}" srcId="{BF347E40-A221-4F95-B590-347869D6DD59}" destId="{22AE72B1-FB2A-43DB-8E2A-B2A0D5344238}" srcOrd="1" destOrd="0" parTransId="{5D2873CF-2F5B-4856-B3DC-74739074C1C1}" sibTransId="{22EC728A-A150-4E43-BBBB-A3CD5D68DB13}"/>
    <dgm:cxn modelId="{BB82BFDC-9D78-4A79-AD82-E5A384FC10CA}" srcId="{22AE72B1-FB2A-43DB-8E2A-B2A0D5344238}" destId="{4E19072D-1083-40A7-8A18-CAEE10AE8625}" srcOrd="0" destOrd="0" parTransId="{BA3B6B70-EFB8-42C5-A919-8DFC61C7A37A}" sibTransId="{E50D1101-25B8-4F45-9C9D-24035DB6411D}"/>
    <dgm:cxn modelId="{7C25644A-A0E4-4AEE-A4FC-5024735DE3EC}" srcId="{E64C382C-4AFC-4240-9ACB-FD186AD94993}" destId="{EAE358ED-B2D3-479D-B45E-A58FB6B3BF01}" srcOrd="1" destOrd="0" parTransId="{5DAC5E5E-F0A7-44C4-8B08-EE8573110E4D}" sibTransId="{58D9C84A-55D5-41E2-846D-8F1A280D7CC4}"/>
    <dgm:cxn modelId="{FFB12E40-24E0-4A23-A583-0B9F6E13C719}" type="presOf" srcId="{C5E79CD2-1809-42D0-9FC0-FE93167F5AEC}" destId="{50D28AF2-C26C-4C2F-868E-D42F77547EA4}" srcOrd="0" destOrd="0" presId="urn:microsoft.com/office/officeart/2005/8/layout/hList1"/>
    <dgm:cxn modelId="{29A385E5-94C8-4D18-9200-879DC28B65DD}" type="presOf" srcId="{EAE358ED-B2D3-479D-B45E-A58FB6B3BF01}" destId="{50D28AF2-C26C-4C2F-868E-D42F77547EA4}" srcOrd="0" destOrd="1" presId="urn:microsoft.com/office/officeart/2005/8/layout/hList1"/>
    <dgm:cxn modelId="{9B9E6145-994E-4E08-B5F4-FCAC02F5008F}" srcId="{BF347E40-A221-4F95-B590-347869D6DD59}" destId="{E64C382C-4AFC-4240-9ACB-FD186AD94993}" srcOrd="0" destOrd="0" parTransId="{B867A053-FEBF-4C07-9A8A-5F1EF6B563E1}" sibTransId="{E3111CD3-600E-4B5C-8B74-0C308B2914EB}"/>
    <dgm:cxn modelId="{6F79FE6E-844F-4FB9-8543-E9798470E75A}" srcId="{E64C382C-4AFC-4240-9ACB-FD186AD94993}" destId="{C5E79CD2-1809-42D0-9FC0-FE93167F5AEC}" srcOrd="0" destOrd="0" parTransId="{A3D03B40-756A-495B-9623-E29BD9BBC61D}" sibTransId="{C305E47A-05B6-40F4-8BBB-E73A4AB9AFE0}"/>
    <dgm:cxn modelId="{9C20AF39-60E3-478F-B631-294450B5D175}" type="presOf" srcId="{22AE72B1-FB2A-43DB-8E2A-B2A0D5344238}" destId="{6AD11E74-A5B8-4A43-A6AC-18DDC64CBE3B}" srcOrd="0" destOrd="0" presId="urn:microsoft.com/office/officeart/2005/8/layout/hList1"/>
    <dgm:cxn modelId="{1DE75D3A-3748-4F0D-B822-94CF4BEA428A}" type="presParOf" srcId="{A2EA30D1-1ADD-41C7-90E4-611C9675A4CA}" destId="{8C4D6FB8-531A-4789-9C9B-8E271C99282E}" srcOrd="0" destOrd="0" presId="urn:microsoft.com/office/officeart/2005/8/layout/hList1"/>
    <dgm:cxn modelId="{A69F0E05-D6BF-4DF2-9C4D-0FEF614ABCE4}" type="presParOf" srcId="{8C4D6FB8-531A-4789-9C9B-8E271C99282E}" destId="{0A592C41-CAF0-4AC7-B3C9-D81A13F5F674}" srcOrd="0" destOrd="0" presId="urn:microsoft.com/office/officeart/2005/8/layout/hList1"/>
    <dgm:cxn modelId="{D562B7E3-8B71-444C-909C-A5CDF57039EA}" type="presParOf" srcId="{8C4D6FB8-531A-4789-9C9B-8E271C99282E}" destId="{50D28AF2-C26C-4C2F-868E-D42F77547EA4}" srcOrd="1" destOrd="0" presId="urn:microsoft.com/office/officeart/2005/8/layout/hList1"/>
    <dgm:cxn modelId="{70333C20-2C91-4324-BA74-FBFAD271387E}" type="presParOf" srcId="{A2EA30D1-1ADD-41C7-90E4-611C9675A4CA}" destId="{3B42CD17-8C6A-450D-B82E-B799487B376E}" srcOrd="1" destOrd="0" presId="urn:microsoft.com/office/officeart/2005/8/layout/hList1"/>
    <dgm:cxn modelId="{96C82B2C-F2C1-45EF-808D-4FC7A8637D38}" type="presParOf" srcId="{A2EA30D1-1ADD-41C7-90E4-611C9675A4CA}" destId="{6A7A9C9A-F12E-45F1-BEED-81BE79152D24}" srcOrd="2" destOrd="0" presId="urn:microsoft.com/office/officeart/2005/8/layout/hList1"/>
    <dgm:cxn modelId="{3F333A0B-6AF6-41E9-A525-66E81C254AA1}" type="presParOf" srcId="{6A7A9C9A-F12E-45F1-BEED-81BE79152D24}" destId="{6AD11E74-A5B8-4A43-A6AC-18DDC64CBE3B}" srcOrd="0" destOrd="0" presId="urn:microsoft.com/office/officeart/2005/8/layout/hList1"/>
    <dgm:cxn modelId="{1EFB62ED-F818-44D4-AB60-5549D4E369C6}" type="presParOf" srcId="{6A7A9C9A-F12E-45F1-BEED-81BE79152D24}" destId="{8164EE74-F9CC-4093-8F73-8AE8A20A9B6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2C58140-54A2-4783-8EF7-3AFA22A297DE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CCC19A5-37FA-4FEB-8F2E-72E4E491F484}">
      <dgm:prSet phldrT="[Text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</a:rPr>
            <a:t>Memiliki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hubungan</a:t>
          </a:r>
          <a:r>
            <a:rPr lang="en-US" sz="1800" dirty="0">
              <a:solidFill>
                <a:schemeClr val="tx1"/>
              </a:solidFill>
            </a:rPr>
            <a:t> bilateral </a:t>
          </a:r>
          <a:r>
            <a:rPr lang="en-US" sz="1800" dirty="0" err="1">
              <a:solidFill>
                <a:schemeClr val="tx1"/>
              </a:solidFill>
            </a:rPr>
            <a:t>dengan</a:t>
          </a:r>
          <a:r>
            <a:rPr lang="en-US" sz="1800" dirty="0">
              <a:solidFill>
                <a:schemeClr val="tx1"/>
              </a:solidFill>
            </a:rPr>
            <a:t> Indonesia</a:t>
          </a:r>
        </a:p>
      </dgm:t>
    </dgm:pt>
    <dgm:pt modelId="{84A80337-843F-445B-9A05-A851B8C6B4DF}" type="parTrans" cxnId="{C5799D0F-146D-4C42-9D52-3BE62E0176AF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680CE3EF-5562-48C7-9F27-8917809588CB}" type="sibTrans" cxnId="{C5799D0F-146D-4C42-9D52-3BE62E0176AF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6DE02832-C197-4AA3-B693-F4C291F52463}">
      <dgm:prSet phldrT="[Text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</a:rPr>
            <a:t>Hanya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dapat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dilakukan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melalui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pengguna</a:t>
          </a:r>
          <a:r>
            <a:rPr lang="en-US" sz="1800" dirty="0">
              <a:solidFill>
                <a:schemeClr val="tx1"/>
              </a:solidFill>
            </a:rPr>
            <a:t>/</a:t>
          </a:r>
          <a:r>
            <a:rPr lang="en-US" sz="1800" dirty="0" err="1">
              <a:solidFill>
                <a:schemeClr val="tx1"/>
              </a:solidFill>
            </a:rPr>
            <a:t>penyelenggara</a:t>
          </a:r>
          <a:r>
            <a:rPr lang="en-US" sz="1800" dirty="0">
              <a:solidFill>
                <a:schemeClr val="tx1"/>
              </a:solidFill>
            </a:rPr>
            <a:t> (</a:t>
          </a:r>
          <a:r>
            <a:rPr lang="en-US" sz="1800" dirty="0" err="1">
              <a:solidFill>
                <a:schemeClr val="tx1"/>
              </a:solidFill>
            </a:rPr>
            <a:t>institusi</a:t>
          </a:r>
          <a:r>
            <a:rPr lang="en-US" sz="1800" dirty="0">
              <a:solidFill>
                <a:schemeClr val="tx1"/>
              </a:solidFill>
            </a:rPr>
            <a:t>, </a:t>
          </a:r>
          <a:r>
            <a:rPr lang="en-US" sz="1800" dirty="0" err="1">
              <a:solidFill>
                <a:schemeClr val="tx1"/>
              </a:solidFill>
            </a:rPr>
            <a:t>lembaga</a:t>
          </a:r>
          <a:r>
            <a:rPr lang="en-US" sz="1800" dirty="0">
              <a:solidFill>
                <a:schemeClr val="tx1"/>
              </a:solidFill>
            </a:rPr>
            <a:t>, </a:t>
          </a:r>
          <a:r>
            <a:rPr lang="en-US" sz="1800" dirty="0" err="1">
              <a:solidFill>
                <a:schemeClr val="tx1"/>
              </a:solidFill>
            </a:rPr>
            <a:t>organisasi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yg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berbadan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hukum</a:t>
          </a:r>
          <a:r>
            <a:rPr lang="en-US" sz="1800" dirty="0">
              <a:solidFill>
                <a:schemeClr val="tx1"/>
              </a:solidFill>
            </a:rPr>
            <a:t>) </a:t>
          </a:r>
          <a:r>
            <a:rPr lang="en-US" sz="1800" dirty="0">
              <a:solidFill>
                <a:schemeClr val="tx1"/>
              </a:solidFill>
              <a:sym typeface="Wingdings" pitchFamily="2" charset="2"/>
            </a:rPr>
            <a:t> </a:t>
          </a:r>
          <a:r>
            <a:rPr lang="en-US" sz="1800" b="1" dirty="0" err="1">
              <a:solidFill>
                <a:schemeClr val="tx1"/>
              </a:solidFill>
              <a:sym typeface="Wingdings" pitchFamily="2" charset="2"/>
            </a:rPr>
            <a:t>tidak</a:t>
          </a:r>
          <a:r>
            <a:rPr lang="en-US" sz="1800" b="1" dirty="0">
              <a:solidFill>
                <a:schemeClr val="tx1"/>
              </a:solidFill>
              <a:sym typeface="Wingdings" pitchFamily="2" charset="2"/>
            </a:rPr>
            <a:t> </a:t>
          </a:r>
          <a:r>
            <a:rPr lang="en-US" sz="1800" b="1" dirty="0" err="1">
              <a:solidFill>
                <a:schemeClr val="tx1"/>
              </a:solidFill>
              <a:sym typeface="Wingdings" pitchFamily="2" charset="2"/>
            </a:rPr>
            <a:t>boleh</a:t>
          </a:r>
          <a:r>
            <a:rPr lang="en-US" sz="1800" b="1" dirty="0">
              <a:solidFill>
                <a:schemeClr val="tx1"/>
              </a:solidFill>
              <a:sym typeface="Wingdings" pitchFamily="2" charset="2"/>
            </a:rPr>
            <a:t> </a:t>
          </a:r>
          <a:r>
            <a:rPr lang="en-US" sz="1800" b="1" dirty="0" err="1">
              <a:solidFill>
                <a:schemeClr val="tx1"/>
              </a:solidFill>
              <a:sym typeface="Wingdings" pitchFamily="2" charset="2"/>
            </a:rPr>
            <a:t>mandiri</a:t>
          </a:r>
          <a:endParaRPr lang="en-US" sz="1800" b="1" dirty="0">
            <a:solidFill>
              <a:schemeClr val="tx1"/>
            </a:solidFill>
          </a:endParaRPr>
        </a:p>
      </dgm:t>
    </dgm:pt>
    <dgm:pt modelId="{D09909FF-6742-4129-981B-5E0791365BF1}" type="parTrans" cxnId="{223FFC78-7062-4617-95D0-3B2FB06A16D6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74A56C90-7E63-4860-9368-92CDB1E08C96}" type="sibTrans" cxnId="{223FFC78-7062-4617-95D0-3B2FB06A16D6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5AF806E8-35FB-442D-BF26-2A874ED67923}">
      <dgm:prSet phldrT="[Text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</a:rPr>
            <a:t>Harus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menyatakan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kegiatan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pendayagunaan</a:t>
          </a:r>
          <a:r>
            <a:rPr lang="en-US" sz="1800" dirty="0">
              <a:solidFill>
                <a:schemeClr val="tx1"/>
              </a:solidFill>
            </a:rPr>
            <a:t> TKWNA</a:t>
          </a:r>
        </a:p>
      </dgm:t>
    </dgm:pt>
    <dgm:pt modelId="{3C8DE009-5307-4505-AA6C-C4D515F11936}" type="parTrans" cxnId="{2D3AF1DF-D5FC-48E8-BCA3-2158BCC7914E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A6AD0E31-D6AA-4A34-AF2B-6F6E4D1D8BC9}" type="sibTrans" cxnId="{2D3AF1DF-D5FC-48E8-BCA3-2158BCC7914E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BC3C0E65-89ED-4C35-BF2C-AB71DB54BF3A}">
      <dgm:prSet phldrT="[Text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</a:rPr>
            <a:t>Menggunakan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pendamping</a:t>
          </a:r>
          <a:endParaRPr lang="en-US" sz="1800" dirty="0">
            <a:solidFill>
              <a:schemeClr val="tx1"/>
            </a:solidFill>
          </a:endParaRPr>
        </a:p>
      </dgm:t>
    </dgm:pt>
    <dgm:pt modelId="{0A9E8202-3C48-4EEF-ABA1-D3B672E37FAA}" type="parTrans" cxnId="{108EB1A4-364B-44BD-A229-04949C3FB372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999FEA2A-8A00-48ED-8D21-5E7ECFA02644}" type="sibTrans" cxnId="{108EB1A4-364B-44BD-A229-04949C3FB372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F6D6CCA3-2637-4B48-8C8F-A9328A2CD07C}">
      <dgm:prSet phldrT="[Text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</a:rPr>
            <a:t>Dalam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rangka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alih</a:t>
          </a:r>
          <a:r>
            <a:rPr lang="en-US" sz="1800" dirty="0">
              <a:solidFill>
                <a:schemeClr val="tx1"/>
              </a:solidFill>
            </a:rPr>
            <a:t> </a:t>
          </a:r>
          <a:r>
            <a:rPr lang="en-US" sz="1800" dirty="0" err="1">
              <a:solidFill>
                <a:schemeClr val="tx1"/>
              </a:solidFill>
            </a:rPr>
            <a:t>iptek</a:t>
          </a:r>
          <a:endParaRPr lang="en-US" sz="1800" dirty="0">
            <a:solidFill>
              <a:schemeClr val="tx1"/>
            </a:solidFill>
          </a:endParaRPr>
        </a:p>
      </dgm:t>
    </dgm:pt>
    <dgm:pt modelId="{D1171C37-370F-48DE-AC32-D409CB35ACDD}" type="parTrans" cxnId="{5FCCB482-E92C-41AD-98FE-DB4B43A941F6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09501F7F-FEAD-43BD-B3CB-23DE395DB9A3}" type="sibTrans" cxnId="{5FCCB482-E92C-41AD-98FE-DB4B43A941F6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261E92B0-E018-4A83-975B-82F2A2B140BE}">
      <dgm:prSet phldrT="[Text]" custT="1"/>
      <dgm:spPr/>
      <dgm:t>
        <a:bodyPr/>
        <a:lstStyle/>
        <a:p>
          <a:r>
            <a:rPr lang="id-ID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Pengaturan oleh </a:t>
          </a:r>
          <a:r>
            <a:rPr lang="en-US" sz="18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Pemerintah</a:t>
          </a:r>
          <a:r>
            <a:rPr lang="en-US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</a:t>
          </a:r>
          <a:r>
            <a:rPr lang="id-ID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bekerjasama </a:t>
          </a:r>
          <a:r>
            <a:rPr lang="en-US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d</a:t>
          </a:r>
          <a:r>
            <a:rPr lang="id-ID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gn Pemda  &amp; </a:t>
          </a:r>
          <a:r>
            <a:rPr lang="en-US" sz="18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Institusi</a:t>
          </a:r>
          <a:r>
            <a:rPr lang="en-US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/</a:t>
          </a:r>
          <a:r>
            <a:rPr lang="en-US" sz="18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Lembaga</a:t>
          </a:r>
          <a:r>
            <a:rPr lang="en-US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y</a:t>
          </a:r>
          <a:r>
            <a:rPr lang="id-ID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g</a:t>
          </a:r>
          <a:r>
            <a:rPr lang="en-US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</a:t>
          </a:r>
          <a:r>
            <a:rPr lang="en-US" sz="18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mengatur</a:t>
          </a:r>
          <a:r>
            <a:rPr lang="en-US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</a:t>
          </a:r>
          <a:r>
            <a:rPr lang="en-US" sz="18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perizinan</a:t>
          </a:r>
          <a:r>
            <a:rPr lang="en-US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, </a:t>
          </a:r>
          <a:r>
            <a:rPr lang="en-US" sz="18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kompetensi</a:t>
          </a:r>
          <a:r>
            <a:rPr lang="en-US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</a:t>
          </a:r>
          <a:r>
            <a:rPr lang="id-ID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&amp; </a:t>
          </a:r>
          <a:r>
            <a:rPr lang="en-US" sz="18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registrasi</a:t>
          </a:r>
          <a:r>
            <a:rPr lang="en-US" sz="18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TKWNA</a:t>
          </a:r>
          <a:endParaRPr lang="en-US" sz="1800" dirty="0">
            <a:solidFill>
              <a:schemeClr val="tx1"/>
            </a:solidFill>
          </a:endParaRPr>
        </a:p>
      </dgm:t>
    </dgm:pt>
    <dgm:pt modelId="{A2ACC73F-07A6-41A7-A75B-7689E1632F2B}" type="parTrans" cxnId="{5A3B4E84-7A69-4388-8A49-AE01574BF2D0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EBB0FBB2-C179-47D6-A5C9-774A4D4F75B1}" type="sibTrans" cxnId="{5A3B4E84-7A69-4388-8A49-AE01574BF2D0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ED48EA01-A3EB-4DA3-86DA-D523B96E00ED}" type="pres">
      <dgm:prSet presAssocID="{A2C58140-54A2-4783-8EF7-3AFA22A297DE}" presName="Name0" presStyleCnt="0">
        <dgm:presLayoutVars>
          <dgm:chMax val="7"/>
          <dgm:chPref val="7"/>
          <dgm:dir/>
        </dgm:presLayoutVars>
      </dgm:prSet>
      <dgm:spPr/>
    </dgm:pt>
    <dgm:pt modelId="{179B35C8-DFC1-494B-8D04-F93A874F8D39}" type="pres">
      <dgm:prSet presAssocID="{A2C58140-54A2-4783-8EF7-3AFA22A297DE}" presName="Name1" presStyleCnt="0"/>
      <dgm:spPr/>
    </dgm:pt>
    <dgm:pt modelId="{9DE1284A-0BEF-42BE-AFD5-62B494D7A1D8}" type="pres">
      <dgm:prSet presAssocID="{A2C58140-54A2-4783-8EF7-3AFA22A297DE}" presName="cycle" presStyleCnt="0"/>
      <dgm:spPr/>
    </dgm:pt>
    <dgm:pt modelId="{9030579E-B9B4-43D8-A023-71527712C04E}" type="pres">
      <dgm:prSet presAssocID="{A2C58140-54A2-4783-8EF7-3AFA22A297DE}" presName="srcNode" presStyleLbl="node1" presStyleIdx="0" presStyleCnt="6"/>
      <dgm:spPr/>
    </dgm:pt>
    <dgm:pt modelId="{636F903E-ECD4-48E5-BD5D-964F3990C9FE}" type="pres">
      <dgm:prSet presAssocID="{A2C58140-54A2-4783-8EF7-3AFA22A297DE}" presName="conn" presStyleLbl="parChTrans1D2" presStyleIdx="0" presStyleCnt="1"/>
      <dgm:spPr/>
    </dgm:pt>
    <dgm:pt modelId="{298F2CD8-EB53-48F7-ABAB-AE60B2469957}" type="pres">
      <dgm:prSet presAssocID="{A2C58140-54A2-4783-8EF7-3AFA22A297DE}" presName="extraNode" presStyleLbl="node1" presStyleIdx="0" presStyleCnt="6"/>
      <dgm:spPr/>
    </dgm:pt>
    <dgm:pt modelId="{224299B5-43D8-4032-8DC6-4A7AB5195E2A}" type="pres">
      <dgm:prSet presAssocID="{A2C58140-54A2-4783-8EF7-3AFA22A297DE}" presName="dstNode" presStyleLbl="node1" presStyleIdx="0" presStyleCnt="6"/>
      <dgm:spPr/>
    </dgm:pt>
    <dgm:pt modelId="{237E016E-F2D3-4CF1-9857-02272BBA841D}" type="pres">
      <dgm:prSet presAssocID="{6CCC19A5-37FA-4FEB-8F2E-72E4E491F484}" presName="text_1" presStyleLbl="node1" presStyleIdx="0" presStyleCnt="6">
        <dgm:presLayoutVars>
          <dgm:bulletEnabled val="1"/>
        </dgm:presLayoutVars>
      </dgm:prSet>
      <dgm:spPr/>
    </dgm:pt>
    <dgm:pt modelId="{DF7C329A-5DF7-46E1-BE16-40EBC1A56A77}" type="pres">
      <dgm:prSet presAssocID="{6CCC19A5-37FA-4FEB-8F2E-72E4E491F484}" presName="accent_1" presStyleCnt="0"/>
      <dgm:spPr/>
    </dgm:pt>
    <dgm:pt modelId="{6A0CDD38-CFAC-419E-977F-8CA9B8034CE2}" type="pres">
      <dgm:prSet presAssocID="{6CCC19A5-37FA-4FEB-8F2E-72E4E491F484}" presName="accentRepeatNode" presStyleLbl="solidFgAcc1" presStyleIdx="0" presStyleCnt="6"/>
      <dgm:spPr/>
    </dgm:pt>
    <dgm:pt modelId="{6DC18B0F-14C5-4253-BA63-0489DA56124C}" type="pres">
      <dgm:prSet presAssocID="{6DE02832-C197-4AA3-B693-F4C291F52463}" presName="text_2" presStyleLbl="node1" presStyleIdx="1" presStyleCnt="6">
        <dgm:presLayoutVars>
          <dgm:bulletEnabled val="1"/>
        </dgm:presLayoutVars>
      </dgm:prSet>
      <dgm:spPr/>
    </dgm:pt>
    <dgm:pt modelId="{A6C2EB44-B044-486D-8C2A-D8DEDA5B7F3E}" type="pres">
      <dgm:prSet presAssocID="{6DE02832-C197-4AA3-B693-F4C291F52463}" presName="accent_2" presStyleCnt="0"/>
      <dgm:spPr/>
    </dgm:pt>
    <dgm:pt modelId="{35A2696B-8A44-4261-AD71-8D5CD58164B1}" type="pres">
      <dgm:prSet presAssocID="{6DE02832-C197-4AA3-B693-F4C291F52463}" presName="accentRepeatNode" presStyleLbl="solidFgAcc1" presStyleIdx="1" presStyleCnt="6"/>
      <dgm:spPr/>
    </dgm:pt>
    <dgm:pt modelId="{D398ED33-EC94-4202-856C-2BB871473E7A}" type="pres">
      <dgm:prSet presAssocID="{5AF806E8-35FB-442D-BF26-2A874ED67923}" presName="text_3" presStyleLbl="node1" presStyleIdx="2" presStyleCnt="6">
        <dgm:presLayoutVars>
          <dgm:bulletEnabled val="1"/>
        </dgm:presLayoutVars>
      </dgm:prSet>
      <dgm:spPr/>
    </dgm:pt>
    <dgm:pt modelId="{83B97FC4-7912-48AF-9C7B-93EB232AAB85}" type="pres">
      <dgm:prSet presAssocID="{5AF806E8-35FB-442D-BF26-2A874ED67923}" presName="accent_3" presStyleCnt="0"/>
      <dgm:spPr/>
    </dgm:pt>
    <dgm:pt modelId="{B3F1C29D-0472-4A0A-B97A-FC7BD3A6DB14}" type="pres">
      <dgm:prSet presAssocID="{5AF806E8-35FB-442D-BF26-2A874ED67923}" presName="accentRepeatNode" presStyleLbl="solidFgAcc1" presStyleIdx="2" presStyleCnt="6"/>
      <dgm:spPr/>
    </dgm:pt>
    <dgm:pt modelId="{476C9ACA-0CE0-409E-AB73-DA9707FD2EB4}" type="pres">
      <dgm:prSet presAssocID="{BC3C0E65-89ED-4C35-BF2C-AB71DB54BF3A}" presName="text_4" presStyleLbl="node1" presStyleIdx="3" presStyleCnt="6">
        <dgm:presLayoutVars>
          <dgm:bulletEnabled val="1"/>
        </dgm:presLayoutVars>
      </dgm:prSet>
      <dgm:spPr/>
    </dgm:pt>
    <dgm:pt modelId="{F80D729B-0D03-4FB7-832E-C1C59D7AD9E2}" type="pres">
      <dgm:prSet presAssocID="{BC3C0E65-89ED-4C35-BF2C-AB71DB54BF3A}" presName="accent_4" presStyleCnt="0"/>
      <dgm:spPr/>
    </dgm:pt>
    <dgm:pt modelId="{4CDCEC97-8683-4839-ACE3-53355DE27E77}" type="pres">
      <dgm:prSet presAssocID="{BC3C0E65-89ED-4C35-BF2C-AB71DB54BF3A}" presName="accentRepeatNode" presStyleLbl="solidFgAcc1" presStyleIdx="3" presStyleCnt="6"/>
      <dgm:spPr/>
    </dgm:pt>
    <dgm:pt modelId="{DAEEF321-C19D-4675-8DE7-7103CC74FB99}" type="pres">
      <dgm:prSet presAssocID="{F6D6CCA3-2637-4B48-8C8F-A9328A2CD07C}" presName="text_5" presStyleLbl="node1" presStyleIdx="4" presStyleCnt="6">
        <dgm:presLayoutVars>
          <dgm:bulletEnabled val="1"/>
        </dgm:presLayoutVars>
      </dgm:prSet>
      <dgm:spPr/>
    </dgm:pt>
    <dgm:pt modelId="{C3291A5D-6C06-4398-ABB9-427435B4406E}" type="pres">
      <dgm:prSet presAssocID="{F6D6CCA3-2637-4B48-8C8F-A9328A2CD07C}" presName="accent_5" presStyleCnt="0"/>
      <dgm:spPr/>
    </dgm:pt>
    <dgm:pt modelId="{5602DE22-E515-47CB-8853-96459D6C76C7}" type="pres">
      <dgm:prSet presAssocID="{F6D6CCA3-2637-4B48-8C8F-A9328A2CD07C}" presName="accentRepeatNode" presStyleLbl="solidFgAcc1" presStyleIdx="4" presStyleCnt="6"/>
      <dgm:spPr/>
    </dgm:pt>
    <dgm:pt modelId="{00518D6B-DC1D-4DC3-A246-14345E372742}" type="pres">
      <dgm:prSet presAssocID="{261E92B0-E018-4A83-975B-82F2A2B140BE}" presName="text_6" presStyleLbl="node1" presStyleIdx="5" presStyleCnt="6">
        <dgm:presLayoutVars>
          <dgm:bulletEnabled val="1"/>
        </dgm:presLayoutVars>
      </dgm:prSet>
      <dgm:spPr/>
    </dgm:pt>
    <dgm:pt modelId="{92549A74-0F59-42F4-9196-D999800CEAFE}" type="pres">
      <dgm:prSet presAssocID="{261E92B0-E018-4A83-975B-82F2A2B140BE}" presName="accent_6" presStyleCnt="0"/>
      <dgm:spPr/>
    </dgm:pt>
    <dgm:pt modelId="{4329874A-1095-4925-BBF0-19DB44405FD5}" type="pres">
      <dgm:prSet presAssocID="{261E92B0-E018-4A83-975B-82F2A2B140BE}" presName="accentRepeatNode" presStyleLbl="solidFgAcc1" presStyleIdx="5" presStyleCnt="6"/>
      <dgm:spPr/>
    </dgm:pt>
  </dgm:ptLst>
  <dgm:cxnLst>
    <dgm:cxn modelId="{2D3AF1DF-D5FC-48E8-BCA3-2158BCC7914E}" srcId="{A2C58140-54A2-4783-8EF7-3AFA22A297DE}" destId="{5AF806E8-35FB-442D-BF26-2A874ED67923}" srcOrd="2" destOrd="0" parTransId="{3C8DE009-5307-4505-AA6C-C4D515F11936}" sibTransId="{A6AD0E31-D6AA-4A34-AF2B-6F6E4D1D8BC9}"/>
    <dgm:cxn modelId="{84EDEC96-6285-487B-8964-FBEE517CFDAE}" type="presOf" srcId="{F6D6CCA3-2637-4B48-8C8F-A9328A2CD07C}" destId="{DAEEF321-C19D-4675-8DE7-7103CC74FB99}" srcOrd="0" destOrd="0" presId="urn:microsoft.com/office/officeart/2008/layout/VerticalCurvedList"/>
    <dgm:cxn modelId="{B0C236E3-6CF0-4F11-803A-C4AA970E31A4}" type="presOf" srcId="{5AF806E8-35FB-442D-BF26-2A874ED67923}" destId="{D398ED33-EC94-4202-856C-2BB871473E7A}" srcOrd="0" destOrd="0" presId="urn:microsoft.com/office/officeart/2008/layout/VerticalCurvedList"/>
    <dgm:cxn modelId="{CFC6C6EA-EB77-448B-8830-7DE77C87E8FE}" type="presOf" srcId="{A2C58140-54A2-4783-8EF7-3AFA22A297DE}" destId="{ED48EA01-A3EB-4DA3-86DA-D523B96E00ED}" srcOrd="0" destOrd="0" presId="urn:microsoft.com/office/officeart/2008/layout/VerticalCurvedList"/>
    <dgm:cxn modelId="{5A3B4E84-7A69-4388-8A49-AE01574BF2D0}" srcId="{A2C58140-54A2-4783-8EF7-3AFA22A297DE}" destId="{261E92B0-E018-4A83-975B-82F2A2B140BE}" srcOrd="5" destOrd="0" parTransId="{A2ACC73F-07A6-41A7-A75B-7689E1632F2B}" sibTransId="{EBB0FBB2-C179-47D6-A5C9-774A4D4F75B1}"/>
    <dgm:cxn modelId="{E5164F1F-0D26-48B5-B13E-4CF97DC049CF}" type="presOf" srcId="{6DE02832-C197-4AA3-B693-F4C291F52463}" destId="{6DC18B0F-14C5-4253-BA63-0489DA56124C}" srcOrd="0" destOrd="0" presId="urn:microsoft.com/office/officeart/2008/layout/VerticalCurvedList"/>
    <dgm:cxn modelId="{5E1B416D-C91C-4648-9386-1B018A7CBA48}" type="presOf" srcId="{6CCC19A5-37FA-4FEB-8F2E-72E4E491F484}" destId="{237E016E-F2D3-4CF1-9857-02272BBA841D}" srcOrd="0" destOrd="0" presId="urn:microsoft.com/office/officeart/2008/layout/VerticalCurvedList"/>
    <dgm:cxn modelId="{223FFC78-7062-4617-95D0-3B2FB06A16D6}" srcId="{A2C58140-54A2-4783-8EF7-3AFA22A297DE}" destId="{6DE02832-C197-4AA3-B693-F4C291F52463}" srcOrd="1" destOrd="0" parTransId="{D09909FF-6742-4129-981B-5E0791365BF1}" sibTransId="{74A56C90-7E63-4860-9368-92CDB1E08C96}"/>
    <dgm:cxn modelId="{C5799D0F-146D-4C42-9D52-3BE62E0176AF}" srcId="{A2C58140-54A2-4783-8EF7-3AFA22A297DE}" destId="{6CCC19A5-37FA-4FEB-8F2E-72E4E491F484}" srcOrd="0" destOrd="0" parTransId="{84A80337-843F-445B-9A05-A851B8C6B4DF}" sibTransId="{680CE3EF-5562-48C7-9F27-8917809588CB}"/>
    <dgm:cxn modelId="{50728052-F371-496F-9AE1-378FD1E366CA}" type="presOf" srcId="{680CE3EF-5562-48C7-9F27-8917809588CB}" destId="{636F903E-ECD4-48E5-BD5D-964F3990C9FE}" srcOrd="0" destOrd="0" presId="urn:microsoft.com/office/officeart/2008/layout/VerticalCurvedList"/>
    <dgm:cxn modelId="{108EB1A4-364B-44BD-A229-04949C3FB372}" srcId="{A2C58140-54A2-4783-8EF7-3AFA22A297DE}" destId="{BC3C0E65-89ED-4C35-BF2C-AB71DB54BF3A}" srcOrd="3" destOrd="0" parTransId="{0A9E8202-3C48-4EEF-ABA1-D3B672E37FAA}" sibTransId="{999FEA2A-8A00-48ED-8D21-5E7ECFA02644}"/>
    <dgm:cxn modelId="{1BCD34B4-7520-4ABD-92C2-792065BB3D1C}" type="presOf" srcId="{BC3C0E65-89ED-4C35-BF2C-AB71DB54BF3A}" destId="{476C9ACA-0CE0-409E-AB73-DA9707FD2EB4}" srcOrd="0" destOrd="0" presId="urn:microsoft.com/office/officeart/2008/layout/VerticalCurvedList"/>
    <dgm:cxn modelId="{889A944A-88E4-4B2E-AF5C-70D9FA0870BA}" type="presOf" srcId="{261E92B0-E018-4A83-975B-82F2A2B140BE}" destId="{00518D6B-DC1D-4DC3-A246-14345E372742}" srcOrd="0" destOrd="0" presId="urn:microsoft.com/office/officeart/2008/layout/VerticalCurvedList"/>
    <dgm:cxn modelId="{5FCCB482-E92C-41AD-98FE-DB4B43A941F6}" srcId="{A2C58140-54A2-4783-8EF7-3AFA22A297DE}" destId="{F6D6CCA3-2637-4B48-8C8F-A9328A2CD07C}" srcOrd="4" destOrd="0" parTransId="{D1171C37-370F-48DE-AC32-D409CB35ACDD}" sibTransId="{09501F7F-FEAD-43BD-B3CB-23DE395DB9A3}"/>
    <dgm:cxn modelId="{7EFF011C-5C6E-4949-95FF-04F77E7A9C34}" type="presParOf" srcId="{ED48EA01-A3EB-4DA3-86DA-D523B96E00ED}" destId="{179B35C8-DFC1-494B-8D04-F93A874F8D39}" srcOrd="0" destOrd="0" presId="urn:microsoft.com/office/officeart/2008/layout/VerticalCurvedList"/>
    <dgm:cxn modelId="{E7BE3FE5-3742-43FC-85CD-CB3FE24E4FBA}" type="presParOf" srcId="{179B35C8-DFC1-494B-8D04-F93A874F8D39}" destId="{9DE1284A-0BEF-42BE-AFD5-62B494D7A1D8}" srcOrd="0" destOrd="0" presId="urn:microsoft.com/office/officeart/2008/layout/VerticalCurvedList"/>
    <dgm:cxn modelId="{D4CE932F-31BB-456F-BDF2-B9BDE5049240}" type="presParOf" srcId="{9DE1284A-0BEF-42BE-AFD5-62B494D7A1D8}" destId="{9030579E-B9B4-43D8-A023-71527712C04E}" srcOrd="0" destOrd="0" presId="urn:microsoft.com/office/officeart/2008/layout/VerticalCurvedList"/>
    <dgm:cxn modelId="{41D13E40-555C-41A9-8A4A-9AA48142B2B2}" type="presParOf" srcId="{9DE1284A-0BEF-42BE-AFD5-62B494D7A1D8}" destId="{636F903E-ECD4-48E5-BD5D-964F3990C9FE}" srcOrd="1" destOrd="0" presId="urn:microsoft.com/office/officeart/2008/layout/VerticalCurvedList"/>
    <dgm:cxn modelId="{F4C47C7A-1DDB-48B4-8658-257024EB5AC8}" type="presParOf" srcId="{9DE1284A-0BEF-42BE-AFD5-62B494D7A1D8}" destId="{298F2CD8-EB53-48F7-ABAB-AE60B2469957}" srcOrd="2" destOrd="0" presId="urn:microsoft.com/office/officeart/2008/layout/VerticalCurvedList"/>
    <dgm:cxn modelId="{4766B58C-1DFD-44CF-9E6F-ED2BC419870C}" type="presParOf" srcId="{9DE1284A-0BEF-42BE-AFD5-62B494D7A1D8}" destId="{224299B5-43D8-4032-8DC6-4A7AB5195E2A}" srcOrd="3" destOrd="0" presId="urn:microsoft.com/office/officeart/2008/layout/VerticalCurvedList"/>
    <dgm:cxn modelId="{19AAF911-A597-419C-BFCB-148ABC4FAAF9}" type="presParOf" srcId="{179B35C8-DFC1-494B-8D04-F93A874F8D39}" destId="{237E016E-F2D3-4CF1-9857-02272BBA841D}" srcOrd="1" destOrd="0" presId="urn:microsoft.com/office/officeart/2008/layout/VerticalCurvedList"/>
    <dgm:cxn modelId="{19F7A6D0-5CDD-4414-AA47-23B65EC3BB95}" type="presParOf" srcId="{179B35C8-DFC1-494B-8D04-F93A874F8D39}" destId="{DF7C329A-5DF7-46E1-BE16-40EBC1A56A77}" srcOrd="2" destOrd="0" presId="urn:microsoft.com/office/officeart/2008/layout/VerticalCurvedList"/>
    <dgm:cxn modelId="{E6101B04-0EE4-4B2B-91FD-B0B7FB2C82A3}" type="presParOf" srcId="{DF7C329A-5DF7-46E1-BE16-40EBC1A56A77}" destId="{6A0CDD38-CFAC-419E-977F-8CA9B8034CE2}" srcOrd="0" destOrd="0" presId="urn:microsoft.com/office/officeart/2008/layout/VerticalCurvedList"/>
    <dgm:cxn modelId="{EAE31A17-1929-44AD-A935-96A57A25D032}" type="presParOf" srcId="{179B35C8-DFC1-494B-8D04-F93A874F8D39}" destId="{6DC18B0F-14C5-4253-BA63-0489DA56124C}" srcOrd="3" destOrd="0" presId="urn:microsoft.com/office/officeart/2008/layout/VerticalCurvedList"/>
    <dgm:cxn modelId="{C382176D-74EB-4BE0-B2FE-D0DE437091AC}" type="presParOf" srcId="{179B35C8-DFC1-494B-8D04-F93A874F8D39}" destId="{A6C2EB44-B044-486D-8C2A-D8DEDA5B7F3E}" srcOrd="4" destOrd="0" presId="urn:microsoft.com/office/officeart/2008/layout/VerticalCurvedList"/>
    <dgm:cxn modelId="{F3173A7F-4480-4929-B0DA-997B1D2CAD87}" type="presParOf" srcId="{A6C2EB44-B044-486D-8C2A-D8DEDA5B7F3E}" destId="{35A2696B-8A44-4261-AD71-8D5CD58164B1}" srcOrd="0" destOrd="0" presId="urn:microsoft.com/office/officeart/2008/layout/VerticalCurvedList"/>
    <dgm:cxn modelId="{7E3E93A8-EC5D-476E-B591-DC5C257AC766}" type="presParOf" srcId="{179B35C8-DFC1-494B-8D04-F93A874F8D39}" destId="{D398ED33-EC94-4202-856C-2BB871473E7A}" srcOrd="5" destOrd="0" presId="urn:microsoft.com/office/officeart/2008/layout/VerticalCurvedList"/>
    <dgm:cxn modelId="{496E6D20-3077-4ED3-98C0-5E8D7EF4C6B9}" type="presParOf" srcId="{179B35C8-DFC1-494B-8D04-F93A874F8D39}" destId="{83B97FC4-7912-48AF-9C7B-93EB232AAB85}" srcOrd="6" destOrd="0" presId="urn:microsoft.com/office/officeart/2008/layout/VerticalCurvedList"/>
    <dgm:cxn modelId="{85B1A624-DA24-427C-AFC0-CD7CA137928C}" type="presParOf" srcId="{83B97FC4-7912-48AF-9C7B-93EB232AAB85}" destId="{B3F1C29D-0472-4A0A-B97A-FC7BD3A6DB14}" srcOrd="0" destOrd="0" presId="urn:microsoft.com/office/officeart/2008/layout/VerticalCurvedList"/>
    <dgm:cxn modelId="{2CE88D80-0113-416B-B9D6-531DCCAC938F}" type="presParOf" srcId="{179B35C8-DFC1-494B-8D04-F93A874F8D39}" destId="{476C9ACA-0CE0-409E-AB73-DA9707FD2EB4}" srcOrd="7" destOrd="0" presId="urn:microsoft.com/office/officeart/2008/layout/VerticalCurvedList"/>
    <dgm:cxn modelId="{B476CA3F-24B5-4969-855B-3097F4CB1DAC}" type="presParOf" srcId="{179B35C8-DFC1-494B-8D04-F93A874F8D39}" destId="{F80D729B-0D03-4FB7-832E-C1C59D7AD9E2}" srcOrd="8" destOrd="0" presId="urn:microsoft.com/office/officeart/2008/layout/VerticalCurvedList"/>
    <dgm:cxn modelId="{53F65861-7491-495E-8BC5-90F23223A9FF}" type="presParOf" srcId="{F80D729B-0D03-4FB7-832E-C1C59D7AD9E2}" destId="{4CDCEC97-8683-4839-ACE3-53355DE27E77}" srcOrd="0" destOrd="0" presId="urn:microsoft.com/office/officeart/2008/layout/VerticalCurvedList"/>
    <dgm:cxn modelId="{D5EFDAFE-1DBD-4D03-BE91-616121E2CA67}" type="presParOf" srcId="{179B35C8-DFC1-494B-8D04-F93A874F8D39}" destId="{DAEEF321-C19D-4675-8DE7-7103CC74FB99}" srcOrd="9" destOrd="0" presId="urn:microsoft.com/office/officeart/2008/layout/VerticalCurvedList"/>
    <dgm:cxn modelId="{FB4450D8-2851-4474-936F-7B9664A50685}" type="presParOf" srcId="{179B35C8-DFC1-494B-8D04-F93A874F8D39}" destId="{C3291A5D-6C06-4398-ABB9-427435B4406E}" srcOrd="10" destOrd="0" presId="urn:microsoft.com/office/officeart/2008/layout/VerticalCurvedList"/>
    <dgm:cxn modelId="{059A4C95-8D88-4387-AB5A-28D8926105A6}" type="presParOf" srcId="{C3291A5D-6C06-4398-ABB9-427435B4406E}" destId="{5602DE22-E515-47CB-8853-96459D6C76C7}" srcOrd="0" destOrd="0" presId="urn:microsoft.com/office/officeart/2008/layout/VerticalCurvedList"/>
    <dgm:cxn modelId="{CB6DB7F1-FB0E-4F5F-A1E6-AB51CDEC0FAE}" type="presParOf" srcId="{179B35C8-DFC1-494B-8D04-F93A874F8D39}" destId="{00518D6B-DC1D-4DC3-A246-14345E372742}" srcOrd="11" destOrd="0" presId="urn:microsoft.com/office/officeart/2008/layout/VerticalCurvedList"/>
    <dgm:cxn modelId="{2BDD46AF-EDD0-4A8F-868D-5B6AD78F656A}" type="presParOf" srcId="{179B35C8-DFC1-494B-8D04-F93A874F8D39}" destId="{92549A74-0F59-42F4-9196-D999800CEAFE}" srcOrd="12" destOrd="0" presId="urn:microsoft.com/office/officeart/2008/layout/VerticalCurvedList"/>
    <dgm:cxn modelId="{11A77C56-7DFB-437F-AA29-E0A3BD8912AA}" type="presParOf" srcId="{92549A74-0F59-42F4-9196-D999800CEAFE}" destId="{4329874A-1095-4925-BBF0-19DB44405FD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3E69AD3-03C7-4D03-B15A-2E8D4B7660DA}" type="doc">
      <dgm:prSet loTypeId="urn:microsoft.com/office/officeart/2005/8/layout/radial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29C6929-2E10-4EDC-8C38-8FC8E3A0BFD0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DALAM RANGKA ALIH IPTEK</a:t>
          </a:r>
        </a:p>
      </dgm:t>
    </dgm:pt>
    <dgm:pt modelId="{FCDC88B2-B71D-4718-99E2-37D79F70A7B8}" type="parTrans" cxnId="{4E719A49-098A-4AA0-BF51-E441739BC43F}">
      <dgm:prSet/>
      <dgm:spPr/>
      <dgm:t>
        <a:bodyPr/>
        <a:lstStyle/>
        <a:p>
          <a:endParaRPr lang="en-US"/>
        </a:p>
      </dgm:t>
    </dgm:pt>
    <dgm:pt modelId="{9E5C09E8-1824-4BA5-9D37-5FCD745F41F9}" type="sibTrans" cxnId="{4E719A49-098A-4AA0-BF51-E441739BC43F}">
      <dgm:prSet/>
      <dgm:spPr/>
      <dgm:t>
        <a:bodyPr/>
        <a:lstStyle/>
        <a:p>
          <a:endParaRPr lang="en-US"/>
        </a:p>
      </dgm:t>
    </dgm:pt>
    <dgm:pt modelId="{A2F8E526-FDFE-4C14-B472-613FE39E872B}">
      <dgm:prSet phldrT="[Text]" custT="1"/>
      <dgm:spPr>
        <a:solidFill>
          <a:srgbClr val="FF9966"/>
        </a:solidFill>
      </dgm:spPr>
      <dgm:t>
        <a:bodyPr/>
        <a:lstStyle/>
        <a:p>
          <a:r>
            <a:rPr lang="en-US" sz="1800" dirty="0">
              <a:solidFill>
                <a:schemeClr val="tx1"/>
              </a:solidFill>
            </a:rPr>
            <a:t>PELAYANAN KESEHATAN</a:t>
          </a:r>
        </a:p>
      </dgm:t>
    </dgm:pt>
    <dgm:pt modelId="{A15EDE45-D6B7-4C86-8181-9966030C51B5}" type="parTrans" cxnId="{1199AC20-CB18-4189-B320-8DD50BDD0E6B}">
      <dgm:prSet/>
      <dgm:spPr/>
      <dgm:t>
        <a:bodyPr/>
        <a:lstStyle/>
        <a:p>
          <a:endParaRPr lang="en-US"/>
        </a:p>
      </dgm:t>
    </dgm:pt>
    <dgm:pt modelId="{1A1076A4-554A-4108-98E4-BF5796D725A2}" type="sibTrans" cxnId="{1199AC20-CB18-4189-B320-8DD50BDD0E6B}">
      <dgm:prSet/>
      <dgm:spPr/>
      <dgm:t>
        <a:bodyPr/>
        <a:lstStyle/>
        <a:p>
          <a:endParaRPr lang="en-US"/>
        </a:p>
      </dgm:t>
    </dgm:pt>
    <dgm:pt modelId="{7D333855-37B4-46AF-AB52-4F281A1EBF65}">
      <dgm:prSet phldrT="[Text]" custT="1"/>
      <dgm:spPr>
        <a:solidFill>
          <a:srgbClr val="9999FF"/>
        </a:solidFill>
      </dgm:spPr>
      <dgm:t>
        <a:bodyPr/>
        <a:lstStyle/>
        <a:p>
          <a:r>
            <a:rPr lang="en-US" sz="1600" dirty="0">
              <a:solidFill>
                <a:schemeClr val="tx1"/>
              </a:solidFill>
            </a:rPr>
            <a:t>PENDIDIKAN &amp; PELATIHAN</a:t>
          </a:r>
        </a:p>
      </dgm:t>
    </dgm:pt>
    <dgm:pt modelId="{E154585F-FDEE-47BE-985A-5B66A98E0681}" type="parTrans" cxnId="{E538B58C-499A-4CEA-A5A3-E978BE565E4B}">
      <dgm:prSet/>
      <dgm:spPr/>
      <dgm:t>
        <a:bodyPr/>
        <a:lstStyle/>
        <a:p>
          <a:endParaRPr lang="en-US"/>
        </a:p>
      </dgm:t>
    </dgm:pt>
    <dgm:pt modelId="{D1786F04-BF01-46ED-9D38-040887CA67DF}" type="sibTrans" cxnId="{E538B58C-499A-4CEA-A5A3-E978BE565E4B}">
      <dgm:prSet/>
      <dgm:spPr/>
      <dgm:t>
        <a:bodyPr/>
        <a:lstStyle/>
        <a:p>
          <a:endParaRPr lang="en-US"/>
        </a:p>
      </dgm:t>
    </dgm:pt>
    <dgm:pt modelId="{D74B2252-3D7F-4B62-9ED2-FDEBAEE294D3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1800" dirty="0">
              <a:solidFill>
                <a:schemeClr val="tx1"/>
              </a:solidFill>
            </a:rPr>
            <a:t>PENELITIAN</a:t>
          </a:r>
        </a:p>
      </dgm:t>
    </dgm:pt>
    <dgm:pt modelId="{E7687081-4956-4CA8-A6D0-62039601DD40}" type="parTrans" cxnId="{5B377C6F-6154-4C00-8AA9-1A15CFDA02A3}">
      <dgm:prSet/>
      <dgm:spPr/>
      <dgm:t>
        <a:bodyPr/>
        <a:lstStyle/>
        <a:p>
          <a:endParaRPr lang="en-US"/>
        </a:p>
      </dgm:t>
    </dgm:pt>
    <dgm:pt modelId="{816B43C5-B4B3-4950-A743-C12722204CB9}" type="sibTrans" cxnId="{5B377C6F-6154-4C00-8AA9-1A15CFDA02A3}">
      <dgm:prSet/>
      <dgm:spPr/>
      <dgm:t>
        <a:bodyPr/>
        <a:lstStyle/>
        <a:p>
          <a:endParaRPr lang="en-US"/>
        </a:p>
      </dgm:t>
    </dgm:pt>
    <dgm:pt modelId="{5C5B281F-6A5C-431F-8559-DFE9E5BB1AFD}">
      <dgm:prSet phldrT="[Text]" custT="1"/>
      <dgm:spPr>
        <a:solidFill>
          <a:srgbClr val="F8F565"/>
        </a:solidFill>
      </dgm:spPr>
      <dgm:t>
        <a:bodyPr/>
        <a:lstStyle/>
        <a:p>
          <a:r>
            <a:rPr lang="en-US" sz="1800" dirty="0">
              <a:solidFill>
                <a:schemeClr val="tx1"/>
              </a:solidFill>
            </a:rPr>
            <a:t>BAKTI SOSIAL</a:t>
          </a:r>
        </a:p>
      </dgm:t>
    </dgm:pt>
    <dgm:pt modelId="{9C88D77F-0C2F-4FF2-8D70-98AC4544B150}" type="parTrans" cxnId="{16AB27AE-3D02-43FA-BBDD-2370601688D4}">
      <dgm:prSet/>
      <dgm:spPr/>
      <dgm:t>
        <a:bodyPr/>
        <a:lstStyle/>
        <a:p>
          <a:endParaRPr lang="en-US"/>
        </a:p>
      </dgm:t>
    </dgm:pt>
    <dgm:pt modelId="{828869C1-DDE6-47A9-BFE1-C4C09B600582}" type="sibTrans" cxnId="{16AB27AE-3D02-43FA-BBDD-2370601688D4}">
      <dgm:prSet/>
      <dgm:spPr/>
      <dgm:t>
        <a:bodyPr/>
        <a:lstStyle/>
        <a:p>
          <a:endParaRPr lang="en-US"/>
        </a:p>
      </dgm:t>
    </dgm:pt>
    <dgm:pt modelId="{AF325ABA-0249-4F78-89A2-236647B9092A}" type="pres">
      <dgm:prSet presAssocID="{83E69AD3-03C7-4D03-B15A-2E8D4B7660D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1A5F440-82CD-40AB-B5CF-DCE20FF77569}" type="pres">
      <dgm:prSet presAssocID="{A29C6929-2E10-4EDC-8C38-8FC8E3A0BFD0}" presName="centerShape" presStyleLbl="node0" presStyleIdx="0" presStyleCnt="1" custScaleX="113427" custLinFactNeighborX="2893" custLinFactNeighborY="-1165"/>
      <dgm:spPr/>
    </dgm:pt>
    <dgm:pt modelId="{E9A3079F-E35B-4D37-82BA-4B12EA799A31}" type="pres">
      <dgm:prSet presAssocID="{A2F8E526-FDFE-4C14-B472-613FE39E872B}" presName="node" presStyleLbl="node1" presStyleIdx="0" presStyleCnt="4" custScaleX="174104" custRadScaleRad="97394" custRadScaleInc="11196">
        <dgm:presLayoutVars>
          <dgm:bulletEnabled val="1"/>
        </dgm:presLayoutVars>
      </dgm:prSet>
      <dgm:spPr/>
    </dgm:pt>
    <dgm:pt modelId="{06DF6699-5279-48C5-9267-296AEA372F47}" type="pres">
      <dgm:prSet presAssocID="{A2F8E526-FDFE-4C14-B472-613FE39E872B}" presName="dummy" presStyleCnt="0"/>
      <dgm:spPr/>
    </dgm:pt>
    <dgm:pt modelId="{AFA149DB-41F7-4EB5-B8BC-C65832E6EC92}" type="pres">
      <dgm:prSet presAssocID="{1A1076A4-554A-4108-98E4-BF5796D725A2}" presName="sibTrans" presStyleLbl="sibTrans2D1" presStyleIdx="0" presStyleCnt="4"/>
      <dgm:spPr/>
    </dgm:pt>
    <dgm:pt modelId="{6312568C-774F-4DAD-98F9-4AF38A13794E}" type="pres">
      <dgm:prSet presAssocID="{7D333855-37B4-46AF-AB52-4F281A1EBF65}" presName="node" presStyleLbl="node1" presStyleIdx="1" presStyleCnt="4" custScaleX="167960" custRadScaleRad="127657" custRadScaleInc="-3873">
        <dgm:presLayoutVars>
          <dgm:bulletEnabled val="1"/>
        </dgm:presLayoutVars>
      </dgm:prSet>
      <dgm:spPr/>
    </dgm:pt>
    <dgm:pt modelId="{42493B9C-85C0-4DB0-A627-0DF3BB361029}" type="pres">
      <dgm:prSet presAssocID="{7D333855-37B4-46AF-AB52-4F281A1EBF65}" presName="dummy" presStyleCnt="0"/>
      <dgm:spPr/>
    </dgm:pt>
    <dgm:pt modelId="{41811413-03B5-427A-BB74-6F35BFF098AA}" type="pres">
      <dgm:prSet presAssocID="{D1786F04-BF01-46ED-9D38-040887CA67DF}" presName="sibTrans" presStyleLbl="sibTrans2D1" presStyleIdx="1" presStyleCnt="4"/>
      <dgm:spPr/>
    </dgm:pt>
    <dgm:pt modelId="{E364C5AA-4DBD-41E5-8E30-A339F4F729B2}" type="pres">
      <dgm:prSet presAssocID="{D74B2252-3D7F-4B62-9ED2-FDEBAEE294D3}" presName="node" presStyleLbl="node1" presStyleIdx="2" presStyleCnt="4" custScaleX="157317" custRadScaleRad="95199" custRadScaleInc="-28931">
        <dgm:presLayoutVars>
          <dgm:bulletEnabled val="1"/>
        </dgm:presLayoutVars>
      </dgm:prSet>
      <dgm:spPr/>
    </dgm:pt>
    <dgm:pt modelId="{224897D1-F9C9-49DF-96EF-9320AC5BA096}" type="pres">
      <dgm:prSet presAssocID="{D74B2252-3D7F-4B62-9ED2-FDEBAEE294D3}" presName="dummy" presStyleCnt="0"/>
      <dgm:spPr/>
    </dgm:pt>
    <dgm:pt modelId="{023AD86F-5CFF-44ED-BEC9-EC872DF3B761}" type="pres">
      <dgm:prSet presAssocID="{816B43C5-B4B3-4950-A743-C12722204CB9}" presName="sibTrans" presStyleLbl="sibTrans2D1" presStyleIdx="2" presStyleCnt="4"/>
      <dgm:spPr/>
    </dgm:pt>
    <dgm:pt modelId="{D4633962-A110-4A0F-ABDE-A70063F15560}" type="pres">
      <dgm:prSet presAssocID="{5C5B281F-6A5C-431F-8559-DFE9E5BB1AFD}" presName="node" presStyleLbl="node1" presStyleIdx="3" presStyleCnt="4" custScaleX="181739" custRadScaleRad="113894" custRadScaleInc="2865">
        <dgm:presLayoutVars>
          <dgm:bulletEnabled val="1"/>
        </dgm:presLayoutVars>
      </dgm:prSet>
      <dgm:spPr/>
    </dgm:pt>
    <dgm:pt modelId="{D28F12D5-88DD-44AD-96DC-E8AAED2F265F}" type="pres">
      <dgm:prSet presAssocID="{5C5B281F-6A5C-431F-8559-DFE9E5BB1AFD}" presName="dummy" presStyleCnt="0"/>
      <dgm:spPr/>
    </dgm:pt>
    <dgm:pt modelId="{5DE6BC33-DFCC-4550-A6C0-1136A3BF1E70}" type="pres">
      <dgm:prSet presAssocID="{828869C1-DDE6-47A9-BFE1-C4C09B600582}" presName="sibTrans" presStyleLbl="sibTrans2D1" presStyleIdx="3" presStyleCnt="4"/>
      <dgm:spPr/>
    </dgm:pt>
  </dgm:ptLst>
  <dgm:cxnLst>
    <dgm:cxn modelId="{5B377C6F-6154-4C00-8AA9-1A15CFDA02A3}" srcId="{A29C6929-2E10-4EDC-8C38-8FC8E3A0BFD0}" destId="{D74B2252-3D7F-4B62-9ED2-FDEBAEE294D3}" srcOrd="2" destOrd="0" parTransId="{E7687081-4956-4CA8-A6D0-62039601DD40}" sibTransId="{816B43C5-B4B3-4950-A743-C12722204CB9}"/>
    <dgm:cxn modelId="{16AB27AE-3D02-43FA-BBDD-2370601688D4}" srcId="{A29C6929-2E10-4EDC-8C38-8FC8E3A0BFD0}" destId="{5C5B281F-6A5C-431F-8559-DFE9E5BB1AFD}" srcOrd="3" destOrd="0" parTransId="{9C88D77F-0C2F-4FF2-8D70-98AC4544B150}" sibTransId="{828869C1-DDE6-47A9-BFE1-C4C09B600582}"/>
    <dgm:cxn modelId="{BE3EEBC5-E715-4963-BA5A-AB936DE448D5}" type="presOf" srcId="{816B43C5-B4B3-4950-A743-C12722204CB9}" destId="{023AD86F-5CFF-44ED-BEC9-EC872DF3B761}" srcOrd="0" destOrd="0" presId="urn:microsoft.com/office/officeart/2005/8/layout/radial6"/>
    <dgm:cxn modelId="{6181FC5D-BD35-410D-B34C-E7A1DF6B1C77}" type="presOf" srcId="{1A1076A4-554A-4108-98E4-BF5796D725A2}" destId="{AFA149DB-41F7-4EB5-B8BC-C65832E6EC92}" srcOrd="0" destOrd="0" presId="urn:microsoft.com/office/officeart/2005/8/layout/radial6"/>
    <dgm:cxn modelId="{A2F9C543-CD65-4898-B561-49072C9759CF}" type="presOf" srcId="{5C5B281F-6A5C-431F-8559-DFE9E5BB1AFD}" destId="{D4633962-A110-4A0F-ABDE-A70063F15560}" srcOrd="0" destOrd="0" presId="urn:microsoft.com/office/officeart/2005/8/layout/radial6"/>
    <dgm:cxn modelId="{4EC2C75C-507E-4CBF-8836-01B8B6C832E0}" type="presOf" srcId="{A29C6929-2E10-4EDC-8C38-8FC8E3A0BFD0}" destId="{A1A5F440-82CD-40AB-B5CF-DCE20FF77569}" srcOrd="0" destOrd="0" presId="urn:microsoft.com/office/officeart/2005/8/layout/radial6"/>
    <dgm:cxn modelId="{E538B58C-499A-4CEA-A5A3-E978BE565E4B}" srcId="{A29C6929-2E10-4EDC-8C38-8FC8E3A0BFD0}" destId="{7D333855-37B4-46AF-AB52-4F281A1EBF65}" srcOrd="1" destOrd="0" parTransId="{E154585F-FDEE-47BE-985A-5B66A98E0681}" sibTransId="{D1786F04-BF01-46ED-9D38-040887CA67DF}"/>
    <dgm:cxn modelId="{5AC7E7C0-F66B-4F74-8CF9-6EBD1CD2B2D7}" type="presOf" srcId="{A2F8E526-FDFE-4C14-B472-613FE39E872B}" destId="{E9A3079F-E35B-4D37-82BA-4B12EA799A31}" srcOrd="0" destOrd="0" presId="urn:microsoft.com/office/officeart/2005/8/layout/radial6"/>
    <dgm:cxn modelId="{4E719A49-098A-4AA0-BF51-E441739BC43F}" srcId="{83E69AD3-03C7-4D03-B15A-2E8D4B7660DA}" destId="{A29C6929-2E10-4EDC-8C38-8FC8E3A0BFD0}" srcOrd="0" destOrd="0" parTransId="{FCDC88B2-B71D-4718-99E2-37D79F70A7B8}" sibTransId="{9E5C09E8-1824-4BA5-9D37-5FCD745F41F9}"/>
    <dgm:cxn modelId="{87FF57DC-388B-41D2-8B7E-5D6552A6D333}" type="presOf" srcId="{D1786F04-BF01-46ED-9D38-040887CA67DF}" destId="{41811413-03B5-427A-BB74-6F35BFF098AA}" srcOrd="0" destOrd="0" presId="urn:microsoft.com/office/officeart/2005/8/layout/radial6"/>
    <dgm:cxn modelId="{1199AC20-CB18-4189-B320-8DD50BDD0E6B}" srcId="{A29C6929-2E10-4EDC-8C38-8FC8E3A0BFD0}" destId="{A2F8E526-FDFE-4C14-B472-613FE39E872B}" srcOrd="0" destOrd="0" parTransId="{A15EDE45-D6B7-4C86-8181-9966030C51B5}" sibTransId="{1A1076A4-554A-4108-98E4-BF5796D725A2}"/>
    <dgm:cxn modelId="{E470BD46-A0A4-4CEB-93A9-930238E54701}" type="presOf" srcId="{828869C1-DDE6-47A9-BFE1-C4C09B600582}" destId="{5DE6BC33-DFCC-4550-A6C0-1136A3BF1E70}" srcOrd="0" destOrd="0" presId="urn:microsoft.com/office/officeart/2005/8/layout/radial6"/>
    <dgm:cxn modelId="{EF2FFD74-28AE-4FF2-97F2-544EAF8E07BF}" type="presOf" srcId="{83E69AD3-03C7-4D03-B15A-2E8D4B7660DA}" destId="{AF325ABA-0249-4F78-89A2-236647B9092A}" srcOrd="0" destOrd="0" presId="urn:microsoft.com/office/officeart/2005/8/layout/radial6"/>
    <dgm:cxn modelId="{B28FDE82-C590-486F-ADFC-BF98A2B784F1}" type="presOf" srcId="{7D333855-37B4-46AF-AB52-4F281A1EBF65}" destId="{6312568C-774F-4DAD-98F9-4AF38A13794E}" srcOrd="0" destOrd="0" presId="urn:microsoft.com/office/officeart/2005/8/layout/radial6"/>
    <dgm:cxn modelId="{3BF648BD-3D95-43CC-BC6A-9C5D1400E36E}" type="presOf" srcId="{D74B2252-3D7F-4B62-9ED2-FDEBAEE294D3}" destId="{E364C5AA-4DBD-41E5-8E30-A339F4F729B2}" srcOrd="0" destOrd="0" presId="urn:microsoft.com/office/officeart/2005/8/layout/radial6"/>
    <dgm:cxn modelId="{6300786B-9DEE-42DB-B000-0ABFCA433530}" type="presParOf" srcId="{AF325ABA-0249-4F78-89A2-236647B9092A}" destId="{A1A5F440-82CD-40AB-B5CF-DCE20FF77569}" srcOrd="0" destOrd="0" presId="urn:microsoft.com/office/officeart/2005/8/layout/radial6"/>
    <dgm:cxn modelId="{D6677867-7606-4F32-8EB2-E5D3146B9145}" type="presParOf" srcId="{AF325ABA-0249-4F78-89A2-236647B9092A}" destId="{E9A3079F-E35B-4D37-82BA-4B12EA799A31}" srcOrd="1" destOrd="0" presId="urn:microsoft.com/office/officeart/2005/8/layout/radial6"/>
    <dgm:cxn modelId="{19992A1C-A67B-4810-AE4A-A391D06CCA2B}" type="presParOf" srcId="{AF325ABA-0249-4F78-89A2-236647B9092A}" destId="{06DF6699-5279-48C5-9267-296AEA372F47}" srcOrd="2" destOrd="0" presId="urn:microsoft.com/office/officeart/2005/8/layout/radial6"/>
    <dgm:cxn modelId="{DED0AF5F-D590-43A8-9A43-C200FAA8F0A9}" type="presParOf" srcId="{AF325ABA-0249-4F78-89A2-236647B9092A}" destId="{AFA149DB-41F7-4EB5-B8BC-C65832E6EC92}" srcOrd="3" destOrd="0" presId="urn:microsoft.com/office/officeart/2005/8/layout/radial6"/>
    <dgm:cxn modelId="{0F65D130-47AC-48BE-B970-C24C81475847}" type="presParOf" srcId="{AF325ABA-0249-4F78-89A2-236647B9092A}" destId="{6312568C-774F-4DAD-98F9-4AF38A13794E}" srcOrd="4" destOrd="0" presId="urn:microsoft.com/office/officeart/2005/8/layout/radial6"/>
    <dgm:cxn modelId="{9583DC88-CAC2-475A-BBD8-4827BC30A29E}" type="presParOf" srcId="{AF325ABA-0249-4F78-89A2-236647B9092A}" destId="{42493B9C-85C0-4DB0-A627-0DF3BB361029}" srcOrd="5" destOrd="0" presId="urn:microsoft.com/office/officeart/2005/8/layout/radial6"/>
    <dgm:cxn modelId="{CB01CAF1-98E7-4F3B-8964-CDAA3E529DE3}" type="presParOf" srcId="{AF325ABA-0249-4F78-89A2-236647B9092A}" destId="{41811413-03B5-427A-BB74-6F35BFF098AA}" srcOrd="6" destOrd="0" presId="urn:microsoft.com/office/officeart/2005/8/layout/radial6"/>
    <dgm:cxn modelId="{BADF5578-2285-4AC3-90FF-373890E10F52}" type="presParOf" srcId="{AF325ABA-0249-4F78-89A2-236647B9092A}" destId="{E364C5AA-4DBD-41E5-8E30-A339F4F729B2}" srcOrd="7" destOrd="0" presId="urn:microsoft.com/office/officeart/2005/8/layout/radial6"/>
    <dgm:cxn modelId="{E8E8C883-C6BE-4090-8C5F-302D50B28BCB}" type="presParOf" srcId="{AF325ABA-0249-4F78-89A2-236647B9092A}" destId="{224897D1-F9C9-49DF-96EF-9320AC5BA096}" srcOrd="8" destOrd="0" presId="urn:microsoft.com/office/officeart/2005/8/layout/radial6"/>
    <dgm:cxn modelId="{DC9937AF-C7BA-4336-9C3C-AA513CE8E1ED}" type="presParOf" srcId="{AF325ABA-0249-4F78-89A2-236647B9092A}" destId="{023AD86F-5CFF-44ED-BEC9-EC872DF3B761}" srcOrd="9" destOrd="0" presId="urn:microsoft.com/office/officeart/2005/8/layout/radial6"/>
    <dgm:cxn modelId="{DC753CA4-4A56-48B3-895D-DC599D47D56D}" type="presParOf" srcId="{AF325ABA-0249-4F78-89A2-236647B9092A}" destId="{D4633962-A110-4A0F-ABDE-A70063F15560}" srcOrd="10" destOrd="0" presId="urn:microsoft.com/office/officeart/2005/8/layout/radial6"/>
    <dgm:cxn modelId="{46A15798-8275-4B20-8A9F-48E20B88D9EB}" type="presParOf" srcId="{AF325ABA-0249-4F78-89A2-236647B9092A}" destId="{D28F12D5-88DD-44AD-96DC-E8AAED2F265F}" srcOrd="11" destOrd="0" presId="urn:microsoft.com/office/officeart/2005/8/layout/radial6"/>
    <dgm:cxn modelId="{103DC7BB-330F-4CCD-9581-B678849AD25D}" type="presParOf" srcId="{AF325ABA-0249-4F78-89A2-236647B9092A}" destId="{5DE6BC33-DFCC-4550-A6C0-1136A3BF1E70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5DE82FD-A94F-4975-8D90-2FF30A7E09CB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D0F28BE0-5391-45C7-B609-9E5473552B63}">
      <dgm:prSet phldrT="[Text]"/>
      <dgm:spPr>
        <a:solidFill>
          <a:srgbClr val="FFFF0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P</a:t>
          </a:r>
          <a:r>
            <a:rPr lang="id-ID" b="1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endayagunaan TK</a:t>
          </a:r>
          <a:r>
            <a:rPr lang="en-GB" b="1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A</a:t>
          </a:r>
          <a:r>
            <a:rPr lang="id-ID" b="1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</a:t>
          </a:r>
          <a:r>
            <a:rPr lang="en-GB" b="1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hrs </a:t>
          </a:r>
          <a:r>
            <a:rPr lang="en-GB" b="1" dirty="0" err="1">
              <a:solidFill>
                <a:schemeClr val="tx1"/>
              </a:solidFill>
              <a:cs typeface="Arial" pitchFamily="34" charset="0"/>
              <a:sym typeface="Wingdings" pitchFamily="2" charset="2"/>
            </a:rPr>
            <a:t>mendapatkan</a:t>
          </a:r>
          <a:r>
            <a:rPr lang="en-GB" b="1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</a:t>
          </a:r>
          <a:r>
            <a:rPr lang="id-ID" b="1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rekomendasi pengesahan</a:t>
          </a:r>
          <a:r>
            <a:rPr lang="id-ID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Rencana Penggunaan Tenaga Kerja Asing (</a:t>
          </a:r>
          <a:r>
            <a:rPr lang="id-ID" b="1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RPTKA</a:t>
          </a:r>
          <a:r>
            <a:rPr lang="id-ID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) dan Ijin Menggunakan Tenaga Asing (</a:t>
          </a:r>
          <a:r>
            <a:rPr lang="id-ID" b="1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IMTA) dari unit teknis terkait</a:t>
          </a:r>
          <a:r>
            <a:rPr lang="id-ID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(Kemenkes)</a:t>
          </a:r>
          <a:endParaRPr lang="en-GB" dirty="0"/>
        </a:p>
      </dgm:t>
    </dgm:pt>
    <dgm:pt modelId="{1C3B744B-859C-4199-A5DB-A50AC70EDB45}" type="parTrans" cxnId="{DEF5B50E-7B09-4A25-86C5-4C3EF3B63023}">
      <dgm:prSet/>
      <dgm:spPr/>
      <dgm:t>
        <a:bodyPr/>
        <a:lstStyle/>
        <a:p>
          <a:endParaRPr lang="en-GB"/>
        </a:p>
      </dgm:t>
    </dgm:pt>
    <dgm:pt modelId="{0E98ECBE-F508-4487-9171-2624C2ABADFA}" type="sibTrans" cxnId="{DEF5B50E-7B09-4A25-86C5-4C3EF3B63023}">
      <dgm:prSet/>
      <dgm:spPr/>
      <dgm:t>
        <a:bodyPr/>
        <a:lstStyle/>
        <a:p>
          <a:endParaRPr lang="en-GB"/>
        </a:p>
      </dgm:t>
    </dgm:pt>
    <dgm:pt modelId="{D2A1E80D-0B1A-4DE8-837B-2578DE9A55D2}">
      <dgm:prSet phldrT="[Text]"/>
      <dgm:spPr/>
      <dgm:t>
        <a:bodyPr/>
        <a:lstStyle/>
        <a:p>
          <a:r>
            <a:rPr lang="en-GB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UU no. 13 </a:t>
          </a:r>
          <a:r>
            <a:rPr lang="en-GB" dirty="0" err="1">
              <a:solidFill>
                <a:schemeClr val="tx1"/>
              </a:solidFill>
              <a:cs typeface="Arial" pitchFamily="34" charset="0"/>
              <a:sym typeface="Wingdings" pitchFamily="2" charset="2"/>
            </a:rPr>
            <a:t>Tahun</a:t>
          </a:r>
          <a:r>
            <a:rPr lang="en-GB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2003 </a:t>
          </a:r>
          <a:r>
            <a:rPr lang="en-GB" dirty="0" err="1">
              <a:solidFill>
                <a:schemeClr val="tx1"/>
              </a:solidFill>
              <a:cs typeface="Arial" pitchFamily="34" charset="0"/>
              <a:sym typeface="Wingdings" pitchFamily="2" charset="2"/>
            </a:rPr>
            <a:t>tentang</a:t>
          </a:r>
          <a:r>
            <a:rPr lang="en-GB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</a:t>
          </a:r>
          <a:r>
            <a:rPr lang="en-GB" dirty="0" err="1">
              <a:solidFill>
                <a:schemeClr val="tx1"/>
              </a:solidFill>
              <a:cs typeface="Arial" pitchFamily="34" charset="0"/>
              <a:sym typeface="Wingdings" pitchFamily="2" charset="2"/>
            </a:rPr>
            <a:t>Ketenagakerjaan</a:t>
          </a:r>
          <a:r>
            <a:rPr lang="en-GB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</a:t>
          </a:r>
          <a:r>
            <a:rPr lang="en-GB" dirty="0" err="1">
              <a:solidFill>
                <a:schemeClr val="tx1"/>
              </a:solidFill>
              <a:cs typeface="Arial" pitchFamily="34" charset="0"/>
              <a:sym typeface="Wingdings" pitchFamily="2" charset="2"/>
            </a:rPr>
            <a:t>pasal</a:t>
          </a:r>
          <a:r>
            <a:rPr lang="en-GB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43</a:t>
          </a:r>
          <a:endParaRPr lang="en-GB" dirty="0"/>
        </a:p>
      </dgm:t>
    </dgm:pt>
    <dgm:pt modelId="{1695C50B-6180-47CF-832D-1400FD385E6D}" type="parTrans" cxnId="{F0B13856-D94E-40F1-A11A-330AD44CDA67}">
      <dgm:prSet/>
      <dgm:spPr/>
      <dgm:t>
        <a:bodyPr/>
        <a:lstStyle/>
        <a:p>
          <a:endParaRPr lang="en-GB"/>
        </a:p>
      </dgm:t>
    </dgm:pt>
    <dgm:pt modelId="{89C69CB7-8C30-47EA-9FBD-9FF29BD0834F}" type="sibTrans" cxnId="{F0B13856-D94E-40F1-A11A-330AD44CDA67}">
      <dgm:prSet/>
      <dgm:spPr/>
      <dgm:t>
        <a:bodyPr/>
        <a:lstStyle/>
        <a:p>
          <a:endParaRPr lang="en-GB"/>
        </a:p>
      </dgm:t>
    </dgm:pt>
    <dgm:pt modelId="{BA801113-117A-474A-9D97-A8D9639D82B0}">
      <dgm:prSet phldrT="[Text]"/>
      <dgm:spPr>
        <a:solidFill>
          <a:srgbClr val="FFCCFF"/>
        </a:solidFill>
      </dgm:spPr>
      <dgm:t>
        <a:bodyPr/>
        <a:lstStyle/>
        <a:p>
          <a:r>
            <a:rPr lang="id-ID" dirty="0">
              <a:solidFill>
                <a:srgbClr val="002060"/>
              </a:solidFill>
              <a:cs typeface="Arial" pitchFamily="34" charset="0"/>
              <a:sym typeface="Wingdings" pitchFamily="2" charset="2"/>
            </a:rPr>
            <a:t>UU </a:t>
          </a:r>
          <a:r>
            <a:rPr lang="en-GB" dirty="0">
              <a:solidFill>
                <a:srgbClr val="002060"/>
              </a:solidFill>
              <a:cs typeface="Arial" pitchFamily="34" charset="0"/>
              <a:sym typeface="Wingdings" pitchFamily="2" charset="2"/>
            </a:rPr>
            <a:t>n</a:t>
          </a:r>
          <a:r>
            <a:rPr lang="id-ID" dirty="0">
              <a:solidFill>
                <a:srgbClr val="002060"/>
              </a:solidFill>
              <a:cs typeface="Arial" pitchFamily="34" charset="0"/>
              <a:sym typeface="Wingdings" pitchFamily="2" charset="2"/>
            </a:rPr>
            <a:t>o. 23 tahun 2014 tentang Pemerintahan Daerah </a:t>
          </a:r>
          <a:endParaRPr lang="en-GB" dirty="0">
            <a:solidFill>
              <a:srgbClr val="002060"/>
            </a:solidFill>
          </a:endParaRPr>
        </a:p>
      </dgm:t>
    </dgm:pt>
    <dgm:pt modelId="{ADDE454A-17E1-4F31-B136-ABF1B67B79DB}" type="parTrans" cxnId="{DA8CD675-B542-4F5D-B606-4C0F56670D34}">
      <dgm:prSet/>
      <dgm:spPr/>
      <dgm:t>
        <a:bodyPr/>
        <a:lstStyle/>
        <a:p>
          <a:endParaRPr lang="en-GB"/>
        </a:p>
      </dgm:t>
    </dgm:pt>
    <dgm:pt modelId="{A7E00D76-6ACD-44BE-BE89-5B9A3565E990}" type="sibTrans" cxnId="{DA8CD675-B542-4F5D-B606-4C0F56670D34}">
      <dgm:prSet/>
      <dgm:spPr/>
      <dgm:t>
        <a:bodyPr/>
        <a:lstStyle/>
        <a:p>
          <a:endParaRPr lang="en-GB"/>
        </a:p>
      </dgm:t>
    </dgm:pt>
    <dgm:pt modelId="{37956C6B-F322-4D4D-AF7E-04F357EE938F}">
      <dgm:prSet/>
      <dgm:spPr/>
      <dgm:t>
        <a:bodyPr/>
        <a:lstStyle/>
        <a:p>
          <a:r>
            <a:rPr lang="es-ES" dirty="0" err="1">
              <a:solidFill>
                <a:srgbClr val="002060"/>
              </a:solidFill>
            </a:rPr>
            <a:t>Permenaker</a:t>
          </a:r>
          <a:r>
            <a:rPr lang="es-ES" dirty="0">
              <a:solidFill>
                <a:srgbClr val="002060"/>
              </a:solidFill>
            </a:rPr>
            <a:t> no 16 </a:t>
          </a:r>
          <a:r>
            <a:rPr lang="es-ES" dirty="0" err="1">
              <a:solidFill>
                <a:srgbClr val="002060"/>
              </a:solidFill>
            </a:rPr>
            <a:t>tahun</a:t>
          </a:r>
          <a:r>
            <a:rPr lang="es-ES" dirty="0">
              <a:solidFill>
                <a:srgbClr val="002060"/>
              </a:solidFill>
            </a:rPr>
            <a:t> 2015 pasal 6</a:t>
          </a:r>
          <a:endParaRPr lang="en-GB" dirty="0">
            <a:solidFill>
              <a:srgbClr val="002060"/>
            </a:solidFill>
          </a:endParaRPr>
        </a:p>
      </dgm:t>
    </dgm:pt>
    <dgm:pt modelId="{5E9BDBC1-DC81-4768-A13A-E55642842AAB}" type="parTrans" cxnId="{FDB61EF9-8171-47F7-AA80-8A1EDA2D2F4E}">
      <dgm:prSet/>
      <dgm:spPr/>
      <dgm:t>
        <a:bodyPr/>
        <a:lstStyle/>
        <a:p>
          <a:endParaRPr lang="en-GB"/>
        </a:p>
      </dgm:t>
    </dgm:pt>
    <dgm:pt modelId="{0B229F71-3CF1-4C42-8767-C031267A823E}" type="sibTrans" cxnId="{FDB61EF9-8171-47F7-AA80-8A1EDA2D2F4E}">
      <dgm:prSet/>
      <dgm:spPr/>
      <dgm:t>
        <a:bodyPr/>
        <a:lstStyle/>
        <a:p>
          <a:endParaRPr lang="en-GB"/>
        </a:p>
      </dgm:t>
    </dgm:pt>
    <dgm:pt modelId="{77D8E40F-46E2-4B46-8378-68F91B2BC6EC}">
      <dgm:prSet/>
      <dgm:spPr/>
      <dgm:t>
        <a:bodyPr/>
        <a:lstStyle/>
        <a:p>
          <a:endParaRPr lang="en-GB"/>
        </a:p>
      </dgm:t>
    </dgm:pt>
    <dgm:pt modelId="{D4EC5FE1-9915-4976-99CB-085C17C42A86}" type="parTrans" cxnId="{B0CB1C27-BC9D-4A52-BD23-93A6C8509ADF}">
      <dgm:prSet/>
      <dgm:spPr/>
      <dgm:t>
        <a:bodyPr/>
        <a:lstStyle/>
        <a:p>
          <a:endParaRPr lang="en-GB"/>
        </a:p>
      </dgm:t>
    </dgm:pt>
    <dgm:pt modelId="{6B550507-EEFB-47EC-9B66-BDA98962BC7D}" type="sibTrans" cxnId="{B0CB1C27-BC9D-4A52-BD23-93A6C8509ADF}">
      <dgm:prSet/>
      <dgm:spPr/>
      <dgm:t>
        <a:bodyPr/>
        <a:lstStyle/>
        <a:p>
          <a:endParaRPr lang="en-GB"/>
        </a:p>
      </dgm:t>
    </dgm:pt>
    <dgm:pt modelId="{69D13736-CBD3-4B9C-87DF-5B00200DA643}" type="pres">
      <dgm:prSet presAssocID="{F5DE82FD-A94F-4975-8D90-2FF30A7E09CB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7271FDEE-63D5-4BF2-8968-C1C44A3DE713}" type="pres">
      <dgm:prSet presAssocID="{D0F28BE0-5391-45C7-B609-9E5473552B63}" presName="singleCycle" presStyleCnt="0"/>
      <dgm:spPr/>
    </dgm:pt>
    <dgm:pt modelId="{025CE9E8-A096-41E1-BF15-F1D5BB094445}" type="pres">
      <dgm:prSet presAssocID="{D0F28BE0-5391-45C7-B609-9E5473552B63}" presName="singleCenter" presStyleLbl="node1" presStyleIdx="0" presStyleCnt="4" custScaleX="184880" custScaleY="188301" custLinFactNeighborX="-604" custLinFactNeighborY="-5157">
        <dgm:presLayoutVars>
          <dgm:chMax val="7"/>
          <dgm:chPref val="7"/>
        </dgm:presLayoutVars>
      </dgm:prSet>
      <dgm:spPr/>
    </dgm:pt>
    <dgm:pt modelId="{B60D2D95-B8F1-4B1C-A0BC-CA79B6BD9A89}" type="pres">
      <dgm:prSet presAssocID="{1695C50B-6180-47CF-832D-1400FD385E6D}" presName="Name56" presStyleLbl="parChTrans1D2" presStyleIdx="0" presStyleCnt="3"/>
      <dgm:spPr/>
    </dgm:pt>
    <dgm:pt modelId="{0179FF50-CFC1-47CB-A306-BA58ED413D98}" type="pres">
      <dgm:prSet presAssocID="{D2A1E80D-0B1A-4DE8-837B-2578DE9A55D2}" presName="text0" presStyleLbl="node1" presStyleIdx="1" presStyleCnt="4" custScaleX="320754" custRadScaleRad="128922" custRadScaleInc="-2949">
        <dgm:presLayoutVars>
          <dgm:bulletEnabled val="1"/>
        </dgm:presLayoutVars>
      </dgm:prSet>
      <dgm:spPr/>
    </dgm:pt>
    <dgm:pt modelId="{4A9B4BAF-963F-4BC7-BCD2-F3CBF42015FA}" type="pres">
      <dgm:prSet presAssocID="{ADDE454A-17E1-4F31-B136-ABF1B67B79DB}" presName="Name56" presStyleLbl="parChTrans1D2" presStyleIdx="1" presStyleCnt="3"/>
      <dgm:spPr/>
    </dgm:pt>
    <dgm:pt modelId="{2B48AC0A-E6C4-42E5-999D-7C1868272A91}" type="pres">
      <dgm:prSet presAssocID="{BA801113-117A-474A-9D97-A8D9639D82B0}" presName="text0" presStyleLbl="node1" presStyleIdx="2" presStyleCnt="4" custScaleX="191705" custRadScaleRad="138590" custRadScaleInc="-4422">
        <dgm:presLayoutVars>
          <dgm:bulletEnabled val="1"/>
        </dgm:presLayoutVars>
      </dgm:prSet>
      <dgm:spPr/>
    </dgm:pt>
    <dgm:pt modelId="{427F2A2F-01A5-474A-88B6-19162CF0F26D}" type="pres">
      <dgm:prSet presAssocID="{5E9BDBC1-DC81-4768-A13A-E55642842AAB}" presName="Name56" presStyleLbl="parChTrans1D2" presStyleIdx="2" presStyleCnt="3"/>
      <dgm:spPr/>
    </dgm:pt>
    <dgm:pt modelId="{0B20D140-7307-4496-A453-249AF82D7CCE}" type="pres">
      <dgm:prSet presAssocID="{37956C6B-F322-4D4D-AF7E-04F357EE938F}" presName="text0" presStyleLbl="node1" presStyleIdx="3" presStyleCnt="4" custScaleX="210669" custRadScaleRad="139651" custRadScaleInc="7420">
        <dgm:presLayoutVars>
          <dgm:bulletEnabled val="1"/>
        </dgm:presLayoutVars>
      </dgm:prSet>
      <dgm:spPr/>
    </dgm:pt>
  </dgm:ptLst>
  <dgm:cxnLst>
    <dgm:cxn modelId="{DA8CD675-B542-4F5D-B606-4C0F56670D34}" srcId="{D0F28BE0-5391-45C7-B609-9E5473552B63}" destId="{BA801113-117A-474A-9D97-A8D9639D82B0}" srcOrd="1" destOrd="0" parTransId="{ADDE454A-17E1-4F31-B136-ABF1B67B79DB}" sibTransId="{A7E00D76-6ACD-44BE-BE89-5B9A3565E990}"/>
    <dgm:cxn modelId="{ECEE4C64-E0FC-4592-B66C-65D78E84DBC7}" type="presOf" srcId="{ADDE454A-17E1-4F31-B136-ABF1B67B79DB}" destId="{4A9B4BAF-963F-4BC7-BCD2-F3CBF42015FA}" srcOrd="0" destOrd="0" presId="urn:microsoft.com/office/officeart/2008/layout/RadialCluster"/>
    <dgm:cxn modelId="{8D054BFD-3515-4CE7-9CDA-1F47D57D8AFB}" type="presOf" srcId="{D2A1E80D-0B1A-4DE8-837B-2578DE9A55D2}" destId="{0179FF50-CFC1-47CB-A306-BA58ED413D98}" srcOrd="0" destOrd="0" presId="urn:microsoft.com/office/officeart/2008/layout/RadialCluster"/>
    <dgm:cxn modelId="{C6779C21-F395-47E1-A2C9-22A0DF50388B}" type="presOf" srcId="{37956C6B-F322-4D4D-AF7E-04F357EE938F}" destId="{0B20D140-7307-4496-A453-249AF82D7CCE}" srcOrd="0" destOrd="0" presId="urn:microsoft.com/office/officeart/2008/layout/RadialCluster"/>
    <dgm:cxn modelId="{F0B13856-D94E-40F1-A11A-330AD44CDA67}" srcId="{D0F28BE0-5391-45C7-B609-9E5473552B63}" destId="{D2A1E80D-0B1A-4DE8-837B-2578DE9A55D2}" srcOrd="0" destOrd="0" parTransId="{1695C50B-6180-47CF-832D-1400FD385E6D}" sibTransId="{89C69CB7-8C30-47EA-9FBD-9FF29BD0834F}"/>
    <dgm:cxn modelId="{25B7AD77-02EB-421A-A96F-BC5AF08ECD43}" type="presOf" srcId="{F5DE82FD-A94F-4975-8D90-2FF30A7E09CB}" destId="{69D13736-CBD3-4B9C-87DF-5B00200DA643}" srcOrd="0" destOrd="0" presId="urn:microsoft.com/office/officeart/2008/layout/RadialCluster"/>
    <dgm:cxn modelId="{DEF5B50E-7B09-4A25-86C5-4C3EF3B63023}" srcId="{F5DE82FD-A94F-4975-8D90-2FF30A7E09CB}" destId="{D0F28BE0-5391-45C7-B609-9E5473552B63}" srcOrd="0" destOrd="0" parTransId="{1C3B744B-859C-4199-A5DB-A50AC70EDB45}" sibTransId="{0E98ECBE-F508-4487-9171-2624C2ABADFA}"/>
    <dgm:cxn modelId="{634E865D-003E-4F90-8FF3-47028DF88184}" type="presOf" srcId="{BA801113-117A-474A-9D97-A8D9639D82B0}" destId="{2B48AC0A-E6C4-42E5-999D-7C1868272A91}" srcOrd="0" destOrd="0" presId="urn:microsoft.com/office/officeart/2008/layout/RadialCluster"/>
    <dgm:cxn modelId="{6137F962-7DF9-4787-8E5B-7CC27FED0874}" type="presOf" srcId="{5E9BDBC1-DC81-4768-A13A-E55642842AAB}" destId="{427F2A2F-01A5-474A-88B6-19162CF0F26D}" srcOrd="0" destOrd="0" presId="urn:microsoft.com/office/officeart/2008/layout/RadialCluster"/>
    <dgm:cxn modelId="{EC8AD809-1196-40B8-BB35-D41B780C90E9}" type="presOf" srcId="{1695C50B-6180-47CF-832D-1400FD385E6D}" destId="{B60D2D95-B8F1-4B1C-A0BC-CA79B6BD9A89}" srcOrd="0" destOrd="0" presId="urn:microsoft.com/office/officeart/2008/layout/RadialCluster"/>
    <dgm:cxn modelId="{FDB61EF9-8171-47F7-AA80-8A1EDA2D2F4E}" srcId="{D0F28BE0-5391-45C7-B609-9E5473552B63}" destId="{37956C6B-F322-4D4D-AF7E-04F357EE938F}" srcOrd="2" destOrd="0" parTransId="{5E9BDBC1-DC81-4768-A13A-E55642842AAB}" sibTransId="{0B229F71-3CF1-4C42-8767-C031267A823E}"/>
    <dgm:cxn modelId="{B0CB1C27-BC9D-4A52-BD23-93A6C8509ADF}" srcId="{F5DE82FD-A94F-4975-8D90-2FF30A7E09CB}" destId="{77D8E40F-46E2-4B46-8378-68F91B2BC6EC}" srcOrd="1" destOrd="0" parTransId="{D4EC5FE1-9915-4976-99CB-085C17C42A86}" sibTransId="{6B550507-EEFB-47EC-9B66-BDA98962BC7D}"/>
    <dgm:cxn modelId="{B5E067E1-3C13-4541-B622-AD2A3E33E09F}" type="presOf" srcId="{D0F28BE0-5391-45C7-B609-9E5473552B63}" destId="{025CE9E8-A096-41E1-BF15-F1D5BB094445}" srcOrd="0" destOrd="0" presId="urn:microsoft.com/office/officeart/2008/layout/RadialCluster"/>
    <dgm:cxn modelId="{A6A4C511-CD15-4C29-8175-5E6BB76EBC6C}" type="presParOf" srcId="{69D13736-CBD3-4B9C-87DF-5B00200DA643}" destId="{7271FDEE-63D5-4BF2-8968-C1C44A3DE713}" srcOrd="0" destOrd="0" presId="urn:microsoft.com/office/officeart/2008/layout/RadialCluster"/>
    <dgm:cxn modelId="{5195FF3D-88DC-46E5-9326-F0852BB0ED2A}" type="presParOf" srcId="{7271FDEE-63D5-4BF2-8968-C1C44A3DE713}" destId="{025CE9E8-A096-41E1-BF15-F1D5BB094445}" srcOrd="0" destOrd="0" presId="urn:microsoft.com/office/officeart/2008/layout/RadialCluster"/>
    <dgm:cxn modelId="{2D6849AB-AE49-412E-A8A6-6200E943AB86}" type="presParOf" srcId="{7271FDEE-63D5-4BF2-8968-C1C44A3DE713}" destId="{B60D2D95-B8F1-4B1C-A0BC-CA79B6BD9A89}" srcOrd="1" destOrd="0" presId="urn:microsoft.com/office/officeart/2008/layout/RadialCluster"/>
    <dgm:cxn modelId="{F13B1AC5-C657-45A9-BF9D-37408603B6A0}" type="presParOf" srcId="{7271FDEE-63D5-4BF2-8968-C1C44A3DE713}" destId="{0179FF50-CFC1-47CB-A306-BA58ED413D98}" srcOrd="2" destOrd="0" presId="urn:microsoft.com/office/officeart/2008/layout/RadialCluster"/>
    <dgm:cxn modelId="{F304EF8C-744E-44D7-9197-D9BB7BA1E2AB}" type="presParOf" srcId="{7271FDEE-63D5-4BF2-8968-C1C44A3DE713}" destId="{4A9B4BAF-963F-4BC7-BCD2-F3CBF42015FA}" srcOrd="3" destOrd="0" presId="urn:microsoft.com/office/officeart/2008/layout/RadialCluster"/>
    <dgm:cxn modelId="{4F708D9F-4A60-4180-A937-A3681B2DEA49}" type="presParOf" srcId="{7271FDEE-63D5-4BF2-8968-C1C44A3DE713}" destId="{2B48AC0A-E6C4-42E5-999D-7C1868272A91}" srcOrd="4" destOrd="0" presId="urn:microsoft.com/office/officeart/2008/layout/RadialCluster"/>
    <dgm:cxn modelId="{632D04D9-CCA1-4368-AE6A-967E3DBD42F1}" type="presParOf" srcId="{7271FDEE-63D5-4BF2-8968-C1C44A3DE713}" destId="{427F2A2F-01A5-474A-88B6-19162CF0F26D}" srcOrd="5" destOrd="0" presId="urn:microsoft.com/office/officeart/2008/layout/RadialCluster"/>
    <dgm:cxn modelId="{D1CE1DCB-CB9C-45B2-A267-25D9C0656B6F}" type="presParOf" srcId="{7271FDEE-63D5-4BF2-8968-C1C44A3DE713}" destId="{0B20D140-7307-4496-A453-249AF82D7CCE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EBA22E-48AE-DE4C-9B7D-72EFF2718823}">
      <dsp:nvSpPr>
        <dsp:cNvPr id="0" name=""/>
        <dsp:cNvSpPr/>
      </dsp:nvSpPr>
      <dsp:spPr>
        <a:xfrm rot="10800000">
          <a:off x="2496526" y="1125"/>
          <a:ext cx="8523586" cy="1398432"/>
        </a:xfrm>
        <a:prstGeom prst="homePlate">
          <a:avLst/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6670" tIns="91440" rIns="170688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REGULASI TERKAIT SDMK WNA</a:t>
          </a:r>
        </a:p>
      </dsp:txBody>
      <dsp:txXfrm rot="10800000">
        <a:off x="2846134" y="1125"/>
        <a:ext cx="8173978" cy="1398432"/>
      </dsp:txXfrm>
    </dsp:sp>
    <dsp:sp modelId="{80CF70C5-90B1-9349-8CE1-CD8342C1CE32}">
      <dsp:nvSpPr>
        <dsp:cNvPr id="0" name=""/>
        <dsp:cNvSpPr/>
      </dsp:nvSpPr>
      <dsp:spPr>
        <a:xfrm>
          <a:off x="1797310" y="1125"/>
          <a:ext cx="1398432" cy="1398432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C5A7189-FC78-4CA1-8269-5305AEF9380E}">
      <dsp:nvSpPr>
        <dsp:cNvPr id="0" name=""/>
        <dsp:cNvSpPr/>
      </dsp:nvSpPr>
      <dsp:spPr>
        <a:xfrm rot="10800000">
          <a:off x="2496526" y="1807805"/>
          <a:ext cx="8523586" cy="1398432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6670" tIns="91440" rIns="170688" bIns="914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KEBIJAKAN PENDAYAGUNAAN SDMK WNA</a:t>
          </a:r>
        </a:p>
      </dsp:txBody>
      <dsp:txXfrm rot="10800000">
        <a:off x="2846134" y="1807805"/>
        <a:ext cx="8173978" cy="1398432"/>
      </dsp:txXfrm>
    </dsp:sp>
    <dsp:sp modelId="{836FDC8A-0732-4662-A239-46E362CC478F}">
      <dsp:nvSpPr>
        <dsp:cNvPr id="0" name=""/>
        <dsp:cNvSpPr/>
      </dsp:nvSpPr>
      <dsp:spPr>
        <a:xfrm>
          <a:off x="1801058" y="1922308"/>
          <a:ext cx="1398432" cy="1398432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9721869-CE72-4419-9FCE-B12E8184E6F7}">
      <dsp:nvSpPr>
        <dsp:cNvPr id="0" name=""/>
        <dsp:cNvSpPr/>
      </dsp:nvSpPr>
      <dsp:spPr>
        <a:xfrm rot="10800000">
          <a:off x="2496526" y="3614485"/>
          <a:ext cx="8523586" cy="1398432"/>
        </a:xfrm>
        <a:prstGeom prst="homePlate">
          <a:avLst/>
        </a:prstGeom>
        <a:solidFill>
          <a:srgbClr val="92D05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6670" tIns="91440" rIns="170688" bIns="914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PENUTUP</a:t>
          </a:r>
        </a:p>
      </dsp:txBody>
      <dsp:txXfrm rot="10800000">
        <a:off x="2846134" y="3614485"/>
        <a:ext cx="8173978" cy="1398432"/>
      </dsp:txXfrm>
    </dsp:sp>
    <dsp:sp modelId="{5AB4C36F-A5A2-480B-84B9-7A3C50B29AE0}">
      <dsp:nvSpPr>
        <dsp:cNvPr id="0" name=""/>
        <dsp:cNvSpPr/>
      </dsp:nvSpPr>
      <dsp:spPr>
        <a:xfrm>
          <a:off x="1797310" y="3614485"/>
          <a:ext cx="1398432" cy="1398432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E89722-0D1A-4635-9208-BC6E8C49F263}">
      <dsp:nvSpPr>
        <dsp:cNvPr id="0" name=""/>
        <dsp:cNvSpPr/>
      </dsp:nvSpPr>
      <dsp:spPr>
        <a:xfrm>
          <a:off x="678179" y="0"/>
          <a:ext cx="7686040" cy="4840303"/>
        </a:xfrm>
        <a:prstGeom prst="rightArrow">
          <a:avLst/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50F36E-B332-46F9-8F14-DC49BFC8FE93}">
      <dsp:nvSpPr>
        <dsp:cNvPr id="0" name=""/>
        <dsp:cNvSpPr/>
      </dsp:nvSpPr>
      <dsp:spPr>
        <a:xfrm>
          <a:off x="9713" y="1452090"/>
          <a:ext cx="2910522" cy="1936121"/>
        </a:xfrm>
        <a:prstGeom prst="roundRect">
          <a:avLst/>
        </a:prstGeom>
        <a:solidFill>
          <a:srgbClr val="92D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DILAKUKAN OLEH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Pemerintah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,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Pemerintah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Daerah,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dan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/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atau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masyarakat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104227" y="1546604"/>
        <a:ext cx="2721494" cy="1747093"/>
      </dsp:txXfrm>
    </dsp:sp>
    <dsp:sp modelId="{9CBC6DED-91F4-440D-94DB-1B9AED64CA68}">
      <dsp:nvSpPr>
        <dsp:cNvPr id="0" name=""/>
        <dsp:cNvSpPr/>
      </dsp:nvSpPr>
      <dsp:spPr>
        <a:xfrm>
          <a:off x="3031587" y="1115428"/>
          <a:ext cx="2910522" cy="2629194"/>
        </a:xfrm>
        <a:prstGeom prst="roundRect">
          <a:avLst/>
        </a:prstGeom>
        <a:solidFill>
          <a:srgbClr val="92D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chemeClr val="tx1"/>
              </a:solidFill>
              <a:latin typeface="Bookman Old Style" pitchFamily="18" charset="0"/>
            </a:rPr>
            <a:t>MEMPERHATIKAN ASPEK </a:t>
          </a:r>
          <a:r>
            <a:rPr lang="en-GB" sz="1600" b="1" kern="1200" dirty="0" err="1">
              <a:solidFill>
                <a:schemeClr val="tx1"/>
              </a:solidFill>
              <a:latin typeface="Bookman Old Style" pitchFamily="18" charset="0"/>
            </a:rPr>
            <a:t>pemerataan</a:t>
          </a:r>
          <a:r>
            <a:rPr lang="en-GB" sz="1600" b="1" kern="1200" dirty="0">
              <a:solidFill>
                <a:schemeClr val="tx1"/>
              </a:solidFill>
              <a:latin typeface="Bookman Old Style" pitchFamily="18" charset="0"/>
            </a:rPr>
            <a:t>, </a:t>
          </a:r>
          <a:r>
            <a:rPr lang="en-GB" sz="1600" b="1" kern="1200" dirty="0" err="1">
              <a:solidFill>
                <a:schemeClr val="tx1"/>
              </a:solidFill>
              <a:latin typeface="Bookman Old Style" pitchFamily="18" charset="0"/>
            </a:rPr>
            <a:t>pemanfaatan</a:t>
          </a:r>
          <a:r>
            <a:rPr lang="en-GB" sz="16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GB" sz="1600" b="1" kern="1200" dirty="0" err="1">
              <a:solidFill>
                <a:schemeClr val="tx1"/>
              </a:solidFill>
              <a:latin typeface="Bookman Old Style" pitchFamily="18" charset="0"/>
            </a:rPr>
            <a:t>dan</a:t>
          </a:r>
          <a:r>
            <a:rPr lang="en-GB" sz="16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GB" sz="1600" b="1" kern="1200" dirty="0" err="1">
              <a:solidFill>
                <a:schemeClr val="tx1"/>
              </a:solidFill>
              <a:latin typeface="Bookman Old Style" pitchFamily="18" charset="0"/>
            </a:rPr>
            <a:t>pengembangan</a:t>
          </a:r>
          <a:r>
            <a:rPr lang="en-US" sz="1600" b="1" kern="1200" dirty="0">
              <a:latin typeface="Bookman Old Style" pitchFamily="18" charset="0"/>
            </a:rPr>
            <a:t>.</a:t>
          </a:r>
          <a:endParaRPr lang="id-ID" sz="1600" b="1" kern="1200" dirty="0"/>
        </a:p>
      </dsp:txBody>
      <dsp:txXfrm>
        <a:off x="3159934" y="1243775"/>
        <a:ext cx="2653828" cy="2372500"/>
      </dsp:txXfrm>
    </dsp:sp>
    <dsp:sp modelId="{92D3D4D7-F1B6-4102-913A-A531A382DC2F}">
      <dsp:nvSpPr>
        <dsp:cNvPr id="0" name=""/>
        <dsp:cNvSpPr/>
      </dsp:nvSpPr>
      <dsp:spPr>
        <a:xfrm>
          <a:off x="6131877" y="812570"/>
          <a:ext cx="2910522" cy="3181976"/>
        </a:xfrm>
        <a:prstGeom prst="roundRect">
          <a:avLst/>
        </a:prstGeom>
        <a:solidFill>
          <a:srgbClr val="92D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230188" marR="0" lvl="0" indent="-230188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800" b="1" kern="1200" dirty="0" err="1">
              <a:solidFill>
                <a:schemeClr val="tx1"/>
              </a:solidFill>
              <a:latin typeface="Bookman Old Style" pitchFamily="18" charset="0"/>
            </a:rPr>
            <a:t>Melalui</a:t>
          </a:r>
          <a:r>
            <a:rPr lang="en-GB" sz="1800" b="1" kern="1200" dirty="0">
              <a:solidFill>
                <a:schemeClr val="tx1"/>
              </a:solidFill>
              <a:latin typeface="Bookman Old Style" pitchFamily="18" charset="0"/>
            </a:rPr>
            <a:t>:</a:t>
          </a:r>
        </a:p>
        <a:p>
          <a:pPr marL="230188" marR="0" lvl="0" indent="-230188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d-ID" sz="1800" b="1" kern="1200" dirty="0">
              <a:solidFill>
                <a:schemeClr val="tx1"/>
              </a:solidFill>
              <a:latin typeface="Bookman Old Style" pitchFamily="18" charset="0"/>
            </a:rPr>
            <a:t>1.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Pengangkatan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sebagai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Pegawai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Negeri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Sipil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; </a:t>
          </a:r>
          <a:endParaRPr lang="id-ID" sz="1800" b="1" kern="1200" dirty="0">
            <a:solidFill>
              <a:schemeClr val="tx1"/>
            </a:solidFill>
            <a:latin typeface="Bookman Old Style" pitchFamily="18" charset="0"/>
          </a:endParaRPr>
        </a:p>
        <a:p>
          <a:pPr marL="230188" marR="0" lvl="0" indent="-230188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d-ID" sz="1800" b="1" kern="1200" dirty="0">
              <a:solidFill>
                <a:schemeClr val="tx1"/>
              </a:solidFill>
              <a:latin typeface="Bookman Old Style" pitchFamily="18" charset="0"/>
            </a:rPr>
            <a:t>2.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Pengangkatan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sebagai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Pegawai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Pemerintah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dengan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Perjanjian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Bookman Old Style" pitchFamily="18" charset="0"/>
            </a:rPr>
            <a:t>Kerja</a:t>
          </a:r>
          <a:r>
            <a:rPr lang="en-US" sz="1800" b="1" kern="1200" dirty="0">
              <a:solidFill>
                <a:schemeClr val="tx1"/>
              </a:solidFill>
              <a:latin typeface="Bookman Old Style" pitchFamily="18" charset="0"/>
            </a:rPr>
            <a:t>; </a:t>
          </a:r>
        </a:p>
        <a:p>
          <a:pPr marL="230188" lvl="0" indent="-230188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>
              <a:solidFill>
                <a:schemeClr val="tx1"/>
              </a:solidFill>
              <a:latin typeface="Bookman Old Style" pitchFamily="18" charset="0"/>
            </a:rPr>
            <a:t>3.</a:t>
          </a:r>
          <a:r>
            <a:rPr lang="it-IT" sz="1800" b="1" kern="1200" dirty="0">
              <a:solidFill>
                <a:schemeClr val="tx1"/>
              </a:solidFill>
              <a:latin typeface="Bookman Old Style" pitchFamily="18" charset="0"/>
            </a:rPr>
            <a:t>Penugasan khusus</a:t>
          </a:r>
          <a:endParaRPr lang="en-GB" sz="1800" b="1" kern="120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6273957" y="954650"/>
        <a:ext cx="2626362" cy="28978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7E1156-3D18-4402-BCD6-4B9D84107CED}">
      <dsp:nvSpPr>
        <dsp:cNvPr id="0" name=""/>
        <dsp:cNvSpPr/>
      </dsp:nvSpPr>
      <dsp:spPr>
        <a:xfrm>
          <a:off x="40" y="343287"/>
          <a:ext cx="3845569" cy="1026835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800" b="0" kern="1200" dirty="0">
              <a:solidFill>
                <a:srgbClr val="000000">
                  <a:lumMod val="95000"/>
                  <a:lumOff val="5000"/>
                </a:srgbClr>
              </a:solidFill>
            </a:rPr>
            <a:t>WNI LULUSAN LUAR NEGERI</a:t>
          </a:r>
        </a:p>
      </dsp:txBody>
      <dsp:txXfrm>
        <a:off x="40" y="343287"/>
        <a:ext cx="3845569" cy="1026835"/>
      </dsp:txXfrm>
    </dsp:sp>
    <dsp:sp modelId="{6DF01CEB-FF63-487B-8D13-E7B419FA5D0F}">
      <dsp:nvSpPr>
        <dsp:cNvPr id="0" name=""/>
        <dsp:cNvSpPr/>
      </dsp:nvSpPr>
      <dsp:spPr>
        <a:xfrm>
          <a:off x="40" y="1370122"/>
          <a:ext cx="3845569" cy="2812552"/>
        </a:xfrm>
        <a:prstGeom prst="rect">
          <a:avLst/>
        </a:prstGeom>
        <a:solidFill>
          <a:schemeClr val="accent6">
            <a:lumMod val="40000"/>
            <a:lumOff val="60000"/>
            <a:alpha val="9000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yang </a:t>
          </a:r>
          <a:r>
            <a:rPr lang="en-US" sz="2500" kern="1200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akan</a:t>
          </a:r>
          <a:r>
            <a:rPr lang="en-US" sz="2500" kern="12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sz="2500" kern="1200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melakukan</a:t>
          </a:r>
          <a:r>
            <a:rPr lang="en-US" sz="2500" kern="12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sz="2500" kern="1200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praktik</a:t>
          </a:r>
          <a:r>
            <a:rPr lang="en-US" sz="2500" kern="12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sz="2500" kern="1200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di</a:t>
          </a:r>
          <a:r>
            <a:rPr lang="en-US" sz="2500" kern="12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Indonesia </a:t>
          </a:r>
          <a:r>
            <a:rPr lang="en-US" sz="2500" kern="1200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harus</a:t>
          </a:r>
          <a:r>
            <a:rPr lang="en-US" sz="2500" kern="12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sz="2500" kern="1200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mengikuti</a:t>
          </a:r>
          <a:r>
            <a:rPr lang="en-US" sz="2500" kern="12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sz="2500" kern="1200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proses</a:t>
          </a:r>
          <a:r>
            <a:rPr lang="en-US" sz="2500" kern="12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sz="2500" kern="1200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evaluasi</a:t>
          </a:r>
          <a:r>
            <a:rPr lang="en-US" sz="2500" kern="12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 </a:t>
          </a:r>
          <a:r>
            <a:rPr lang="en-US" sz="2500" kern="1200" dirty="0" err="1">
              <a:solidFill>
                <a:schemeClr val="tx1">
                  <a:lumMod val="95000"/>
                  <a:lumOff val="5000"/>
                </a:schemeClr>
              </a:solidFill>
              <a:latin typeface="+mj-lt"/>
            </a:rPr>
            <a:t>kompetensi</a:t>
          </a:r>
          <a:r>
            <a:rPr lang="en-US" sz="2500" kern="1200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rPr>
            <a:t>.</a:t>
          </a:r>
          <a:endParaRPr lang="id-ID" sz="2500" kern="1200" dirty="0"/>
        </a:p>
      </dsp:txBody>
      <dsp:txXfrm>
        <a:off x="40" y="1370122"/>
        <a:ext cx="3845569" cy="2812552"/>
      </dsp:txXfrm>
    </dsp:sp>
    <dsp:sp modelId="{74FA9649-4B84-47A8-BB8C-5C8FC8A8817E}">
      <dsp:nvSpPr>
        <dsp:cNvPr id="0" name=""/>
        <dsp:cNvSpPr/>
      </dsp:nvSpPr>
      <dsp:spPr>
        <a:xfrm>
          <a:off x="4383989" y="343287"/>
          <a:ext cx="3845569" cy="1026835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600" b="1" kern="1200" dirty="0">
              <a:solidFill>
                <a:schemeClr val="tx1"/>
              </a:solidFill>
            </a:rPr>
            <a:t>TKWNA</a:t>
          </a:r>
        </a:p>
      </dsp:txBody>
      <dsp:txXfrm>
        <a:off x="4383989" y="343287"/>
        <a:ext cx="3845569" cy="1026835"/>
      </dsp:txXfrm>
    </dsp:sp>
    <dsp:sp modelId="{5D15FC8D-9BDB-4A87-BC8D-E3BED6BCE09B}">
      <dsp:nvSpPr>
        <dsp:cNvPr id="0" name=""/>
        <dsp:cNvSpPr/>
      </dsp:nvSpPr>
      <dsp:spPr>
        <a:xfrm>
          <a:off x="4383989" y="1370122"/>
          <a:ext cx="3845569" cy="2812552"/>
        </a:xfrm>
        <a:prstGeom prst="rect">
          <a:avLst/>
        </a:prstGeom>
        <a:solidFill>
          <a:srgbClr val="FF9966">
            <a:alpha val="89804"/>
          </a:srgb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171450" lvl="1" indent="-17145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 dirty="0" err="1">
              <a:solidFill>
                <a:schemeClr val="tx1"/>
              </a:solidFill>
              <a:latin typeface="+mj-lt"/>
            </a:rPr>
            <a:t>dilakukan</a:t>
          </a:r>
          <a:r>
            <a:rPr lang="en-GB" sz="2500" kern="1200" dirty="0">
              <a:solidFill>
                <a:schemeClr val="tx1"/>
              </a:solidFill>
              <a:latin typeface="+mj-lt"/>
            </a:rPr>
            <a:t> </a:t>
          </a:r>
          <a:r>
            <a:rPr lang="en-GB" sz="2500" kern="1200" dirty="0" err="1">
              <a:solidFill>
                <a:schemeClr val="tx1"/>
              </a:solidFill>
              <a:latin typeface="+mj-lt"/>
            </a:rPr>
            <a:t>dengan</a:t>
          </a:r>
          <a:r>
            <a:rPr lang="en-GB" sz="2500" kern="1200" dirty="0">
              <a:solidFill>
                <a:schemeClr val="tx1"/>
              </a:solidFill>
              <a:latin typeface="+mj-lt"/>
            </a:rPr>
            <a:t> </a:t>
          </a:r>
          <a:r>
            <a:rPr lang="en-GB" sz="2500" kern="1200" dirty="0" err="1">
              <a:solidFill>
                <a:schemeClr val="tx1"/>
              </a:solidFill>
              <a:latin typeface="+mj-lt"/>
            </a:rPr>
            <a:t>mempertimbangkan</a:t>
          </a:r>
          <a:r>
            <a:rPr lang="en-GB" sz="2500" kern="1200" dirty="0">
              <a:solidFill>
                <a:schemeClr val="tx1"/>
              </a:solidFill>
              <a:latin typeface="+mj-lt"/>
            </a:rPr>
            <a:t>: </a:t>
          </a:r>
          <a:r>
            <a:rPr lang="en-GB" sz="2500" b="1" kern="1200" dirty="0" err="1">
              <a:solidFill>
                <a:schemeClr val="tx1"/>
              </a:solidFill>
              <a:latin typeface="+mj-lt"/>
            </a:rPr>
            <a:t>alih</a:t>
          </a:r>
          <a:r>
            <a:rPr lang="en-GB" sz="2500" b="1" kern="1200" dirty="0">
              <a:solidFill>
                <a:schemeClr val="tx1"/>
              </a:solidFill>
              <a:latin typeface="+mj-lt"/>
            </a:rPr>
            <a:t> </a:t>
          </a:r>
          <a:r>
            <a:rPr lang="en-GB" sz="2500" b="1" kern="1200" dirty="0" err="1">
              <a:solidFill>
                <a:schemeClr val="tx1"/>
              </a:solidFill>
              <a:latin typeface="+mj-lt"/>
            </a:rPr>
            <a:t>teknologi</a:t>
          </a:r>
          <a:r>
            <a:rPr lang="en-GB" sz="2500" b="1" kern="1200" dirty="0">
              <a:solidFill>
                <a:schemeClr val="tx1"/>
              </a:solidFill>
              <a:latin typeface="+mj-lt"/>
            </a:rPr>
            <a:t> </a:t>
          </a:r>
          <a:r>
            <a:rPr lang="en-GB" sz="2500" b="1" kern="1200" dirty="0" err="1">
              <a:solidFill>
                <a:schemeClr val="tx1"/>
              </a:solidFill>
              <a:latin typeface="+mj-lt"/>
            </a:rPr>
            <a:t>dan</a:t>
          </a:r>
          <a:r>
            <a:rPr lang="en-GB" sz="2500" b="1" kern="1200" dirty="0">
              <a:solidFill>
                <a:schemeClr val="tx1"/>
              </a:solidFill>
              <a:latin typeface="+mj-lt"/>
            </a:rPr>
            <a:t> </a:t>
          </a:r>
          <a:r>
            <a:rPr lang="en-GB" sz="2500" b="1" kern="1200" dirty="0" err="1">
              <a:solidFill>
                <a:schemeClr val="tx1"/>
              </a:solidFill>
              <a:latin typeface="+mj-lt"/>
            </a:rPr>
            <a:t>ilmu</a:t>
          </a:r>
          <a:r>
            <a:rPr lang="en-GB" sz="2500" b="1" kern="1200" dirty="0">
              <a:solidFill>
                <a:schemeClr val="tx1"/>
              </a:solidFill>
              <a:latin typeface="+mj-lt"/>
            </a:rPr>
            <a:t> </a:t>
          </a:r>
          <a:r>
            <a:rPr lang="en-GB" sz="2500" b="1" kern="1200" dirty="0" err="1">
              <a:solidFill>
                <a:schemeClr val="tx1"/>
              </a:solidFill>
              <a:latin typeface="+mj-lt"/>
            </a:rPr>
            <a:t>pengetahuan</a:t>
          </a:r>
          <a:r>
            <a:rPr lang="en-GB" sz="2500" kern="1200" dirty="0">
              <a:solidFill>
                <a:schemeClr val="tx1"/>
              </a:solidFill>
              <a:latin typeface="+mj-lt"/>
            </a:rPr>
            <a:t>;</a:t>
          </a:r>
          <a:r>
            <a:rPr lang="id-ID" sz="2500" kern="1200" dirty="0">
              <a:solidFill>
                <a:schemeClr val="tx1"/>
              </a:solidFill>
              <a:latin typeface="+mj-lt"/>
            </a:rPr>
            <a:t> serta </a:t>
          </a:r>
          <a:r>
            <a:rPr lang="en-GB" sz="2500" b="1" kern="1200" dirty="0" err="1">
              <a:solidFill>
                <a:schemeClr val="tx1"/>
              </a:solidFill>
              <a:latin typeface="+mj-lt"/>
            </a:rPr>
            <a:t>ketersediaan</a:t>
          </a:r>
          <a:r>
            <a:rPr lang="en-GB" sz="2500" b="1" kern="1200" dirty="0">
              <a:solidFill>
                <a:schemeClr val="tx1"/>
              </a:solidFill>
              <a:latin typeface="+mj-lt"/>
            </a:rPr>
            <a:t> </a:t>
          </a:r>
          <a:r>
            <a:rPr lang="en-GB" sz="2500" b="1" kern="1200" dirty="0" err="1">
              <a:solidFill>
                <a:schemeClr val="tx1"/>
              </a:solidFill>
              <a:latin typeface="+mj-lt"/>
            </a:rPr>
            <a:t>Tenaga</a:t>
          </a:r>
          <a:r>
            <a:rPr lang="en-GB" sz="2500" b="1" kern="1200" dirty="0">
              <a:solidFill>
                <a:schemeClr val="tx1"/>
              </a:solidFill>
              <a:latin typeface="+mj-lt"/>
            </a:rPr>
            <a:t> </a:t>
          </a:r>
          <a:r>
            <a:rPr lang="en-GB" sz="2500" b="1" kern="1200" dirty="0" err="1">
              <a:solidFill>
                <a:schemeClr val="tx1"/>
              </a:solidFill>
              <a:latin typeface="+mj-lt"/>
            </a:rPr>
            <a:t>Kesehatan</a:t>
          </a:r>
          <a:r>
            <a:rPr lang="en-GB" sz="2500" b="1" kern="1200" dirty="0">
              <a:solidFill>
                <a:schemeClr val="tx1"/>
              </a:solidFill>
              <a:latin typeface="+mj-lt"/>
            </a:rPr>
            <a:t> </a:t>
          </a:r>
          <a:r>
            <a:rPr lang="en-GB" sz="2500" b="1" kern="1200" dirty="0" err="1">
              <a:solidFill>
                <a:schemeClr val="tx1"/>
              </a:solidFill>
              <a:latin typeface="+mj-lt"/>
            </a:rPr>
            <a:t>setempat</a:t>
          </a:r>
          <a:endParaRPr lang="id-ID" sz="2500" b="1" kern="1200" dirty="0">
            <a:solidFill>
              <a:schemeClr val="tx1"/>
            </a:solidFill>
            <a:latin typeface="+mj-lt"/>
          </a:endParaRPr>
        </a:p>
      </dsp:txBody>
      <dsp:txXfrm>
        <a:off x="4383989" y="1370122"/>
        <a:ext cx="3845569" cy="28125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92C41-CAF0-4AC7-B3C9-D81A13F5F674}">
      <dsp:nvSpPr>
        <dsp:cNvPr id="0" name=""/>
        <dsp:cNvSpPr/>
      </dsp:nvSpPr>
      <dsp:spPr>
        <a:xfrm>
          <a:off x="40" y="18197"/>
          <a:ext cx="3845569" cy="489600"/>
        </a:xfrm>
        <a:prstGeom prst="rect">
          <a:avLst/>
        </a:prstGeom>
        <a:solidFill>
          <a:srgbClr val="FFFF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>
              <a:solidFill>
                <a:srgbClr val="000000"/>
              </a:solidFill>
            </a:rPr>
            <a:t>ADMINISTRASI</a:t>
          </a:r>
        </a:p>
      </dsp:txBody>
      <dsp:txXfrm>
        <a:off x="40" y="18197"/>
        <a:ext cx="3845569" cy="489600"/>
      </dsp:txXfrm>
    </dsp:sp>
    <dsp:sp modelId="{50D28AF2-C26C-4C2F-868E-D42F77547EA4}">
      <dsp:nvSpPr>
        <dsp:cNvPr id="0" name=""/>
        <dsp:cNvSpPr/>
      </dsp:nvSpPr>
      <dsp:spPr>
        <a:xfrm>
          <a:off x="40" y="507797"/>
          <a:ext cx="3845569" cy="1259955"/>
        </a:xfrm>
        <a:prstGeom prst="rect">
          <a:avLst/>
        </a:prstGeom>
        <a:solidFill>
          <a:srgbClr val="FFC000">
            <a:alpha val="90000"/>
          </a:srgb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>
              <a:solidFill>
                <a:srgbClr val="000000"/>
              </a:solidFill>
            </a:rPr>
            <a:t>Keabsahan Izasah</a:t>
          </a:r>
          <a:endParaRPr lang="id-ID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>
              <a:solidFill>
                <a:srgbClr val="000000"/>
              </a:solidFill>
            </a:rPr>
            <a:t>Fisik dan Mental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>
              <a:solidFill>
                <a:srgbClr val="000000"/>
              </a:solidFill>
            </a:rPr>
            <a:t>Pernyataan mematuhi dan melaksanakan  etika profesi</a:t>
          </a:r>
        </a:p>
      </dsp:txBody>
      <dsp:txXfrm>
        <a:off x="40" y="507797"/>
        <a:ext cx="3845569" cy="1259955"/>
      </dsp:txXfrm>
    </dsp:sp>
    <dsp:sp modelId="{6AD11E74-A5B8-4A43-A6AC-18DDC64CBE3B}">
      <dsp:nvSpPr>
        <dsp:cNvPr id="0" name=""/>
        <dsp:cNvSpPr/>
      </dsp:nvSpPr>
      <dsp:spPr>
        <a:xfrm>
          <a:off x="4383989" y="18197"/>
          <a:ext cx="3845569" cy="489600"/>
        </a:xfrm>
        <a:prstGeom prst="rect">
          <a:avLst/>
        </a:prstGeom>
        <a:solidFill>
          <a:srgbClr val="FFFF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>
              <a:solidFill>
                <a:schemeClr val="tx1"/>
              </a:solidFill>
            </a:rPr>
            <a:t>KEMAMPUAN</a:t>
          </a:r>
        </a:p>
      </dsp:txBody>
      <dsp:txXfrm>
        <a:off x="4383989" y="18197"/>
        <a:ext cx="3845569" cy="489600"/>
      </dsp:txXfrm>
    </dsp:sp>
    <dsp:sp modelId="{8164EE74-F9CC-4093-8F73-8AE8A20A9B62}">
      <dsp:nvSpPr>
        <dsp:cNvPr id="0" name=""/>
        <dsp:cNvSpPr/>
      </dsp:nvSpPr>
      <dsp:spPr>
        <a:xfrm>
          <a:off x="4383989" y="507797"/>
          <a:ext cx="3845569" cy="1259955"/>
        </a:xfrm>
        <a:prstGeom prst="rect">
          <a:avLst/>
        </a:prstGeom>
        <a:solidFill>
          <a:srgbClr val="FFC000">
            <a:alpha val="90000"/>
          </a:srgb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>
              <a:solidFill>
                <a:schemeClr val="tx1"/>
              </a:solidFill>
            </a:rPr>
            <a:t>Uji Kompetensi sesuai dengan ketentuan Per UU an</a:t>
          </a:r>
        </a:p>
      </dsp:txBody>
      <dsp:txXfrm>
        <a:off x="4383989" y="507797"/>
        <a:ext cx="3845569" cy="12599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6F903E-ECD4-48E5-BD5D-964F3990C9FE}">
      <dsp:nvSpPr>
        <dsp:cNvPr id="0" name=""/>
        <dsp:cNvSpPr/>
      </dsp:nvSpPr>
      <dsp:spPr>
        <a:xfrm>
          <a:off x="-5944979" y="-909741"/>
          <a:ext cx="7077283" cy="7077283"/>
        </a:xfrm>
        <a:prstGeom prst="blockArc">
          <a:avLst>
            <a:gd name="adj1" fmla="val 18900000"/>
            <a:gd name="adj2" fmla="val 2700000"/>
            <a:gd name="adj3" fmla="val 305"/>
          </a:avLst>
        </a:pr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7E016E-F2D3-4CF1-9857-02272BBA841D}">
      <dsp:nvSpPr>
        <dsp:cNvPr id="0" name=""/>
        <dsp:cNvSpPr/>
      </dsp:nvSpPr>
      <dsp:spPr>
        <a:xfrm>
          <a:off x="421769" y="276875"/>
          <a:ext cx="8952989" cy="5535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937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Memiliki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hubungan</a:t>
          </a:r>
          <a:r>
            <a:rPr lang="en-US" sz="1800" kern="1200" dirty="0">
              <a:solidFill>
                <a:schemeClr val="tx1"/>
              </a:solidFill>
            </a:rPr>
            <a:t> bilateral </a:t>
          </a:r>
          <a:r>
            <a:rPr lang="en-US" sz="1800" kern="1200" dirty="0" err="1">
              <a:solidFill>
                <a:schemeClr val="tx1"/>
              </a:solidFill>
            </a:rPr>
            <a:t>dengan</a:t>
          </a:r>
          <a:r>
            <a:rPr lang="en-US" sz="1800" kern="1200" dirty="0">
              <a:solidFill>
                <a:schemeClr val="tx1"/>
              </a:solidFill>
            </a:rPr>
            <a:t> Indonesia</a:t>
          </a:r>
        </a:p>
      </dsp:txBody>
      <dsp:txXfrm>
        <a:off x="421769" y="276875"/>
        <a:ext cx="8952989" cy="553541"/>
      </dsp:txXfrm>
    </dsp:sp>
    <dsp:sp modelId="{6A0CDD38-CFAC-419E-977F-8CA9B8034CE2}">
      <dsp:nvSpPr>
        <dsp:cNvPr id="0" name=""/>
        <dsp:cNvSpPr/>
      </dsp:nvSpPr>
      <dsp:spPr>
        <a:xfrm>
          <a:off x="75805" y="207683"/>
          <a:ext cx="691926" cy="6919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C18B0F-14C5-4253-BA63-0489DA56124C}">
      <dsp:nvSpPr>
        <dsp:cNvPr id="0" name=""/>
        <dsp:cNvSpPr/>
      </dsp:nvSpPr>
      <dsp:spPr>
        <a:xfrm>
          <a:off x="877094" y="1107082"/>
          <a:ext cx="8497663" cy="553541"/>
        </a:xfrm>
        <a:prstGeom prst="rect">
          <a:avLst/>
        </a:prstGeom>
        <a:solidFill>
          <a:schemeClr val="accent3">
            <a:hueOff val="-323513"/>
            <a:satOff val="8277"/>
            <a:lumOff val="31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937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Hanya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dapat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dilakukan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melalui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pengguna</a:t>
          </a:r>
          <a:r>
            <a:rPr lang="en-US" sz="1800" kern="1200" dirty="0">
              <a:solidFill>
                <a:schemeClr val="tx1"/>
              </a:solidFill>
            </a:rPr>
            <a:t>/</a:t>
          </a:r>
          <a:r>
            <a:rPr lang="en-US" sz="1800" kern="1200" dirty="0" err="1">
              <a:solidFill>
                <a:schemeClr val="tx1"/>
              </a:solidFill>
            </a:rPr>
            <a:t>penyelenggara</a:t>
          </a:r>
          <a:r>
            <a:rPr lang="en-US" sz="1800" kern="1200" dirty="0">
              <a:solidFill>
                <a:schemeClr val="tx1"/>
              </a:solidFill>
            </a:rPr>
            <a:t> (</a:t>
          </a:r>
          <a:r>
            <a:rPr lang="en-US" sz="1800" kern="1200" dirty="0" err="1">
              <a:solidFill>
                <a:schemeClr val="tx1"/>
              </a:solidFill>
            </a:rPr>
            <a:t>institusi</a:t>
          </a:r>
          <a:r>
            <a:rPr lang="en-US" sz="1800" kern="1200" dirty="0">
              <a:solidFill>
                <a:schemeClr val="tx1"/>
              </a:solidFill>
            </a:rPr>
            <a:t>, </a:t>
          </a:r>
          <a:r>
            <a:rPr lang="en-US" sz="1800" kern="1200" dirty="0" err="1">
              <a:solidFill>
                <a:schemeClr val="tx1"/>
              </a:solidFill>
            </a:rPr>
            <a:t>lembaga</a:t>
          </a:r>
          <a:r>
            <a:rPr lang="en-US" sz="1800" kern="1200" dirty="0">
              <a:solidFill>
                <a:schemeClr val="tx1"/>
              </a:solidFill>
            </a:rPr>
            <a:t>, </a:t>
          </a:r>
          <a:r>
            <a:rPr lang="en-US" sz="1800" kern="1200" dirty="0" err="1">
              <a:solidFill>
                <a:schemeClr val="tx1"/>
              </a:solidFill>
            </a:rPr>
            <a:t>organisasi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yg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berbadan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hukum</a:t>
          </a:r>
          <a:r>
            <a:rPr lang="en-US" sz="1800" kern="1200" dirty="0">
              <a:solidFill>
                <a:schemeClr val="tx1"/>
              </a:solidFill>
            </a:rPr>
            <a:t>) </a:t>
          </a:r>
          <a:r>
            <a:rPr lang="en-US" sz="1800" kern="1200" dirty="0">
              <a:solidFill>
                <a:schemeClr val="tx1"/>
              </a:solidFill>
              <a:sym typeface="Wingdings" pitchFamily="2" charset="2"/>
            </a:rPr>
            <a:t> </a:t>
          </a:r>
          <a:r>
            <a:rPr lang="en-US" sz="1800" b="1" kern="1200" dirty="0" err="1">
              <a:solidFill>
                <a:schemeClr val="tx1"/>
              </a:solidFill>
              <a:sym typeface="Wingdings" pitchFamily="2" charset="2"/>
            </a:rPr>
            <a:t>tidak</a:t>
          </a:r>
          <a:r>
            <a:rPr lang="en-US" sz="1800" b="1" kern="1200" dirty="0">
              <a:solidFill>
                <a:schemeClr val="tx1"/>
              </a:solidFill>
              <a:sym typeface="Wingdings" pitchFamily="2" charset="2"/>
            </a:rPr>
            <a:t> </a:t>
          </a:r>
          <a:r>
            <a:rPr lang="en-US" sz="1800" b="1" kern="1200" dirty="0" err="1">
              <a:solidFill>
                <a:schemeClr val="tx1"/>
              </a:solidFill>
              <a:sym typeface="Wingdings" pitchFamily="2" charset="2"/>
            </a:rPr>
            <a:t>boleh</a:t>
          </a:r>
          <a:r>
            <a:rPr lang="en-US" sz="1800" b="1" kern="1200" dirty="0">
              <a:solidFill>
                <a:schemeClr val="tx1"/>
              </a:solidFill>
              <a:sym typeface="Wingdings" pitchFamily="2" charset="2"/>
            </a:rPr>
            <a:t> </a:t>
          </a:r>
          <a:r>
            <a:rPr lang="en-US" sz="1800" b="1" kern="1200" dirty="0" err="1">
              <a:solidFill>
                <a:schemeClr val="tx1"/>
              </a:solidFill>
              <a:sym typeface="Wingdings" pitchFamily="2" charset="2"/>
            </a:rPr>
            <a:t>mandiri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877094" y="1107082"/>
        <a:ext cx="8497663" cy="553541"/>
      </dsp:txXfrm>
    </dsp:sp>
    <dsp:sp modelId="{35A2696B-8A44-4261-AD71-8D5CD58164B1}">
      <dsp:nvSpPr>
        <dsp:cNvPr id="0" name=""/>
        <dsp:cNvSpPr/>
      </dsp:nvSpPr>
      <dsp:spPr>
        <a:xfrm>
          <a:off x="531131" y="1037889"/>
          <a:ext cx="691926" cy="6919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-323513"/>
              <a:satOff val="8277"/>
              <a:lumOff val="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98ED33-EC94-4202-856C-2BB871473E7A}">
      <dsp:nvSpPr>
        <dsp:cNvPr id="0" name=""/>
        <dsp:cNvSpPr/>
      </dsp:nvSpPr>
      <dsp:spPr>
        <a:xfrm>
          <a:off x="1085303" y="1937288"/>
          <a:ext cx="8289455" cy="553541"/>
        </a:xfrm>
        <a:prstGeom prst="rect">
          <a:avLst/>
        </a:prstGeom>
        <a:solidFill>
          <a:schemeClr val="accent3">
            <a:hueOff val="-647026"/>
            <a:satOff val="16555"/>
            <a:lumOff val="62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937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Harus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menyatakan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kegiatan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pendayagunaan</a:t>
          </a:r>
          <a:r>
            <a:rPr lang="en-US" sz="1800" kern="1200" dirty="0">
              <a:solidFill>
                <a:schemeClr val="tx1"/>
              </a:solidFill>
            </a:rPr>
            <a:t> TKWNA</a:t>
          </a:r>
        </a:p>
      </dsp:txBody>
      <dsp:txXfrm>
        <a:off x="1085303" y="1937288"/>
        <a:ext cx="8289455" cy="553541"/>
      </dsp:txXfrm>
    </dsp:sp>
    <dsp:sp modelId="{B3F1C29D-0472-4A0A-B97A-FC7BD3A6DB14}">
      <dsp:nvSpPr>
        <dsp:cNvPr id="0" name=""/>
        <dsp:cNvSpPr/>
      </dsp:nvSpPr>
      <dsp:spPr>
        <a:xfrm>
          <a:off x="739340" y="1868096"/>
          <a:ext cx="691926" cy="6919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-647026"/>
              <a:satOff val="16555"/>
              <a:lumOff val="62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6C9ACA-0CE0-409E-AB73-DA9707FD2EB4}">
      <dsp:nvSpPr>
        <dsp:cNvPr id="0" name=""/>
        <dsp:cNvSpPr/>
      </dsp:nvSpPr>
      <dsp:spPr>
        <a:xfrm>
          <a:off x="1085303" y="2766969"/>
          <a:ext cx="8289455" cy="553541"/>
        </a:xfrm>
        <a:prstGeom prst="rect">
          <a:avLst/>
        </a:prstGeom>
        <a:solidFill>
          <a:schemeClr val="accent3">
            <a:hueOff val="-970539"/>
            <a:satOff val="24832"/>
            <a:lumOff val="94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937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Menggunakan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pendamping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1085303" y="2766969"/>
        <a:ext cx="8289455" cy="553541"/>
      </dsp:txXfrm>
    </dsp:sp>
    <dsp:sp modelId="{4CDCEC97-8683-4839-ACE3-53355DE27E77}">
      <dsp:nvSpPr>
        <dsp:cNvPr id="0" name=""/>
        <dsp:cNvSpPr/>
      </dsp:nvSpPr>
      <dsp:spPr>
        <a:xfrm>
          <a:off x="739340" y="2697777"/>
          <a:ext cx="691926" cy="6919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-970539"/>
              <a:satOff val="24832"/>
              <a:lumOff val="9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EEF321-C19D-4675-8DE7-7103CC74FB99}">
      <dsp:nvSpPr>
        <dsp:cNvPr id="0" name=""/>
        <dsp:cNvSpPr/>
      </dsp:nvSpPr>
      <dsp:spPr>
        <a:xfrm>
          <a:off x="877094" y="3597176"/>
          <a:ext cx="8497663" cy="553541"/>
        </a:xfrm>
        <a:prstGeom prst="rect">
          <a:avLst/>
        </a:prstGeom>
        <a:solidFill>
          <a:schemeClr val="accent3">
            <a:hueOff val="-1294052"/>
            <a:satOff val="33110"/>
            <a:lumOff val="125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937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Dalam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rangka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alih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iptek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877094" y="3597176"/>
        <a:ext cx="8497663" cy="553541"/>
      </dsp:txXfrm>
    </dsp:sp>
    <dsp:sp modelId="{5602DE22-E515-47CB-8853-96459D6C76C7}">
      <dsp:nvSpPr>
        <dsp:cNvPr id="0" name=""/>
        <dsp:cNvSpPr/>
      </dsp:nvSpPr>
      <dsp:spPr>
        <a:xfrm>
          <a:off x="531131" y="3527983"/>
          <a:ext cx="691926" cy="6919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-1294052"/>
              <a:satOff val="33110"/>
              <a:lumOff val="12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518D6B-DC1D-4DC3-A246-14345E372742}">
      <dsp:nvSpPr>
        <dsp:cNvPr id="0" name=""/>
        <dsp:cNvSpPr/>
      </dsp:nvSpPr>
      <dsp:spPr>
        <a:xfrm>
          <a:off x="421769" y="4427383"/>
          <a:ext cx="8952989" cy="553541"/>
        </a:xfrm>
        <a:prstGeom prst="rect">
          <a:avLst/>
        </a:prstGeom>
        <a:solidFill>
          <a:schemeClr val="accent3">
            <a:hueOff val="-1617565"/>
            <a:satOff val="41387"/>
            <a:lumOff val="156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937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Pengaturan oleh </a:t>
          </a:r>
          <a:r>
            <a:rPr lang="en-US" sz="1800" kern="12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Pemerintah</a:t>
          </a:r>
          <a:r>
            <a:rPr lang="en-US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</a:t>
          </a:r>
          <a:r>
            <a:rPr lang="id-ID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bekerjasama </a:t>
          </a:r>
          <a:r>
            <a:rPr lang="en-US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d</a:t>
          </a:r>
          <a:r>
            <a:rPr lang="id-ID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gn Pemda  &amp; </a:t>
          </a:r>
          <a:r>
            <a:rPr lang="en-US" sz="1800" kern="12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Institusi</a:t>
          </a:r>
          <a:r>
            <a:rPr lang="en-US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/</a:t>
          </a:r>
          <a:r>
            <a:rPr lang="en-US" sz="1800" kern="12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Lembaga</a:t>
          </a:r>
          <a:r>
            <a:rPr lang="en-US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y</a:t>
          </a:r>
          <a:r>
            <a:rPr lang="id-ID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g</a:t>
          </a:r>
          <a:r>
            <a:rPr lang="en-US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</a:t>
          </a:r>
          <a:r>
            <a:rPr lang="en-US" sz="1800" kern="12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mengatur</a:t>
          </a:r>
          <a:r>
            <a:rPr lang="en-US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</a:t>
          </a:r>
          <a:r>
            <a:rPr lang="en-US" sz="1800" kern="12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perizinan</a:t>
          </a:r>
          <a:r>
            <a:rPr lang="en-US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, </a:t>
          </a:r>
          <a:r>
            <a:rPr lang="en-US" sz="1800" kern="12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kompetensi</a:t>
          </a:r>
          <a:r>
            <a:rPr lang="en-US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</a:t>
          </a:r>
          <a:r>
            <a:rPr lang="id-ID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&amp; </a:t>
          </a:r>
          <a:r>
            <a:rPr lang="en-US" sz="1800" kern="1200" dirty="0" err="1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registrasi</a:t>
          </a:r>
          <a:r>
            <a:rPr lang="en-US" sz="1800" kern="1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rPr>
            <a:t> TKWNA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21769" y="4427383"/>
        <a:ext cx="8952989" cy="553541"/>
      </dsp:txXfrm>
    </dsp:sp>
    <dsp:sp modelId="{4329874A-1095-4925-BBF0-19DB44405FD5}">
      <dsp:nvSpPr>
        <dsp:cNvPr id="0" name=""/>
        <dsp:cNvSpPr/>
      </dsp:nvSpPr>
      <dsp:spPr>
        <a:xfrm>
          <a:off x="75805" y="4358190"/>
          <a:ext cx="691926" cy="6919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-1617565"/>
              <a:satOff val="41387"/>
              <a:lumOff val="15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E6BC33-DFCC-4550-A6C0-1136A3BF1E70}">
      <dsp:nvSpPr>
        <dsp:cNvPr id="0" name=""/>
        <dsp:cNvSpPr/>
      </dsp:nvSpPr>
      <dsp:spPr>
        <a:xfrm>
          <a:off x="2405273" y="587958"/>
          <a:ext cx="3816985" cy="3816985"/>
        </a:xfrm>
        <a:prstGeom prst="blockArc">
          <a:avLst>
            <a:gd name="adj1" fmla="val 10887268"/>
            <a:gd name="adj2" fmla="val 16878875"/>
            <a:gd name="adj3" fmla="val 4639"/>
          </a:avLst>
        </a:prstGeom>
        <a:solidFill>
          <a:schemeClr val="accent5">
            <a:hueOff val="-9981745"/>
            <a:satOff val="-15454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3AD86F-5CFF-44ED-BEC9-EC872DF3B761}">
      <dsp:nvSpPr>
        <dsp:cNvPr id="0" name=""/>
        <dsp:cNvSpPr/>
      </dsp:nvSpPr>
      <dsp:spPr>
        <a:xfrm>
          <a:off x="2405872" y="538584"/>
          <a:ext cx="3816985" cy="3816985"/>
        </a:xfrm>
        <a:prstGeom prst="blockArc">
          <a:avLst>
            <a:gd name="adj1" fmla="val 4415535"/>
            <a:gd name="adj2" fmla="val 10796209"/>
            <a:gd name="adj3" fmla="val 4639"/>
          </a:avLst>
        </a:prstGeom>
        <a:solidFill>
          <a:schemeClr val="accent5">
            <a:hueOff val="-6654497"/>
            <a:satOff val="-10303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811413-03B5-427A-BB74-6F35BFF098AA}">
      <dsp:nvSpPr>
        <dsp:cNvPr id="0" name=""/>
        <dsp:cNvSpPr/>
      </dsp:nvSpPr>
      <dsp:spPr>
        <a:xfrm>
          <a:off x="3180294" y="479211"/>
          <a:ext cx="3816985" cy="3816985"/>
        </a:xfrm>
        <a:prstGeom prst="blockArc">
          <a:avLst>
            <a:gd name="adj1" fmla="val 83030"/>
            <a:gd name="adj2" fmla="val 5858372"/>
            <a:gd name="adj3" fmla="val 4639"/>
          </a:avLst>
        </a:prstGeom>
        <a:solidFill>
          <a:schemeClr val="accent5">
            <a:hueOff val="-3327248"/>
            <a:satOff val="-5151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A149DB-41F7-4EB5-B8BC-C65832E6EC92}">
      <dsp:nvSpPr>
        <dsp:cNvPr id="0" name=""/>
        <dsp:cNvSpPr/>
      </dsp:nvSpPr>
      <dsp:spPr>
        <a:xfrm>
          <a:off x="3180545" y="578654"/>
          <a:ext cx="3816985" cy="3816985"/>
        </a:xfrm>
        <a:prstGeom prst="blockArc">
          <a:avLst>
            <a:gd name="adj1" fmla="val 15438614"/>
            <a:gd name="adj2" fmla="val 21499629"/>
            <a:gd name="adj3" fmla="val 463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A5F440-82CD-40AB-B5CF-DCE20FF77569}">
      <dsp:nvSpPr>
        <dsp:cNvPr id="0" name=""/>
        <dsp:cNvSpPr/>
      </dsp:nvSpPr>
      <dsp:spPr>
        <a:xfrm>
          <a:off x="3684798" y="1559263"/>
          <a:ext cx="1992418" cy="1756564"/>
        </a:xfrm>
        <a:prstGeom prst="ellipse">
          <a:avLst/>
        </a:prstGeom>
        <a:solidFill>
          <a:srgbClr val="FF0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tx1"/>
              </a:solidFill>
            </a:rPr>
            <a:t>DALAM RANGKA ALIH IPTEK</a:t>
          </a:r>
        </a:p>
      </dsp:txBody>
      <dsp:txXfrm>
        <a:off x="3976581" y="1816506"/>
        <a:ext cx="1408852" cy="1242078"/>
      </dsp:txXfrm>
    </dsp:sp>
    <dsp:sp modelId="{E9A3079F-E35B-4D37-82BA-4B12EA799A31}">
      <dsp:nvSpPr>
        <dsp:cNvPr id="0" name=""/>
        <dsp:cNvSpPr/>
      </dsp:nvSpPr>
      <dsp:spPr>
        <a:xfrm>
          <a:off x="3609132" y="53658"/>
          <a:ext cx="2140774" cy="1229595"/>
        </a:xfrm>
        <a:prstGeom prst="ellipse">
          <a:avLst/>
        </a:prstGeom>
        <a:solidFill>
          <a:srgbClr val="FF9966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PELAYANAN KESEHATAN</a:t>
          </a:r>
        </a:p>
      </dsp:txBody>
      <dsp:txXfrm>
        <a:off x="3922641" y="233728"/>
        <a:ext cx="1513756" cy="869455"/>
      </dsp:txXfrm>
    </dsp:sp>
    <dsp:sp modelId="{6312568C-774F-4DAD-98F9-4AF38A13794E}">
      <dsp:nvSpPr>
        <dsp:cNvPr id="0" name=""/>
        <dsp:cNvSpPr/>
      </dsp:nvSpPr>
      <dsp:spPr>
        <a:xfrm>
          <a:off x="5919856" y="1817927"/>
          <a:ext cx="2065228" cy="1229595"/>
        </a:xfrm>
        <a:prstGeom prst="ellipse">
          <a:avLst/>
        </a:prstGeom>
        <a:solidFill>
          <a:srgbClr val="9999FF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PENDIDIKAN &amp; PELATIHAN</a:t>
          </a:r>
        </a:p>
      </dsp:txBody>
      <dsp:txXfrm>
        <a:off x="6222302" y="1997997"/>
        <a:ext cx="1460336" cy="869455"/>
      </dsp:txXfrm>
    </dsp:sp>
    <dsp:sp modelId="{E364C5AA-4DBD-41E5-8E30-A339F4F729B2}">
      <dsp:nvSpPr>
        <dsp:cNvPr id="0" name=""/>
        <dsp:cNvSpPr/>
      </dsp:nvSpPr>
      <dsp:spPr>
        <a:xfrm>
          <a:off x="3873774" y="3620587"/>
          <a:ext cx="1934362" cy="1229595"/>
        </a:xfrm>
        <a:prstGeom prst="ellipse">
          <a:avLst/>
        </a:prstGeom>
        <a:solidFill>
          <a:srgbClr val="92D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PENELITIAN</a:t>
          </a:r>
        </a:p>
      </dsp:txBody>
      <dsp:txXfrm>
        <a:off x="4157055" y="3800657"/>
        <a:ext cx="1367800" cy="869455"/>
      </dsp:txXfrm>
    </dsp:sp>
    <dsp:sp modelId="{D4633962-A110-4A0F-ABDE-A70063F15560}">
      <dsp:nvSpPr>
        <dsp:cNvPr id="0" name=""/>
        <dsp:cNvSpPr/>
      </dsp:nvSpPr>
      <dsp:spPr>
        <a:xfrm>
          <a:off x="1332812" y="1834334"/>
          <a:ext cx="2234654" cy="1229595"/>
        </a:xfrm>
        <a:prstGeom prst="ellipse">
          <a:avLst/>
        </a:prstGeom>
        <a:solidFill>
          <a:srgbClr val="F8F565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BAKTI SOSIAL</a:t>
          </a:r>
        </a:p>
      </dsp:txBody>
      <dsp:txXfrm>
        <a:off x="1660070" y="2014404"/>
        <a:ext cx="1580138" cy="86945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5CE9E8-A096-41E1-BF15-F1D5BB094445}">
      <dsp:nvSpPr>
        <dsp:cNvPr id="0" name=""/>
        <dsp:cNvSpPr/>
      </dsp:nvSpPr>
      <dsp:spPr>
        <a:xfrm>
          <a:off x="3562344" y="1371595"/>
          <a:ext cx="2667007" cy="2716357"/>
        </a:xfrm>
        <a:prstGeom prst="roundRect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P</a:t>
          </a:r>
          <a:r>
            <a:rPr lang="id-ID" sz="1600" b="1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endayagunaan TK</a:t>
          </a:r>
          <a:r>
            <a:rPr lang="en-GB" sz="1600" b="1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A</a:t>
          </a:r>
          <a:r>
            <a:rPr lang="id-ID" sz="1600" b="1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</a:t>
          </a:r>
          <a:r>
            <a:rPr lang="en-GB" sz="1600" b="1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hrs </a:t>
          </a:r>
          <a:r>
            <a:rPr lang="en-GB" sz="1600" b="1" kern="1200" dirty="0" err="1">
              <a:solidFill>
                <a:schemeClr val="tx1"/>
              </a:solidFill>
              <a:cs typeface="Arial" pitchFamily="34" charset="0"/>
              <a:sym typeface="Wingdings" pitchFamily="2" charset="2"/>
            </a:rPr>
            <a:t>mendapatkan</a:t>
          </a:r>
          <a:r>
            <a:rPr lang="en-GB" sz="1600" b="1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</a:t>
          </a:r>
          <a:r>
            <a:rPr lang="id-ID" sz="1600" b="1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rekomendasi pengesahan</a:t>
          </a:r>
          <a:r>
            <a:rPr lang="id-ID" sz="1600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Rencana Penggunaan Tenaga Kerja Asing (</a:t>
          </a:r>
          <a:r>
            <a:rPr lang="id-ID" sz="1600" b="1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RPTKA</a:t>
          </a:r>
          <a:r>
            <a:rPr lang="id-ID" sz="1600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) dan Ijin Menggunakan Tenaga Asing (</a:t>
          </a:r>
          <a:r>
            <a:rPr lang="id-ID" sz="1600" b="1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IMTA) dari unit teknis terkait</a:t>
          </a:r>
          <a:r>
            <a:rPr lang="id-ID" sz="1600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(Kemenkes)</a:t>
          </a:r>
          <a:endParaRPr lang="en-GB" sz="1600" kern="1200" dirty="0"/>
        </a:p>
      </dsp:txBody>
      <dsp:txXfrm>
        <a:off x="3692537" y="1501788"/>
        <a:ext cx="2406621" cy="2455971"/>
      </dsp:txXfrm>
    </dsp:sp>
    <dsp:sp modelId="{B60D2D95-B8F1-4B1C-A0BC-CA79B6BD9A89}">
      <dsp:nvSpPr>
        <dsp:cNvPr id="0" name=""/>
        <dsp:cNvSpPr/>
      </dsp:nvSpPr>
      <dsp:spPr>
        <a:xfrm rot="16105981">
          <a:off x="4650537" y="1169056"/>
          <a:ext cx="40523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05231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79FF50-CFC1-47CB-A306-BA58ED413D98}">
      <dsp:nvSpPr>
        <dsp:cNvPr id="0" name=""/>
        <dsp:cNvSpPr/>
      </dsp:nvSpPr>
      <dsp:spPr>
        <a:xfrm>
          <a:off x="3284322" y="0"/>
          <a:ext cx="3100139" cy="966516"/>
        </a:xfrm>
        <a:prstGeom prst="roundRect">
          <a:avLst/>
        </a:prstGeom>
        <a:solidFill>
          <a:schemeClr val="accent3">
            <a:hueOff val="-539188"/>
            <a:satOff val="13796"/>
            <a:lumOff val="52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UU no. 13 </a:t>
          </a:r>
          <a:r>
            <a:rPr lang="en-GB" sz="1800" kern="1200" dirty="0" err="1">
              <a:solidFill>
                <a:schemeClr val="tx1"/>
              </a:solidFill>
              <a:cs typeface="Arial" pitchFamily="34" charset="0"/>
              <a:sym typeface="Wingdings" pitchFamily="2" charset="2"/>
            </a:rPr>
            <a:t>Tahun</a:t>
          </a:r>
          <a:r>
            <a:rPr lang="en-GB" sz="1800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2003 </a:t>
          </a:r>
          <a:r>
            <a:rPr lang="en-GB" sz="1800" kern="1200" dirty="0" err="1">
              <a:solidFill>
                <a:schemeClr val="tx1"/>
              </a:solidFill>
              <a:cs typeface="Arial" pitchFamily="34" charset="0"/>
              <a:sym typeface="Wingdings" pitchFamily="2" charset="2"/>
            </a:rPr>
            <a:t>tentang</a:t>
          </a:r>
          <a:r>
            <a:rPr lang="en-GB" sz="1800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</a:t>
          </a:r>
          <a:r>
            <a:rPr lang="en-GB" sz="1800" kern="1200" dirty="0" err="1">
              <a:solidFill>
                <a:schemeClr val="tx1"/>
              </a:solidFill>
              <a:cs typeface="Arial" pitchFamily="34" charset="0"/>
              <a:sym typeface="Wingdings" pitchFamily="2" charset="2"/>
            </a:rPr>
            <a:t>Ketenagakerjaan</a:t>
          </a:r>
          <a:r>
            <a:rPr lang="en-GB" sz="1800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</a:t>
          </a:r>
          <a:r>
            <a:rPr lang="en-GB" sz="1800" kern="1200" dirty="0" err="1">
              <a:solidFill>
                <a:schemeClr val="tx1"/>
              </a:solidFill>
              <a:cs typeface="Arial" pitchFamily="34" charset="0"/>
              <a:sym typeface="Wingdings" pitchFamily="2" charset="2"/>
            </a:rPr>
            <a:t>pasal</a:t>
          </a:r>
          <a:r>
            <a:rPr lang="en-GB" sz="1800" kern="1200" dirty="0">
              <a:solidFill>
                <a:schemeClr val="tx1"/>
              </a:solidFill>
              <a:cs typeface="Arial" pitchFamily="34" charset="0"/>
              <a:sym typeface="Wingdings" pitchFamily="2" charset="2"/>
            </a:rPr>
            <a:t> 43</a:t>
          </a:r>
          <a:endParaRPr lang="en-GB" sz="1800" kern="1200" dirty="0"/>
        </a:p>
      </dsp:txBody>
      <dsp:txXfrm>
        <a:off x="3331503" y="47181"/>
        <a:ext cx="3005777" cy="872154"/>
      </dsp:txXfrm>
    </dsp:sp>
    <dsp:sp modelId="{4A9B4BAF-963F-4BC7-BCD2-F3CBF42015FA}">
      <dsp:nvSpPr>
        <dsp:cNvPr id="0" name=""/>
        <dsp:cNvSpPr/>
      </dsp:nvSpPr>
      <dsp:spPr>
        <a:xfrm rot="1804457">
          <a:off x="6183676" y="3672001"/>
          <a:ext cx="67855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78559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48AC0A-E6C4-42E5-999D-7C1868272A91}">
      <dsp:nvSpPr>
        <dsp:cNvPr id="0" name=""/>
        <dsp:cNvSpPr/>
      </dsp:nvSpPr>
      <dsp:spPr>
        <a:xfrm>
          <a:off x="6724657" y="3842021"/>
          <a:ext cx="1852859" cy="966516"/>
        </a:xfrm>
        <a:prstGeom prst="roundRect">
          <a:avLst/>
        </a:prstGeom>
        <a:solidFill>
          <a:srgbClr val="FFCCFF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>
              <a:solidFill>
                <a:srgbClr val="002060"/>
              </a:solidFill>
              <a:cs typeface="Arial" pitchFamily="34" charset="0"/>
              <a:sym typeface="Wingdings" pitchFamily="2" charset="2"/>
            </a:rPr>
            <a:t>UU </a:t>
          </a:r>
          <a:r>
            <a:rPr lang="en-GB" sz="1400" kern="1200" dirty="0">
              <a:solidFill>
                <a:srgbClr val="002060"/>
              </a:solidFill>
              <a:cs typeface="Arial" pitchFamily="34" charset="0"/>
              <a:sym typeface="Wingdings" pitchFamily="2" charset="2"/>
            </a:rPr>
            <a:t>n</a:t>
          </a:r>
          <a:r>
            <a:rPr lang="id-ID" sz="1400" kern="1200" dirty="0">
              <a:solidFill>
                <a:srgbClr val="002060"/>
              </a:solidFill>
              <a:cs typeface="Arial" pitchFamily="34" charset="0"/>
              <a:sym typeface="Wingdings" pitchFamily="2" charset="2"/>
            </a:rPr>
            <a:t>o. 23 tahun 2014 tentang Pemerintahan Daerah </a:t>
          </a:r>
          <a:endParaRPr lang="en-GB" sz="1400" kern="1200" dirty="0">
            <a:solidFill>
              <a:srgbClr val="002060"/>
            </a:solidFill>
          </a:endParaRPr>
        </a:p>
      </dsp:txBody>
      <dsp:txXfrm>
        <a:off x="6771838" y="3889202"/>
        <a:ext cx="1758497" cy="872154"/>
      </dsp:txXfrm>
    </dsp:sp>
    <dsp:sp modelId="{427F2A2F-01A5-474A-88B6-19162CF0F26D}">
      <dsp:nvSpPr>
        <dsp:cNvPr id="0" name=""/>
        <dsp:cNvSpPr/>
      </dsp:nvSpPr>
      <dsp:spPr>
        <a:xfrm rot="9031275">
          <a:off x="2941947" y="3646795"/>
          <a:ext cx="66333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63334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20D140-7307-4496-A453-249AF82D7CCE}">
      <dsp:nvSpPr>
        <dsp:cNvPr id="0" name=""/>
        <dsp:cNvSpPr/>
      </dsp:nvSpPr>
      <dsp:spPr>
        <a:xfrm>
          <a:off x="1111915" y="3810009"/>
          <a:ext cx="2036149" cy="966516"/>
        </a:xfrm>
        <a:prstGeom prst="roundRect">
          <a:avLst/>
        </a:prstGeom>
        <a:solidFill>
          <a:schemeClr val="accent3">
            <a:hueOff val="-1617565"/>
            <a:satOff val="41387"/>
            <a:lumOff val="156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>
              <a:solidFill>
                <a:srgbClr val="002060"/>
              </a:solidFill>
            </a:rPr>
            <a:t>Permenaker</a:t>
          </a:r>
          <a:r>
            <a:rPr lang="es-ES" sz="1800" kern="1200" dirty="0">
              <a:solidFill>
                <a:srgbClr val="002060"/>
              </a:solidFill>
            </a:rPr>
            <a:t> no 16 </a:t>
          </a:r>
          <a:r>
            <a:rPr lang="es-ES" sz="1800" kern="1200" dirty="0" err="1">
              <a:solidFill>
                <a:srgbClr val="002060"/>
              </a:solidFill>
            </a:rPr>
            <a:t>tahun</a:t>
          </a:r>
          <a:r>
            <a:rPr lang="es-ES" sz="1800" kern="1200" dirty="0">
              <a:solidFill>
                <a:srgbClr val="002060"/>
              </a:solidFill>
            </a:rPr>
            <a:t> 2015 pasal 6</a:t>
          </a:r>
          <a:endParaRPr lang="en-GB" sz="1800" kern="1200" dirty="0">
            <a:solidFill>
              <a:srgbClr val="002060"/>
            </a:solidFill>
          </a:endParaRPr>
        </a:p>
      </dsp:txBody>
      <dsp:txXfrm>
        <a:off x="1159096" y="3857190"/>
        <a:ext cx="1941787" cy="8721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59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738" y="0"/>
            <a:ext cx="3055937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1A152F-4B7B-4F00-8209-875DEEC43230}" type="datetimeFigureOut">
              <a:rPr lang="en-US" smtClean="0"/>
              <a:pPr/>
              <a:t>12/3/2016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559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738" y="8842375"/>
            <a:ext cx="3055937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408CF-7796-4866-BD71-AD1FBFF96E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58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F6753D8F-7A80-40E3-979E-0280DF4C30FB}" type="datetimeFigureOut">
              <a:rPr lang="en-GB" smtClean="0"/>
              <a:pPr/>
              <a:t>03/12/2016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3425" y="1163638"/>
            <a:ext cx="5586413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80004"/>
            <a:ext cx="5642610" cy="3665458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4B859D8C-9BAE-4967-BE0B-86A18CC03BA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450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06B28D-AB25-4C0A-956A-4CC3257E5030}" type="slidenum">
              <a:rPr lang="id-ID" smtClean="0"/>
              <a:pPr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7370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spcBef>
                <a:spcPct val="0"/>
              </a:spcBef>
            </a:pPr>
            <a:endParaRPr lang="id-ID">
              <a:latin typeface="Calibri" charset="0"/>
            </a:endParaRP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1pPr>
            <a:lvl2pPr marL="759666" indent="-292179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2pPr>
            <a:lvl3pPr marL="1168718" indent="-233744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3pPr>
            <a:lvl4pPr marL="1636205" indent="-233744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4pPr>
            <a:lvl5pPr marL="2103692" indent="-233744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5pPr>
            <a:lvl6pPr marL="2571179" indent="-23374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6pPr>
            <a:lvl7pPr marL="3038666" indent="-23374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7pPr>
            <a:lvl8pPr marL="3506153" indent="-23374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8pPr>
            <a:lvl9pPr marL="3973640" indent="-23374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9pPr>
          </a:lstStyle>
          <a:p>
            <a:fld id="{BFE69302-092A-7644-967C-61768DEA27A9}" type="slidenum">
              <a:rPr lang="id-ID">
                <a:solidFill>
                  <a:srgbClr val="000000"/>
                </a:solidFill>
                <a:latin typeface="Calibri" charset="0"/>
                <a:ea typeface="MS PGothic" charset="0"/>
                <a:cs typeface="MS PGothic" charset="0"/>
              </a:rPr>
              <a:pPr/>
              <a:t>2</a:t>
            </a:fld>
            <a:endParaRPr lang="id-ID">
              <a:solidFill>
                <a:srgbClr val="000000"/>
              </a:solidFill>
              <a:latin typeface="Calibri" charset="0"/>
              <a:ea typeface="MS PGothic" charset="0"/>
              <a:cs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9409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59D8C-9BAE-4967-BE0B-86A18CC03BAD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581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id-ID" dirty="0"/>
              <a:t>Pengaturan mengenai nakes WNI lulusan luar negeri dan nakes WNA dalam UU no.36 tahun 2014 diatur dalam pasal 53 sampai pasal 55.</a:t>
            </a:r>
          </a:p>
          <a:p>
            <a:pPr eaLnBrk="1" hangingPunct="1">
              <a:spcBef>
                <a:spcPct val="0"/>
              </a:spcBef>
            </a:pPr>
            <a:endParaRPr lang="id-ID" dirty="0"/>
          </a:p>
          <a:p>
            <a:pPr eaLnBrk="1" hangingPunct="1">
              <a:spcBef>
                <a:spcPct val="0"/>
              </a:spcBef>
            </a:pPr>
            <a:r>
              <a:rPr lang="id-ID" dirty="0"/>
              <a:t>Pada pasal 53</a:t>
            </a:r>
          </a:p>
          <a:p>
            <a:pPr eaLnBrk="1" hangingPunct="1">
              <a:spcBef>
                <a:spcPct val="0"/>
              </a:spcBef>
            </a:pPr>
            <a:r>
              <a:rPr lang="id-ID" dirty="0"/>
              <a:t>Fasilitas Pelayanan Kesehatan dapat mendayagunakan Tenaga Kesehatan warga negara asing sesuai dengan persyaratan. </a:t>
            </a:r>
          </a:p>
          <a:p>
            <a:pPr eaLnBrk="1" hangingPunct="1">
              <a:spcBef>
                <a:spcPct val="0"/>
              </a:spcBef>
            </a:pPr>
            <a:r>
              <a:rPr lang="id-ID" dirty="0"/>
              <a:t>Pendayagunaan Tenaga Kesehatan warga negara asing sebagaimana dimaksud pada ayat (1) dilakukan dengan mempertimbangkan alih teknologi dan ilmu pengetahuan; dan ketersediaan Tenaga Kesehatan setempat.</a:t>
            </a:r>
          </a:p>
          <a:p>
            <a:pPr eaLnBrk="1" hangingPunct="1">
              <a:spcBef>
                <a:spcPct val="0"/>
              </a:spcBef>
            </a:pPr>
            <a:endParaRPr lang="id-ID" dirty="0"/>
          </a:p>
          <a:p>
            <a:pPr eaLnBrk="1" hangingPunct="1">
              <a:spcBef>
                <a:spcPct val="0"/>
              </a:spcBef>
            </a:pPr>
            <a:endParaRPr lang="id-ID" dirty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237C6E-1E24-4D01-9061-669B9BB3AFD5}" type="slidenum">
              <a:rPr lang="id-ID" smtClean="0">
                <a:latin typeface="Arial" pitchFamily="34" charset="0"/>
                <a:cs typeface="Arial" pitchFamily="34" charset="0"/>
              </a:rPr>
              <a:pPr/>
              <a:t>14</a:t>
            </a:fld>
            <a:endParaRPr lang="id-ID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482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d-ID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F170D7D-7082-4AA6-8790-8A24820B96C9}" type="slidenum">
              <a:rPr lang="id-ID" smtClean="0">
                <a:latin typeface="Arial" pitchFamily="34" charset="0"/>
                <a:cs typeface="Arial" pitchFamily="34" charset="0"/>
              </a:rPr>
              <a:pPr/>
              <a:t>15</a:t>
            </a:fld>
            <a:endParaRPr lang="id-ID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69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d-ID"/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A833E2-C6BF-4A69-B10F-DD77E00BA363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1600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d-ID"/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A833E2-C6BF-4A69-B10F-DD77E00BA363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9712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id-ID"/>
              <a:t>Persyaratan umum ini berlaku untuk semua kegiatan yang akan dilakukan TK-WNA (pelayanan, Diklat, Penelitian dan Baksos)</a:t>
            </a:r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A7B112-45DC-4D2A-A3B7-E0FD851D7C11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873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id-ID"/>
              <a:t>Persyaratan umum ini berlaku untuk semua kegiatan yang akan dilakukan TK-WNA (pelayanan, Diklat, Penelitian dan Baksos)</a:t>
            </a:r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3FD1A5-EA65-4AAE-987A-48CB57FA1CD4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592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id-ID"/>
              <a:t>Persyaratan umum ini berlaku untuk semua kegiatan yang akan dilakukan TK-WNA (pelayanan, Diklat, Penelitian dan Baksos)</a:t>
            </a:r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A7B112-45DC-4D2A-A3B7-E0FD851D7C11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924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42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37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005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284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81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947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9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179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911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235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6899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72153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9220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3302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366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6216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>
          <a:xfrm>
            <a:off x="232624" y="1600200"/>
            <a:ext cx="11624016" cy="4853136"/>
          </a:xfrm>
        </p:spPr>
        <p:txBody>
          <a:bodyPr/>
          <a:lstStyle>
            <a:lvl1pPr>
              <a:defRPr sz="1800">
                <a:latin typeface="Calibri" pitchFamily="34" charset="0"/>
                <a:cs typeface="Calibri" pitchFamily="34" charset="0"/>
              </a:defRPr>
            </a:lvl1pPr>
            <a:lvl2pPr>
              <a:defRPr sz="1800">
                <a:latin typeface="Calibri" pitchFamily="34" charset="0"/>
                <a:cs typeface="Calibri" pitchFamily="34" charset="0"/>
              </a:defRPr>
            </a:lvl2pPr>
            <a:lvl3pPr>
              <a:defRPr sz="1800">
                <a:latin typeface="Calibri" pitchFamily="34" charset="0"/>
                <a:cs typeface="Calibri" pitchFamily="34" charset="0"/>
              </a:defRPr>
            </a:lvl3pPr>
            <a:lvl4pPr>
              <a:defRPr sz="1800">
                <a:latin typeface="Calibri" pitchFamily="34" charset="0"/>
                <a:cs typeface="Calibri" pitchFamily="34" charset="0"/>
              </a:defRPr>
            </a:lvl4pPr>
            <a:lvl5pPr>
              <a:defRPr sz="1800"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667347" y="53752"/>
            <a:ext cx="9915052" cy="1143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9"/>
          <p:cNvSpPr>
            <a:spLocks noGrp="1"/>
          </p:cNvSpPr>
          <p:nvPr>
            <p:ph type="sldNum" sz="quarter" idx="10"/>
          </p:nvPr>
        </p:nvSpPr>
        <p:spPr>
          <a:xfrm>
            <a:off x="11561234" y="6546850"/>
            <a:ext cx="590551" cy="268288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B74C7863-7A8E-4A40-BC5D-AEAB3EED094E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28663905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277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image" Target="../media/image5.png"/><Relationship Id="rId7" Type="http://schemas.openxmlformats.org/officeDocument/2006/relationships/diagramLayout" Target="../diagrams/layout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6.xml"/><Relationship Id="rId5" Type="http://schemas.openxmlformats.org/officeDocument/2006/relationships/image" Target="../media/image7.png"/><Relationship Id="rId10" Type="http://schemas.microsoft.com/office/2007/relationships/diagramDrawing" Target="../diagrams/drawing6.xml"/><Relationship Id="rId4" Type="http://schemas.openxmlformats.org/officeDocument/2006/relationships/image" Target="../media/image6.png"/><Relationship Id="rId9" Type="http://schemas.openxmlformats.org/officeDocument/2006/relationships/diagramColors" Target="../diagrams/colors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853" y="566065"/>
            <a:ext cx="99809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KEBIJAKAN PENDAYAGUNAAN KESEHATAN SUMBER DAYA MANUSIA KESEHATAN WARGA NEGARA ASING</a:t>
            </a:r>
            <a:endParaRPr lang="id-ID" sz="3200" dirty="0">
              <a:latin typeface="Arial Black" panose="020B0A040201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97200" y="4495678"/>
            <a:ext cx="809413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73263" indent="-1973263" algn="ctr"/>
            <a:endParaRPr lang="en-GB" sz="2400" b="1" dirty="0">
              <a:solidFill>
                <a:srgbClr val="7030A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973263" indent="-1973263" algn="ctr"/>
            <a:r>
              <a:rPr lang="en-GB" sz="2000" b="1" dirty="0" err="1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Pusat</a:t>
            </a:r>
            <a:r>
              <a:rPr lang="en-GB" sz="2000" b="1" dirty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sz="2000" b="1" dirty="0" err="1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Perencanaan</a:t>
            </a:r>
            <a:r>
              <a:rPr lang="en-GB" sz="2000" b="1" dirty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sz="2000" b="1" dirty="0" err="1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GB" sz="2000" b="1" dirty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sz="2000" b="1" dirty="0" err="1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Pendayagunaan</a:t>
            </a:r>
            <a:r>
              <a:rPr lang="en-GB" sz="2000" b="1" dirty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SDM </a:t>
            </a:r>
            <a:r>
              <a:rPr lang="en-GB" sz="2000" b="1" dirty="0" err="1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Kesehatan</a:t>
            </a:r>
            <a:endParaRPr lang="en-GB" sz="2000" b="1" dirty="0">
              <a:solidFill>
                <a:schemeClr val="tx2">
                  <a:lumMod val="7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973263" indent="-1973263" algn="ctr"/>
            <a:endParaRPr lang="en-GB" sz="2000" b="1" dirty="0">
              <a:solidFill>
                <a:schemeClr val="tx2">
                  <a:lumMod val="7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973263" indent="-1973263" algn="ctr"/>
            <a:endParaRPr lang="en-GB" sz="2000" b="1" dirty="0">
              <a:solidFill>
                <a:schemeClr val="tx2">
                  <a:lumMod val="7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973263" indent="-1973263" algn="ctr"/>
            <a:r>
              <a:rPr lang="en-GB" sz="2000" b="1" dirty="0" err="1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Palangkaraya</a:t>
            </a:r>
            <a:r>
              <a:rPr lang="en-GB" sz="2000" b="1" dirty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3 </a:t>
            </a:r>
            <a:r>
              <a:rPr lang="en-GB" sz="2000" b="1" dirty="0" err="1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Desember</a:t>
            </a:r>
            <a:r>
              <a:rPr lang="en-GB" sz="2000" b="1" dirty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2016</a:t>
            </a:r>
            <a:endParaRPr lang="id-ID" b="1" dirty="0">
              <a:solidFill>
                <a:schemeClr val="tx2">
                  <a:lumMod val="7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733" y="2361141"/>
            <a:ext cx="2963333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065" y="2361141"/>
            <a:ext cx="3826933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2190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endParaRPr lang="en-US">
              <a:latin typeface="Calibri" charset="0"/>
              <a:cs typeface="Calibri" charset="0"/>
            </a:endParaRPr>
          </a:p>
        </p:txBody>
      </p:sp>
      <p:sp>
        <p:nvSpPr>
          <p:cNvPr id="14339" name="Title 3"/>
          <p:cNvSpPr>
            <a:spLocks noGrp="1"/>
          </p:cNvSpPr>
          <p:nvPr>
            <p:ph type="title"/>
          </p:nvPr>
        </p:nvSpPr>
        <p:spPr>
          <a:xfrm>
            <a:off x="2774950" y="53976"/>
            <a:ext cx="7435850" cy="1071563"/>
          </a:xfrm>
        </p:spPr>
        <p:txBody>
          <a:bodyPr/>
          <a:lstStyle/>
          <a:p>
            <a:pPr algn="ctr"/>
            <a:r>
              <a:rPr lang="en-US" sz="4000" dirty="0">
                <a:latin typeface="Book Antiqua" charset="0"/>
                <a:cs typeface="Calibri" charset="0"/>
              </a:rPr>
              <a:t>SISTEMATIKA</a:t>
            </a:r>
            <a:endParaRPr lang="id-ID" sz="4000" dirty="0">
              <a:latin typeface="Book Antiqua" charset="0"/>
              <a:cs typeface="Calibri" charset="0"/>
            </a:endParaRPr>
          </a:p>
        </p:txBody>
      </p:sp>
      <p:sp>
        <p:nvSpPr>
          <p:cNvPr id="14340" name="Slide Number Placeholder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9pPr>
          </a:lstStyle>
          <a:p>
            <a:fld id="{A22AC5B7-10D1-BB44-8B0D-E5BD6172929B}" type="slidenum">
              <a:rPr lang="id-ID">
                <a:solidFill>
                  <a:srgbClr val="000000"/>
                </a:solidFill>
                <a:latin typeface="Calibri" charset="0"/>
                <a:ea typeface="MS PGothic" charset="0"/>
                <a:cs typeface="MS PGothic" charset="0"/>
              </a:rPr>
              <a:pPr/>
              <a:t>2</a:t>
            </a:fld>
            <a:endParaRPr lang="id-ID">
              <a:solidFill>
                <a:srgbClr val="000000"/>
              </a:solidFill>
              <a:latin typeface="Calibri" charset="0"/>
              <a:ea typeface="MS PGothic" charset="0"/>
              <a:cs typeface="MS PGothic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6583089"/>
              </p:ext>
            </p:extLst>
          </p:nvPr>
        </p:nvGraphicFramePr>
        <p:xfrm>
          <a:off x="-456728" y="1225551"/>
          <a:ext cx="12817424" cy="50140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342" name="Text Box 63"/>
          <p:cNvSpPr txBox="1">
            <a:spLocks noChangeArrowheads="1"/>
          </p:cNvSpPr>
          <p:nvPr/>
        </p:nvSpPr>
        <p:spPr bwMode="gray">
          <a:xfrm>
            <a:off x="1791280" y="1600200"/>
            <a:ext cx="393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200" b="1" dirty="0">
                <a:solidFill>
                  <a:srgbClr val="FF0000"/>
                </a:solidFill>
                <a:latin typeface="Calibri" charset="0"/>
                <a:ea typeface="MS PGothic" charset="0"/>
                <a:cs typeface="MS PGothic" charset="0"/>
              </a:rPr>
              <a:t>1</a:t>
            </a:r>
          </a:p>
        </p:txBody>
      </p:sp>
      <p:sp>
        <p:nvSpPr>
          <p:cNvPr id="14344" name="Text Box 63"/>
          <p:cNvSpPr txBox="1">
            <a:spLocks noChangeArrowheads="1"/>
          </p:cNvSpPr>
          <p:nvPr/>
        </p:nvSpPr>
        <p:spPr bwMode="gray">
          <a:xfrm>
            <a:off x="1836934" y="3532080"/>
            <a:ext cx="2952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200" b="1" dirty="0">
                <a:solidFill>
                  <a:srgbClr val="FF0000"/>
                </a:solidFill>
                <a:latin typeface="Calibri" charset="0"/>
                <a:ea typeface="MS PGothic" charset="0"/>
                <a:cs typeface="MS PGothic" charset="0"/>
              </a:rPr>
              <a:t>2</a:t>
            </a:r>
          </a:p>
        </p:txBody>
      </p:sp>
      <p:sp>
        <p:nvSpPr>
          <p:cNvPr id="14345" name="Text Box 63"/>
          <p:cNvSpPr txBox="1">
            <a:spLocks noChangeArrowheads="1"/>
          </p:cNvSpPr>
          <p:nvPr/>
        </p:nvSpPr>
        <p:spPr bwMode="gray">
          <a:xfrm>
            <a:off x="1839731" y="5285234"/>
            <a:ext cx="2952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200" b="1" dirty="0">
                <a:solidFill>
                  <a:srgbClr val="FF0000"/>
                </a:solidFill>
                <a:latin typeface="Calibri" charset="0"/>
                <a:ea typeface="MS PGothic" charset="0"/>
                <a:cs typeface="MS PGothic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62196516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453" y="332656"/>
            <a:ext cx="6347714" cy="803176"/>
          </a:xfrm>
        </p:spPr>
        <p:txBody>
          <a:bodyPr/>
          <a:lstStyle/>
          <a:p>
            <a:r>
              <a:rPr lang="en-GB" dirty="0" err="1"/>
              <a:t>Latar</a:t>
            </a:r>
            <a:r>
              <a:rPr lang="en-GB" dirty="0"/>
              <a:t> </a:t>
            </a:r>
            <a:r>
              <a:rPr lang="en-GB" dirty="0" err="1"/>
              <a:t>Belakang</a:t>
            </a:r>
            <a:r>
              <a:rPr lang="en-GB" dirty="0"/>
              <a:t> </a:t>
            </a:r>
          </a:p>
        </p:txBody>
      </p:sp>
      <p:sp>
        <p:nvSpPr>
          <p:cNvPr id="3" name="Content Placeholder 3"/>
          <p:cNvSpPr txBox="1">
            <a:spLocks/>
          </p:cNvSpPr>
          <p:nvPr/>
        </p:nvSpPr>
        <p:spPr>
          <a:xfrm>
            <a:off x="1905000" y="1340768"/>
            <a:ext cx="9269506" cy="51362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Bef>
                <a:spcPts val="0"/>
              </a:spcBef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id-ID" sz="2600" dirty="0">
                <a:solidFill>
                  <a:schemeClr val="tx1"/>
                </a:solidFill>
              </a:rPr>
              <a:t>ASEAN Economic Community </a:t>
            </a:r>
            <a:r>
              <a:rPr lang="id-ID" sz="2600" dirty="0">
                <a:solidFill>
                  <a:schemeClr val="tx1"/>
                </a:solidFill>
                <a:sym typeface="Wingdings" pitchFamily="2" charset="2"/>
              </a:rPr>
              <a:t> 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liberalisasi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jasa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kesehatan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  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dalam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 mode 3 : commercial presence/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investasi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 modal 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asing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  SDMK bid 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manajerial</a:t>
            </a:r>
            <a:endParaRPr lang="id-ID" sz="2600" dirty="0">
              <a:solidFill>
                <a:schemeClr val="tx1"/>
              </a:solidFill>
              <a:sym typeface="Wingdings" pitchFamily="2" charset="2"/>
            </a:endParaRPr>
          </a:p>
          <a:p>
            <a:pPr marL="457200" indent="-457200">
              <a:spcBef>
                <a:spcPts val="0"/>
              </a:spcBef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id-ID" sz="2600" dirty="0">
                <a:solidFill>
                  <a:schemeClr val="tx1"/>
                </a:solidFill>
                <a:sym typeface="Wingdings" pitchFamily="2" charset="2"/>
              </a:rPr>
              <a:t>Meningkatnya permohonan rekomendasi pengajuan/ perpanjangan IMTA dan RPTKA untuk tenaga manajerial di bidang kesehatan  beberapa berlatar belakang medis, diindikasikan mengarah ke pelayanan kesehatan dan diklat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bidang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id-ID" sz="2600" dirty="0">
                <a:solidFill>
                  <a:schemeClr val="tx1"/>
                </a:solidFill>
                <a:sym typeface="Wingdings" pitchFamily="2" charset="2"/>
              </a:rPr>
              <a:t>kes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ehatan</a:t>
            </a:r>
            <a:endParaRPr lang="id-ID" sz="2600" dirty="0">
              <a:solidFill>
                <a:schemeClr val="tx1"/>
              </a:solidFill>
              <a:sym typeface="Wingdings" pitchFamily="2" charset="2"/>
            </a:endParaRPr>
          </a:p>
          <a:p>
            <a:pPr marL="457200" indent="-457200">
              <a:spcBef>
                <a:spcPts val="0"/>
              </a:spcBef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A</a:t>
            </a:r>
            <a:r>
              <a:rPr lang="id-ID" sz="2600" dirty="0">
                <a:solidFill>
                  <a:schemeClr val="tx1"/>
                </a:solidFill>
                <a:sym typeface="Wingdings" pitchFamily="2" charset="2"/>
              </a:rPr>
              <a:t>danya 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”</a:t>
            </a:r>
            <a:r>
              <a:rPr lang="id-ID" sz="2600" dirty="0">
                <a:solidFill>
                  <a:schemeClr val="tx1"/>
                </a:solidFill>
                <a:sym typeface="Wingdings" pitchFamily="2" charset="2"/>
              </a:rPr>
              <a:t>praktek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”</a:t>
            </a:r>
            <a:r>
              <a:rPr lang="id-ID" sz="2600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SDMK WNA 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sebagai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id-ID" sz="2600" dirty="0">
                <a:solidFill>
                  <a:schemeClr val="tx1"/>
                </a:solidFill>
                <a:sym typeface="Wingdings" pitchFamily="2" charset="2"/>
              </a:rPr>
              <a:t>nakes 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WNA</a:t>
            </a:r>
            <a:r>
              <a:rPr lang="id-ID" sz="2600" dirty="0">
                <a:solidFill>
                  <a:schemeClr val="tx1"/>
                </a:solidFill>
                <a:sym typeface="Wingdings" pitchFamily="2" charset="2"/>
              </a:rPr>
              <a:t> illeg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al  </a:t>
            </a:r>
            <a:r>
              <a:rPr lang="id-ID" sz="2600" dirty="0">
                <a:solidFill>
                  <a:schemeClr val="tx1"/>
                </a:solidFill>
                <a:sym typeface="Wingdings" pitchFamily="2" charset="2"/>
              </a:rPr>
              <a:t>penyalahgunaan jabatan, praktek tanpa ijin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, 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malpraktek</a:t>
            </a:r>
            <a:r>
              <a:rPr lang="en-GB" sz="2600" dirty="0">
                <a:solidFill>
                  <a:schemeClr val="tx1"/>
                </a:solidFill>
                <a:sym typeface="Wingdings" pitchFamily="2" charset="2"/>
              </a:rPr>
              <a:t>, </a:t>
            </a:r>
            <a:r>
              <a:rPr lang="en-GB" sz="2600" dirty="0" err="1">
                <a:solidFill>
                  <a:schemeClr val="tx1"/>
                </a:solidFill>
                <a:sym typeface="Wingdings" pitchFamily="2" charset="2"/>
              </a:rPr>
              <a:t>dll</a:t>
            </a:r>
            <a:endParaRPr lang="id-ID" sz="2600" dirty="0">
              <a:solidFill>
                <a:schemeClr val="tx1"/>
              </a:solidFill>
              <a:sym typeface="Wingdings" pitchFamily="2" charset="2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ClrTx/>
              <a:buSzPct val="100000"/>
              <a:buNone/>
            </a:pPr>
            <a:endParaRPr lang="id-ID" sz="2600" dirty="0">
              <a:solidFill>
                <a:schemeClr val="tx1"/>
              </a:solidFill>
              <a:sym typeface="Wingdings" pitchFamily="2" charset="2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Tx/>
              <a:buSzPct val="100000"/>
            </a:pPr>
            <a:endParaRPr lang="id-ID" sz="2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782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453" y="332656"/>
            <a:ext cx="6347714" cy="803176"/>
          </a:xfrm>
        </p:spPr>
        <p:txBody>
          <a:bodyPr/>
          <a:lstStyle/>
          <a:p>
            <a:r>
              <a:rPr lang="en-GB" dirty="0" err="1"/>
              <a:t>Latar</a:t>
            </a:r>
            <a:r>
              <a:rPr lang="en-GB" dirty="0"/>
              <a:t> </a:t>
            </a:r>
            <a:r>
              <a:rPr lang="en-GB" dirty="0" err="1"/>
              <a:t>Belakang</a:t>
            </a:r>
            <a:r>
              <a:rPr lang="en-GB" dirty="0"/>
              <a:t> </a:t>
            </a:r>
          </a:p>
        </p:txBody>
      </p:sp>
      <p:sp>
        <p:nvSpPr>
          <p:cNvPr id="3" name="Content Placeholder 3"/>
          <p:cNvSpPr txBox="1">
            <a:spLocks/>
          </p:cNvSpPr>
          <p:nvPr/>
        </p:nvSpPr>
        <p:spPr>
          <a:xfrm>
            <a:off x="1905000" y="1340768"/>
            <a:ext cx="9296400" cy="344638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 defTabSz="914400" eaLnBrk="0" fontAlgn="base" hangingPunct="0"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 startAt="4"/>
            </a:pPr>
            <a:r>
              <a:rPr lang="id-ID" sz="2200" kern="0" dirty="0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Kurangnya nakes di daerah terpencil  peluang TKWNA masuk melalui jalur kegiatan bakti sosial</a:t>
            </a:r>
            <a:endParaRPr lang="en-US" sz="2200" kern="0" dirty="0">
              <a:solidFill>
                <a:schemeClr val="tx1"/>
              </a:solidFill>
              <a:latin typeface="Arial"/>
              <a:cs typeface="Arial" charset="0"/>
            </a:endParaRPr>
          </a:p>
          <a:p>
            <a:pPr marL="457200" indent="-457200" algn="just" defTabSz="914400" eaLnBrk="0" fontAlgn="base" hangingPunct="0"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 startAt="4"/>
            </a:pPr>
            <a:r>
              <a:rPr lang="en-US" sz="2200" kern="0" dirty="0" err="1">
                <a:solidFill>
                  <a:schemeClr val="tx1"/>
                </a:solidFill>
                <a:latin typeface="Arial"/>
                <a:cs typeface="Arial" charset="0"/>
              </a:rPr>
              <a:t>Belum</a:t>
            </a:r>
            <a:r>
              <a:rPr lang="en-US" sz="2200" kern="0" dirty="0">
                <a:solidFill>
                  <a:schemeClr val="tx1"/>
                </a:solidFill>
                <a:latin typeface="Arial"/>
                <a:cs typeface="Arial" charset="0"/>
              </a:rPr>
              <a:t> </a:t>
            </a:r>
            <a:r>
              <a:rPr lang="en-US" sz="2200" kern="0" dirty="0" err="1">
                <a:solidFill>
                  <a:schemeClr val="tx1"/>
                </a:solidFill>
                <a:latin typeface="Arial"/>
                <a:cs typeface="Arial" charset="0"/>
              </a:rPr>
              <a:t>maksimalnya</a:t>
            </a:r>
            <a:r>
              <a:rPr lang="en-US" sz="2200" kern="0" dirty="0">
                <a:solidFill>
                  <a:schemeClr val="tx1"/>
                </a:solidFill>
                <a:latin typeface="Arial"/>
                <a:cs typeface="Arial" charset="0"/>
              </a:rPr>
              <a:t> </a:t>
            </a:r>
            <a:r>
              <a:rPr lang="id-ID" sz="2200" kern="0" dirty="0">
                <a:solidFill>
                  <a:schemeClr val="tx1"/>
                </a:solidFill>
                <a:latin typeface="Arial"/>
                <a:cs typeface="Arial" charset="0"/>
              </a:rPr>
              <a:t>pembinaan dan pengawasan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 charset="0"/>
              </a:rPr>
              <a:t> TKWNA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 charset="0"/>
              </a:rPr>
              <a:t>secara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 charset="0"/>
              </a:rPr>
              <a:t>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 charset="0"/>
              </a:rPr>
              <a:t>terpadu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 charset="0"/>
              </a:rPr>
              <a:t> 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 charset="0"/>
                <a:sym typeface="Wingdings" panose="05000000000000000000" pitchFamily="2" charset="2"/>
              </a:rPr>
              <a:t> di</a:t>
            </a:r>
            <a:r>
              <a:rPr lang="id-ID" sz="2200" kern="0" dirty="0">
                <a:solidFill>
                  <a:schemeClr val="tx1"/>
                </a:solidFill>
                <a:latin typeface="Arial"/>
                <a:cs typeface="Arial"/>
              </a:rPr>
              <a:t> beberapa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</a:rPr>
              <a:t>provinsi</a:t>
            </a:r>
            <a:r>
              <a:rPr lang="id-ID" sz="2200" kern="0" dirty="0">
                <a:solidFill>
                  <a:schemeClr val="tx1"/>
                </a:solidFill>
                <a:latin typeface="Arial"/>
                <a:cs typeface="Arial"/>
              </a:rPr>
              <a:t>, Tim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</a:rPr>
              <a:t>Pengawasan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</a:rPr>
              <a:t> Orang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</a:rPr>
              <a:t>Asing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</a:rPr>
              <a:t> (Tim </a:t>
            </a:r>
            <a:r>
              <a:rPr lang="id-ID" sz="2200" kern="0" dirty="0">
                <a:solidFill>
                  <a:schemeClr val="tx1"/>
                </a:solidFill>
                <a:latin typeface="Arial"/>
                <a:cs typeface="Arial"/>
              </a:rPr>
              <a:t>PORA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</a:rPr>
              <a:t>)</a:t>
            </a:r>
            <a:r>
              <a:rPr lang="id-ID" sz="2200" kern="0" dirty="0">
                <a:solidFill>
                  <a:schemeClr val="tx1"/>
                </a:solidFill>
                <a:latin typeface="Arial"/>
                <a:cs typeface="Arial"/>
              </a:rPr>
              <a:t> Daerah belum melibatkan 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id-ID" sz="2200" kern="0" dirty="0">
                <a:solidFill>
                  <a:schemeClr val="tx1"/>
                </a:solidFill>
                <a:latin typeface="Arial"/>
                <a:cs typeface="Arial"/>
              </a:rPr>
              <a:t>Dinas Kesehatan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id-ID" sz="2200" kern="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en-US" sz="2200" kern="0" dirty="0">
              <a:solidFill>
                <a:schemeClr val="tx1"/>
              </a:solidFill>
              <a:latin typeface="Arial"/>
              <a:cs typeface="Arial"/>
            </a:endParaRPr>
          </a:p>
          <a:p>
            <a:pPr marL="442913" indent="-442913" defTabSz="914400" eaLnBrk="0" fontAlgn="base" hangingPunct="0"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 startAt="4"/>
            </a:pP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Kebijakan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bebas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 visa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kunjungan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 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perlu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diwaspadai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sebagai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celah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masuknya</a:t>
            </a:r>
            <a:r>
              <a:rPr lang="en-GB" sz="2200" kern="0" dirty="0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 TKWNA </a:t>
            </a:r>
            <a:r>
              <a:rPr lang="en-GB" sz="2200" kern="0" dirty="0" err="1">
                <a:solidFill>
                  <a:schemeClr val="tx1"/>
                </a:solidFill>
                <a:latin typeface="Arial"/>
                <a:cs typeface="Arial"/>
                <a:sym typeface="Wingdings" pitchFamily="2" charset="2"/>
              </a:rPr>
              <a:t>ilegal</a:t>
            </a:r>
            <a:endParaRPr lang="en-GB" sz="2200" kern="0" dirty="0">
              <a:solidFill>
                <a:schemeClr val="tx1"/>
              </a:solidFill>
              <a:latin typeface="Arial"/>
              <a:cs typeface="Arial"/>
              <a:sym typeface="Wingdings" pitchFamily="2" charset="2"/>
            </a:endParaRPr>
          </a:p>
          <a:p>
            <a:pPr marL="442913" indent="-442913" defTabSz="914400" eaLnBrk="0" fontAlgn="base" hangingPunct="0"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 startAt="4"/>
            </a:pPr>
            <a:r>
              <a:rPr lang="en-US" sz="2200" kern="0" dirty="0" err="1">
                <a:solidFill>
                  <a:schemeClr val="tx1"/>
                </a:solidFill>
                <a:latin typeface="Arial"/>
                <a:cs typeface="Arial" charset="0"/>
              </a:rPr>
              <a:t>Perlunya</a:t>
            </a:r>
            <a:r>
              <a:rPr lang="en-US" sz="2200" kern="0" dirty="0">
                <a:solidFill>
                  <a:schemeClr val="tx1"/>
                </a:solidFill>
                <a:latin typeface="Arial"/>
                <a:cs typeface="Arial" charset="0"/>
              </a:rPr>
              <a:t> </a:t>
            </a:r>
            <a:r>
              <a:rPr lang="en-US" sz="2200" kern="0" dirty="0" err="1">
                <a:solidFill>
                  <a:schemeClr val="tx1"/>
                </a:solidFill>
                <a:latin typeface="Arial"/>
                <a:cs typeface="Arial" charset="0"/>
              </a:rPr>
              <a:t>penguatan</a:t>
            </a:r>
            <a:r>
              <a:rPr lang="en-US" sz="2200" kern="0" dirty="0">
                <a:solidFill>
                  <a:schemeClr val="tx1"/>
                </a:solidFill>
                <a:latin typeface="Arial"/>
                <a:cs typeface="Arial" charset="0"/>
              </a:rPr>
              <a:t> </a:t>
            </a:r>
            <a:r>
              <a:rPr lang="en-US" sz="2200" kern="0" dirty="0" err="1">
                <a:solidFill>
                  <a:schemeClr val="tx1"/>
                </a:solidFill>
                <a:latin typeface="Arial"/>
                <a:cs typeface="Arial" charset="0"/>
              </a:rPr>
              <a:t>implementasi</a:t>
            </a:r>
            <a:r>
              <a:rPr lang="en-US" sz="2200" kern="0" dirty="0">
                <a:solidFill>
                  <a:schemeClr val="tx1"/>
                </a:solidFill>
                <a:latin typeface="Arial"/>
                <a:cs typeface="Arial" charset="0"/>
              </a:rPr>
              <a:t> </a:t>
            </a:r>
            <a:r>
              <a:rPr lang="id-ID" sz="2200" kern="0" dirty="0">
                <a:solidFill>
                  <a:schemeClr val="tx1"/>
                </a:solidFill>
                <a:latin typeface="Arial"/>
                <a:cs typeface="Arial" charset="0"/>
              </a:rPr>
              <a:t>regulasi domestik</a:t>
            </a:r>
            <a:endParaRPr lang="en-US" sz="2200" kern="0" dirty="0">
              <a:solidFill>
                <a:schemeClr val="tx1"/>
              </a:solidFill>
              <a:latin typeface="Arial"/>
              <a:cs typeface="Arial" charset="0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ClrTx/>
              <a:buSzPct val="100000"/>
              <a:buNone/>
            </a:pPr>
            <a:endParaRPr lang="id-ID" sz="2600" dirty="0">
              <a:solidFill>
                <a:schemeClr val="tx1"/>
              </a:solidFill>
              <a:sym typeface="Wingdings" pitchFamily="2" charset="2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Tx/>
              <a:buSzPct val="100000"/>
            </a:pPr>
            <a:endParaRPr lang="id-ID" sz="2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223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2732314" y="1832429"/>
            <a:ext cx="7304314" cy="4853136"/>
          </a:xfrm>
        </p:spPr>
        <p:txBody>
          <a:bodyPr>
            <a:normAutofit/>
          </a:bodyPr>
          <a:lstStyle/>
          <a:p>
            <a:pPr marL="631825" indent="-631825">
              <a:buNone/>
            </a:pPr>
            <a:r>
              <a:rPr lang="en-US" sz="6600" dirty="0"/>
              <a:t>I. REGULASI TERKAIT SDMK WNA</a:t>
            </a:r>
          </a:p>
        </p:txBody>
      </p:sp>
    </p:spTree>
    <p:extLst>
      <p:ext uri="{BB962C8B-B14F-4D97-AF65-F5344CB8AC3E}">
        <p14:creationId xmlns:p14="http://schemas.microsoft.com/office/powerpoint/2010/main" val="3132368948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own Arrow 5"/>
          <p:cNvSpPr/>
          <p:nvPr/>
        </p:nvSpPr>
        <p:spPr>
          <a:xfrm>
            <a:off x="5830889" y="6315076"/>
            <a:ext cx="890587" cy="569913"/>
          </a:xfrm>
          <a:prstGeom prst="downArrow">
            <a:avLst/>
          </a:prstGeom>
          <a:solidFill>
            <a:srgbClr val="FF000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 6"/>
          <p:cNvSpPr/>
          <p:nvPr/>
        </p:nvSpPr>
        <p:spPr>
          <a:xfrm>
            <a:off x="4137026" y="5746751"/>
            <a:ext cx="4278313" cy="1069975"/>
          </a:xfrm>
          <a:custGeom>
            <a:avLst/>
            <a:gdLst>
              <a:gd name="connsiteX0" fmla="*/ 0 w 4277275"/>
              <a:gd name="connsiteY0" fmla="*/ 0 h 1069318"/>
              <a:gd name="connsiteX1" fmla="*/ 4277275 w 4277275"/>
              <a:gd name="connsiteY1" fmla="*/ 0 h 1069318"/>
              <a:gd name="connsiteX2" fmla="*/ 4277275 w 4277275"/>
              <a:gd name="connsiteY2" fmla="*/ 1069318 h 1069318"/>
              <a:gd name="connsiteX3" fmla="*/ 0 w 4277275"/>
              <a:gd name="connsiteY3" fmla="*/ 1069318 h 1069318"/>
              <a:gd name="connsiteX4" fmla="*/ 0 w 4277275"/>
              <a:gd name="connsiteY4" fmla="*/ 0 h 1069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77275" h="1069318">
                <a:moveTo>
                  <a:pt x="0" y="0"/>
                </a:moveTo>
                <a:lnTo>
                  <a:pt x="4277275" y="0"/>
                </a:lnTo>
                <a:lnTo>
                  <a:pt x="4277275" y="1069318"/>
                </a:lnTo>
                <a:lnTo>
                  <a:pt x="0" y="106931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263144" tIns="263144" rIns="263144" bIns="263144" anchor="ctr"/>
          <a:lstStyle/>
          <a:p>
            <a:pPr algn="ctr" defTabSz="1644650">
              <a:lnSpc>
                <a:spcPct val="90000"/>
              </a:lnSpc>
              <a:spcAft>
                <a:spcPct val="35000"/>
              </a:spcAft>
              <a:defRPr/>
            </a:pPr>
            <a:endParaRPr lang="en-US" sz="37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Shape 10"/>
          <p:cNvSpPr/>
          <p:nvPr/>
        </p:nvSpPr>
        <p:spPr>
          <a:xfrm>
            <a:off x="2711450" y="1235412"/>
            <a:ext cx="6985000" cy="5001875"/>
          </a:xfrm>
          <a:prstGeom prst="funnel">
            <a:avLst/>
          </a:prstGeom>
          <a:ln w="38100" cmpd="sng">
            <a:solidFill>
              <a:srgbClr val="000000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Oval 11"/>
          <p:cNvSpPr/>
          <p:nvPr/>
        </p:nvSpPr>
        <p:spPr>
          <a:xfrm>
            <a:off x="5029200" y="4724400"/>
            <a:ext cx="2286000" cy="1512888"/>
          </a:xfrm>
          <a:prstGeom prst="ellipse">
            <a:avLst/>
          </a:prstGeom>
          <a:solidFill>
            <a:srgbClr val="7030A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latin typeface="Arial"/>
                <a:cs typeface="Arial"/>
              </a:rPr>
              <a:t>KKI-MTKI-KFN</a:t>
            </a:r>
          </a:p>
        </p:txBody>
      </p:sp>
      <p:sp>
        <p:nvSpPr>
          <p:cNvPr id="14" name="Oval 13"/>
          <p:cNvSpPr/>
          <p:nvPr/>
        </p:nvSpPr>
        <p:spPr>
          <a:xfrm>
            <a:off x="3048000" y="1503363"/>
            <a:ext cx="6300281" cy="189103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048000" y="1838326"/>
            <a:ext cx="6019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id-ID" sz="4000" dirty="0">
                <a:solidFill>
                  <a:srgbClr val="FFFFFF"/>
                </a:solidFill>
                <a:latin typeface="Calibri" pitchFamily="34" charset="0"/>
              </a:rPr>
              <a:t>KEMKES - KKI </a:t>
            </a:r>
            <a:endParaRPr lang="en-US" altLang="id-ID" sz="4000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0248" name="TextBox 14"/>
          <p:cNvSpPr txBox="1">
            <a:spLocks noChangeArrowheads="1"/>
          </p:cNvSpPr>
          <p:nvPr/>
        </p:nvSpPr>
        <p:spPr bwMode="auto">
          <a:xfrm>
            <a:off x="3742717" y="3582345"/>
            <a:ext cx="46303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algn="ctr"/>
            <a:r>
              <a:rPr lang="id-ID" altLang="id-ID" sz="2800" b="1" dirty="0">
                <a:latin typeface="Calibri" pitchFamily="34" charset="0"/>
              </a:rPr>
              <a:t>Tenaga </a:t>
            </a:r>
            <a:r>
              <a:rPr lang="en-US" altLang="id-ID" sz="2800" b="1" dirty="0" err="1">
                <a:latin typeface="Calibri" pitchFamily="34" charset="0"/>
              </a:rPr>
              <a:t>Kesehatan</a:t>
            </a:r>
            <a:r>
              <a:rPr lang="en-US" altLang="id-ID" sz="2800" b="1" dirty="0">
                <a:latin typeface="Calibri" pitchFamily="34" charset="0"/>
              </a:rPr>
              <a:t> </a:t>
            </a:r>
            <a:r>
              <a:rPr lang="en-US" altLang="id-ID" sz="2800" b="1" dirty="0" err="1">
                <a:latin typeface="Calibri" pitchFamily="34" charset="0"/>
              </a:rPr>
              <a:t>Warga</a:t>
            </a:r>
            <a:r>
              <a:rPr lang="en-US" altLang="id-ID" sz="2800" b="1" dirty="0">
                <a:latin typeface="Calibri" pitchFamily="34" charset="0"/>
              </a:rPr>
              <a:t> Negara</a:t>
            </a:r>
            <a:r>
              <a:rPr lang="id-ID" altLang="id-ID" sz="2800" b="1" dirty="0">
                <a:latin typeface="Calibri" pitchFamily="34" charset="0"/>
              </a:rPr>
              <a:t> Asing</a:t>
            </a:r>
            <a:endParaRPr lang="en-US" altLang="id-ID" sz="2800" b="1" dirty="0">
              <a:latin typeface="Calibri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51763" y="5221448"/>
            <a:ext cx="2514600" cy="1439862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dirty="0" err="1">
                <a:solidFill>
                  <a:schemeClr val="tx1"/>
                </a:solidFill>
              </a:rPr>
              <a:t>Regulasi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Domestik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11287" y="3662348"/>
            <a:ext cx="2016125" cy="1439862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err="1">
                <a:solidFill>
                  <a:schemeClr val="tx1"/>
                </a:solidFill>
              </a:rPr>
              <a:t>Regulasi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Umum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0251" name="Title 17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639762"/>
          </a:xfrm>
        </p:spPr>
        <p:txBody>
          <a:bodyPr/>
          <a:lstStyle/>
          <a:p>
            <a:pPr eaLnBrk="1" hangingPunct="1"/>
            <a:r>
              <a:rPr lang="id-ID" altLang="id-ID" sz="3200" b="1" dirty="0"/>
              <a:t>MASYARAKAT EKONOMI ASEAN</a:t>
            </a:r>
            <a:r>
              <a:rPr lang="en-US" altLang="id-ID" sz="3200" b="1" dirty="0"/>
              <a:t> </a:t>
            </a:r>
          </a:p>
        </p:txBody>
      </p:sp>
      <p:sp>
        <p:nvSpPr>
          <p:cNvPr id="10252" name="TextBox 18"/>
          <p:cNvSpPr txBox="1">
            <a:spLocks noChangeArrowheads="1"/>
          </p:cNvSpPr>
          <p:nvPr/>
        </p:nvSpPr>
        <p:spPr bwMode="auto">
          <a:xfrm>
            <a:off x="1524001" y="6457951"/>
            <a:ext cx="91563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id-ID" sz="1000">
                <a:latin typeface="Calibri" pitchFamily="34" charset="0"/>
              </a:rPr>
              <a:t>Slide BS, 2014</a:t>
            </a:r>
          </a:p>
        </p:txBody>
      </p:sp>
    </p:spTree>
    <p:extLst>
      <p:ext uri="{BB962C8B-B14F-4D97-AF65-F5344CB8AC3E}">
        <p14:creationId xmlns:p14="http://schemas.microsoft.com/office/powerpoint/2010/main" val="135302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3" grpId="0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6996" y="0"/>
            <a:ext cx="8911687" cy="624398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/>
              <a:t>REGULASI TERKAIT SDMK WNA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731" y="1159934"/>
            <a:ext cx="9504936" cy="4800600"/>
          </a:xfrm>
        </p:spPr>
        <p:txBody>
          <a:bodyPr>
            <a:noAutofit/>
          </a:bodyPr>
          <a:lstStyle/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id-ID" dirty="0">
                <a:cs typeface="Nirmala UI" panose="020B0502040204020203" pitchFamily="34" charset="0"/>
              </a:rPr>
              <a:t>Undang-Undang </a:t>
            </a:r>
            <a:r>
              <a:rPr lang="en-US" dirty="0">
                <a:cs typeface="Nirmala UI" panose="020B0502040204020203" pitchFamily="34" charset="0"/>
              </a:rPr>
              <a:t>n</a:t>
            </a:r>
            <a:r>
              <a:rPr lang="id-ID" dirty="0">
                <a:cs typeface="Nirmala UI" panose="020B0502040204020203" pitchFamily="34" charset="0"/>
              </a:rPr>
              <a:t>o</a:t>
            </a:r>
            <a:r>
              <a:rPr lang="en-GB" dirty="0">
                <a:cs typeface="Nirmala UI" panose="020B0502040204020203" pitchFamily="34" charset="0"/>
              </a:rPr>
              <a:t>.</a:t>
            </a:r>
            <a:r>
              <a:rPr lang="id-ID" dirty="0">
                <a:cs typeface="Nirmala UI" panose="020B0502040204020203" pitchFamily="34" charset="0"/>
              </a:rPr>
              <a:t> 29 tahun 2004 tentang Praktik Kedokteran</a:t>
            </a:r>
            <a:endParaRPr lang="en-GB" dirty="0">
              <a:cs typeface="Nirmala UI" panose="020B0502040204020203" pitchFamily="34" charset="0"/>
            </a:endParaRPr>
          </a:p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  <a:cs typeface="Nirmala UI" panose="020B0502040204020203" pitchFamily="34" charset="0"/>
              </a:rPr>
              <a:t>U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ndang-Undang </a:t>
            </a:r>
            <a:r>
              <a:rPr lang="en-US" dirty="0">
                <a:cs typeface="Nirmala UI" panose="020B0502040204020203" pitchFamily="34" charset="0"/>
              </a:rPr>
              <a:t>n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o</a:t>
            </a:r>
            <a:r>
              <a:rPr lang="en-GB" dirty="0">
                <a:solidFill>
                  <a:schemeClr val="tx1"/>
                </a:solidFill>
                <a:cs typeface="Nirmala UI" panose="020B0502040204020203" pitchFamily="34" charset="0"/>
              </a:rPr>
              <a:t>.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 36 tahun 2009 tentang Kesehatan</a:t>
            </a:r>
            <a:endParaRPr lang="en-GB" dirty="0">
              <a:solidFill>
                <a:schemeClr val="tx1"/>
              </a:solidFill>
              <a:cs typeface="Nirmala UI" panose="020B0502040204020203" pitchFamily="34" charset="0"/>
            </a:endParaRPr>
          </a:p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Undang- Undang </a:t>
            </a:r>
            <a:r>
              <a:rPr lang="en-US" dirty="0">
                <a:cs typeface="Nirmala UI" panose="020B0502040204020203" pitchFamily="34" charset="0"/>
              </a:rPr>
              <a:t>n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o</a:t>
            </a:r>
            <a:r>
              <a:rPr lang="en-GB" dirty="0">
                <a:solidFill>
                  <a:schemeClr val="tx1"/>
                </a:solidFill>
                <a:cs typeface="Nirmala UI" panose="020B0502040204020203" pitchFamily="34" charset="0"/>
              </a:rPr>
              <a:t>.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 44 tahun 2009 tentang Rumah Sakit</a:t>
            </a:r>
            <a:endParaRPr lang="en-GB" dirty="0">
              <a:solidFill>
                <a:schemeClr val="tx1"/>
              </a:solidFill>
              <a:cs typeface="Nirmala UI" panose="020B0502040204020203" pitchFamily="34" charset="0"/>
            </a:endParaRPr>
          </a:p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  <a:cs typeface="Nirmala UI" panose="020B0502040204020203" pitchFamily="34" charset="0"/>
              </a:rPr>
              <a:t>U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ndang-Undang </a:t>
            </a:r>
            <a:r>
              <a:rPr lang="en-US" dirty="0">
                <a:cs typeface="Nirmala UI" panose="020B0502040204020203" pitchFamily="34" charset="0"/>
              </a:rPr>
              <a:t>n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o</a:t>
            </a:r>
            <a:r>
              <a:rPr lang="en-GB" dirty="0">
                <a:solidFill>
                  <a:schemeClr val="tx1"/>
                </a:solidFill>
                <a:cs typeface="Nirmala UI" panose="020B0502040204020203" pitchFamily="34" charset="0"/>
              </a:rPr>
              <a:t>.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 36 tahun 2014 tentang Tenaga Kesehatan</a:t>
            </a:r>
          </a:p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Undang-Undang </a:t>
            </a:r>
            <a:r>
              <a:rPr lang="en-US" dirty="0">
                <a:cs typeface="Nirmala UI" panose="020B0502040204020203" pitchFamily="34" charset="0"/>
              </a:rPr>
              <a:t>n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o</a:t>
            </a:r>
            <a:r>
              <a:rPr lang="en-GB" dirty="0">
                <a:solidFill>
                  <a:schemeClr val="tx1"/>
                </a:solidFill>
                <a:cs typeface="Nirmala UI" panose="020B0502040204020203" pitchFamily="34" charset="0"/>
              </a:rPr>
              <a:t>.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 38 tahun 2014 tentang Keperawatan</a:t>
            </a:r>
            <a:endParaRPr lang="en-GB" dirty="0">
              <a:solidFill>
                <a:schemeClr val="tx1"/>
              </a:solidFill>
              <a:cs typeface="Nirmala UI" panose="020B0502040204020203" pitchFamily="34" charset="0"/>
            </a:endParaRPr>
          </a:p>
          <a:p>
            <a:pPr marL="284163" lvl="0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cs typeface="Nirmala UI" panose="020B0502040204020203" pitchFamily="34" charset="0"/>
              </a:rPr>
              <a:t>PP no. 103 </a:t>
            </a:r>
            <a:r>
              <a:rPr lang="en-GB" dirty="0" err="1">
                <a:solidFill>
                  <a:schemeClr val="tx1"/>
                </a:solidFill>
                <a:cs typeface="Nirmala UI" panose="020B0502040204020203" pitchFamily="34" charset="0"/>
              </a:rPr>
              <a:t>tahun</a:t>
            </a:r>
            <a:r>
              <a:rPr lang="en-GB" dirty="0">
                <a:solidFill>
                  <a:schemeClr val="tx1"/>
                </a:solidFill>
                <a:cs typeface="Nirmala UI" panose="020B0502040204020203" pitchFamily="34" charset="0"/>
              </a:rPr>
              <a:t> 2014 </a:t>
            </a:r>
            <a:r>
              <a:rPr lang="en-GB" dirty="0" err="1">
                <a:solidFill>
                  <a:schemeClr val="tx1"/>
                </a:solidFill>
                <a:cs typeface="Nirmala UI" panose="020B0502040204020203" pitchFamily="34" charset="0"/>
              </a:rPr>
              <a:t>tentang</a:t>
            </a:r>
            <a:r>
              <a:rPr lang="en-GB" dirty="0">
                <a:solidFill>
                  <a:schemeClr val="tx1"/>
                </a:solidFill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cs typeface="Nirmala UI" panose="020B0502040204020203" pitchFamily="34" charset="0"/>
              </a:rPr>
              <a:t>Pelayanan</a:t>
            </a:r>
            <a:r>
              <a:rPr lang="en-GB" dirty="0">
                <a:solidFill>
                  <a:schemeClr val="tx1"/>
                </a:solidFill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cs typeface="Nirmala UI" panose="020B0502040204020203" pitchFamily="34" charset="0"/>
              </a:rPr>
              <a:t>Kesehatan</a:t>
            </a:r>
            <a:r>
              <a:rPr lang="en-GB" dirty="0">
                <a:solidFill>
                  <a:schemeClr val="tx1"/>
                </a:solidFill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cs typeface="Nirmala UI" panose="020B0502040204020203" pitchFamily="34" charset="0"/>
              </a:rPr>
              <a:t>Tradisional</a:t>
            </a:r>
            <a:endParaRPr lang="en-GB" dirty="0">
              <a:solidFill>
                <a:schemeClr val="tx1"/>
              </a:solidFill>
              <a:cs typeface="Nirmala UI" panose="020B0502040204020203" pitchFamily="34" charset="0"/>
            </a:endParaRPr>
          </a:p>
          <a:p>
            <a:pPr marL="284163" lvl="0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  <a:cs typeface="Nirmala UI" panose="020B0502040204020203" pitchFamily="34" charset="0"/>
              </a:rPr>
              <a:t>P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ermenkes </a:t>
            </a:r>
            <a:r>
              <a:rPr lang="en-US" dirty="0">
                <a:solidFill>
                  <a:schemeClr val="tx1"/>
                </a:solidFill>
                <a:cs typeface="Nirmala UI" panose="020B0502040204020203" pitchFamily="34" charset="0"/>
              </a:rPr>
              <a:t>n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o.</a:t>
            </a:r>
            <a:r>
              <a:rPr lang="en-US" dirty="0">
                <a:solidFill>
                  <a:schemeClr val="tx1"/>
                </a:solidFill>
                <a:cs typeface="Nirmala UI" panose="020B0502040204020203" pitchFamily="34" charset="0"/>
              </a:rPr>
              <a:t> 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2052  tahun 2011 tentang Izin Praktik &amp; Pelaksanaan Praktik Kedokteran</a:t>
            </a:r>
          </a:p>
          <a:p>
            <a:pPr marL="284163" lvl="0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Permenkes </a:t>
            </a:r>
            <a:r>
              <a:rPr lang="en-US" dirty="0">
                <a:solidFill>
                  <a:schemeClr val="tx1"/>
                </a:solidFill>
                <a:cs typeface="Nirmala UI" panose="020B0502040204020203" pitchFamily="34" charset="0"/>
              </a:rPr>
              <a:t>n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o.</a:t>
            </a:r>
            <a:r>
              <a:rPr lang="en-US" dirty="0">
                <a:solidFill>
                  <a:schemeClr val="tx1"/>
                </a:solidFill>
                <a:cs typeface="Nirmala UI" panose="020B0502040204020203" pitchFamily="34" charset="0"/>
              </a:rPr>
              <a:t> </a:t>
            </a:r>
            <a:r>
              <a:rPr lang="id-ID" dirty="0">
                <a:solidFill>
                  <a:schemeClr val="tx1"/>
                </a:solidFill>
                <a:cs typeface="Nirmala UI" panose="020B0502040204020203" pitchFamily="34" charset="0"/>
              </a:rPr>
              <a:t>46 tahun 2013 tentang Registrasi Tenaga Kesehatan</a:t>
            </a:r>
            <a:endParaRPr lang="en-GB" dirty="0">
              <a:cs typeface="Nirmala UI" panose="020B0502040204020203" pitchFamily="34" charset="0"/>
            </a:endParaRPr>
          </a:p>
          <a:p>
            <a:pPr marL="284163" lvl="0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b="1" dirty="0">
                <a:solidFill>
                  <a:schemeClr val="tx1"/>
                </a:solidFill>
                <a:cs typeface="Nirmala UI" panose="020B0502040204020203" pitchFamily="34" charset="0"/>
              </a:rPr>
              <a:t>P</a:t>
            </a:r>
            <a:r>
              <a:rPr lang="id-ID" b="1" dirty="0">
                <a:solidFill>
                  <a:schemeClr val="tx1"/>
                </a:solidFill>
                <a:cs typeface="Nirmala UI" panose="020B0502040204020203" pitchFamily="34" charset="0"/>
              </a:rPr>
              <a:t>ermenkes </a:t>
            </a:r>
            <a:r>
              <a:rPr lang="en-US" b="1" dirty="0">
                <a:solidFill>
                  <a:schemeClr val="tx1"/>
                </a:solidFill>
                <a:cs typeface="Nirmala UI" panose="020B0502040204020203" pitchFamily="34" charset="0"/>
              </a:rPr>
              <a:t>n</a:t>
            </a:r>
            <a:r>
              <a:rPr lang="id-ID" b="1" dirty="0">
                <a:solidFill>
                  <a:schemeClr val="tx1"/>
                </a:solidFill>
                <a:cs typeface="Nirmala UI" panose="020B0502040204020203" pitchFamily="34" charset="0"/>
              </a:rPr>
              <a:t>o</a:t>
            </a:r>
            <a:r>
              <a:rPr lang="en-US" b="1" dirty="0">
                <a:solidFill>
                  <a:schemeClr val="tx1"/>
                </a:solidFill>
                <a:cs typeface="Nirmala UI" panose="020B0502040204020203" pitchFamily="34" charset="0"/>
              </a:rPr>
              <a:t>.</a:t>
            </a:r>
            <a:r>
              <a:rPr lang="id-ID" b="1" dirty="0">
                <a:solidFill>
                  <a:schemeClr val="tx1"/>
                </a:solidFill>
                <a:cs typeface="Nirmala UI" panose="020B0502040204020203" pitchFamily="34" charset="0"/>
              </a:rPr>
              <a:t> 67 </a:t>
            </a:r>
            <a:r>
              <a:rPr lang="en-US" b="1" dirty="0">
                <a:cs typeface="Nirmala UI" panose="020B0502040204020203" pitchFamily="34" charset="0"/>
              </a:rPr>
              <a:t>t</a:t>
            </a:r>
            <a:r>
              <a:rPr lang="id-ID" b="1" dirty="0">
                <a:solidFill>
                  <a:schemeClr val="tx1"/>
                </a:solidFill>
                <a:cs typeface="Nirmala UI" panose="020B0502040204020203" pitchFamily="34" charset="0"/>
              </a:rPr>
              <a:t>ahun 2013 tentang Pendayagunaan Tenaga Kesehatan Warga Negara Asing</a:t>
            </a:r>
            <a:endParaRPr lang="en-US" b="1" dirty="0">
              <a:solidFill>
                <a:schemeClr val="tx1"/>
              </a:solidFill>
              <a:cs typeface="Nirmala UI" panose="020B0502040204020203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609098" y="630320"/>
            <a:ext cx="8911687" cy="6243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400" b="1" dirty="0">
                <a:solidFill>
                  <a:srgbClr val="FF0000"/>
                </a:solidFill>
              </a:rPr>
              <a:t>BIDANG KESEHATAN</a:t>
            </a:r>
          </a:p>
        </p:txBody>
      </p:sp>
    </p:spTree>
    <p:extLst>
      <p:ext uri="{BB962C8B-B14F-4D97-AF65-F5344CB8AC3E}">
        <p14:creationId xmlns:p14="http://schemas.microsoft.com/office/powerpoint/2010/main" val="1968245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0663" y="5922"/>
            <a:ext cx="8911687" cy="624398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/>
              <a:t>REGULASI TERKAIT SDMK WNA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7864" y="1066800"/>
            <a:ext cx="9041083" cy="4800600"/>
          </a:xfrm>
        </p:spPr>
        <p:txBody>
          <a:bodyPr>
            <a:normAutofit fontScale="47500" lnSpcReduction="20000"/>
          </a:bodyPr>
          <a:lstStyle/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id-ID" sz="4200" dirty="0">
                <a:solidFill>
                  <a:schemeClr val="tx1"/>
                </a:solidFill>
                <a:cs typeface="Nirmala UI" panose="020B0502040204020203" pitchFamily="34" charset="0"/>
              </a:rPr>
              <a:t>Permenkes No.</a:t>
            </a:r>
            <a:r>
              <a:rPr lang="en-GB" sz="4200" dirty="0">
                <a:solidFill>
                  <a:schemeClr val="tx1"/>
                </a:solidFill>
                <a:cs typeface="Nirmala UI" panose="020B0502040204020203" pitchFamily="34" charset="0"/>
              </a:rPr>
              <a:t>9</a:t>
            </a:r>
            <a:r>
              <a:rPr lang="id-ID" sz="4200" dirty="0">
                <a:solidFill>
                  <a:schemeClr val="tx1"/>
                </a:solidFill>
                <a:cs typeface="Nirmala UI" panose="020B0502040204020203" pitchFamily="34" charset="0"/>
              </a:rPr>
              <a:t> tahun 201</a:t>
            </a:r>
            <a:r>
              <a:rPr lang="en-GB" sz="4200" dirty="0">
                <a:solidFill>
                  <a:schemeClr val="tx1"/>
                </a:solidFill>
                <a:cs typeface="Nirmala UI" panose="020B0502040204020203" pitchFamily="34" charset="0"/>
              </a:rPr>
              <a:t>4</a:t>
            </a:r>
            <a:r>
              <a:rPr lang="id-ID" sz="4200" dirty="0">
                <a:solidFill>
                  <a:schemeClr val="tx1"/>
                </a:solidFill>
                <a:cs typeface="Nirmala UI" panose="020B0502040204020203" pitchFamily="34" charset="0"/>
              </a:rPr>
              <a:t> tentang </a:t>
            </a:r>
            <a:r>
              <a:rPr lang="en-GB" sz="4200" dirty="0" err="1">
                <a:solidFill>
                  <a:schemeClr val="tx1"/>
                </a:solidFill>
                <a:cs typeface="Nirmala UI" panose="020B0502040204020203" pitchFamily="34" charset="0"/>
              </a:rPr>
              <a:t>Klinik</a:t>
            </a:r>
            <a:endParaRPr lang="en-GB" sz="4200" dirty="0">
              <a:solidFill>
                <a:schemeClr val="tx1"/>
              </a:solidFill>
              <a:cs typeface="Nirmala UI" panose="020B0502040204020203" pitchFamily="34" charset="0"/>
            </a:endParaRPr>
          </a:p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id-ID" sz="4200" dirty="0">
                <a:solidFill>
                  <a:srgbClr val="000000"/>
                </a:solidFill>
                <a:cs typeface="Nirmala UI" panose="020B0502040204020203" pitchFamily="34" charset="0"/>
              </a:rPr>
              <a:t>Permenkes </a:t>
            </a:r>
            <a:r>
              <a:rPr lang="en-GB" sz="4200" dirty="0">
                <a:solidFill>
                  <a:srgbClr val="000000"/>
                </a:solidFill>
                <a:cs typeface="Nirmala UI" panose="020B0502040204020203" pitchFamily="34" charset="0"/>
              </a:rPr>
              <a:t>n</a:t>
            </a:r>
            <a:r>
              <a:rPr lang="id-ID" sz="4200" dirty="0">
                <a:solidFill>
                  <a:srgbClr val="000000"/>
                </a:solidFill>
                <a:cs typeface="Nirmala UI" panose="020B0502040204020203" pitchFamily="34" charset="0"/>
              </a:rPr>
              <a:t>o 56 Tahun 2014 tentang Klasifikasi dan Perizinan Rumah Sakit </a:t>
            </a:r>
            <a:endParaRPr lang="id-ID" sz="4200" b="1" dirty="0">
              <a:solidFill>
                <a:srgbClr val="000000"/>
              </a:solidFill>
              <a:cs typeface="Nirmala UI" panose="020B0502040204020203" pitchFamily="34" charset="0"/>
            </a:endParaRPr>
          </a:p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sz="4200" dirty="0" err="1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Perkonsil</a:t>
            </a:r>
            <a:r>
              <a:rPr lang="en-US" sz="4200" dirty="0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 no. 14 </a:t>
            </a:r>
            <a:r>
              <a:rPr lang="en-US" sz="4200" dirty="0" err="1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tahun</a:t>
            </a:r>
            <a:r>
              <a:rPr lang="en-US" sz="4200" dirty="0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 2013 </a:t>
            </a:r>
            <a:r>
              <a:rPr lang="en-US" sz="4200" dirty="0" err="1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tentang</a:t>
            </a:r>
            <a:r>
              <a:rPr lang="en-US" sz="4200" dirty="0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 </a:t>
            </a:r>
            <a:r>
              <a:rPr lang="en-US" sz="4200" dirty="0" err="1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Adaptasi</a:t>
            </a:r>
            <a:r>
              <a:rPr lang="en-US" sz="4200" dirty="0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 </a:t>
            </a:r>
            <a:r>
              <a:rPr lang="en-US" sz="4200" dirty="0" err="1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Dokter</a:t>
            </a:r>
            <a:r>
              <a:rPr lang="en-US" sz="4200" dirty="0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 </a:t>
            </a:r>
            <a:r>
              <a:rPr lang="en-US" sz="4200" dirty="0" err="1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dan</a:t>
            </a:r>
            <a:r>
              <a:rPr lang="en-US" sz="4200" dirty="0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 </a:t>
            </a:r>
            <a:r>
              <a:rPr lang="en-US" sz="4200" dirty="0" err="1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Dokter</a:t>
            </a:r>
            <a:r>
              <a:rPr lang="en-US" sz="4200" dirty="0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 Gigi WNA</a:t>
            </a:r>
            <a:endParaRPr lang="en-US" sz="4200" dirty="0">
              <a:cs typeface="Nirmala UI" panose="020B0502040204020203" pitchFamily="34" charset="0"/>
            </a:endParaRPr>
          </a:p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id-ID" sz="4500" dirty="0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Perkonsil no</a:t>
            </a:r>
            <a:r>
              <a:rPr lang="en-GB" sz="4500" dirty="0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.</a:t>
            </a:r>
            <a:r>
              <a:rPr lang="id-ID" sz="4500" dirty="0">
                <a:solidFill>
                  <a:schemeClr val="tx1">
                    <a:lumMod val="95000"/>
                    <a:lumOff val="5000"/>
                  </a:schemeClr>
                </a:solidFill>
                <a:cs typeface="Nirmala UI" panose="020B0502040204020203" pitchFamily="34" charset="0"/>
              </a:rPr>
              <a:t> 17 tahun 2013 tentang Registrasi Sementara dan Registrasi Bersyarat Dokter dan Dokter Gigi WNA</a:t>
            </a:r>
            <a:endParaRPr lang="en-US" sz="4500" dirty="0">
              <a:solidFill>
                <a:schemeClr val="tx1">
                  <a:lumMod val="95000"/>
                  <a:lumOff val="5000"/>
                </a:schemeClr>
              </a:solidFill>
              <a:cs typeface="Nirmala UI" panose="020B0502040204020203" pitchFamily="34" charset="0"/>
            </a:endParaRPr>
          </a:p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id-ID" sz="4500" dirty="0">
                <a:cs typeface="Nirmala UI" panose="020B0502040204020203" pitchFamily="34" charset="0"/>
              </a:rPr>
              <a:t>Perkonsil no 22 tahun 2014 tentang Persetujuan Alih Ilmu Pengetahuan dan Teknologi Kedokteran/Kedokteran Gigi</a:t>
            </a:r>
          </a:p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endParaRPr lang="en-GB" sz="4200" dirty="0">
              <a:cs typeface="Nirmala UI" panose="020B0502040204020203" pitchFamily="34" charset="0"/>
            </a:endParaRPr>
          </a:p>
          <a:p>
            <a:pPr marL="284163" indent="-284163">
              <a:lnSpc>
                <a:spcPct val="170000"/>
              </a:lnSpc>
              <a:spcBef>
                <a:spcPts val="0"/>
              </a:spcBef>
              <a:buFont typeface="Wingdings" pitchFamily="2" charset="2"/>
              <a:buChar char="Ø"/>
            </a:pPr>
            <a:endParaRPr lang="id-ID" dirty="0">
              <a:solidFill>
                <a:schemeClr val="tx1"/>
              </a:solidFill>
              <a:cs typeface="Nirmala UI" panose="020B0502040204020203" pitchFamily="34" charset="0"/>
            </a:endParaRPr>
          </a:p>
          <a:p>
            <a:pPr marL="284163" indent="-284163">
              <a:buNone/>
            </a:pPr>
            <a:endParaRPr lang="id-ID" dirty="0">
              <a:cs typeface="Nirmala UI" panose="020B0502040204020203" pitchFamily="34" charset="0"/>
            </a:endParaRPr>
          </a:p>
          <a:p>
            <a:endParaRPr lang="en-GB" dirty="0">
              <a:cs typeface="Nirmala UI" panose="020B0502040204020203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609098" y="630320"/>
            <a:ext cx="8911687" cy="6243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400" b="1" dirty="0">
                <a:solidFill>
                  <a:srgbClr val="FF0000"/>
                </a:solidFill>
              </a:rPr>
              <a:t>BIDANG KESEHATAN</a:t>
            </a:r>
          </a:p>
        </p:txBody>
      </p:sp>
    </p:spTree>
    <p:extLst>
      <p:ext uri="{BB962C8B-B14F-4D97-AF65-F5344CB8AC3E}">
        <p14:creationId xmlns:p14="http://schemas.microsoft.com/office/powerpoint/2010/main" val="2955741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2440" y="-30917"/>
            <a:ext cx="8911687" cy="624398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/>
              <a:t>REGULASI TERKAIT SDMK WNA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42208" y="746542"/>
            <a:ext cx="8911687" cy="6243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400" b="1" dirty="0"/>
              <a:t>SEKTOR TERKAIT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320801" y="1524001"/>
            <a:ext cx="9738164" cy="48555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Undang-Undang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No. 37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1999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tentang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Hubungan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Luar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Negeri</a:t>
            </a:r>
            <a:endParaRPr lang="en-GB" dirty="0">
              <a:solidFill>
                <a:schemeClr val="tx1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pPr lvl="0"/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Undang-Undang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No. 13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2003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tentang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Ketenagakerjaan</a:t>
            </a:r>
            <a:endParaRPr lang="id-ID" dirty="0">
              <a:solidFill>
                <a:schemeClr val="tx1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pPr marL="352425" indent="-352425">
              <a:lnSpc>
                <a:spcPct val="120000"/>
              </a:lnSpc>
              <a:defRPr/>
            </a:pPr>
            <a:r>
              <a:rPr lang="en-US" altLang="id-ID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U</a:t>
            </a:r>
            <a:r>
              <a:rPr lang="id-ID" altLang="id-ID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ndang-Undang</a:t>
            </a:r>
            <a:r>
              <a:rPr lang="en-US" altLang="id-ID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No. 40 </a:t>
            </a:r>
            <a:r>
              <a:rPr lang="en-US" altLang="id-ID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US" altLang="id-ID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2007 </a:t>
            </a:r>
            <a:r>
              <a:rPr lang="en-US" altLang="id-ID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tentang</a:t>
            </a:r>
            <a:r>
              <a:rPr lang="en-US" altLang="id-ID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Perseroan </a:t>
            </a:r>
            <a:r>
              <a:rPr lang="en-US" altLang="id-ID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Terbatas</a:t>
            </a:r>
            <a:endParaRPr lang="id-ID" altLang="id-ID" dirty="0">
              <a:solidFill>
                <a:schemeClr val="tx1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pPr marL="352425" indent="-352425">
              <a:lnSpc>
                <a:spcPct val="120000"/>
              </a:lnSpc>
              <a:defRPr/>
            </a:pPr>
            <a:r>
              <a:rPr lang="id-ID" altLang="id-ID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Undang-Undang No. 25 tahun 2007 tentang Penanaman Modal</a:t>
            </a:r>
          </a:p>
          <a:p>
            <a:pPr lvl="0"/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Undang-Undang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No.  6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2011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tentang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Keimigrasian</a:t>
            </a:r>
            <a:endParaRPr lang="en-GB" dirty="0">
              <a:solidFill>
                <a:schemeClr val="tx1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Undang-Undang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No.17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2013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tentang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Organisasi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Kemasyarakatan</a:t>
            </a:r>
            <a:endParaRPr lang="en-GB" dirty="0">
              <a:solidFill>
                <a:schemeClr val="tx1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Undang-Undang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No. 23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2014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tentang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Pemerintahan</a:t>
            </a:r>
            <a:r>
              <a:rPr lang="en-GB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Daerah</a:t>
            </a:r>
            <a:endParaRPr lang="id-ID" dirty="0">
              <a:solidFill>
                <a:srgbClr val="7030A0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pPr marL="0" indent="0">
              <a:buNone/>
            </a:pPr>
            <a:endParaRPr lang="id-ID" dirty="0">
              <a:solidFill>
                <a:schemeClr val="tx1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pPr marL="0" indent="0">
              <a:buFont typeface="Wingdings 3" charset="2"/>
              <a:buNone/>
            </a:pPr>
            <a:endParaRPr lang="id-ID" dirty="0"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pPr marL="0" indent="0">
              <a:buNone/>
            </a:pPr>
            <a:endParaRPr lang="en-GB" dirty="0"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991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2440" y="-30917"/>
            <a:ext cx="8911687" cy="624398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/>
              <a:t>REGULASI TERKAIT SDMK WNA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739265" y="746541"/>
            <a:ext cx="8911687" cy="6243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400" b="1" dirty="0"/>
              <a:t>SEKTOR TERKAIT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405158" y="1524000"/>
            <a:ext cx="9738164" cy="3505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PP No. 38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2007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tentang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Pembagian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Urusan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Pemerintahan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antara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Pemerintah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,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Pemerintah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Daerah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Provinsi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dan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Pemerintah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Daerah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Kabupaten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/Kota</a:t>
            </a:r>
            <a:endParaRPr lang="id-ID" sz="2000" dirty="0">
              <a:solidFill>
                <a:schemeClr val="tx1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Perpres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No. 72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2014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tentang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Penggunaan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Tenaga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Kerja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Asing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serta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Pelaksanaan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Pendidikan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&amp;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Pelatihan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Tenaga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Kerja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Pendamping</a:t>
            </a:r>
            <a:endParaRPr lang="en-GB" sz="2000" dirty="0">
              <a:solidFill>
                <a:schemeClr val="tx1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Permenaker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No 16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2015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tentang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Tata Cara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Penggunaan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Tenaga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Kerja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Asing</a:t>
            </a:r>
            <a:endParaRPr lang="id-ID" sz="2000" dirty="0">
              <a:solidFill>
                <a:schemeClr val="tx1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Permenaker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No. 35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2015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tentang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Perubahan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atas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Permenaker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no 16 </a:t>
            </a:r>
            <a:r>
              <a:rPr lang="en-GB" sz="2000" dirty="0" err="1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tahun</a:t>
            </a:r>
            <a:r>
              <a:rPr lang="en-GB" sz="2000" dirty="0">
                <a:solidFill>
                  <a:schemeClr val="tx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 2015</a:t>
            </a:r>
            <a:endParaRPr lang="id-ID" sz="2000" dirty="0">
              <a:solidFill>
                <a:srgbClr val="7030A0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pPr marL="0" indent="0">
              <a:buNone/>
            </a:pPr>
            <a:endParaRPr lang="id-ID" sz="2000" dirty="0">
              <a:solidFill>
                <a:schemeClr val="tx1"/>
              </a:solidFill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pPr marL="0" indent="0">
              <a:buFont typeface="Wingdings 3" charset="2"/>
              <a:buNone/>
            </a:pPr>
            <a:endParaRPr lang="id-ID" sz="2000" dirty="0">
              <a:latin typeface="Nirmala UI" panose="020B0502040204020203" pitchFamily="34" charset="0"/>
              <a:cs typeface="Nirmala UI" panose="020B0502040204020203" pitchFamily="34" charset="0"/>
            </a:endParaRPr>
          </a:p>
          <a:p>
            <a:pPr marL="0" indent="0">
              <a:buNone/>
            </a:pPr>
            <a:endParaRPr lang="en-GB" sz="2000" dirty="0"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072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433671" y="691529"/>
            <a:ext cx="7489372" cy="4853136"/>
          </a:xfrm>
        </p:spPr>
        <p:txBody>
          <a:bodyPr>
            <a:normAutofit/>
          </a:bodyPr>
          <a:lstStyle/>
          <a:p>
            <a:pPr marL="914400" indent="-914400">
              <a:buNone/>
            </a:pPr>
            <a:r>
              <a:rPr lang="en-US" sz="6600" dirty="0"/>
              <a:t>II. KEBIJAKAN PENDAYAGUNAAN SDMK WNA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0216" y="3132307"/>
            <a:ext cx="4414534" cy="3453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194463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Box 1"/>
          <p:cNvSpPr txBox="1">
            <a:spLocks noChangeArrowheads="1"/>
          </p:cNvSpPr>
          <p:nvPr/>
        </p:nvSpPr>
        <p:spPr bwMode="auto">
          <a:xfrm>
            <a:off x="1422400" y="1795011"/>
            <a:ext cx="89408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id-ID" sz="3200" b="1" dirty="0">
                <a:solidFill>
                  <a:srgbClr val="7030A0"/>
                </a:solidFill>
              </a:rPr>
              <a:t>KEBIJAKAN PENDAYAGUNAAN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  <a:r>
              <a:rPr lang="id-ID" sz="3200" b="1" dirty="0">
                <a:solidFill>
                  <a:srgbClr val="7030A0"/>
                </a:solidFill>
              </a:rPr>
              <a:t>TKWNA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</a:rPr>
              <a:t>DALAM UU 36 TAHUN 2014 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</a:rPr>
              <a:t>TENTANG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</a:rPr>
              <a:t>TENAGA KESEHATAN</a:t>
            </a:r>
            <a:endParaRPr lang="id-ID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332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0" y="914400"/>
            <a:ext cx="8229600" cy="868362"/>
          </a:xfrm>
          <a:solidFill>
            <a:srgbClr val="92D050"/>
          </a:solidFill>
        </p:spPr>
        <p:txBody>
          <a:bodyPr anchor="ctr">
            <a:normAutofit/>
          </a:bodyPr>
          <a:lstStyle/>
          <a:p>
            <a:pPr algn="ctr">
              <a:defRPr/>
            </a:pPr>
            <a:r>
              <a:rPr lang="id-ID" sz="2800" b="1" dirty="0">
                <a:solidFill>
                  <a:schemeClr val="tx1"/>
                </a:solidFill>
                <a:latin typeface="+mn-lt"/>
              </a:rPr>
              <a:t>PENDAYAGUNAAN TENAGA KESEHATAN</a:t>
            </a:r>
          </a:p>
        </p:txBody>
      </p:sp>
      <p:graphicFrame>
        <p:nvGraphicFramePr>
          <p:cNvPr id="6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9377224"/>
              </p:ext>
            </p:extLst>
          </p:nvPr>
        </p:nvGraphicFramePr>
        <p:xfrm>
          <a:off x="1625600" y="1778232"/>
          <a:ext cx="9042400" cy="484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44678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71356"/>
            <a:ext cx="8911687" cy="1280890"/>
          </a:xfrm>
          <a:solidFill>
            <a:srgbClr val="92D050"/>
          </a:solidFill>
        </p:spPr>
        <p:txBody>
          <a:bodyPr anchor="ctr"/>
          <a:lstStyle/>
          <a:p>
            <a:pPr algn="ctr">
              <a:defRPr/>
            </a:pPr>
            <a:r>
              <a:rPr lang="id-ID" sz="2800" b="1" dirty="0">
                <a:solidFill>
                  <a:srgbClr val="FF0000"/>
                </a:solidFill>
                <a:latin typeface="+mn-lt"/>
              </a:rPr>
              <a:t>PENDAYAGUNAAN</a:t>
            </a:r>
            <a:r>
              <a:rPr lang="id-ID" sz="2800" b="1" dirty="0">
                <a:solidFill>
                  <a:schemeClr val="tx1"/>
                </a:solidFill>
                <a:latin typeface="+mn-lt"/>
              </a:rPr>
              <a:t> NAKES WNI LULUSAN LN DAN </a:t>
            </a:r>
            <a:r>
              <a:rPr lang="id-ID" sz="2800" b="1" dirty="0">
                <a:solidFill>
                  <a:srgbClr val="FF0000"/>
                </a:solidFill>
                <a:latin typeface="+mn-lt"/>
              </a:rPr>
              <a:t>NAKES WNA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3558829"/>
              </p:ext>
            </p:extLst>
          </p:nvPr>
        </p:nvGraphicFramePr>
        <p:xfrm>
          <a:off x="23368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68514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9398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l">
              <a:defRPr/>
            </a:pPr>
            <a:r>
              <a:rPr lang="id-ID" sz="2800" b="1" dirty="0">
                <a:solidFill>
                  <a:schemeClr val="tx1"/>
                </a:solidFill>
                <a:latin typeface="+mn-lt"/>
              </a:rPr>
              <a:t>TENAGA KESEHATAN WARGA NEGARA ASING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095472" y="2285992"/>
          <a:ext cx="8229600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Down Arrow Callout 3"/>
          <p:cNvSpPr/>
          <p:nvPr/>
        </p:nvSpPr>
        <p:spPr>
          <a:xfrm>
            <a:off x="2095501" y="1357313"/>
            <a:ext cx="8072439" cy="914400"/>
          </a:xfrm>
          <a:prstGeom prst="downArrow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b="1" dirty="0">
                <a:solidFill>
                  <a:schemeClr val="tx1"/>
                </a:solidFill>
              </a:rPr>
              <a:t>EVALUASI KOMPETENSI</a:t>
            </a:r>
          </a:p>
        </p:txBody>
      </p:sp>
      <p:sp>
        <p:nvSpPr>
          <p:cNvPr id="6" name="Rectangle 5"/>
          <p:cNvSpPr/>
          <p:nvPr/>
        </p:nvSpPr>
        <p:spPr>
          <a:xfrm>
            <a:off x="2024063" y="4429128"/>
            <a:ext cx="8286751" cy="5000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2000" b="1" dirty="0">
                <a:solidFill>
                  <a:schemeClr val="tx1"/>
                </a:solidFill>
              </a:rPr>
              <a:t>SURAT TANDA  REGISTRASI SEMENTARA</a:t>
            </a:r>
          </a:p>
        </p:txBody>
      </p:sp>
      <p:sp>
        <p:nvSpPr>
          <p:cNvPr id="7" name="Rectangle 6"/>
          <p:cNvSpPr/>
          <p:nvPr/>
        </p:nvSpPr>
        <p:spPr>
          <a:xfrm>
            <a:off x="2095500" y="5214938"/>
            <a:ext cx="8286751" cy="50006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2000" b="1" dirty="0">
                <a:solidFill>
                  <a:schemeClr val="tx1"/>
                </a:solidFill>
              </a:rPr>
              <a:t>SURAT IZIN PRAKTIK</a:t>
            </a:r>
          </a:p>
        </p:txBody>
      </p:sp>
      <p:sp>
        <p:nvSpPr>
          <p:cNvPr id="8" name="Rectangle 7"/>
          <p:cNvSpPr/>
          <p:nvPr/>
        </p:nvSpPr>
        <p:spPr>
          <a:xfrm>
            <a:off x="2024063" y="6000753"/>
            <a:ext cx="8286751" cy="50006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2000" b="1" dirty="0">
                <a:solidFill>
                  <a:schemeClr val="tx1"/>
                </a:solidFill>
              </a:rPr>
              <a:t>ALIH ILMU PENGETAHUAN DAN TEKNOLOGI</a:t>
            </a:r>
          </a:p>
        </p:txBody>
      </p:sp>
      <p:sp>
        <p:nvSpPr>
          <p:cNvPr id="9" name="Down Arrow 8"/>
          <p:cNvSpPr/>
          <p:nvPr/>
        </p:nvSpPr>
        <p:spPr>
          <a:xfrm>
            <a:off x="5881690" y="4214813"/>
            <a:ext cx="555625" cy="2143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0" name="Down Arrow 9"/>
          <p:cNvSpPr/>
          <p:nvPr/>
        </p:nvSpPr>
        <p:spPr>
          <a:xfrm>
            <a:off x="5881690" y="5000628"/>
            <a:ext cx="555625" cy="214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1" name="Down Arrow 10"/>
          <p:cNvSpPr/>
          <p:nvPr/>
        </p:nvSpPr>
        <p:spPr>
          <a:xfrm>
            <a:off x="5881690" y="5786438"/>
            <a:ext cx="555625" cy="2143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87003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Box 1"/>
          <p:cNvSpPr txBox="1">
            <a:spLocks noChangeArrowheads="1"/>
          </p:cNvSpPr>
          <p:nvPr/>
        </p:nvSpPr>
        <p:spPr bwMode="auto">
          <a:xfrm>
            <a:off x="1554284" y="1715881"/>
            <a:ext cx="8940800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d-ID" sz="3200" b="1" dirty="0">
                <a:solidFill>
                  <a:srgbClr val="7030A0"/>
                </a:solidFill>
              </a:rPr>
              <a:t>PENDAYAGUNAAN TKWNA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</a:rPr>
              <a:t>SECARA DETIL DIATUR DALAM</a:t>
            </a:r>
          </a:p>
          <a:p>
            <a:pPr algn="ctr"/>
            <a:endParaRPr lang="en-GB" sz="3200" b="1" dirty="0">
              <a:solidFill>
                <a:srgbClr val="7030A0"/>
              </a:solidFill>
            </a:endParaRPr>
          </a:p>
          <a:p>
            <a:pPr algn="ctr"/>
            <a:endParaRPr lang="en-GB" sz="3200" b="1" dirty="0">
              <a:solidFill>
                <a:srgbClr val="7030A0"/>
              </a:solidFill>
            </a:endParaRPr>
          </a:p>
          <a:p>
            <a:pPr algn="ctr"/>
            <a:endParaRPr lang="en-GB" sz="3200" b="1" dirty="0">
              <a:solidFill>
                <a:srgbClr val="7030A0"/>
              </a:solidFill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</a:rPr>
              <a:t>PERMENKES NO.67 TAHUN 2013</a:t>
            </a:r>
          </a:p>
          <a:p>
            <a:pPr algn="ctr"/>
            <a:r>
              <a:rPr lang="en-GB" sz="3200" b="1" dirty="0">
                <a:solidFill>
                  <a:srgbClr val="FF0000"/>
                </a:solidFill>
              </a:rPr>
              <a:t>TENTANG </a:t>
            </a:r>
          </a:p>
          <a:p>
            <a:pPr algn="ctr"/>
            <a:r>
              <a:rPr lang="en-GB" sz="3200" b="1" dirty="0">
                <a:solidFill>
                  <a:srgbClr val="FF0000"/>
                </a:solidFill>
              </a:rPr>
              <a:t>PENDAYAGUNAAN TKWNA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5181600" y="3384176"/>
            <a:ext cx="1422400" cy="685800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991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554018"/>
          </a:xfrm>
        </p:spPr>
        <p:txBody>
          <a:bodyPr>
            <a:normAutofit/>
          </a:bodyPr>
          <a:lstStyle/>
          <a:p>
            <a:r>
              <a:rPr lang="en-US" sz="2800" dirty="0" err="1"/>
              <a:t>Prinsip-prinsip</a:t>
            </a:r>
            <a:r>
              <a:rPr lang="en-US" sz="2800" dirty="0"/>
              <a:t> </a:t>
            </a:r>
            <a:r>
              <a:rPr lang="en-US" sz="2800" dirty="0" err="1"/>
              <a:t>pendayagunaan</a:t>
            </a:r>
            <a:r>
              <a:rPr lang="en-US" sz="2800" dirty="0"/>
              <a:t> TKWNA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9969501"/>
              </p:ext>
            </p:extLst>
          </p:nvPr>
        </p:nvGraphicFramePr>
        <p:xfrm>
          <a:off x="1524001" y="1371600"/>
          <a:ext cx="94488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64337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1137" y="5770547"/>
            <a:ext cx="1787898" cy="11226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7785" y="3005895"/>
            <a:ext cx="2340961" cy="21360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2031" y="575876"/>
            <a:ext cx="3105150" cy="1476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117" y="3005895"/>
            <a:ext cx="3028913" cy="2136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5539" y="733762"/>
            <a:ext cx="9286993" cy="630218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TKWNA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7003577"/>
              </p:ext>
            </p:extLst>
          </p:nvPr>
        </p:nvGraphicFramePr>
        <p:xfrm>
          <a:off x="2113553" y="1592960"/>
          <a:ext cx="9061574" cy="4961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3" name="Down Arrow 2"/>
          <p:cNvSpPr/>
          <p:nvPr/>
        </p:nvSpPr>
        <p:spPr>
          <a:xfrm>
            <a:off x="6631640" y="2939045"/>
            <a:ext cx="420159" cy="228600"/>
          </a:xfrm>
          <a:prstGeom prst="downArrow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 Arrow 5"/>
          <p:cNvSpPr/>
          <p:nvPr/>
        </p:nvSpPr>
        <p:spPr>
          <a:xfrm>
            <a:off x="5636558" y="3891371"/>
            <a:ext cx="203200" cy="308769"/>
          </a:xfrm>
          <a:prstGeom prst="rightArrow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Arrow 6"/>
          <p:cNvSpPr/>
          <p:nvPr/>
        </p:nvSpPr>
        <p:spPr>
          <a:xfrm>
            <a:off x="7769286" y="3891371"/>
            <a:ext cx="304800" cy="308769"/>
          </a:xfrm>
          <a:prstGeom prst="leftArrow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Up Arrow 7"/>
          <p:cNvSpPr/>
          <p:nvPr/>
        </p:nvSpPr>
        <p:spPr>
          <a:xfrm>
            <a:off x="6644340" y="4913391"/>
            <a:ext cx="420157" cy="228600"/>
          </a:xfrm>
          <a:prstGeom prst="upArrow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8738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0" y="2398059"/>
            <a:ext cx="7772400" cy="4214841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id-ID" sz="6000" b="1" dirty="0">
                <a:solidFill>
                  <a:srgbClr val="002060"/>
                </a:solidFill>
              </a:rPr>
              <a:t>MEKANISME PERIZINAN DAN REKOMENDASI</a:t>
            </a:r>
            <a:r>
              <a:rPr lang="en-US" sz="6000" b="1" dirty="0">
                <a:solidFill>
                  <a:srgbClr val="002060"/>
                </a:solidFill>
              </a:rPr>
              <a:t> </a:t>
            </a:r>
            <a:endParaRPr lang="id-ID" sz="6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7192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7282634"/>
              </p:ext>
            </p:extLst>
          </p:nvPr>
        </p:nvGraphicFramePr>
        <p:xfrm>
          <a:off x="1306732" y="1295400"/>
          <a:ext cx="9753600" cy="4808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532416" y="76200"/>
            <a:ext cx="949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REKOMENDASI PENDAYAGUNAAN TENAGA KERJA ASING (TKA)</a:t>
            </a:r>
          </a:p>
        </p:txBody>
      </p:sp>
    </p:spTree>
    <p:extLst>
      <p:ext uri="{BB962C8B-B14F-4D97-AF65-F5344CB8AC3E}">
        <p14:creationId xmlns:p14="http://schemas.microsoft.com/office/powerpoint/2010/main" val="3227112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1788" y="1680883"/>
            <a:ext cx="9448800" cy="4952106"/>
          </a:xfrm>
        </p:spPr>
        <p:txBody>
          <a:bodyPr>
            <a:normAutofit/>
          </a:bodyPr>
          <a:lstStyle/>
          <a:p>
            <a:pPr algn="just"/>
            <a:r>
              <a:rPr lang="en-US" sz="2000" dirty="0" err="1"/>
              <a:t>Perizinan</a:t>
            </a:r>
            <a:r>
              <a:rPr lang="en-US" sz="2000" dirty="0"/>
              <a:t> </a:t>
            </a:r>
            <a:r>
              <a:rPr lang="en-US" sz="2000" dirty="0" err="1"/>
              <a:t>terkait</a:t>
            </a:r>
            <a:r>
              <a:rPr lang="en-US" sz="2000" dirty="0"/>
              <a:t> </a:t>
            </a:r>
            <a:r>
              <a:rPr lang="en-US" sz="2000" dirty="0" err="1"/>
              <a:t>pendayagunaan</a:t>
            </a:r>
            <a:r>
              <a:rPr lang="en-US" sz="2000" dirty="0"/>
              <a:t> SDMK WNA di Indonesia, </a:t>
            </a:r>
            <a:r>
              <a:rPr lang="en-US" sz="2000" dirty="0" err="1"/>
              <a:t>melalui</a:t>
            </a:r>
            <a:r>
              <a:rPr lang="en-US" sz="2000" dirty="0"/>
              <a:t> </a:t>
            </a:r>
            <a:r>
              <a:rPr lang="en-US" sz="2000" dirty="0" err="1"/>
              <a:t>pusat</a:t>
            </a:r>
            <a:r>
              <a:rPr lang="en-US" sz="2000" dirty="0"/>
              <a:t>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en-US" sz="2000" dirty="0" err="1">
                <a:sym typeface="Wingdings" panose="05000000000000000000" pitchFamily="2" charset="2"/>
              </a:rPr>
              <a:t>Kementerian</a:t>
            </a:r>
            <a:r>
              <a:rPr lang="en-US" sz="2000" dirty="0">
                <a:sym typeface="Wingdings" panose="05000000000000000000" pitchFamily="2" charset="2"/>
              </a:rPr>
              <a:t> </a:t>
            </a:r>
            <a:r>
              <a:rPr lang="en-US" sz="2000" dirty="0" err="1">
                <a:sym typeface="Wingdings" panose="05000000000000000000" pitchFamily="2" charset="2"/>
              </a:rPr>
              <a:t>Kesehatan</a:t>
            </a:r>
            <a:r>
              <a:rPr lang="en-US" sz="2000" dirty="0">
                <a:sym typeface="Wingdings" panose="05000000000000000000" pitchFamily="2" charset="2"/>
              </a:rPr>
              <a:t> </a:t>
            </a:r>
            <a:r>
              <a:rPr lang="en-US" sz="2000" dirty="0" err="1">
                <a:sym typeface="Wingdings" panose="05000000000000000000" pitchFamily="2" charset="2"/>
              </a:rPr>
              <a:t>cq</a:t>
            </a:r>
            <a:r>
              <a:rPr lang="en-US" sz="2000" dirty="0">
                <a:sym typeface="Wingdings" panose="05000000000000000000" pitchFamily="2" charset="2"/>
              </a:rPr>
              <a:t>. </a:t>
            </a:r>
            <a:r>
              <a:rPr lang="en-US" sz="2000" dirty="0" err="1">
                <a:sym typeface="Wingdings" panose="05000000000000000000" pitchFamily="2" charset="2"/>
              </a:rPr>
              <a:t>Badan</a:t>
            </a:r>
            <a:r>
              <a:rPr lang="en-US" sz="2000" dirty="0">
                <a:sym typeface="Wingdings" panose="05000000000000000000" pitchFamily="2" charset="2"/>
              </a:rPr>
              <a:t> PPSDM </a:t>
            </a:r>
            <a:r>
              <a:rPr lang="en-US" sz="2000" dirty="0" err="1">
                <a:sym typeface="Wingdings" panose="05000000000000000000" pitchFamily="2" charset="2"/>
              </a:rPr>
              <a:t>Kesehatan</a:t>
            </a:r>
            <a:r>
              <a:rPr lang="en-US" sz="2000" dirty="0">
                <a:sym typeface="Wingdings" panose="05000000000000000000" pitchFamily="2" charset="2"/>
              </a:rPr>
              <a:t>.</a:t>
            </a:r>
          </a:p>
          <a:p>
            <a:pPr algn="just"/>
            <a:r>
              <a:rPr lang="en-GB" sz="2000" dirty="0" err="1">
                <a:cs typeface="Arial" pitchFamily="34" charset="0"/>
                <a:sym typeface="Wingdings" pitchFamily="2" charset="2"/>
              </a:rPr>
              <a:t>Untuk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kegiatan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SDMK WNA </a:t>
            </a:r>
            <a:r>
              <a:rPr lang="en-GB" sz="2000" b="1" dirty="0" err="1">
                <a:solidFill>
                  <a:srgbClr val="002060"/>
                </a:solidFill>
                <a:cs typeface="Arial" pitchFamily="34" charset="0"/>
                <a:sym typeface="Wingdings" pitchFamily="2" charset="2"/>
              </a:rPr>
              <a:t>dalam</a:t>
            </a:r>
            <a:r>
              <a:rPr lang="en-GB" sz="2000" b="1" dirty="0">
                <a:solidFill>
                  <a:srgbClr val="002060"/>
                </a:solidFill>
                <a:cs typeface="Arial" pitchFamily="34" charset="0"/>
                <a:sym typeface="Wingdings" pitchFamily="2" charset="2"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cs typeface="Arial" pitchFamily="34" charset="0"/>
                <a:sym typeface="Wingdings" pitchFamily="2" charset="2"/>
              </a:rPr>
              <a:t>rangka</a:t>
            </a:r>
            <a:r>
              <a:rPr lang="en-GB" sz="2000" b="1" dirty="0">
                <a:solidFill>
                  <a:srgbClr val="002060"/>
                </a:solidFill>
                <a:cs typeface="Arial" pitchFamily="34" charset="0"/>
                <a:sym typeface="Wingdings" pitchFamily="2" charset="2"/>
              </a:rPr>
              <a:t> BEKERJA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(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pelayanan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kesehatan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,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diklat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,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penelitian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&amp;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manajerial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) 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harus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mendapatkan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b="1" dirty="0">
                <a:solidFill>
                  <a:srgbClr val="002060"/>
                </a:solidFill>
                <a:cs typeface="Arial" pitchFamily="34" charset="0"/>
                <a:sym typeface="Wingdings" pitchFamily="2" charset="2"/>
              </a:rPr>
              <a:t>REKOMENDASI PENGESAHAN RPTKA &amp; IMTA </a:t>
            </a:r>
            <a:r>
              <a:rPr lang="en-GB" sz="2000" b="1" dirty="0" err="1">
                <a:solidFill>
                  <a:srgbClr val="002060"/>
                </a:solidFill>
                <a:cs typeface="Arial" pitchFamily="34" charset="0"/>
                <a:sym typeface="Wingdings" pitchFamily="2" charset="2"/>
              </a:rPr>
              <a:t>dari</a:t>
            </a:r>
            <a:r>
              <a:rPr lang="en-GB" sz="2000" b="1" dirty="0">
                <a:solidFill>
                  <a:srgbClr val="002060"/>
                </a:solidFill>
                <a:cs typeface="Arial" pitchFamily="34" charset="0"/>
                <a:sym typeface="Wingdings" pitchFamily="2" charset="2"/>
              </a:rPr>
              <a:t> KEMENKES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.</a:t>
            </a:r>
          </a:p>
          <a:p>
            <a:pPr algn="just"/>
            <a:r>
              <a:rPr lang="en-GB" sz="2000" dirty="0" err="1">
                <a:cs typeface="Arial" pitchFamily="34" charset="0"/>
                <a:sym typeface="Wingdings" pitchFamily="2" charset="2"/>
              </a:rPr>
              <a:t>Untuk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kegiatan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TKWNA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dalam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kegiatan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b="1" dirty="0">
                <a:cs typeface="Arial" pitchFamily="34" charset="0"/>
                <a:sym typeface="Wingdings" pitchFamily="2" charset="2"/>
              </a:rPr>
              <a:t>BAKTI SOSIAL 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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harus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mendapatkan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b="1" dirty="0">
                <a:solidFill>
                  <a:srgbClr val="002060"/>
                </a:solidFill>
                <a:cs typeface="Arial" pitchFamily="34" charset="0"/>
                <a:sym typeface="Wingdings" pitchFamily="2" charset="2"/>
              </a:rPr>
              <a:t>IZIN PENYELENGGARAAN </a:t>
            </a:r>
            <a:r>
              <a:rPr lang="en-GB" sz="2000" b="1" dirty="0" err="1">
                <a:solidFill>
                  <a:srgbClr val="002060"/>
                </a:solidFill>
                <a:cs typeface="Arial" pitchFamily="34" charset="0"/>
                <a:sym typeface="Wingdings" pitchFamily="2" charset="2"/>
              </a:rPr>
              <a:t>dari</a:t>
            </a:r>
            <a:r>
              <a:rPr lang="en-GB" sz="2000" b="1" dirty="0">
                <a:solidFill>
                  <a:srgbClr val="002060"/>
                </a:solidFill>
                <a:cs typeface="Arial" pitchFamily="34" charset="0"/>
                <a:sym typeface="Wingdings" pitchFamily="2" charset="2"/>
              </a:rPr>
              <a:t> KEMENKES</a:t>
            </a:r>
          </a:p>
          <a:p>
            <a:pPr algn="just"/>
            <a:r>
              <a:rPr lang="en-GB" sz="2000" dirty="0" err="1">
                <a:cs typeface="Arial" pitchFamily="34" charset="0"/>
                <a:sym typeface="Wingdings" pitchFamily="2" charset="2"/>
              </a:rPr>
              <a:t>Rekomendasi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dan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Izin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Penyelenggaraan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dikeluarkan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oleh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Tim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Koordinasi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</a:t>
            </a:r>
            <a:r>
              <a:rPr lang="en-GB" sz="2000" dirty="0" err="1">
                <a:cs typeface="Arial" pitchFamily="34" charset="0"/>
                <a:sym typeface="Wingdings" pitchFamily="2" charset="2"/>
              </a:rPr>
              <a:t>Perizinan</a:t>
            </a:r>
            <a:r>
              <a:rPr lang="en-GB" sz="2000" dirty="0">
                <a:cs typeface="Arial" pitchFamily="34" charset="0"/>
                <a:sym typeface="Wingdings" pitchFamily="2" charset="2"/>
              </a:rPr>
              <a:t> SDMK WNA (</a:t>
            </a:r>
            <a:r>
              <a:rPr lang="id-ID" sz="2000" dirty="0">
                <a:latin typeface="Arial" pitchFamily="34" charset="0"/>
                <a:cs typeface="Arial" pitchFamily="34" charset="0"/>
              </a:rPr>
              <a:t>Kepmenkes no.2574 tahun 2011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)</a:t>
            </a:r>
            <a:endParaRPr lang="en-GB" sz="2000" dirty="0">
              <a:cs typeface="Arial" pitchFamily="34" charset="0"/>
              <a:sym typeface="Wingdings" pitchFamily="2" charset="2"/>
            </a:endParaRPr>
          </a:p>
          <a:p>
            <a:pPr algn="just"/>
            <a:endParaRPr lang="en-GB" sz="2000" dirty="0"/>
          </a:p>
          <a:p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831788" y="703358"/>
            <a:ext cx="9448800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</a:rPr>
              <a:t>REKOMENDASI &amp; IZIN PENYELENGGARAAN</a:t>
            </a:r>
          </a:p>
        </p:txBody>
      </p:sp>
    </p:spTree>
    <p:extLst>
      <p:ext uri="{BB962C8B-B14F-4D97-AF65-F5344CB8AC3E}">
        <p14:creationId xmlns:p14="http://schemas.microsoft.com/office/powerpoint/2010/main" val="6845273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1962" y="397242"/>
            <a:ext cx="9990015" cy="798512"/>
          </a:xfrm>
          <a:solidFill>
            <a:srgbClr val="92D05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id-ID" sz="3200" b="1" dirty="0"/>
              <a:t>Tim Koordinasi </a:t>
            </a:r>
            <a:r>
              <a:rPr lang="en-GB" sz="3200" b="1" dirty="0" err="1"/>
              <a:t>Perizinan</a:t>
            </a:r>
            <a:r>
              <a:rPr lang="en-GB" sz="3200" b="1" dirty="0"/>
              <a:t> SDMK WNA</a:t>
            </a:r>
            <a:endParaRPr lang="id-ID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1962" y="1424477"/>
            <a:ext cx="9990015" cy="513238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365125" indent="-365125" algn="just">
              <a:buFont typeface="Wingdings" pitchFamily="2" charset="2"/>
              <a:buChar char="q"/>
              <a:defRPr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Menteri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melalui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Kepala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Badan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menugaskan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Tim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Koordinasi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melakukan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penilaian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terhadap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pemenuhan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persyaratan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rekomendasi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diajukan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Pengguna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r>
              <a:rPr lang="id-ID" sz="2000" dirty="0">
                <a:latin typeface="Arial" pitchFamily="34" charset="0"/>
                <a:cs typeface="Arial" pitchFamily="34" charset="0"/>
              </a:rPr>
              <a:t> 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114300" indent="0" algn="just">
              <a:buNone/>
              <a:defRPr/>
            </a:pPr>
            <a:endParaRPr lang="id-ID" sz="2000" dirty="0">
              <a:latin typeface="Arial" pitchFamily="34" charset="0"/>
              <a:cs typeface="Arial" pitchFamily="34" charset="0"/>
            </a:endParaRPr>
          </a:p>
          <a:p>
            <a:pPr marL="365125" indent="-365125" algn="just">
              <a:buFont typeface="Wingdings" pitchFamily="2" charset="2"/>
              <a:buChar char="q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Tim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85838" lvl="1" indent="-357188">
              <a:buFont typeface="Wingdings" pitchFamily="2" charset="2"/>
              <a:buChar char="ü"/>
              <a:defRPr/>
            </a:pPr>
            <a:r>
              <a:rPr lang="id-ID" sz="20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nit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terkait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</a:t>
            </a:r>
            <a:r>
              <a:rPr lang="id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id-ID" sz="2000" dirty="0">
                <a:latin typeface="Arial" panose="020B0604020202020204" pitchFamily="34" charset="0"/>
                <a:cs typeface="Arial" panose="020B0604020202020204" pitchFamily="34" charset="0"/>
              </a:rPr>
              <a:t>ingk. Kemkes (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Badan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PPSDMK,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Ditjen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Yankes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Ditjen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P2PL,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Balitbangkes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Ditjen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Binfar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85838" lvl="1" indent="-357188">
              <a:buFont typeface="Wingdings" pitchFamily="2" charset="2"/>
              <a:buChar char="ü"/>
              <a:defRPr/>
            </a:pPr>
            <a:r>
              <a:rPr lang="id-ID" sz="2000" dirty="0">
                <a:latin typeface="Arial" panose="020B0604020202020204" pitchFamily="34" charset="0"/>
                <a:cs typeface="Arial" panose="020B0604020202020204" pitchFamily="34" charset="0"/>
              </a:rPr>
              <a:t>KKI</a:t>
            </a:r>
          </a:p>
          <a:p>
            <a:pPr marL="985838" lvl="1" indent="-357188">
              <a:buFont typeface="Wingdings" pitchFamily="2" charset="2"/>
              <a:buChar char="ü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MTKI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85838" lvl="1" indent="-357188">
              <a:buFont typeface="Wingdings" pitchFamily="2" charset="2"/>
              <a:buChar char="ü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KFN</a:t>
            </a:r>
          </a:p>
          <a:p>
            <a:pPr marL="457200" lvl="1" indent="-169863">
              <a:buNone/>
              <a:tabLst>
                <a:tab pos="457200" algn="l"/>
              </a:tabLst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pembahasan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permohonan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mengundang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OP/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Kolegium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Kementerian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terkait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5125" indent="0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5711173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7327" y="492405"/>
            <a:ext cx="9413632" cy="798512"/>
          </a:xfrm>
          <a:solidFill>
            <a:srgbClr val="92D050"/>
          </a:solidFill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id-ID" sz="3200" b="1" dirty="0"/>
              <a:t>Tim Koordinasi </a:t>
            </a:r>
            <a:r>
              <a:rPr lang="en-GB" sz="3200" b="1" dirty="0" err="1"/>
              <a:t>Perizinan</a:t>
            </a:r>
            <a:r>
              <a:rPr lang="en-GB" sz="3200" b="1" dirty="0"/>
              <a:t> TKWNA</a:t>
            </a:r>
            <a:endParaRPr lang="id-ID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7327" y="1596186"/>
            <a:ext cx="9413631" cy="513238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628650" indent="-51435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q"/>
              <a:defRPr/>
            </a:pPr>
            <a:r>
              <a:rPr lang="id-ID" sz="2000" dirty="0"/>
              <a:t>Tugas Tim:</a:t>
            </a:r>
          </a:p>
          <a:p>
            <a:pPr marL="989013" indent="-361950">
              <a:lnSpc>
                <a:spcPct val="120000"/>
              </a:lnSpc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id-ID" sz="2000" dirty="0">
                <a:solidFill>
                  <a:schemeClr val="tx1"/>
                </a:solidFill>
              </a:rPr>
              <a:t>Melakukan verifikasi kelayakan institusi pemohon dan provider.</a:t>
            </a:r>
          </a:p>
          <a:p>
            <a:pPr marL="989013" indent="-361950">
              <a:lnSpc>
                <a:spcPct val="120000"/>
              </a:lnSpc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id-ID" sz="2000" dirty="0">
                <a:solidFill>
                  <a:schemeClr val="tx1"/>
                </a:solidFill>
              </a:rPr>
              <a:t>Melakukan verifikasi kebutuhan TKWNA di Ind.</a:t>
            </a:r>
          </a:p>
          <a:p>
            <a:pPr marL="989013" indent="-361950">
              <a:lnSpc>
                <a:spcPct val="120000"/>
              </a:lnSpc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id-ID" sz="2000" dirty="0">
                <a:solidFill>
                  <a:schemeClr val="tx1"/>
                </a:solidFill>
              </a:rPr>
              <a:t>Melakukan verifikasi kompetensi TKWNA di Ind.</a:t>
            </a:r>
          </a:p>
          <a:p>
            <a:pPr marL="989013" indent="-361950">
              <a:lnSpc>
                <a:spcPct val="120000"/>
              </a:lnSpc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id-ID" sz="2000" dirty="0">
                <a:solidFill>
                  <a:schemeClr val="tx1"/>
                </a:solidFill>
              </a:rPr>
              <a:t>Melakukan evaluasi dokumen akademik TKWNA di Ind.</a:t>
            </a:r>
          </a:p>
          <a:p>
            <a:pPr marL="989013" indent="-361950">
              <a:lnSpc>
                <a:spcPct val="120000"/>
              </a:lnSpc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id-ID" sz="2000" dirty="0">
                <a:solidFill>
                  <a:schemeClr val="tx1"/>
                </a:solidFill>
              </a:rPr>
              <a:t>Melakukan monitoring dan evaluasi keberadaan TKWNA </a:t>
            </a:r>
            <a:endParaRPr lang="en-GB" sz="2000" dirty="0">
              <a:solidFill>
                <a:schemeClr val="tx1"/>
              </a:solidFill>
            </a:endParaRPr>
          </a:p>
          <a:p>
            <a:pPr marL="627063" indent="0">
              <a:lnSpc>
                <a:spcPct val="120000"/>
              </a:lnSpc>
              <a:spcBef>
                <a:spcPts val="0"/>
              </a:spcBef>
              <a:buClrTx/>
              <a:buNone/>
              <a:defRPr/>
            </a:pPr>
            <a:endParaRPr lang="en-US" sz="2000" dirty="0"/>
          </a:p>
          <a:p>
            <a:pPr marL="266700" indent="-266700">
              <a:lnSpc>
                <a:spcPct val="120000"/>
              </a:lnSpc>
              <a:spcBef>
                <a:spcPts val="0"/>
              </a:spcBef>
              <a:buClrTx/>
              <a:buFont typeface="Wingdings" panose="05000000000000000000" pitchFamily="2" charset="2"/>
              <a:buChar char="v"/>
              <a:defRPr/>
            </a:pPr>
            <a:r>
              <a:rPr lang="en-US" sz="2000" dirty="0"/>
              <a:t>Tim </a:t>
            </a:r>
            <a:r>
              <a:rPr lang="en-US" sz="2000" dirty="0" err="1"/>
              <a:t>Koordinasi</a:t>
            </a:r>
            <a:r>
              <a:rPr lang="en-US" sz="2000" dirty="0"/>
              <a:t> </a:t>
            </a:r>
            <a:r>
              <a:rPr lang="id-ID" sz="2000" dirty="0"/>
              <a:t>me</a:t>
            </a:r>
            <a:r>
              <a:rPr lang="en-US" sz="2000" dirty="0" err="1"/>
              <a:t>nerbitkan</a:t>
            </a:r>
            <a:r>
              <a:rPr lang="en-US" sz="2000" dirty="0"/>
              <a:t> </a:t>
            </a:r>
            <a:r>
              <a:rPr lang="en-US" sz="2000" dirty="0" err="1"/>
              <a:t>rekomendasi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surat</a:t>
            </a:r>
            <a:r>
              <a:rPr lang="en-US" sz="2000" dirty="0"/>
              <a:t> </a:t>
            </a:r>
            <a:r>
              <a:rPr lang="en-US" sz="2000" dirty="0" err="1"/>
              <a:t>penolakan</a:t>
            </a:r>
            <a:r>
              <a:rPr lang="en-US" sz="2000" dirty="0"/>
              <a:t> paling lama 45 (</a:t>
            </a:r>
            <a:r>
              <a:rPr lang="en-US" sz="2000" dirty="0" err="1"/>
              <a:t>empat</a:t>
            </a:r>
            <a:r>
              <a:rPr lang="en-US" sz="2000" dirty="0"/>
              <a:t> </a:t>
            </a:r>
            <a:r>
              <a:rPr lang="en-US" sz="2000" dirty="0" err="1"/>
              <a:t>puluh</a:t>
            </a:r>
            <a:r>
              <a:rPr lang="en-US" sz="2000" dirty="0"/>
              <a:t> lima) </a:t>
            </a:r>
            <a:r>
              <a:rPr lang="en-US" sz="2000" dirty="0" err="1"/>
              <a:t>hari</a:t>
            </a:r>
            <a:r>
              <a:rPr lang="en-US" sz="2000" dirty="0"/>
              <a:t> </a:t>
            </a:r>
            <a:r>
              <a:rPr lang="en-US" sz="2000" dirty="0" err="1"/>
              <a:t>kerja</a:t>
            </a:r>
            <a:r>
              <a:rPr lang="en-US" sz="2000" dirty="0"/>
              <a:t> </a:t>
            </a:r>
            <a:r>
              <a:rPr lang="en-US" sz="2000" dirty="0" err="1"/>
              <a:t>sejak</a:t>
            </a:r>
            <a:r>
              <a:rPr lang="en-US" sz="2000" dirty="0"/>
              <a:t> </a:t>
            </a:r>
            <a:r>
              <a:rPr lang="en-US" sz="2000" dirty="0" err="1"/>
              <a:t>berkas</a:t>
            </a:r>
            <a:r>
              <a:rPr lang="en-US" sz="2000" dirty="0"/>
              <a:t> </a:t>
            </a:r>
            <a:r>
              <a:rPr lang="en-US" sz="2000" dirty="0" err="1"/>
              <a:t>permohonan</a:t>
            </a:r>
            <a:r>
              <a:rPr lang="en-US" sz="2000" dirty="0"/>
              <a:t> </a:t>
            </a:r>
            <a:r>
              <a:rPr lang="en-US" sz="2000" dirty="0" err="1"/>
              <a:t>diterima</a:t>
            </a:r>
            <a:r>
              <a:rPr lang="en-US" sz="2000" dirty="0"/>
              <a:t> </a:t>
            </a:r>
            <a:r>
              <a:rPr lang="en-US" sz="2000" dirty="0" err="1"/>
              <a:t>lengkap</a:t>
            </a:r>
            <a:r>
              <a:rPr lang="en-US" sz="2000" dirty="0"/>
              <a:t>.</a:t>
            </a:r>
            <a:endParaRPr lang="id-ID" sz="2000" dirty="0"/>
          </a:p>
          <a:p>
            <a:pPr marL="627063" indent="0">
              <a:lnSpc>
                <a:spcPct val="120000"/>
              </a:lnSpc>
              <a:spcBef>
                <a:spcPts val="0"/>
              </a:spcBef>
              <a:buClrTx/>
              <a:buNone/>
              <a:defRPr/>
            </a:pPr>
            <a:endParaRPr lang="id-ID" sz="2000" dirty="0">
              <a:solidFill>
                <a:schemeClr val="tx1"/>
              </a:solidFill>
            </a:endParaRPr>
          </a:p>
          <a:p>
            <a:pPr marL="627063" indent="0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1721839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8402" y="677613"/>
            <a:ext cx="7924799" cy="760865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>
              <a:defRPr/>
            </a:pPr>
            <a:r>
              <a:rPr lang="id-ID" dirty="0">
                <a:solidFill>
                  <a:schemeClr val="tx1"/>
                </a:solidFill>
              </a:rPr>
              <a:t>Alur Perizinan TKWNA</a:t>
            </a:r>
          </a:p>
        </p:txBody>
      </p:sp>
      <p:sp>
        <p:nvSpPr>
          <p:cNvPr id="6" name="Rectangle 1"/>
          <p:cNvSpPr>
            <a:spLocks/>
          </p:cNvSpPr>
          <p:nvPr/>
        </p:nvSpPr>
        <p:spPr bwMode="auto">
          <a:xfrm>
            <a:off x="1320801" y="2133601"/>
            <a:ext cx="2359844" cy="1231055"/>
          </a:xfrm>
          <a:prstGeom prst="rect">
            <a:avLst/>
          </a:prstGeom>
          <a:solidFill>
            <a:srgbClr val="FFFF00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id-ID" sz="1200" dirty="0">
              <a:latin typeface="Cambria" charset="0"/>
              <a:ea typeface="ÇlÇr ñæí©" charset="0"/>
            </a:endParaRPr>
          </a:p>
          <a:p>
            <a:pPr algn="ctr" eaLnBrk="1" hangingPunct="1">
              <a:defRPr/>
            </a:pPr>
            <a:endParaRPr lang="en-US" sz="1200" dirty="0">
              <a:latin typeface="Cambria" charset="0"/>
              <a:ea typeface="ÇlÇr ñæí©" charset="0"/>
            </a:endParaRPr>
          </a:p>
          <a:p>
            <a:pPr algn="ctr" eaLnBrk="1" hangingPunct="1">
              <a:defRPr/>
            </a:pPr>
            <a:r>
              <a:rPr lang="en-US" sz="1600" dirty="0">
                <a:latin typeface="Cambria" charset="0"/>
                <a:ea typeface="ÇlÇr ñæí©" charset="0"/>
              </a:rPr>
              <a:t>1</a:t>
            </a:r>
          </a:p>
          <a:p>
            <a:pPr algn="ctr" eaLnBrk="1" hangingPunct="1">
              <a:defRPr/>
            </a:pPr>
            <a:r>
              <a:rPr lang="id-ID" sz="1600" b="1" u="sng" dirty="0">
                <a:latin typeface="Cambria" charset="0"/>
                <a:ea typeface="ÇlÇr ñæí©" charset="0"/>
              </a:rPr>
              <a:t>Kemenkes</a:t>
            </a:r>
            <a:r>
              <a:rPr lang="id-ID" sz="1600" dirty="0">
                <a:latin typeface="Cambria" charset="0"/>
                <a:ea typeface="ÇlÇr ñæí©" charset="0"/>
              </a:rPr>
              <a:t> </a:t>
            </a:r>
          </a:p>
          <a:p>
            <a:pPr algn="ctr" eaLnBrk="1" hangingPunct="1">
              <a:defRPr/>
            </a:pPr>
            <a:r>
              <a:rPr lang="en-US" sz="1600" dirty="0">
                <a:latin typeface="Cambria" charset="0"/>
                <a:ea typeface="ÇlÇr ñæí©" charset="0"/>
              </a:rPr>
              <a:t>(</a:t>
            </a:r>
            <a:r>
              <a:rPr lang="id-ID" sz="1600" dirty="0">
                <a:latin typeface="Cambria" charset="0"/>
                <a:ea typeface="ÇlÇr ñæí©" charset="0"/>
              </a:rPr>
              <a:t>Rekomendasi </a:t>
            </a:r>
            <a:r>
              <a:rPr lang="en-US" sz="1600" dirty="0">
                <a:latin typeface="Cambria" charset="0"/>
                <a:ea typeface="ÇlÇr ñæí©" charset="0"/>
              </a:rPr>
              <a:t>RPTKA &amp; IMTA)</a:t>
            </a:r>
          </a:p>
          <a:p>
            <a:pPr algn="ctr" eaLnBrk="1" hangingPunct="1">
              <a:defRPr/>
            </a:pPr>
            <a:endParaRPr lang="en-US" sz="2800" dirty="0">
              <a:latin typeface="Arial" charset="0"/>
              <a:ea typeface="ＭＳ Ｐゴシック" charset="0"/>
            </a:endParaRPr>
          </a:p>
        </p:txBody>
      </p:sp>
      <p:cxnSp>
        <p:nvCxnSpPr>
          <p:cNvPr id="57348" name="Straight Arrow Connector 2"/>
          <p:cNvCxnSpPr>
            <a:cxnSpLocks/>
          </p:cNvCxnSpPr>
          <p:nvPr/>
        </p:nvCxnSpPr>
        <p:spPr bwMode="auto">
          <a:xfrm>
            <a:off x="3860801" y="2749127"/>
            <a:ext cx="478631" cy="0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49" name="Rectangle 3"/>
          <p:cNvSpPr>
            <a:spLocks/>
          </p:cNvSpPr>
          <p:nvPr/>
        </p:nvSpPr>
        <p:spPr bwMode="auto">
          <a:xfrm>
            <a:off x="4536201" y="2133600"/>
            <a:ext cx="2513257" cy="1231054"/>
          </a:xfrm>
          <a:prstGeom prst="rect">
            <a:avLst/>
          </a:prstGeom>
          <a:solidFill>
            <a:srgbClr val="CCFFCC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id-ID" altLang="en-US" sz="1200" dirty="0">
              <a:latin typeface="Cambria" panose="02040503050406030204" pitchFamily="18" charset="0"/>
              <a:ea typeface="ÇlÇr ñæí©"/>
              <a:cs typeface="ÇlÇr ñæí©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200" dirty="0">
              <a:latin typeface="Cambria" panose="02040503050406030204" pitchFamily="18" charset="0"/>
              <a:ea typeface="ÇlÇr ñæí©"/>
              <a:cs typeface="ÇlÇr ñæí©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dirty="0">
                <a:latin typeface="Cambria" panose="02040503050406030204" pitchFamily="18" charset="0"/>
                <a:ea typeface="ÇlÇr ñæí©"/>
                <a:cs typeface="ÇlÇr ñæí©"/>
              </a:rPr>
              <a:t>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d-ID" altLang="en-US" sz="1600" b="1" u="sng" dirty="0">
                <a:latin typeface="Cambria" panose="02040503050406030204" pitchFamily="18" charset="0"/>
                <a:ea typeface="ÇlÇr ñæí©"/>
                <a:cs typeface="ÇlÇr ñæí©"/>
              </a:rPr>
              <a:t>Kemenaker</a:t>
            </a:r>
            <a:r>
              <a:rPr lang="id-ID" altLang="en-US" sz="1600" dirty="0">
                <a:latin typeface="Cambria" panose="02040503050406030204" pitchFamily="18" charset="0"/>
                <a:ea typeface="ÇlÇr ñæí©"/>
                <a:cs typeface="ÇlÇr ñæí©"/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ambria" panose="02040503050406030204" pitchFamily="18" charset="0"/>
                <a:ea typeface="ÇlÇr ñæí©"/>
                <a:cs typeface="ÇlÇr ñæí©"/>
              </a:rPr>
              <a:t>(</a:t>
            </a:r>
            <a:r>
              <a:rPr lang="id-ID" altLang="en-US" sz="1600" dirty="0">
                <a:latin typeface="Cambria" panose="02040503050406030204" pitchFamily="18" charset="0"/>
                <a:ea typeface="ÇlÇr ñæí©"/>
                <a:cs typeface="ÇlÇr ñæí©"/>
              </a:rPr>
              <a:t>Penerbitan </a:t>
            </a:r>
            <a:r>
              <a:rPr lang="en-US" altLang="en-US" sz="1600" dirty="0">
                <a:latin typeface="Cambria" panose="02040503050406030204" pitchFamily="18" charset="0"/>
                <a:ea typeface="ÇlÇr ñæí©"/>
                <a:cs typeface="ÇlÇr ñæí©"/>
              </a:rPr>
              <a:t>RPTKA </a:t>
            </a:r>
            <a:r>
              <a:rPr lang="id-ID" altLang="en-US" sz="1600" dirty="0">
                <a:latin typeface="Cambria" panose="02040503050406030204" pitchFamily="18" charset="0"/>
                <a:ea typeface="ÇlÇr ñæí©"/>
                <a:cs typeface="ÇlÇr ñæí©"/>
              </a:rPr>
              <a:t>dan</a:t>
            </a:r>
            <a:r>
              <a:rPr lang="en-US" altLang="en-US" sz="1600" dirty="0">
                <a:latin typeface="Cambria" panose="02040503050406030204" pitchFamily="18" charset="0"/>
                <a:ea typeface="ÇlÇr ñæí©"/>
                <a:cs typeface="ÇlÇr ñæí©"/>
              </a:rPr>
              <a:t> TA01)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 dirty="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cxnSp>
        <p:nvCxnSpPr>
          <p:cNvPr id="57350" name="Straight Arrow Connector 2"/>
          <p:cNvCxnSpPr>
            <a:cxnSpLocks/>
          </p:cNvCxnSpPr>
          <p:nvPr/>
        </p:nvCxnSpPr>
        <p:spPr bwMode="auto">
          <a:xfrm>
            <a:off x="7248346" y="2721525"/>
            <a:ext cx="478631" cy="0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Rectangle 5"/>
          <p:cNvSpPr>
            <a:spLocks/>
          </p:cNvSpPr>
          <p:nvPr/>
        </p:nvSpPr>
        <p:spPr bwMode="auto">
          <a:xfrm>
            <a:off x="8184232" y="2133600"/>
            <a:ext cx="2178968" cy="12310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id-ID" sz="1000" dirty="0">
              <a:latin typeface="Cambria" charset="0"/>
              <a:ea typeface="ÇlÇr ñæí©" charset="0"/>
            </a:endParaRPr>
          </a:p>
          <a:p>
            <a:pPr algn="ctr" eaLnBrk="1" hangingPunct="1">
              <a:defRPr/>
            </a:pPr>
            <a:endParaRPr lang="en-US" sz="1000" dirty="0">
              <a:latin typeface="Cambria" charset="0"/>
              <a:ea typeface="ÇlÇr ñæí©" charset="0"/>
            </a:endParaRPr>
          </a:p>
          <a:p>
            <a:pPr algn="ctr" eaLnBrk="1" hangingPunct="1">
              <a:defRPr/>
            </a:pPr>
            <a:r>
              <a:rPr lang="en-US" sz="1400" dirty="0">
                <a:latin typeface="Cambria" charset="0"/>
                <a:ea typeface="ÇlÇr ñæí©" charset="0"/>
              </a:rPr>
              <a:t>3</a:t>
            </a:r>
          </a:p>
          <a:p>
            <a:pPr algn="ctr" eaLnBrk="1" hangingPunct="1">
              <a:defRPr/>
            </a:pPr>
            <a:endParaRPr lang="en-US" sz="1000" dirty="0">
              <a:latin typeface="Cambria" charset="0"/>
              <a:ea typeface="ÇlÇr ñæí©" charset="0"/>
            </a:endParaRPr>
          </a:p>
          <a:p>
            <a:pPr algn="ctr" eaLnBrk="1" hangingPunct="1">
              <a:defRPr/>
            </a:pPr>
            <a:r>
              <a:rPr lang="id-ID" sz="1400" b="1" u="sng" dirty="0">
                <a:latin typeface="Cambria" charset="0"/>
                <a:ea typeface="ÇlÇr ñæí©" charset="0"/>
              </a:rPr>
              <a:t>Imigrasi</a:t>
            </a:r>
            <a:endParaRPr lang="en-US" sz="1400" b="1" u="sng" dirty="0">
              <a:latin typeface="Cambria" charset="0"/>
              <a:ea typeface="ÇlÇr ñæí©" charset="0"/>
            </a:endParaRPr>
          </a:p>
          <a:p>
            <a:pPr algn="ctr" eaLnBrk="1" hangingPunct="1">
              <a:defRPr/>
            </a:pPr>
            <a:r>
              <a:rPr lang="en-US" sz="1400" dirty="0">
                <a:latin typeface="Cambria" charset="0"/>
                <a:ea typeface="ÇlÇr ñæí©" charset="0"/>
              </a:rPr>
              <a:t>(VISA </a:t>
            </a:r>
            <a:r>
              <a:rPr lang="id-ID" sz="1400" dirty="0">
                <a:latin typeface="Cambria" charset="0"/>
                <a:ea typeface="ÇlÇr ñæí©" charset="0"/>
              </a:rPr>
              <a:t>dan</a:t>
            </a:r>
            <a:r>
              <a:rPr lang="en-US" sz="1400" dirty="0">
                <a:latin typeface="Cambria" charset="0"/>
                <a:ea typeface="ÇlÇr ñæí©" charset="0"/>
              </a:rPr>
              <a:t> KITAS)</a:t>
            </a:r>
          </a:p>
          <a:p>
            <a:pPr algn="ctr" eaLnBrk="1" hangingPunct="1">
              <a:defRPr/>
            </a:pPr>
            <a:endParaRPr lang="en-US" sz="1400" dirty="0">
              <a:latin typeface="Cambria" charset="0"/>
              <a:ea typeface="ÇlÇr ñæí©" charset="0"/>
            </a:endParaRPr>
          </a:p>
          <a:p>
            <a:pPr algn="ctr" eaLnBrk="1" hangingPunct="1">
              <a:defRPr/>
            </a:pPr>
            <a:endParaRPr lang="en-US" sz="2000" dirty="0">
              <a:latin typeface="Arial" charset="0"/>
              <a:ea typeface="ＭＳ Ｐゴシック" charset="0"/>
            </a:endParaRPr>
          </a:p>
        </p:txBody>
      </p:sp>
      <p:cxnSp>
        <p:nvCxnSpPr>
          <p:cNvPr id="57352" name="Straight Arrow Connector 4"/>
          <p:cNvCxnSpPr>
            <a:cxnSpLocks/>
          </p:cNvCxnSpPr>
          <p:nvPr/>
        </p:nvCxnSpPr>
        <p:spPr bwMode="auto">
          <a:xfrm>
            <a:off x="9347200" y="3582590"/>
            <a:ext cx="0" cy="528638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53" name="TextBox 11"/>
          <p:cNvSpPr txBox="1">
            <a:spLocks noChangeArrowheads="1"/>
          </p:cNvSpPr>
          <p:nvPr/>
        </p:nvSpPr>
        <p:spPr bwMode="auto">
          <a:xfrm>
            <a:off x="8035533" y="4111228"/>
            <a:ext cx="184731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350">
              <a:latin typeface="Arial" panose="020B0604020202020204" pitchFamily="34" charset="0"/>
            </a:endParaRPr>
          </a:p>
        </p:txBody>
      </p:sp>
      <p:sp>
        <p:nvSpPr>
          <p:cNvPr id="57354" name="Rectangle 7"/>
          <p:cNvSpPr>
            <a:spLocks/>
          </p:cNvSpPr>
          <p:nvPr/>
        </p:nvSpPr>
        <p:spPr bwMode="auto">
          <a:xfrm>
            <a:off x="4672147" y="4329164"/>
            <a:ext cx="2377311" cy="1309636"/>
          </a:xfrm>
          <a:prstGeom prst="rect">
            <a:avLst/>
          </a:prstGeom>
          <a:solidFill>
            <a:srgbClr val="FFCC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id-ID" altLang="en-US" sz="1100" dirty="0">
              <a:latin typeface="Cambria" panose="02040503050406030204" pitchFamily="18" charset="0"/>
              <a:ea typeface="ÇlÇr ñæí©"/>
              <a:cs typeface="ÇlÇr ñæí©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100" dirty="0">
              <a:latin typeface="Cambria" panose="02040503050406030204" pitchFamily="18" charset="0"/>
              <a:ea typeface="ÇlÇr ñæí©"/>
              <a:cs typeface="ÇlÇr ñæí©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dirty="0">
                <a:latin typeface="Cambria" panose="02040503050406030204" pitchFamily="18" charset="0"/>
                <a:ea typeface="ÇlÇr ñæí©"/>
                <a:cs typeface="ÇlÇr ñæí©"/>
              </a:rPr>
              <a:t>5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 u="sng" dirty="0">
                <a:latin typeface="Cambria" panose="02040503050406030204" pitchFamily="18" charset="0"/>
                <a:ea typeface="ÇlÇr ñæí©"/>
                <a:cs typeface="ÇlÇr ñæí©"/>
              </a:rPr>
              <a:t>KKI/KFN/MTKI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dirty="0">
                <a:latin typeface="Cambria" panose="02040503050406030204" pitchFamily="18" charset="0"/>
                <a:ea typeface="ÇlÇr ñæí©"/>
                <a:cs typeface="ÇlÇr ñæí©"/>
              </a:rPr>
              <a:t>(</a:t>
            </a:r>
            <a:r>
              <a:rPr lang="id-ID" altLang="en-US" sz="1400" dirty="0">
                <a:latin typeface="Cambria" panose="02040503050406030204" pitchFamily="18" charset="0"/>
                <a:ea typeface="ÇlÇr ñæí©"/>
                <a:cs typeface="ÇlÇr ñæí©"/>
              </a:rPr>
              <a:t>STR</a:t>
            </a:r>
            <a:r>
              <a:rPr lang="en-GB" altLang="en-US" sz="1400" dirty="0">
                <a:latin typeface="Cambria" panose="02040503050406030204" pitchFamily="18" charset="0"/>
                <a:ea typeface="ÇlÇr ñæí©"/>
                <a:cs typeface="ÇlÇr ñæí©"/>
              </a:rPr>
              <a:t>S</a:t>
            </a:r>
            <a:r>
              <a:rPr lang="id-ID" altLang="en-US" sz="1400" dirty="0">
                <a:latin typeface="Cambria" panose="02040503050406030204" pitchFamily="18" charset="0"/>
                <a:ea typeface="ÇlÇr ñæí©"/>
                <a:cs typeface="ÇlÇr ñæí©"/>
              </a:rPr>
              <a:t>/STRA/STR Bersyarat</a:t>
            </a:r>
            <a:r>
              <a:rPr lang="en-US" altLang="en-US" sz="1400" dirty="0">
                <a:latin typeface="Cambria" panose="02040503050406030204" pitchFamily="18" charset="0"/>
                <a:ea typeface="ÇlÇr ñæí©"/>
                <a:cs typeface="ÇlÇr ñæí©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 dirty="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57355" name="TextBox 13"/>
          <p:cNvSpPr txBox="1">
            <a:spLocks noChangeArrowheads="1"/>
          </p:cNvSpPr>
          <p:nvPr/>
        </p:nvSpPr>
        <p:spPr bwMode="auto">
          <a:xfrm>
            <a:off x="6947301" y="4444604"/>
            <a:ext cx="184731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350">
              <a:latin typeface="Arial" panose="020B0604020202020204" pitchFamily="34" charset="0"/>
            </a:endParaRPr>
          </a:p>
        </p:txBody>
      </p:sp>
      <p:cxnSp>
        <p:nvCxnSpPr>
          <p:cNvPr id="57356" name="Straight Arrow Connector 6"/>
          <p:cNvCxnSpPr>
            <a:cxnSpLocks/>
          </p:cNvCxnSpPr>
          <p:nvPr/>
        </p:nvCxnSpPr>
        <p:spPr bwMode="auto">
          <a:xfrm flipH="1">
            <a:off x="3860801" y="4870898"/>
            <a:ext cx="478631" cy="0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57" name="TextBox 15"/>
          <p:cNvSpPr txBox="1">
            <a:spLocks noChangeArrowheads="1"/>
          </p:cNvSpPr>
          <p:nvPr/>
        </p:nvSpPr>
        <p:spPr bwMode="auto">
          <a:xfrm>
            <a:off x="6452002" y="4333875"/>
            <a:ext cx="184731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350">
              <a:latin typeface="Arial" panose="020B0604020202020204" pitchFamily="34" charset="0"/>
            </a:endParaRPr>
          </a:p>
        </p:txBody>
      </p:sp>
      <p:sp>
        <p:nvSpPr>
          <p:cNvPr id="17" name="Rectangle 9"/>
          <p:cNvSpPr>
            <a:spLocks/>
          </p:cNvSpPr>
          <p:nvPr/>
        </p:nvSpPr>
        <p:spPr bwMode="auto">
          <a:xfrm>
            <a:off x="1419428" y="4363144"/>
            <a:ext cx="2261216" cy="12756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id-ID" sz="1200" dirty="0">
              <a:latin typeface="Cambria" charset="0"/>
              <a:ea typeface="ÇlÇr ñæí©" charset="0"/>
            </a:endParaRPr>
          </a:p>
          <a:p>
            <a:pPr algn="ctr" eaLnBrk="1" hangingPunct="1">
              <a:defRPr/>
            </a:pPr>
            <a:endParaRPr lang="en-US" sz="1200" dirty="0">
              <a:latin typeface="Cambria" charset="0"/>
              <a:ea typeface="ÇlÇr ñæí©" charset="0"/>
            </a:endParaRPr>
          </a:p>
          <a:p>
            <a:pPr algn="ctr" eaLnBrk="1" hangingPunct="1">
              <a:defRPr/>
            </a:pPr>
            <a:r>
              <a:rPr lang="en-US" sz="1600" dirty="0">
                <a:latin typeface="Cambria" charset="0"/>
                <a:ea typeface="ÇlÇr ñæí©" charset="0"/>
              </a:rPr>
              <a:t>6</a:t>
            </a:r>
          </a:p>
          <a:p>
            <a:pPr algn="ctr" eaLnBrk="1" hangingPunct="1">
              <a:defRPr/>
            </a:pPr>
            <a:r>
              <a:rPr lang="id-ID" sz="1600" b="1" u="sng" dirty="0">
                <a:latin typeface="Cambria" charset="0"/>
                <a:ea typeface="ÇlÇr ñæí©" charset="0"/>
              </a:rPr>
              <a:t>Dinas Kesehatan</a:t>
            </a:r>
            <a:r>
              <a:rPr lang="en-US" sz="1600" dirty="0">
                <a:latin typeface="Cambria" charset="0"/>
                <a:ea typeface="ÇlÇr ñæí©" charset="0"/>
              </a:rPr>
              <a:t> </a:t>
            </a:r>
          </a:p>
          <a:p>
            <a:pPr algn="ctr" eaLnBrk="1" hangingPunct="1">
              <a:defRPr/>
            </a:pPr>
            <a:r>
              <a:rPr lang="en-US" sz="1600" dirty="0">
                <a:latin typeface="Cambria" charset="0"/>
                <a:ea typeface="ÇlÇr ñæí©" charset="0"/>
              </a:rPr>
              <a:t>(</a:t>
            </a:r>
            <a:r>
              <a:rPr lang="id-ID" sz="1600" dirty="0">
                <a:latin typeface="Cambria" charset="0"/>
                <a:ea typeface="ÇlÇr ñæí©" charset="0"/>
              </a:rPr>
              <a:t>SIP</a:t>
            </a:r>
            <a:r>
              <a:rPr lang="en-US" sz="1600" dirty="0">
                <a:latin typeface="Cambria" charset="0"/>
                <a:ea typeface="ÇlÇr ñæí©" charset="0"/>
              </a:rPr>
              <a:t>)</a:t>
            </a:r>
          </a:p>
          <a:p>
            <a:pPr algn="ctr" eaLnBrk="1" hangingPunct="1">
              <a:defRPr/>
            </a:pPr>
            <a:endParaRPr lang="en-US" sz="1200" dirty="0">
              <a:latin typeface="Cambria" charset="0"/>
              <a:ea typeface="ÇlÇr ñæí©" charset="0"/>
            </a:endParaRPr>
          </a:p>
          <a:p>
            <a:pPr algn="ctr" eaLnBrk="1" hangingPunct="1">
              <a:defRPr/>
            </a:pPr>
            <a:endParaRPr lang="en-US" sz="2800" dirty="0">
              <a:latin typeface="Arial" charset="0"/>
              <a:ea typeface="ＭＳ Ｐゴシック" charset="0"/>
            </a:endParaRPr>
          </a:p>
        </p:txBody>
      </p:sp>
      <p:sp>
        <p:nvSpPr>
          <p:cNvPr id="15" name="Rectangle 7"/>
          <p:cNvSpPr>
            <a:spLocks/>
          </p:cNvSpPr>
          <p:nvPr/>
        </p:nvSpPr>
        <p:spPr bwMode="auto">
          <a:xfrm>
            <a:off x="8184233" y="4343400"/>
            <a:ext cx="2178967" cy="1309636"/>
          </a:xfrm>
          <a:prstGeom prst="rect">
            <a:avLst/>
          </a:prstGeom>
          <a:solidFill>
            <a:srgbClr val="FFCC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id-ID" altLang="en-US" sz="1600" dirty="0">
              <a:latin typeface="Cambria" panose="02040503050406030204" pitchFamily="18" charset="0"/>
              <a:ea typeface="ÇlÇr ñæí©"/>
              <a:cs typeface="ÇlÇr ñæí©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600" dirty="0">
              <a:latin typeface="Cambria" panose="02040503050406030204" pitchFamily="18" charset="0"/>
              <a:ea typeface="ÇlÇr ñæí©"/>
              <a:cs typeface="ÇlÇr ñæí©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ambria" panose="02040503050406030204" pitchFamily="18" charset="0"/>
                <a:ea typeface="ÇlÇr ñæí©"/>
                <a:cs typeface="ÇlÇr ñæí©"/>
              </a:rPr>
              <a:t>4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err="1">
                <a:latin typeface="Cambria" panose="02040503050406030204" pitchFamily="18" charset="0"/>
                <a:ea typeface="ÇlÇr ñæí©"/>
                <a:cs typeface="ÇlÇr ñæí©"/>
              </a:rPr>
              <a:t>Assesmen</a:t>
            </a:r>
            <a:r>
              <a:rPr lang="en-GB" altLang="en-US" sz="1600" dirty="0">
                <a:latin typeface="Cambria" panose="02040503050406030204" pitchFamily="18" charset="0"/>
                <a:ea typeface="ÇlÇr ñæí©"/>
                <a:cs typeface="ÇlÇr ñæí©"/>
              </a:rPr>
              <a:t>/</a:t>
            </a:r>
            <a:r>
              <a:rPr lang="en-GB" altLang="en-US" sz="1600" dirty="0" err="1">
                <a:latin typeface="Cambria" panose="02040503050406030204" pitchFamily="18" charset="0"/>
                <a:ea typeface="ÇlÇr ñæí©"/>
                <a:cs typeface="ÇlÇr ñæí©"/>
              </a:rPr>
              <a:t>Uji</a:t>
            </a:r>
            <a:r>
              <a:rPr lang="en-GB" altLang="en-US" sz="1600" dirty="0">
                <a:latin typeface="Cambria" panose="02040503050406030204" pitchFamily="18" charset="0"/>
                <a:ea typeface="ÇlÇr ñæí©"/>
                <a:cs typeface="ÇlÇr ñæí©"/>
              </a:rPr>
              <a:t> </a:t>
            </a:r>
            <a:r>
              <a:rPr lang="en-GB" altLang="en-US" sz="1600" dirty="0" err="1">
                <a:latin typeface="Cambria" panose="02040503050406030204" pitchFamily="18" charset="0"/>
                <a:ea typeface="ÇlÇr ñæí©"/>
                <a:cs typeface="ÇlÇr ñæí©"/>
              </a:rPr>
              <a:t>Kompetensi</a:t>
            </a:r>
            <a:endParaRPr lang="en-US" altLang="en-US" sz="1600" dirty="0">
              <a:latin typeface="Cambria" panose="02040503050406030204" pitchFamily="18" charset="0"/>
              <a:ea typeface="ÇlÇr ñæí©"/>
              <a:cs typeface="ÇlÇr ñæí©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dirty="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cxnSp>
        <p:nvCxnSpPr>
          <p:cNvPr id="16" name="Straight Arrow Connector 6"/>
          <p:cNvCxnSpPr>
            <a:cxnSpLocks/>
          </p:cNvCxnSpPr>
          <p:nvPr/>
        </p:nvCxnSpPr>
        <p:spPr bwMode="auto">
          <a:xfrm flipH="1">
            <a:off x="7248346" y="4872636"/>
            <a:ext cx="478631" cy="0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866040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7711" y="3519810"/>
            <a:ext cx="4166449" cy="16976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5482" y="643531"/>
            <a:ext cx="9343493" cy="674281"/>
          </a:xfrm>
          <a:solidFill>
            <a:schemeClr val="accent1">
              <a:lumMod val="60000"/>
              <a:lumOff val="40000"/>
            </a:schemeClr>
          </a:solidFill>
        </p:spPr>
        <p:txBody>
          <a:bodyPr anchor="ctr">
            <a:normAutofit/>
          </a:bodyPr>
          <a:lstStyle/>
          <a:p>
            <a:pPr algn="ctr">
              <a:defRPr/>
            </a:pPr>
            <a:r>
              <a:rPr lang="en-GB" b="1" dirty="0">
                <a:solidFill>
                  <a:srgbClr val="002060"/>
                </a:solidFill>
              </a:rPr>
              <a:t>PERSYARATAN PENDAYAGUNAAN</a:t>
            </a:r>
            <a:r>
              <a:rPr lang="id-ID" b="1" dirty="0">
                <a:solidFill>
                  <a:srgbClr val="002060"/>
                </a:solidFill>
              </a:rPr>
              <a:t> </a:t>
            </a:r>
            <a:r>
              <a:rPr lang="en-GB" b="1" dirty="0">
                <a:solidFill>
                  <a:srgbClr val="002060"/>
                </a:solidFill>
              </a:rPr>
              <a:t>TKWNA</a:t>
            </a:r>
            <a:endParaRPr lang="id-ID" b="1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4160" y="1587211"/>
            <a:ext cx="3859102" cy="193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709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2" y="152400"/>
            <a:ext cx="11785599" cy="9144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dirty="0"/>
              <a:t>PERSYARATAN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041057"/>
              </p:ext>
            </p:extLst>
          </p:nvPr>
        </p:nvGraphicFramePr>
        <p:xfrm>
          <a:off x="279792" y="1066800"/>
          <a:ext cx="11785597" cy="541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0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17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974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77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7917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SYARAT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YAN KES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DIKLAT (</a:t>
                      </a:r>
                      <a:r>
                        <a:rPr lang="en-GB" sz="1600" dirty="0" err="1"/>
                        <a:t>kontak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langsung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pasien</a:t>
                      </a:r>
                      <a:r>
                        <a:rPr lang="en-GB" sz="1600" dirty="0"/>
                        <a:t>)</a:t>
                      </a:r>
                      <a:endParaRPr lang="en-GB" dirty="0"/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PENELITIAN 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BAKTI SOSIAL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9338">
                <a:tc>
                  <a:txBody>
                    <a:bodyPr/>
                    <a:lstStyle/>
                    <a:p>
                      <a:r>
                        <a:rPr lang="en-GB" sz="1600" dirty="0"/>
                        <a:t>Tenaga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Kesehatan</a:t>
                      </a:r>
                      <a:r>
                        <a:rPr lang="en-GB" sz="1600" dirty="0"/>
                        <a:t> WNA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Minimal dr. </a:t>
                      </a:r>
                      <a:r>
                        <a:rPr lang="en-GB" sz="1600" dirty="0" err="1"/>
                        <a:t>Sp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drg.Sp</a:t>
                      </a:r>
                      <a:r>
                        <a:rPr lang="en-GB" sz="1600" baseline="0" dirty="0"/>
                        <a:t> &amp;</a:t>
                      </a:r>
                      <a:r>
                        <a:rPr lang="en-GB" sz="1600" dirty="0"/>
                        <a:t> S1 </a:t>
                      </a:r>
                      <a:r>
                        <a:rPr lang="en-GB" sz="1600" dirty="0" err="1"/>
                        <a:t>utk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nakes</a:t>
                      </a:r>
                      <a:r>
                        <a:rPr lang="en-GB" sz="1600" dirty="0"/>
                        <a:t> lain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err="1"/>
                        <a:t>Sbg</a:t>
                      </a:r>
                      <a:r>
                        <a:rPr lang="en-GB" sz="1600" u="sng" dirty="0"/>
                        <a:t> </a:t>
                      </a:r>
                      <a:r>
                        <a:rPr lang="en-GB" sz="1600" u="sng" dirty="0" err="1"/>
                        <a:t>dosen</a:t>
                      </a:r>
                      <a:r>
                        <a:rPr lang="en-GB" sz="1600" u="sng" dirty="0"/>
                        <a:t>/</a:t>
                      </a:r>
                      <a:r>
                        <a:rPr lang="en-GB" sz="1600" u="sng" dirty="0" err="1"/>
                        <a:t>instruktur</a:t>
                      </a:r>
                      <a:r>
                        <a:rPr lang="en-GB" sz="1600" dirty="0"/>
                        <a:t>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dr. </a:t>
                      </a:r>
                      <a:r>
                        <a:rPr lang="en-GB" sz="1600" dirty="0" err="1"/>
                        <a:t>Sp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drg.Sp</a:t>
                      </a:r>
                      <a:r>
                        <a:rPr lang="en-GB" sz="1600" baseline="0" dirty="0"/>
                        <a:t> &amp;</a:t>
                      </a:r>
                      <a:r>
                        <a:rPr lang="en-GB" sz="1600" dirty="0"/>
                        <a:t> S2 </a:t>
                      </a:r>
                      <a:r>
                        <a:rPr lang="en-GB" sz="1600" dirty="0" err="1"/>
                        <a:t>utk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nakes</a:t>
                      </a:r>
                      <a:r>
                        <a:rPr lang="en-GB" sz="1600" dirty="0"/>
                        <a:t> lain,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dgn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kualifikasi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tambahan</a:t>
                      </a:r>
                      <a:r>
                        <a:rPr lang="en-GB" sz="1600" baseline="0" dirty="0"/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err="1"/>
                        <a:t>Sbg</a:t>
                      </a:r>
                      <a:r>
                        <a:rPr lang="en-GB" sz="1600" u="sng" dirty="0"/>
                        <a:t> </a:t>
                      </a:r>
                      <a:r>
                        <a:rPr lang="en-GB" sz="1600" u="sng" dirty="0" err="1"/>
                        <a:t>mahasiswa</a:t>
                      </a:r>
                      <a:r>
                        <a:rPr lang="en-GB" sz="1600" u="sng" dirty="0"/>
                        <a:t>/</a:t>
                      </a:r>
                      <a:r>
                        <a:rPr lang="en-GB" sz="1600" u="sng" dirty="0" err="1"/>
                        <a:t>peserta</a:t>
                      </a:r>
                      <a:r>
                        <a:rPr lang="en-GB" sz="1600" u="sng" dirty="0"/>
                        <a:t> </a:t>
                      </a:r>
                      <a:r>
                        <a:rPr lang="en-GB" sz="1600" u="sng" dirty="0" err="1"/>
                        <a:t>diklat</a:t>
                      </a:r>
                      <a:r>
                        <a:rPr lang="en-GB" sz="1600" dirty="0"/>
                        <a:t>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/>
                        <a:t>dr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drg</a:t>
                      </a:r>
                      <a:r>
                        <a:rPr lang="en-GB" sz="1600" dirty="0"/>
                        <a:t>, D3 </a:t>
                      </a:r>
                      <a:r>
                        <a:rPr lang="en-GB" sz="1600" dirty="0" err="1"/>
                        <a:t>utk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nakes</a:t>
                      </a:r>
                      <a:r>
                        <a:rPr lang="en-GB" sz="1600" dirty="0"/>
                        <a:t> lain. </a:t>
                      </a:r>
                    </a:p>
                    <a:p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S3, </a:t>
                      </a:r>
                      <a:r>
                        <a:rPr lang="en-GB" sz="1600" dirty="0" err="1"/>
                        <a:t>peneliti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utama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dgn</a:t>
                      </a:r>
                      <a:r>
                        <a:rPr lang="en-GB" sz="1600" dirty="0"/>
                        <a:t> 2 </a:t>
                      </a:r>
                      <a:r>
                        <a:rPr lang="en-GB" sz="1600" dirty="0" err="1"/>
                        <a:t>jurnal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internasional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Minimal dr. </a:t>
                      </a:r>
                      <a:r>
                        <a:rPr lang="en-GB" sz="1600" dirty="0" err="1"/>
                        <a:t>Sp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drg.Sp</a:t>
                      </a:r>
                      <a:r>
                        <a:rPr lang="en-GB" sz="1600" baseline="0" dirty="0"/>
                        <a:t> &amp;</a:t>
                      </a:r>
                      <a:r>
                        <a:rPr lang="en-GB" sz="1600" dirty="0"/>
                        <a:t> S1 </a:t>
                      </a:r>
                      <a:r>
                        <a:rPr lang="en-GB" sz="1600" dirty="0" err="1"/>
                        <a:t>utk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nakes</a:t>
                      </a:r>
                      <a:r>
                        <a:rPr lang="en-GB" sz="1600" dirty="0"/>
                        <a:t> lain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1691">
                <a:tc>
                  <a:txBody>
                    <a:bodyPr/>
                    <a:lstStyle/>
                    <a:p>
                      <a:r>
                        <a:rPr lang="en-GB" sz="1600" dirty="0" err="1"/>
                        <a:t>Pengguna</a:t>
                      </a:r>
                      <a:r>
                        <a:rPr lang="en-GB" sz="1600" dirty="0"/>
                        <a:t>/ </a:t>
                      </a:r>
                      <a:r>
                        <a:rPr lang="en-GB" sz="1600" dirty="0" err="1"/>
                        <a:t>penyelenggara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RS </a:t>
                      </a:r>
                      <a:r>
                        <a:rPr lang="en-GB" sz="1600" dirty="0" err="1"/>
                        <a:t>kls</a:t>
                      </a:r>
                      <a:r>
                        <a:rPr lang="en-GB" sz="1600" dirty="0"/>
                        <a:t> A &amp; B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Institusi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diknakes</a:t>
                      </a:r>
                      <a:r>
                        <a:rPr lang="en-GB" sz="1600" dirty="0"/>
                        <a:t>,  OP, RS </a:t>
                      </a:r>
                      <a:r>
                        <a:rPr lang="en-GB" sz="1600" dirty="0" err="1"/>
                        <a:t>Pndidikan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Sesuai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ketentuan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bidang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ristek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RS min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kls</a:t>
                      </a:r>
                      <a:r>
                        <a:rPr lang="en-GB" sz="1600" baseline="0" dirty="0"/>
                        <a:t> C, OP, </a:t>
                      </a:r>
                      <a:r>
                        <a:rPr lang="en-GB" sz="1600" baseline="0" dirty="0" err="1"/>
                        <a:t>institusi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diknakes</a:t>
                      </a:r>
                      <a:r>
                        <a:rPr lang="en-GB" sz="1600" baseline="0" dirty="0"/>
                        <a:t>, TNI/POLRI</a:t>
                      </a:r>
                      <a:endParaRPr lang="en-GB" sz="1600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42712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2" y="207982"/>
            <a:ext cx="11785599" cy="63021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/>
              <a:t> PERSYARATAN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2210889"/>
              </p:ext>
            </p:extLst>
          </p:nvPr>
        </p:nvGraphicFramePr>
        <p:xfrm>
          <a:off x="304803" y="813683"/>
          <a:ext cx="11785597" cy="5718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7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5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4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1169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SYARAT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YAN KES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DIKLAT (</a:t>
                      </a:r>
                      <a:r>
                        <a:rPr lang="en-GB" sz="1600" dirty="0" err="1"/>
                        <a:t>kontak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langsung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pasien</a:t>
                      </a:r>
                      <a:r>
                        <a:rPr lang="en-GB" sz="1600" dirty="0"/>
                        <a:t>)</a:t>
                      </a:r>
                      <a:endParaRPr lang="en-GB" dirty="0"/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PENELITIAN 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BAKTI SOSIAL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0640">
                <a:tc>
                  <a:txBody>
                    <a:bodyPr/>
                    <a:lstStyle/>
                    <a:p>
                      <a:r>
                        <a:rPr lang="en-GB" sz="1600" dirty="0" err="1"/>
                        <a:t>Pendamping</a:t>
                      </a:r>
                      <a:r>
                        <a:rPr lang="en-GB" sz="1600" dirty="0"/>
                        <a:t>;</a:t>
                      </a:r>
                    </a:p>
                    <a:p>
                      <a:r>
                        <a:rPr lang="en-GB" sz="1600" dirty="0" err="1"/>
                        <a:t>Penanggung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jawab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Kualifikasi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s</a:t>
                      </a:r>
                      <a:r>
                        <a:rPr lang="en-GB" sz="1600" dirty="0" err="1"/>
                        <a:t>etara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mampu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menyerap</a:t>
                      </a:r>
                      <a:r>
                        <a:rPr lang="en-GB" sz="1600" dirty="0"/>
                        <a:t> &amp; </a:t>
                      </a:r>
                      <a:r>
                        <a:rPr lang="en-GB" sz="1600" dirty="0" err="1"/>
                        <a:t>memanfaatkan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iptek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melalui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pemberian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kualifikasi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tambahan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Kualifikasi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setara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Kualifikasi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setara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Penanggung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jawab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>
                          <a:sym typeface="Wingdings" panose="05000000000000000000" pitchFamily="2" charset="2"/>
                        </a:rPr>
                        <a:t> dr. Indonesia </a:t>
                      </a:r>
                      <a:r>
                        <a:rPr lang="en-GB" sz="1600" dirty="0" err="1">
                          <a:sym typeface="Wingdings" panose="05000000000000000000" pitchFamily="2" charset="2"/>
                        </a:rPr>
                        <a:t>yg</a:t>
                      </a:r>
                      <a:r>
                        <a:rPr lang="en-GB" sz="16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GB" sz="1600" dirty="0" err="1">
                          <a:sym typeface="Wingdings" panose="05000000000000000000" pitchFamily="2" charset="2"/>
                        </a:rPr>
                        <a:t>selevel</a:t>
                      </a:r>
                      <a:r>
                        <a:rPr lang="en-GB" sz="16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GB" sz="1600" dirty="0" err="1">
                          <a:sym typeface="Wingdings" panose="05000000000000000000" pitchFamily="2" charset="2"/>
                        </a:rPr>
                        <a:t>dgn</a:t>
                      </a:r>
                      <a:r>
                        <a:rPr lang="en-GB" sz="1600" dirty="0">
                          <a:sym typeface="Wingdings" panose="05000000000000000000" pitchFamily="2" charset="2"/>
                        </a:rPr>
                        <a:t> TKWNA</a:t>
                      </a:r>
                      <a:endParaRPr lang="en-GB" sz="1600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54480">
                <a:tc>
                  <a:txBody>
                    <a:bodyPr/>
                    <a:lstStyle/>
                    <a:p>
                      <a:r>
                        <a:rPr lang="en-GB" sz="1600" dirty="0" err="1"/>
                        <a:t>Jangka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waktu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 </a:t>
                      </a:r>
                      <a:r>
                        <a:rPr lang="en-GB" sz="1600" dirty="0" err="1"/>
                        <a:t>tahun</a:t>
                      </a:r>
                      <a:r>
                        <a:rPr lang="en-GB" sz="1600" dirty="0"/>
                        <a:t>, </a:t>
                      </a:r>
                      <a:r>
                        <a:rPr lang="en-GB" sz="1600" dirty="0" err="1"/>
                        <a:t>dapat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diperpanjang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lagi</a:t>
                      </a:r>
                      <a:r>
                        <a:rPr lang="en-GB" sz="1600" dirty="0"/>
                        <a:t> paling lama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dirty="0"/>
                        <a:t>1 </a:t>
                      </a:r>
                      <a:r>
                        <a:rPr lang="en-GB" sz="1600" dirty="0" err="1"/>
                        <a:t>tahun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err="1"/>
                        <a:t>Utk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p</a:t>
                      </a:r>
                      <a:r>
                        <a:rPr lang="en-GB" sz="1600" dirty="0" err="1"/>
                        <a:t>endidikan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disesuaikan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dgn</a:t>
                      </a:r>
                      <a:r>
                        <a:rPr lang="en-GB" sz="1600" dirty="0"/>
                        <a:t> masa </a:t>
                      </a:r>
                      <a:r>
                        <a:rPr lang="en-GB" sz="1600" dirty="0" err="1"/>
                        <a:t>studi</a:t>
                      </a:r>
                      <a:r>
                        <a:rPr lang="en-GB" sz="1600" dirty="0"/>
                        <a:t>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err="1"/>
                        <a:t>Utk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pelatihan</a:t>
                      </a:r>
                      <a:r>
                        <a:rPr lang="en-GB" sz="1600" dirty="0"/>
                        <a:t> = 60 </a:t>
                      </a:r>
                      <a:r>
                        <a:rPr lang="en-GB" sz="1600" dirty="0" err="1"/>
                        <a:t>hari</a:t>
                      </a:r>
                      <a:r>
                        <a:rPr lang="en-GB" sz="1600" dirty="0"/>
                        <a:t>  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 </a:t>
                      </a:r>
                      <a:r>
                        <a:rPr lang="en-GB" sz="1600" dirty="0" err="1"/>
                        <a:t>tahun</a:t>
                      </a:r>
                      <a:r>
                        <a:rPr lang="en-GB" sz="1600" dirty="0"/>
                        <a:t>,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dapat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diperpanjang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lagi</a:t>
                      </a:r>
                      <a:r>
                        <a:rPr lang="en-GB" sz="1600" baseline="0" dirty="0"/>
                        <a:t> paling lama 1 </a:t>
                      </a:r>
                      <a:r>
                        <a:rPr lang="en-GB" sz="1600" baseline="0" dirty="0" err="1"/>
                        <a:t>tahun</a:t>
                      </a:r>
                      <a:r>
                        <a:rPr lang="en-GB" sz="1600" baseline="0" dirty="0"/>
                        <a:t>.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Sesuai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kebutuhan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berdasarkan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p</a:t>
                      </a:r>
                      <a:r>
                        <a:rPr lang="en-GB" sz="1600" dirty="0" err="1"/>
                        <a:t>ertimbangan</a:t>
                      </a:r>
                      <a:r>
                        <a:rPr lang="en-GB" sz="1600" dirty="0"/>
                        <a:t> Tim </a:t>
                      </a:r>
                      <a:r>
                        <a:rPr lang="en-GB" sz="1600" dirty="0" err="1"/>
                        <a:t>Koordinasi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Perizinan</a:t>
                      </a:r>
                      <a:r>
                        <a:rPr lang="en-GB" sz="1600" dirty="0"/>
                        <a:t> TKWNA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42160">
                <a:tc>
                  <a:txBody>
                    <a:bodyPr/>
                    <a:lstStyle/>
                    <a:p>
                      <a:r>
                        <a:rPr lang="en-GB" sz="1600" dirty="0" err="1"/>
                        <a:t>Persyaratan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teknis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err="1"/>
                        <a:t>Serkom</a:t>
                      </a:r>
                      <a:r>
                        <a:rPr lang="en-GB" sz="1600" dirty="0"/>
                        <a:t>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STRS/STRA,</a:t>
                      </a:r>
                      <a:r>
                        <a:rPr lang="en-GB" sz="1600" baseline="0" dirty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aseline="0" dirty="0"/>
                        <a:t>SIP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Dosen</a:t>
                      </a:r>
                      <a:r>
                        <a:rPr lang="en-GB" sz="1600" dirty="0"/>
                        <a:t>/</a:t>
                      </a:r>
                      <a:r>
                        <a:rPr lang="en-GB" sz="1600" dirty="0" err="1"/>
                        <a:t>instruktur</a:t>
                      </a:r>
                      <a:r>
                        <a:rPr lang="en-GB" sz="1600" dirty="0"/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err="1"/>
                        <a:t>Serkom</a:t>
                      </a:r>
                      <a:r>
                        <a:rPr lang="en-GB" sz="1600" dirty="0"/>
                        <a:t>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STRS/STRA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dirty="0"/>
                    </a:p>
                    <a:p>
                      <a:r>
                        <a:rPr lang="en-GB" sz="1600" dirty="0" err="1"/>
                        <a:t>Mahasiswa</a:t>
                      </a:r>
                      <a:r>
                        <a:rPr lang="en-GB" sz="1600" dirty="0"/>
                        <a:t>/</a:t>
                      </a:r>
                      <a:r>
                        <a:rPr lang="en-GB" sz="1600" dirty="0" err="1"/>
                        <a:t>peserta</a:t>
                      </a: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err="1"/>
                        <a:t>Serkom</a:t>
                      </a:r>
                      <a:r>
                        <a:rPr lang="en-GB" sz="1600" dirty="0"/>
                        <a:t>,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STR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baseline="0" dirty="0" err="1"/>
                        <a:t>Bersyarat</a:t>
                      </a:r>
                      <a:r>
                        <a:rPr lang="en-GB" sz="1600" baseline="0" dirty="0"/>
                        <a:t>,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aseline="0" dirty="0"/>
                        <a:t>SIP.</a:t>
                      </a:r>
                      <a:endParaRPr lang="en-GB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err="1"/>
                        <a:t>Serkom</a:t>
                      </a:r>
                      <a:r>
                        <a:rPr lang="en-GB" sz="1600" dirty="0"/>
                        <a:t>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STRS/STRA,</a:t>
                      </a:r>
                      <a:r>
                        <a:rPr lang="en-GB" sz="1600" baseline="0" dirty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aseline="0" dirty="0"/>
                        <a:t>SIP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err="1"/>
                        <a:t>Sertifikat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sbg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peneliti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dr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neg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asal</a:t>
                      </a:r>
                      <a:r>
                        <a:rPr lang="en-GB" sz="1600" dirty="0"/>
                        <a:t> 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STR &amp; SIP </a:t>
                      </a:r>
                      <a:r>
                        <a:rPr lang="en-GB" sz="1600" dirty="0" err="1"/>
                        <a:t>penanggungjawab</a:t>
                      </a:r>
                      <a:endParaRPr lang="en-GB" sz="1600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40986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0" y="609600"/>
            <a:ext cx="8147051" cy="745331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id-ID" sz="2400" dirty="0">
                <a:solidFill>
                  <a:schemeClr val="accent1">
                    <a:lumMod val="75000"/>
                  </a:schemeClr>
                </a:solidFill>
              </a:rPr>
              <a:t>PERSYARATAN UMUM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9606150"/>
              </p:ext>
            </p:extLst>
          </p:nvPr>
        </p:nvGraphicFramePr>
        <p:xfrm>
          <a:off x="1117601" y="1447800"/>
          <a:ext cx="9951428" cy="457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1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001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144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Daftar Riwayat Hidup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7771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Fotokopi ijazah yang telah dilegalisir oleh institusi pendidikan tenaga kesehatan yang menerbitkan di negara asal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3418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Fotokopi sertifikat kompetensi maupun kualifikasi tambahan lain yang telah dilegalisir oleh organisasi profesi dan instansi atau badan hukum yang diakui oleh pemerintah di negara asal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8448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Surat Tanda Regristrasi sebagai tenaga kesehatan yang masih berlaku dari negara asal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4396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Surat keterangan pengalaman kerja dalam 5 tahun terakhir berturut-turut sesuai dengan kompetensi di bidang keprofesiannya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27823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Surat keterangan terdaftar sebagai anggota profesi dan aktif melakukan praktik untuk dokter/dokter ggig, atau kegiatan dibidang kesehatan untuk tenaga kesehatan lain serta mengikuti pendidikan/pelatihan profesi berkelanjutan (CPD)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07846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780931" y="697523"/>
            <a:ext cx="9286993" cy="120248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id-ID" sz="2400" dirty="0">
                <a:solidFill>
                  <a:schemeClr val="accent1">
                    <a:lumMod val="75000"/>
                  </a:schemeClr>
                </a:solidFill>
              </a:rPr>
              <a:t>PERSYARATAN UMUM .....(</a:t>
            </a:r>
            <a:r>
              <a:rPr lang="id-ID" sz="2100" dirty="0">
                <a:solidFill>
                  <a:schemeClr val="accent1">
                    <a:lumMod val="75000"/>
                  </a:schemeClr>
                </a:solidFill>
              </a:rPr>
              <a:t>lanjutan</a:t>
            </a:r>
            <a:r>
              <a:rPr lang="id-ID" sz="2400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9646863"/>
              </p:ext>
            </p:extLst>
          </p:nvPr>
        </p:nvGraphicFramePr>
        <p:xfrm>
          <a:off x="1320800" y="1524001"/>
          <a:ext cx="9656763" cy="45720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9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27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7366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Letter</a:t>
                      </a:r>
                      <a:r>
                        <a:rPr lang="id-ID" sz="16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of Goodstanding dari organisasi profesi negara asal; (atau negara tempat kerja terakhir)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377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Surat keterangan sehat fisik dan mental dari negara asal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984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Surat pernyataan yang berisi tujuan pendayagunaan TK WNA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7412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Surat pernyataan besedia mematuhi peraturan perundangan-undangan, sumpah profesi kesehatan, dan kode etik profesi kesehatan yang berlaku di Indonesia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738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Surat pernyataan besedia melakukan alih ilmu pengetahuan teknologi dan ilmu pengetahuan kepada tenaga pendamping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4689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Fotokopi paspor calon TK WNA</a:t>
                      </a:r>
                      <a:endParaRPr lang="it-IT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4689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600" u="none" strike="noStrike" dirty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Sertifikat</a:t>
                      </a:r>
                      <a:r>
                        <a:rPr lang="it-IT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dari </a:t>
                      </a:r>
                      <a:r>
                        <a:rPr lang="it-IT" sz="1600" u="none" strike="noStrike" dirty="0"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Pusat Bahasa Indonesia</a:t>
                      </a:r>
                      <a:endParaRPr lang="it-IT" sz="1600" b="0" i="0" u="none" strike="noStrike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15746"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Surat pernyataan akan bekerja sesuai keahlian dan uraian penjabaran kompetensinya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215" marR="6215" marT="4661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05790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DELL OPTIPLEX\Downloads\IMG-20160829-WA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514600" y="-2514600"/>
            <a:ext cx="71628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76399" y="260866"/>
            <a:ext cx="8839199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CONTOH SERTIFIKAT KEMAHIRAN BERBAHASA INDONESIA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76800" y="2939535"/>
            <a:ext cx="3556000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061853" y="5915890"/>
            <a:ext cx="720437" cy="1662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24005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DELL OPTIPLEX\Downloads\IMG-20160829-WA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590800" y="-2590800"/>
            <a:ext cx="70104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2544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1" y="1"/>
            <a:ext cx="11582401" cy="5334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id-ID" sz="2400" dirty="0">
                <a:solidFill>
                  <a:schemeClr val="accent1">
                    <a:lumMod val="75000"/>
                  </a:schemeClr>
                </a:solidFill>
              </a:rPr>
              <a:t>PERSYARATAN 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TAMBAHAN</a:t>
            </a:r>
            <a:endParaRPr lang="id-ID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1489323"/>
              </p:ext>
            </p:extLst>
          </p:nvPr>
        </p:nvGraphicFramePr>
        <p:xfrm>
          <a:off x="304801" y="535746"/>
          <a:ext cx="11582401" cy="61698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6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528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355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YAN KES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DIKLAT (</a:t>
                      </a:r>
                      <a:r>
                        <a:rPr lang="en-GB" sz="1600" dirty="0" err="1"/>
                        <a:t>kontak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langsung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pasien</a:t>
                      </a:r>
                      <a:r>
                        <a:rPr lang="en-GB" sz="1600" dirty="0"/>
                        <a:t>)</a:t>
                      </a:r>
                      <a:endParaRPr lang="en-GB" dirty="0"/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PENELITIAN 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BAKTI SOSIAL</a:t>
                      </a:r>
                    </a:p>
                  </a:txBody>
                  <a:tcPr marL="121920" marR="12192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8193">
                <a:tc>
                  <a:txBody>
                    <a:bodyPr/>
                    <a:lstStyle/>
                    <a:p>
                      <a:pPr marL="84138" marR="0" lvl="0" indent="-841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d-ID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Surat pernyataan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d-ID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kesanggupan 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&amp; </a:t>
                      </a:r>
                      <a:r>
                        <a:rPr lang="en-GB" sz="15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bukti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kemampuan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d-ID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menanggung biaya hidup TK WNA dari Pengguna, minimal 2 tahun di Indonesia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84138" marR="0" lvl="0" indent="-841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d-ID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Surat pernyataan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d-ID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kesanggupan 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&amp; </a:t>
                      </a:r>
                      <a:r>
                        <a:rPr lang="en-GB" sz="15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bukti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kemampuan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d-ID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menanggung biaya hidup TK WNA dari Pengguna, minimal 2 tahun di Indonesia</a:t>
                      </a:r>
                      <a:endParaRPr lang="en-GB" sz="150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84138" marR="0" lvl="0" indent="-841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Pernyataan</a:t>
                      </a:r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</a:t>
                      </a:r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pengguna</a:t>
                      </a:r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utk</a:t>
                      </a:r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menyediakan</a:t>
                      </a:r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fasilitas</a:t>
                      </a:r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sarpras</a:t>
                      </a:r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dlm</a:t>
                      </a:r>
                      <a:r>
                        <a:rPr lang="en-GB" sz="15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menunjang</a:t>
                      </a:r>
                      <a:r>
                        <a:rPr lang="en-GB" sz="15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alih</a:t>
                      </a:r>
                      <a:r>
                        <a:rPr lang="en-GB" sz="15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iptek</a:t>
                      </a:r>
                      <a:endParaRPr lang="en-GB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d-ID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Surat pernyataan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d-ID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kesanggupan 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&amp; </a:t>
                      </a:r>
                      <a:r>
                        <a:rPr lang="en-GB" sz="15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bukti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kemampuan</a:t>
                      </a:r>
                      <a:r>
                        <a:rPr lang="en-GB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d-ID" sz="15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menanggung biaya hidup TK WNA dari Pengguna, minimal 2 tahun di Indonesia</a:t>
                      </a:r>
                      <a:endParaRPr lang="en-GB" sz="150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2563" marR="0" lvl="0" indent="-182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Surat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persetujuan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penelitian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Menristek</a:t>
                      </a:r>
                      <a:endParaRPr lang="en-GB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84138" marR="0" lvl="0" indent="-841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Proposal keg (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maksud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tujuan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jenis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kasus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pelaks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84138" marR="0" lvl="0" indent="-841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Pernyataan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bertanggungjawab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fasyankes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thd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pelaks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&amp;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paska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baksos</a:t>
                      </a:r>
                      <a:endParaRPr lang="en-GB" sz="15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84138" marR="0" lvl="0" indent="-841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Kesediaan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sbg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Penanggungjawab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keg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nakes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yg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selevel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dgn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TKWNA</a:t>
                      </a:r>
                    </a:p>
                    <a:p>
                      <a:pPr marL="84138" marR="0" lvl="0" indent="-841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Surat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kesediaan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mendanai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hingga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pasca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baksos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&amp;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bertgjwb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scr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hukum</a:t>
                      </a:r>
                      <a:endParaRPr lang="en-GB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68105">
                <a:tc>
                  <a:txBody>
                    <a:bodyPr/>
                    <a:lstStyle/>
                    <a:p>
                      <a:endParaRPr lang="en-GB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84138" indent="-84138">
                        <a:buFont typeface="Arial" panose="020B0604020202020204" pitchFamily="34" charset="0"/>
                        <a:buChar char="•"/>
                      </a:pP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Bukti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kerjasama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dgn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OP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terkait</a:t>
                      </a:r>
                      <a:endParaRPr lang="en-GB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84138" indent="-84138">
                        <a:buFont typeface="Arial" panose="020B0604020202020204" pitchFamily="34" charset="0"/>
                        <a:buChar char="•"/>
                      </a:pP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Sertifikasi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kualifikasi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tambahan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TKWNA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neg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asal</a:t>
                      </a:r>
                      <a:endParaRPr lang="en-GB" sz="15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84138" indent="-84138">
                        <a:buFont typeface="Arial" panose="020B0604020202020204" pitchFamily="34" charset="0"/>
                        <a:buChar char="•"/>
                      </a:pP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Daftar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publikasi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ilmiah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sesuai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bid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alih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iptek</a:t>
                      </a:r>
                      <a:endParaRPr lang="en-GB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Kerangka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acuan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penelitian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</a:p>
                    <a:p>
                      <a:pPr marL="182563" marR="0" lvl="0" indent="-182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Daftar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publikasi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ilmiah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endParaRPr lang="en-GB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84138" indent="-84138">
                        <a:buFont typeface="Arial" panose="020B0604020202020204" pitchFamily="34" charset="0"/>
                        <a:buChar char="•"/>
                      </a:pP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Rekomendasi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Kadinkes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kab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kota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</a:p>
                    <a:p>
                      <a:pPr marL="84138" indent="-84138">
                        <a:buFont typeface="Arial" panose="020B0604020202020204" pitchFamily="34" charset="0"/>
                        <a:buChar char="•"/>
                      </a:pP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Rekomendasi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dinas</a:t>
                      </a:r>
                      <a:r>
                        <a:rPr lang="en-GB" sz="15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kesbangpol</a:t>
                      </a:r>
                      <a:endParaRPr lang="en-GB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84138" indent="-84138">
                        <a:buFont typeface="Arial" panose="020B0604020202020204" pitchFamily="34" charset="0"/>
                        <a:buChar char="•"/>
                      </a:pP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Daftar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obat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&amp;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alkes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yg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teregistrasi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</a:t>
                      </a:r>
                      <a:endParaRPr lang="en-GB" sz="15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84138" indent="-84138">
                        <a:buFont typeface="Arial" panose="020B0604020202020204" pitchFamily="34" charset="0"/>
                        <a:buChar char="•"/>
                      </a:pP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Mempunyai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kamar</a:t>
                      </a:r>
                      <a:r>
                        <a:rPr lang="en-GB" sz="15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5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operasi</a:t>
                      </a:r>
                      <a:endParaRPr lang="en-GB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75906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Box 1"/>
          <p:cNvSpPr txBox="1">
            <a:spLocks noChangeArrowheads="1"/>
          </p:cNvSpPr>
          <p:nvPr/>
        </p:nvSpPr>
        <p:spPr bwMode="auto">
          <a:xfrm>
            <a:off x="1402479" y="306372"/>
            <a:ext cx="10447866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2800" b="1" dirty="0"/>
              <a:t>SELURUH KEGIATAN PENDAYAGUNAAN </a:t>
            </a:r>
          </a:p>
          <a:p>
            <a:pPr algn="ctr"/>
            <a:r>
              <a:rPr lang="en-GB" sz="2800" b="1" dirty="0"/>
              <a:t>TENAGA KESEHATAN WARGA NEGARA ASING (TKWNA) 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</a:rPr>
              <a:t>HARUS MENGAJUKAN PERMOHONAN PENGESAHAN </a:t>
            </a:r>
            <a:r>
              <a:rPr lang="en-GB" sz="2800" b="1" dirty="0"/>
              <a:t>RENCANA PENGGUNAAN TENAGA KERJA ASING </a:t>
            </a:r>
            <a:r>
              <a:rPr lang="en-GB" sz="2800" b="1" dirty="0">
                <a:solidFill>
                  <a:srgbClr val="FF0000"/>
                </a:solidFill>
              </a:rPr>
              <a:t>(RPTKA) &amp; </a:t>
            </a:r>
            <a:r>
              <a:rPr lang="en-GB" sz="2800" b="1" dirty="0"/>
              <a:t>IJIN MEMPEKERJAKAN TENAGA ASING </a:t>
            </a:r>
            <a:r>
              <a:rPr lang="en-GB" sz="2800" b="1" dirty="0">
                <a:solidFill>
                  <a:srgbClr val="FF0000"/>
                </a:solidFill>
              </a:rPr>
              <a:t>(IMTA) </a:t>
            </a:r>
          </a:p>
          <a:p>
            <a:pPr algn="ctr"/>
            <a:r>
              <a:rPr lang="en-GB" sz="2800" b="1" dirty="0"/>
              <a:t>MAUPUN</a:t>
            </a:r>
            <a:r>
              <a:rPr lang="en-GB" sz="2800" b="1" dirty="0">
                <a:solidFill>
                  <a:srgbClr val="7030A0"/>
                </a:solidFill>
              </a:rPr>
              <a:t> </a:t>
            </a:r>
            <a:r>
              <a:rPr lang="en-GB" sz="2800" b="1" dirty="0">
                <a:solidFill>
                  <a:srgbClr val="FF0000"/>
                </a:solidFill>
              </a:rPr>
              <a:t>IJIN PENYELENGGARAAN KEGIATAN </a:t>
            </a:r>
          </a:p>
          <a:p>
            <a:pPr algn="ctr"/>
            <a:r>
              <a:rPr lang="en-GB" sz="2800" b="1" dirty="0"/>
              <a:t>KEPADA KEMENTERIAN KESEHATAN</a:t>
            </a:r>
            <a:endParaRPr lang="id-ID" sz="2800" b="1" dirty="0"/>
          </a:p>
        </p:txBody>
      </p:sp>
    </p:spTree>
    <p:extLst>
      <p:ext uri="{BB962C8B-B14F-4D97-AF65-F5344CB8AC3E}">
        <p14:creationId xmlns:p14="http://schemas.microsoft.com/office/powerpoint/2010/main" val="28967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17604" y="3780692"/>
            <a:ext cx="8907950" cy="3077308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id-ID" b="1" dirty="0">
                <a:solidFill>
                  <a:schemeClr val="tx1"/>
                </a:solidFill>
              </a:rPr>
              <a:t>HAK</a:t>
            </a:r>
            <a:r>
              <a:rPr lang="en-US" b="1" dirty="0">
                <a:solidFill>
                  <a:schemeClr val="tx1"/>
                </a:solidFill>
              </a:rPr>
              <a:t>,</a:t>
            </a:r>
            <a:r>
              <a:rPr lang="id-ID" b="1" dirty="0">
                <a:solidFill>
                  <a:schemeClr val="tx1"/>
                </a:solidFill>
              </a:rPr>
              <a:t> KEWAJIBAN,</a:t>
            </a:r>
            <a:r>
              <a:rPr lang="en-US" b="1" dirty="0">
                <a:solidFill>
                  <a:schemeClr val="tx1"/>
                </a:solidFill>
              </a:rPr>
              <a:t> DAN LARANGAN</a:t>
            </a:r>
            <a:br>
              <a:rPr lang="id-ID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1098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body" idx="1"/>
          </p:nvPr>
        </p:nvSpPr>
        <p:spPr>
          <a:xfrm>
            <a:off x="0" y="0"/>
            <a:ext cx="5916706" cy="1223682"/>
          </a:xfrm>
          <a:solidFill>
            <a:schemeClr val="tx2">
              <a:lumMod val="40000"/>
              <a:lumOff val="6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id-ID" sz="2800" b="1" dirty="0">
                <a:solidFill>
                  <a:schemeClr val="accent1">
                    <a:lumMod val="75000"/>
                  </a:schemeClr>
                </a:solidFill>
              </a:rPr>
              <a:t>Hak dan Kewajiban Pengguna</a:t>
            </a:r>
          </a:p>
        </p:txBody>
      </p:sp>
      <p:sp>
        <p:nvSpPr>
          <p:cNvPr id="8" name="Title 1"/>
          <p:cNvSpPr>
            <a:spLocks noGrp="1"/>
          </p:cNvSpPr>
          <p:nvPr>
            <p:ph type="body" sz="quarter" idx="3"/>
          </p:nvPr>
        </p:nvSpPr>
        <p:spPr>
          <a:xfrm>
            <a:off x="5903259" y="-1"/>
            <a:ext cx="6288741" cy="1223683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id-ID" sz="2800" b="1" dirty="0">
                <a:solidFill>
                  <a:schemeClr val="accent1">
                    <a:lumMod val="75000"/>
                  </a:schemeClr>
                </a:solidFill>
              </a:rPr>
              <a:t>HAK dan Kewajiban TK-WNA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2"/>
          </p:nvPr>
        </p:nvSpPr>
        <p:spPr>
          <a:xfrm>
            <a:off x="0" y="1230499"/>
            <a:ext cx="5930153" cy="5627501"/>
          </a:xfrm>
          <a:solidFill>
            <a:schemeClr val="bg1"/>
          </a:solidFill>
        </p:spPr>
        <p:txBody>
          <a:bodyPr rtlCol="0">
            <a:normAutofit fontScale="77500" lnSpcReduction="20000"/>
          </a:bodyPr>
          <a:lstStyle/>
          <a:p>
            <a:pPr marL="118872" indent="0">
              <a:buNone/>
              <a:defRPr/>
            </a:pPr>
            <a:r>
              <a:rPr lang="id-ID" sz="3000" b="1" u="sng" dirty="0">
                <a:solidFill>
                  <a:srgbClr val="002060"/>
                </a:solidFill>
              </a:rPr>
              <a:t>Hak</a:t>
            </a:r>
            <a:r>
              <a:rPr lang="en-US" sz="3000" b="1" u="sng" dirty="0">
                <a:solidFill>
                  <a:srgbClr val="002060"/>
                </a:solidFill>
              </a:rPr>
              <a:t>:</a:t>
            </a:r>
            <a:endParaRPr lang="id-ID" sz="4300" b="1" u="sng" dirty="0">
              <a:solidFill>
                <a:srgbClr val="002060"/>
              </a:solidFill>
            </a:endParaRPr>
          </a:p>
          <a:p>
            <a:pPr marL="441325" lvl="3" indent="-268288" algn="just">
              <a:buClr>
                <a:schemeClr val="accent4"/>
              </a:buClr>
              <a:buFont typeface="Arial" pitchFamily="34" charset="0"/>
              <a:buChar char="•"/>
              <a:defRPr/>
            </a:pPr>
            <a:r>
              <a:rPr lang="id-ID" sz="2600" b="1" dirty="0">
                <a:solidFill>
                  <a:srgbClr val="7030A0"/>
                </a:solidFill>
              </a:rPr>
              <a:t>Mendayagunakan TK WNA sesuai izin</a:t>
            </a:r>
          </a:p>
          <a:p>
            <a:pPr marL="441325" lvl="3" indent="-268288" algn="just">
              <a:buClr>
                <a:schemeClr val="accent4"/>
              </a:buClr>
              <a:buFont typeface="Arial" pitchFamily="34" charset="0"/>
              <a:buChar char="•"/>
              <a:defRPr/>
            </a:pPr>
            <a:r>
              <a:rPr lang="id-ID" sz="2600" b="1" dirty="0">
                <a:solidFill>
                  <a:srgbClr val="7030A0"/>
                </a:solidFill>
              </a:rPr>
              <a:t>Memutuskan hubungan kerja dengan TK-WNA yang tidak memenuhi tugas dan fungsinya.</a:t>
            </a:r>
          </a:p>
          <a:p>
            <a:pPr marL="118872" indent="0">
              <a:buNone/>
              <a:defRPr/>
            </a:pPr>
            <a:endParaRPr lang="id-ID" sz="2800" dirty="0"/>
          </a:p>
          <a:p>
            <a:pPr marL="118872" indent="0">
              <a:buNone/>
              <a:defRPr/>
            </a:pPr>
            <a:r>
              <a:rPr lang="id-ID" sz="3300" b="1" u="sng" dirty="0">
                <a:solidFill>
                  <a:srgbClr val="002060"/>
                </a:solidFill>
              </a:rPr>
              <a:t>Kewajiban</a:t>
            </a:r>
            <a:r>
              <a:rPr lang="en-US" sz="3300" b="1" u="sng" dirty="0">
                <a:solidFill>
                  <a:srgbClr val="002060"/>
                </a:solidFill>
              </a:rPr>
              <a:t>:</a:t>
            </a:r>
            <a:endParaRPr lang="id-ID" sz="5200" b="1" u="sng" dirty="0">
              <a:solidFill>
                <a:srgbClr val="002060"/>
              </a:solidFill>
            </a:endParaRPr>
          </a:p>
          <a:p>
            <a:pPr marL="441325" lvl="3" indent="-268288" algn="just">
              <a:buClr>
                <a:schemeClr val="accent4"/>
              </a:buClr>
              <a:buFont typeface="Arial" pitchFamily="34" charset="0"/>
              <a:buChar char="•"/>
              <a:defRPr/>
            </a:pPr>
            <a:r>
              <a:rPr lang="id-ID" sz="2600" b="1" dirty="0">
                <a:solidFill>
                  <a:schemeClr val="accent6">
                    <a:lumMod val="50000"/>
                  </a:schemeClr>
                </a:solidFill>
              </a:rPr>
              <a:t>Mendayagunakan TK WNA sesuai izin</a:t>
            </a:r>
          </a:p>
          <a:p>
            <a:pPr marL="441325" lvl="3" indent="-268288" algn="just">
              <a:buClr>
                <a:schemeClr val="accent4"/>
              </a:buClr>
              <a:buFont typeface="Arial" pitchFamily="34" charset="0"/>
              <a:buChar char="•"/>
              <a:defRPr/>
            </a:pPr>
            <a:r>
              <a:rPr lang="id-ID" sz="2600" b="1" dirty="0">
                <a:solidFill>
                  <a:schemeClr val="accent6">
                    <a:lumMod val="50000"/>
                  </a:schemeClr>
                </a:solidFill>
              </a:rPr>
              <a:t>Membuat laporan kpd Menteri </a:t>
            </a:r>
            <a:r>
              <a:rPr lang="en-US" sz="2600" b="1" dirty="0" err="1">
                <a:solidFill>
                  <a:schemeClr val="accent6">
                    <a:lumMod val="50000"/>
                  </a:schemeClr>
                </a:solidFill>
              </a:rPr>
              <a:t>melalui</a:t>
            </a:r>
            <a:r>
              <a:rPr lang="en-US" sz="2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id-ID" sz="2600" b="1" dirty="0">
                <a:solidFill>
                  <a:schemeClr val="accent6">
                    <a:lumMod val="50000"/>
                  </a:schemeClr>
                </a:solidFill>
              </a:rPr>
              <a:t>K</a:t>
            </a:r>
            <a:r>
              <a:rPr lang="en-US" sz="2600" b="1" dirty="0" err="1">
                <a:solidFill>
                  <a:schemeClr val="accent6">
                    <a:lumMod val="50000"/>
                  </a:schemeClr>
                </a:solidFill>
              </a:rPr>
              <a:t>epala</a:t>
            </a:r>
            <a:r>
              <a:rPr lang="en-US" sz="2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id-ID" sz="2600" b="1" dirty="0">
                <a:solidFill>
                  <a:schemeClr val="accent6">
                    <a:lumMod val="50000"/>
                  </a:schemeClr>
                </a:solidFill>
              </a:rPr>
              <a:t>Badan PPSDMK dengan tembusan KKI/MTKI/KFN dan</a:t>
            </a:r>
            <a:r>
              <a:rPr lang="en-US" sz="2600" b="1" dirty="0">
                <a:solidFill>
                  <a:schemeClr val="accent6">
                    <a:lumMod val="50000"/>
                  </a:schemeClr>
                </a:solidFill>
              </a:rPr>
              <a:t> K</a:t>
            </a:r>
            <a:r>
              <a:rPr lang="id-ID" sz="2600" b="1" dirty="0">
                <a:solidFill>
                  <a:schemeClr val="accent6">
                    <a:lumMod val="50000"/>
                  </a:schemeClr>
                </a:solidFill>
              </a:rPr>
              <a:t>adinkes Kab/Kota</a:t>
            </a:r>
          </a:p>
          <a:p>
            <a:pPr marL="441325" lvl="3" indent="-268288" algn="just">
              <a:buClr>
                <a:schemeClr val="accent4"/>
              </a:buClr>
              <a:buFont typeface="Arial" pitchFamily="34" charset="0"/>
              <a:buChar char="•"/>
              <a:defRPr/>
            </a:pPr>
            <a:r>
              <a:rPr lang="id-ID" sz="2600" b="1" dirty="0">
                <a:solidFill>
                  <a:schemeClr val="accent6">
                    <a:lumMod val="50000"/>
                  </a:schemeClr>
                </a:solidFill>
              </a:rPr>
              <a:t>Bertanggung jawab kepada pihak ketiga yang dirugikan oleh TK-WNA</a:t>
            </a:r>
          </a:p>
          <a:p>
            <a:pPr marL="441325" lvl="3" indent="-268288" algn="just">
              <a:buClr>
                <a:schemeClr val="accent4"/>
              </a:buClr>
              <a:buFont typeface="Arial" pitchFamily="34" charset="0"/>
              <a:buChar char="•"/>
              <a:defRPr/>
            </a:pPr>
            <a:r>
              <a:rPr lang="id-ID" sz="2600" b="1" dirty="0">
                <a:solidFill>
                  <a:schemeClr val="accent6">
                    <a:lumMod val="50000"/>
                  </a:schemeClr>
                </a:solidFill>
              </a:rPr>
              <a:t>Memenuhi seluruh kewajiban terkait dengan </a:t>
            </a:r>
            <a:r>
              <a:rPr lang="en-US" sz="2600" b="1" dirty="0" err="1">
                <a:solidFill>
                  <a:schemeClr val="accent6">
                    <a:lumMod val="50000"/>
                  </a:schemeClr>
                </a:solidFill>
              </a:rPr>
              <a:t>ketentuan</a:t>
            </a:r>
            <a:r>
              <a:rPr lang="en-US" sz="2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id-ID" sz="2600" b="1" dirty="0">
                <a:solidFill>
                  <a:schemeClr val="accent6">
                    <a:lumMod val="50000"/>
                  </a:schemeClr>
                </a:solidFill>
              </a:rPr>
              <a:t>ketenagakerjaan dan keimigrasian.</a:t>
            </a:r>
          </a:p>
          <a:p>
            <a:pPr>
              <a:buFont typeface="Arial" pitchFamily="34" charset="0"/>
              <a:buChar char="•"/>
              <a:defRPr/>
            </a:pPr>
            <a:endParaRPr lang="id-ID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4"/>
          </p:nvPr>
        </p:nvSpPr>
        <p:spPr>
          <a:xfrm>
            <a:off x="5970494" y="1241372"/>
            <a:ext cx="6221506" cy="5616627"/>
          </a:xfrm>
          <a:solidFill>
            <a:srgbClr val="CCFF99"/>
          </a:solidFill>
        </p:spPr>
        <p:txBody>
          <a:bodyPr rtlCol="0">
            <a:noAutofit/>
          </a:bodyPr>
          <a:lstStyle/>
          <a:p>
            <a:pPr marL="118872" indent="0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id-ID" sz="2000" b="1" u="sng" dirty="0">
                <a:solidFill>
                  <a:srgbClr val="002060"/>
                </a:solidFill>
              </a:rPr>
              <a:t>Hak</a:t>
            </a:r>
            <a:r>
              <a:rPr lang="en-US" sz="2000" b="1" u="sng" dirty="0">
                <a:solidFill>
                  <a:srgbClr val="002060"/>
                </a:solidFill>
              </a:rPr>
              <a:t>:</a:t>
            </a:r>
            <a:endParaRPr lang="id-ID" sz="2000" b="1" u="sng" dirty="0">
              <a:solidFill>
                <a:srgbClr val="002060"/>
              </a:solidFill>
            </a:endParaRPr>
          </a:p>
          <a:p>
            <a:pPr marL="808038" indent="-361950" algn="just">
              <a:spcBef>
                <a:spcPts val="0"/>
              </a:spcBef>
              <a:spcAft>
                <a:spcPts val="600"/>
              </a:spcAft>
              <a:buSzPct val="100000"/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rgbClr val="7030A0"/>
                </a:solidFill>
              </a:rPr>
              <a:t>memperoleh hak sesuai perjanjian atau kontrak</a:t>
            </a:r>
          </a:p>
          <a:p>
            <a:pPr marL="808038" indent="-361950" algn="just">
              <a:spcBef>
                <a:spcPts val="0"/>
              </a:spcBef>
              <a:spcAft>
                <a:spcPts val="600"/>
              </a:spcAft>
              <a:buSzPct val="100000"/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rgbClr val="7030A0"/>
                </a:solidFill>
              </a:rPr>
              <a:t>mendapatkan perlindungan hukum</a:t>
            </a:r>
            <a:endParaRPr lang="en-GB" sz="2000" b="1" dirty="0">
              <a:solidFill>
                <a:srgbClr val="7030A0"/>
              </a:solidFill>
            </a:endParaRPr>
          </a:p>
          <a:p>
            <a:pPr marL="446088" indent="0" algn="just">
              <a:spcBef>
                <a:spcPts val="0"/>
              </a:spcBef>
              <a:spcAft>
                <a:spcPts val="600"/>
              </a:spcAft>
              <a:buSzPct val="100000"/>
              <a:buNone/>
              <a:defRPr/>
            </a:pPr>
            <a:endParaRPr lang="id-ID" sz="2000" b="1" dirty="0">
              <a:solidFill>
                <a:srgbClr val="7030A0"/>
              </a:solidFill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id-ID" sz="2000" b="1" u="sng" dirty="0">
                <a:solidFill>
                  <a:srgbClr val="002060"/>
                </a:solidFill>
              </a:rPr>
              <a:t>Kewajiban</a:t>
            </a:r>
            <a:r>
              <a:rPr lang="en-US" sz="2000" b="1" dirty="0"/>
              <a:t>:</a:t>
            </a:r>
            <a:endParaRPr lang="id-ID" sz="3200" b="1" dirty="0"/>
          </a:p>
          <a:p>
            <a:pPr marL="808038" indent="-36195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id-ID" sz="2000" b="1" dirty="0">
                <a:solidFill>
                  <a:schemeClr val="accent6">
                    <a:lumMod val="50000"/>
                  </a:schemeClr>
                </a:solidFill>
              </a:rPr>
              <a:t>menaati dan melaksanakan peraturan perundangan yang berlaku di Indonesia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;</a:t>
            </a:r>
            <a:endParaRPr lang="id-ID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808038" indent="-36195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id-ID" sz="2000" b="1" dirty="0">
                <a:solidFill>
                  <a:schemeClr val="accent6">
                    <a:lumMod val="50000"/>
                  </a:schemeClr>
                </a:solidFill>
              </a:rPr>
              <a:t>melaksanakan kegiatan sesuai izin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;</a:t>
            </a:r>
            <a:endParaRPr lang="id-ID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808038" indent="-36195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menaati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standar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profesi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standar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pelayanan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dan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etika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profesi</a:t>
            </a:r>
            <a:endParaRPr lang="id-ID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808038" indent="-36195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id-ID" sz="2000" b="1" dirty="0">
                <a:solidFill>
                  <a:schemeClr val="accent6">
                    <a:lumMod val="50000"/>
                  </a:schemeClr>
                </a:solidFill>
              </a:rPr>
              <a:t>membuat laporan hasil kegiatan kepada Pengguna ditembuskan kepada Menteri melalui Kepala Badan, KKI/MTKI/KFN &amp; Kadinkes Kab/Kota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setiap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 2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bulan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</a:rPr>
              <a:t>sekali</a:t>
            </a:r>
            <a:r>
              <a:rPr lang="id-ID" sz="2000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marL="446088" indent="0">
              <a:spcBef>
                <a:spcPts val="0"/>
              </a:spcBef>
              <a:spcAft>
                <a:spcPts val="600"/>
              </a:spcAft>
              <a:buNone/>
              <a:defRPr/>
            </a:pP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12427628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04814"/>
            <a:ext cx="9325708" cy="1252537"/>
          </a:xfrm>
          <a:solidFill>
            <a:schemeClr val="accent5">
              <a:lumMod val="20000"/>
              <a:lumOff val="80000"/>
            </a:schemeClr>
          </a:solidFill>
        </p:spPr>
        <p:txBody>
          <a:bodyPr anchor="ctr">
            <a:normAutofit fontScale="90000"/>
          </a:bodyPr>
          <a:lstStyle/>
          <a:p>
            <a:pPr>
              <a:defRPr/>
            </a:pPr>
            <a:br>
              <a:rPr lang="id-ID" b="1" dirty="0">
                <a:solidFill>
                  <a:srgbClr val="FF0000"/>
                </a:solidFill>
              </a:rPr>
            </a:br>
            <a:br>
              <a:rPr lang="id-ID" sz="4400" b="1" dirty="0">
                <a:solidFill>
                  <a:srgbClr val="FF0000"/>
                </a:solidFill>
              </a:rPr>
            </a:br>
            <a:r>
              <a:rPr lang="id-ID" sz="4400" b="1" dirty="0">
                <a:solidFill>
                  <a:srgbClr val="FF0000"/>
                </a:solidFill>
              </a:rPr>
              <a:t>Larangan</a:t>
            </a:r>
            <a:br>
              <a:rPr lang="id-ID" sz="4400" b="1" dirty="0">
                <a:solidFill>
                  <a:srgbClr val="FF0000"/>
                </a:solidFill>
              </a:rPr>
            </a:br>
            <a:r>
              <a:rPr lang="id-ID" dirty="0">
                <a:solidFill>
                  <a:srgbClr val="FF0000"/>
                </a:solidFill>
              </a:rPr>
              <a:t> </a:t>
            </a:r>
            <a:br>
              <a:rPr lang="id-ID" dirty="0">
                <a:solidFill>
                  <a:srgbClr val="FF0000"/>
                </a:solidFill>
              </a:rPr>
            </a:b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773238"/>
            <a:ext cx="9325708" cy="482441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>
              <a:buFont typeface="Arial" pitchFamily="34" charset="0"/>
              <a:buChar char="•"/>
              <a:defRPr/>
            </a:pPr>
            <a:r>
              <a:rPr lang="en-US" sz="2800" b="1" dirty="0" err="1">
                <a:solidFill>
                  <a:schemeClr val="tx1"/>
                </a:solidFill>
              </a:rPr>
              <a:t>Melaksanakan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tugas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pekerjaan</a:t>
            </a:r>
            <a:r>
              <a:rPr lang="en-US" sz="2800" b="1" dirty="0">
                <a:solidFill>
                  <a:schemeClr val="tx1"/>
                </a:solidFill>
              </a:rPr>
              <a:t> yang </a:t>
            </a:r>
            <a:r>
              <a:rPr lang="en-US" sz="2800" b="1" dirty="0" err="1">
                <a:solidFill>
                  <a:schemeClr val="tx1"/>
                </a:solidFill>
              </a:rPr>
              <a:t>tidak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sesuai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dengan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kompetensi</a:t>
            </a:r>
            <a:r>
              <a:rPr lang="en-US" sz="2800" b="1" dirty="0">
                <a:solidFill>
                  <a:schemeClr val="tx1"/>
                </a:solidFill>
              </a:rPr>
              <a:t>, </a:t>
            </a:r>
            <a:r>
              <a:rPr lang="en-US" sz="2800" b="1" dirty="0" err="1">
                <a:solidFill>
                  <a:schemeClr val="tx1"/>
                </a:solidFill>
              </a:rPr>
              <a:t>jabatan</a:t>
            </a:r>
            <a:r>
              <a:rPr lang="en-US" sz="2800" b="1" dirty="0">
                <a:solidFill>
                  <a:schemeClr val="tx1"/>
                </a:solidFill>
              </a:rPr>
              <a:t>, </a:t>
            </a:r>
            <a:r>
              <a:rPr lang="en-US" sz="2800" b="1" dirty="0" err="1">
                <a:solidFill>
                  <a:schemeClr val="tx1"/>
                </a:solidFill>
              </a:rPr>
              <a:t>fasilitas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pelayanan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kesehatan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tempat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atau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wilayah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kerja</a:t>
            </a:r>
            <a:r>
              <a:rPr lang="en-US" sz="2800" b="1" dirty="0">
                <a:solidFill>
                  <a:schemeClr val="tx1"/>
                </a:solidFill>
              </a:rPr>
              <a:t> yang </a:t>
            </a:r>
            <a:r>
              <a:rPr lang="en-US" sz="2800" b="1" dirty="0" err="1">
                <a:solidFill>
                  <a:schemeClr val="tx1"/>
                </a:solidFill>
              </a:rPr>
              <a:t>telah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ditentukan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dalam</a:t>
            </a:r>
            <a:r>
              <a:rPr lang="en-US" sz="2800" b="1" dirty="0">
                <a:solidFill>
                  <a:schemeClr val="tx1"/>
                </a:solidFill>
              </a:rPr>
              <a:t> IMTA </a:t>
            </a:r>
            <a:r>
              <a:rPr lang="en-US" sz="2800" b="1" dirty="0" err="1">
                <a:solidFill>
                  <a:schemeClr val="tx1"/>
                </a:solidFill>
              </a:rPr>
              <a:t>atau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izin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penyelenggaraan</a:t>
            </a:r>
            <a:endParaRPr lang="id-ID" sz="2800" b="1" dirty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sz="2800" b="1" dirty="0" err="1">
                <a:solidFill>
                  <a:srgbClr val="F61504"/>
                </a:solidFill>
              </a:rPr>
              <a:t>Melakukan</a:t>
            </a:r>
            <a:r>
              <a:rPr lang="en-US" sz="2800" b="1" dirty="0">
                <a:solidFill>
                  <a:srgbClr val="F61504"/>
                </a:solidFill>
              </a:rPr>
              <a:t> </a:t>
            </a:r>
            <a:r>
              <a:rPr lang="en-US" sz="2800" b="1" dirty="0" err="1">
                <a:solidFill>
                  <a:srgbClr val="F61504"/>
                </a:solidFill>
              </a:rPr>
              <a:t>praktik</a:t>
            </a:r>
            <a:r>
              <a:rPr lang="en-US" sz="2800" b="1" dirty="0">
                <a:solidFill>
                  <a:srgbClr val="F61504"/>
                </a:solidFill>
              </a:rPr>
              <a:t> </a:t>
            </a:r>
            <a:r>
              <a:rPr lang="en-US" sz="2800" b="1" dirty="0" err="1">
                <a:solidFill>
                  <a:srgbClr val="F61504"/>
                </a:solidFill>
              </a:rPr>
              <a:t>mandiri</a:t>
            </a:r>
            <a:endParaRPr lang="id-ID" sz="2800" b="1" dirty="0">
              <a:solidFill>
                <a:srgbClr val="F61504"/>
              </a:solidFill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sz="2800" b="1" dirty="0" err="1">
                <a:solidFill>
                  <a:schemeClr val="tx1"/>
                </a:solidFill>
              </a:rPr>
              <a:t>Menduduki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jabatan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personalia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jabatan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tertentu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sesuai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dengan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ketentuan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peraturan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perundang-undangan</a:t>
            </a:r>
            <a:endParaRPr lang="id-ID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6233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5041" y="588941"/>
            <a:ext cx="8911687" cy="128089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Tugas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id-ID" sz="3200" b="1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an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Tanggung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Jawab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Pemerintah</a:t>
            </a:r>
            <a:endParaRPr lang="id-ID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7411" y="1593596"/>
            <a:ext cx="9072927" cy="4859958"/>
          </a:xfrm>
          <a:noFill/>
        </p:spPr>
        <p:txBody>
          <a:bodyPr rtlCol="0">
            <a:noAutofit/>
          </a:bodyPr>
          <a:lstStyle/>
          <a:p>
            <a:pPr algn="just">
              <a:buFont typeface="Arial" pitchFamily="34" charset="0"/>
              <a:buChar char="•"/>
              <a:defRPr/>
            </a:pPr>
            <a:r>
              <a:rPr lang="en-US" sz="2400" dirty="0" err="1"/>
              <a:t>Pemberian</a:t>
            </a:r>
            <a:r>
              <a:rPr lang="en-US" sz="2400" dirty="0"/>
              <a:t> </a:t>
            </a:r>
            <a:r>
              <a:rPr lang="en-US" sz="2400" dirty="0" err="1"/>
              <a:t>rekomendasi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memperoleh</a:t>
            </a:r>
            <a:r>
              <a:rPr lang="en-US" sz="2400" dirty="0"/>
              <a:t> </a:t>
            </a:r>
            <a:r>
              <a:rPr lang="en-US" sz="2400" dirty="0" err="1"/>
              <a:t>pengesahan</a:t>
            </a:r>
            <a:r>
              <a:rPr lang="en-US" sz="2400" dirty="0"/>
              <a:t> RPTKA </a:t>
            </a:r>
            <a:r>
              <a:rPr lang="en-US" sz="2400" dirty="0" err="1"/>
              <a:t>dan</a:t>
            </a:r>
            <a:r>
              <a:rPr lang="en-US" sz="2400" dirty="0"/>
              <a:t>  IMTA </a:t>
            </a:r>
            <a:r>
              <a:rPr lang="en-US" sz="2400" dirty="0" err="1"/>
              <a:t>bagi</a:t>
            </a:r>
            <a:r>
              <a:rPr lang="en-US" sz="2400" dirty="0"/>
              <a:t> </a:t>
            </a:r>
            <a:r>
              <a:rPr lang="en-US" sz="2400" dirty="0" err="1"/>
              <a:t>pengguna</a:t>
            </a:r>
            <a:r>
              <a:rPr lang="en-US" sz="2400" dirty="0"/>
              <a:t>;</a:t>
            </a:r>
            <a:endParaRPr lang="id-ID" sz="2400" dirty="0"/>
          </a:p>
          <a:p>
            <a:pPr algn="just">
              <a:buFont typeface="Arial" pitchFamily="34" charset="0"/>
              <a:buChar char="•"/>
              <a:defRPr/>
            </a:pPr>
            <a:r>
              <a:rPr lang="en-US" sz="2400" dirty="0" err="1"/>
              <a:t>Pemberian</a:t>
            </a:r>
            <a:r>
              <a:rPr lang="en-US" sz="2400" dirty="0"/>
              <a:t> </a:t>
            </a:r>
            <a:r>
              <a:rPr lang="en-US" sz="2400" dirty="0" err="1"/>
              <a:t>izin</a:t>
            </a:r>
            <a:r>
              <a:rPr lang="en-US" sz="2400" dirty="0"/>
              <a:t> </a:t>
            </a:r>
            <a:r>
              <a:rPr lang="en-US" sz="2400" dirty="0" err="1"/>
              <a:t>penyelenggaraan</a:t>
            </a:r>
            <a:r>
              <a:rPr lang="en-US" sz="2400" dirty="0"/>
              <a:t> </a:t>
            </a:r>
            <a:r>
              <a:rPr lang="en-US" sz="2400" dirty="0" err="1"/>
              <a:t>pendayagunaan</a:t>
            </a:r>
            <a:r>
              <a:rPr lang="en-US" sz="2400" dirty="0"/>
              <a:t> </a:t>
            </a:r>
            <a:r>
              <a:rPr lang="id-ID" sz="2400" dirty="0"/>
              <a:t>TK-WNA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kegiatan</a:t>
            </a:r>
            <a:r>
              <a:rPr lang="en-US" sz="2400" dirty="0"/>
              <a:t> </a:t>
            </a:r>
            <a:r>
              <a:rPr lang="en-US" sz="2400" dirty="0" err="1"/>
              <a:t>pelatihan</a:t>
            </a:r>
            <a:r>
              <a:rPr lang="en-US" sz="2400" dirty="0"/>
              <a:t>, </a:t>
            </a:r>
            <a:r>
              <a:rPr lang="en-US" sz="2400" dirty="0" err="1"/>
              <a:t>bakti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penelitian</a:t>
            </a:r>
            <a:r>
              <a:rPr lang="en-US" sz="2400" dirty="0"/>
              <a:t> </a:t>
            </a:r>
            <a:r>
              <a:rPr lang="en-US" sz="2400" dirty="0" err="1"/>
              <a:t>bidang</a:t>
            </a:r>
            <a:r>
              <a:rPr lang="en-US" sz="2400" dirty="0"/>
              <a:t> </a:t>
            </a:r>
            <a:r>
              <a:rPr lang="en-US" sz="2400" dirty="0" err="1"/>
              <a:t>kesehatan</a:t>
            </a:r>
            <a:r>
              <a:rPr lang="en-US" sz="2400" dirty="0"/>
              <a:t>;</a:t>
            </a:r>
            <a:endParaRPr lang="id-ID" sz="2400" dirty="0"/>
          </a:p>
          <a:p>
            <a:pPr algn="just">
              <a:buFont typeface="Arial" pitchFamily="34" charset="0"/>
              <a:buChar char="•"/>
              <a:defRPr/>
            </a:pPr>
            <a:r>
              <a:rPr lang="en-US" sz="2400" dirty="0" err="1"/>
              <a:t>Bersama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kementerian</a:t>
            </a:r>
            <a:r>
              <a:rPr lang="en-US" sz="2400" dirty="0"/>
              <a:t> yang </a:t>
            </a:r>
            <a:r>
              <a:rPr lang="en-US" sz="2400" dirty="0" err="1"/>
              <a:t>menyeleng</a:t>
            </a:r>
            <a:r>
              <a:rPr lang="id-ID" sz="2400" dirty="0"/>
              <a:t>g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urusan</a:t>
            </a:r>
            <a:r>
              <a:rPr lang="en-US" sz="2400" dirty="0"/>
              <a:t> </a:t>
            </a:r>
            <a:r>
              <a:rPr lang="en-US" sz="2400" dirty="0" err="1"/>
              <a:t>pemerintahan</a:t>
            </a:r>
            <a:r>
              <a:rPr lang="en-US" sz="2400" dirty="0"/>
              <a:t> di </a:t>
            </a:r>
            <a:r>
              <a:rPr lang="en-US" sz="2400" dirty="0" err="1"/>
              <a:t>bidang</a:t>
            </a:r>
            <a:r>
              <a:rPr lang="en-US" sz="2400" dirty="0"/>
              <a:t> </a:t>
            </a:r>
            <a:r>
              <a:rPr lang="en-US" sz="2400" dirty="0" err="1"/>
              <a:t>pendidikan</a:t>
            </a:r>
            <a:r>
              <a:rPr lang="en-US" sz="2400" dirty="0"/>
              <a:t> </a:t>
            </a:r>
            <a:r>
              <a:rPr lang="en-US" sz="2400" dirty="0" err="1"/>
              <a:t>menentukan</a:t>
            </a:r>
            <a:r>
              <a:rPr lang="en-US" sz="2400" dirty="0"/>
              <a:t> </a:t>
            </a:r>
            <a:r>
              <a:rPr lang="en-US" sz="2400" dirty="0" err="1"/>
              <a:t>kuota</a:t>
            </a:r>
            <a:r>
              <a:rPr lang="en-US" sz="2400" dirty="0"/>
              <a:t> </a:t>
            </a:r>
            <a:r>
              <a:rPr lang="en-US" sz="2400" dirty="0" err="1"/>
              <a:t>peserta</a:t>
            </a:r>
            <a:r>
              <a:rPr lang="en-US" sz="2400" dirty="0"/>
              <a:t> </a:t>
            </a:r>
            <a:r>
              <a:rPr lang="en-US" sz="2400" dirty="0" err="1"/>
              <a:t>didik</a:t>
            </a:r>
            <a:r>
              <a:rPr lang="en-US" sz="2400" dirty="0"/>
              <a:t>; </a:t>
            </a:r>
            <a:r>
              <a:rPr lang="en-US" sz="2400" dirty="0" err="1"/>
              <a:t>dan</a:t>
            </a:r>
            <a:endParaRPr lang="id-ID" sz="2400" dirty="0"/>
          </a:p>
          <a:p>
            <a:pPr algn="just">
              <a:buFont typeface="Arial" pitchFamily="34" charset="0"/>
              <a:buChar char="•"/>
              <a:defRPr/>
            </a:pPr>
            <a:r>
              <a:rPr lang="en-US" sz="2400" dirty="0" err="1"/>
              <a:t>Melakukan</a:t>
            </a:r>
            <a:r>
              <a:rPr lang="en-US" sz="2400" dirty="0"/>
              <a:t> </a:t>
            </a:r>
            <a:r>
              <a:rPr lang="en-US" sz="2400" dirty="0" err="1"/>
              <a:t>pembinaan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pengawasan</a:t>
            </a:r>
            <a:r>
              <a:rPr lang="en-US" sz="2400" dirty="0"/>
              <a:t> </a:t>
            </a:r>
            <a:r>
              <a:rPr lang="en-US" sz="2400" dirty="0" err="1"/>
              <a:t>pendayagunaan</a:t>
            </a:r>
            <a:r>
              <a:rPr lang="en-US" sz="2400" dirty="0"/>
              <a:t> </a:t>
            </a:r>
            <a:r>
              <a:rPr lang="id-ID" sz="2400" dirty="0"/>
              <a:t>TK-WNA </a:t>
            </a:r>
            <a:r>
              <a:rPr lang="en-US" sz="2400" dirty="0"/>
              <a:t> </a:t>
            </a:r>
            <a:r>
              <a:rPr lang="en-US" sz="2400" dirty="0" err="1"/>
              <a:t>skala</a:t>
            </a:r>
            <a:r>
              <a:rPr lang="en-US" sz="2400" dirty="0"/>
              <a:t> </a:t>
            </a:r>
            <a:r>
              <a:rPr lang="en-US" sz="2400" dirty="0" err="1"/>
              <a:t>nasional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antar</a:t>
            </a:r>
            <a:r>
              <a:rPr lang="en-US" sz="2400" dirty="0"/>
              <a:t> </a:t>
            </a:r>
            <a:r>
              <a:rPr lang="en-US" sz="2400" dirty="0" err="1"/>
              <a:t>provinsi</a:t>
            </a:r>
            <a:r>
              <a:rPr lang="en-US" sz="2400" dirty="0"/>
              <a:t>.</a:t>
            </a:r>
            <a:endParaRPr lang="id-ID" sz="2400" dirty="0"/>
          </a:p>
          <a:p>
            <a:pPr algn="just">
              <a:buFont typeface="Arial" pitchFamily="34" charset="0"/>
              <a:buChar char="•"/>
              <a:defRPr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4373956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Tugas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dan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id-ID" sz="3200" b="1" dirty="0" err="1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anggung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jawab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id-ID" sz="3200" b="1" dirty="0">
                <a:solidFill>
                  <a:schemeClr val="accent1">
                    <a:lumMod val="75000"/>
                  </a:schemeClr>
                </a:solidFill>
              </a:rPr>
              <a:t>P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rovinsi</a:t>
            </a:r>
            <a:endParaRPr lang="id-ID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4064" y="1494692"/>
            <a:ext cx="9757628" cy="4631471"/>
          </a:xfrm>
          <a:noFill/>
        </p:spPr>
        <p:txBody>
          <a:bodyPr rtlCol="0">
            <a:noAutofit/>
          </a:bodyPr>
          <a:lstStyle/>
          <a:p>
            <a:pPr marL="457200" indent="-457200" algn="just">
              <a:buFont typeface="Arial" pitchFamily="34" charset="0"/>
              <a:buChar char="•"/>
              <a:defRPr/>
            </a:pPr>
            <a:r>
              <a:rPr lang="en-US" sz="2400" dirty="0" err="1"/>
              <a:t>Melakukan</a:t>
            </a:r>
            <a:r>
              <a:rPr lang="en-US" sz="2400" dirty="0"/>
              <a:t> </a:t>
            </a:r>
            <a:r>
              <a:rPr lang="id-ID" sz="2400" dirty="0"/>
              <a:t>pemantauan</a:t>
            </a:r>
            <a:r>
              <a:rPr lang="en-US" sz="2400" dirty="0"/>
              <a:t> </a:t>
            </a:r>
            <a:r>
              <a:rPr lang="en-US" sz="2400" dirty="0" err="1"/>
              <a:t>pendayagunaan</a:t>
            </a:r>
            <a:r>
              <a:rPr lang="en-US" sz="2400" dirty="0"/>
              <a:t> TK-WNA </a:t>
            </a:r>
            <a:r>
              <a:rPr lang="en-US" sz="2400" dirty="0" err="1"/>
              <a:t>skala</a:t>
            </a:r>
            <a:r>
              <a:rPr lang="en-US" sz="2400" dirty="0"/>
              <a:t> </a:t>
            </a:r>
            <a:r>
              <a:rPr lang="en-US" sz="2400" dirty="0" err="1"/>
              <a:t>provinsi</a:t>
            </a:r>
            <a:r>
              <a:rPr lang="en-US" sz="2400" dirty="0"/>
              <a:t>;</a:t>
            </a:r>
            <a:endParaRPr lang="id-ID" sz="2400" dirty="0"/>
          </a:p>
          <a:p>
            <a:pPr marL="457200" indent="-457200" algn="just">
              <a:buFont typeface="Arial" pitchFamily="34" charset="0"/>
              <a:buChar char="•"/>
              <a:defRPr/>
            </a:pPr>
            <a:r>
              <a:rPr lang="en-US" sz="2400" dirty="0" err="1"/>
              <a:t>Melaporkan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id-ID" sz="2400" dirty="0"/>
              <a:t>pemantauan</a:t>
            </a:r>
            <a:r>
              <a:rPr lang="en-US" sz="2400" dirty="0"/>
              <a:t> </a:t>
            </a:r>
            <a:r>
              <a:rPr lang="en-US" sz="2400" dirty="0" err="1"/>
              <a:t>pendayagunaan</a:t>
            </a:r>
            <a:r>
              <a:rPr lang="en-US" sz="2400" dirty="0"/>
              <a:t> TK-WNA </a:t>
            </a:r>
            <a:r>
              <a:rPr lang="en-US" sz="2400" dirty="0" err="1"/>
              <a:t>kepada</a:t>
            </a:r>
            <a:r>
              <a:rPr lang="en-US" sz="2400" dirty="0"/>
              <a:t> </a:t>
            </a:r>
            <a:r>
              <a:rPr lang="id-ID" sz="2400" dirty="0" err="1"/>
              <a:t>M</a:t>
            </a:r>
            <a:r>
              <a:rPr lang="en-US" sz="2400" dirty="0" err="1"/>
              <a:t>enteri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tembusan</a:t>
            </a:r>
            <a:r>
              <a:rPr lang="en-US" sz="2400" dirty="0"/>
              <a:t> </a:t>
            </a:r>
            <a:r>
              <a:rPr lang="en-US" sz="2400" dirty="0" err="1"/>
              <a:t>kepada</a:t>
            </a:r>
            <a:r>
              <a:rPr lang="en-US" sz="2400" dirty="0"/>
              <a:t> KKI, MTKI </a:t>
            </a:r>
            <a:r>
              <a:rPr lang="id-ID" sz="2400" dirty="0"/>
              <a:t>&amp;</a:t>
            </a:r>
            <a:r>
              <a:rPr lang="en-US" sz="2400" dirty="0"/>
              <a:t> KFN;</a:t>
            </a:r>
            <a:endParaRPr lang="id-ID" sz="2400" dirty="0"/>
          </a:p>
          <a:p>
            <a:pPr marL="457200" indent="-457200" algn="just">
              <a:buFont typeface="Arial" pitchFamily="34" charset="0"/>
              <a:buChar char="•"/>
              <a:defRPr/>
            </a:pPr>
            <a:r>
              <a:rPr lang="en-US" sz="2400" dirty="0" err="1"/>
              <a:t>Melakukan</a:t>
            </a:r>
            <a:r>
              <a:rPr lang="en-US" sz="2400" dirty="0"/>
              <a:t> </a:t>
            </a:r>
            <a:r>
              <a:rPr lang="en-US" sz="2400" dirty="0" err="1"/>
              <a:t>koordinasi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satuan</a:t>
            </a:r>
            <a:r>
              <a:rPr lang="en-US" sz="2400" dirty="0"/>
              <a:t> </a:t>
            </a:r>
            <a:r>
              <a:rPr lang="en-US" sz="2400" dirty="0" err="1"/>
              <a:t>kerja</a:t>
            </a:r>
            <a:r>
              <a:rPr lang="en-US" sz="2400" dirty="0"/>
              <a:t>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daerah</a:t>
            </a:r>
            <a:r>
              <a:rPr lang="en-US" sz="2400" dirty="0"/>
              <a:t> yang </a:t>
            </a:r>
            <a:r>
              <a:rPr lang="en-US" sz="2400" dirty="0" err="1"/>
              <a:t>bertanggung</a:t>
            </a:r>
            <a:r>
              <a:rPr lang="en-US" sz="2400" dirty="0"/>
              <a:t> </a:t>
            </a:r>
            <a:r>
              <a:rPr lang="en-US" sz="2400" dirty="0" err="1"/>
              <a:t>jawab</a:t>
            </a:r>
            <a:r>
              <a:rPr lang="en-US" sz="2400" dirty="0"/>
              <a:t> di </a:t>
            </a:r>
            <a:r>
              <a:rPr lang="en-US" sz="2400" dirty="0" err="1"/>
              <a:t>bidang</a:t>
            </a:r>
            <a:r>
              <a:rPr lang="en-US" sz="2400" dirty="0"/>
              <a:t> </a:t>
            </a:r>
            <a:r>
              <a:rPr lang="en-US" sz="2400" dirty="0" err="1"/>
              <a:t>ketenagakerj</a:t>
            </a:r>
            <a:r>
              <a:rPr lang="en-GB" sz="2400" dirty="0" err="1"/>
              <a:t>aan</a:t>
            </a:r>
            <a:endParaRPr lang="id-ID" sz="2400" dirty="0"/>
          </a:p>
          <a:p>
            <a:pPr marL="457200" indent="-457200" algn="just">
              <a:buFont typeface="Arial" pitchFamily="34" charset="0"/>
              <a:buChar char="•"/>
              <a:defRPr/>
            </a:pPr>
            <a:r>
              <a:rPr lang="en-US" sz="2400" dirty="0" err="1"/>
              <a:t>Menilai</a:t>
            </a:r>
            <a:r>
              <a:rPr lang="en-US" sz="2400" dirty="0"/>
              <a:t> </a:t>
            </a:r>
            <a:r>
              <a:rPr lang="en-US" sz="2400" dirty="0" err="1"/>
              <a:t>kelayakan</a:t>
            </a:r>
            <a:r>
              <a:rPr lang="en-US" sz="2400" dirty="0"/>
              <a:t> </a:t>
            </a:r>
            <a:r>
              <a:rPr lang="en-US" sz="2400" dirty="0" err="1"/>
              <a:t>fasilitas</a:t>
            </a:r>
            <a:r>
              <a:rPr lang="en-US" sz="2400" dirty="0"/>
              <a:t> </a:t>
            </a:r>
            <a:r>
              <a:rPr lang="en-US" sz="2400" dirty="0" err="1"/>
              <a:t>pelayanan</a:t>
            </a:r>
            <a:r>
              <a:rPr lang="en-US" sz="2400" dirty="0"/>
              <a:t> </a:t>
            </a:r>
            <a:r>
              <a:rPr lang="en-US" sz="2400" dirty="0" err="1"/>
              <a:t>kesehatan</a:t>
            </a:r>
            <a:r>
              <a:rPr lang="en-US" sz="2400" dirty="0"/>
              <a:t> </a:t>
            </a:r>
            <a:r>
              <a:rPr lang="en-US" sz="2400" dirty="0" err="1"/>
              <a:t>pengguna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4451701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065" y="624110"/>
            <a:ext cx="9480548" cy="128089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Tugas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id-ID" sz="3200" b="1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an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Tanggung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Jawab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</a:rPr>
              <a:t>Kabupaten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/Kota</a:t>
            </a:r>
            <a:endParaRPr lang="id-ID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4064" y="1494692"/>
            <a:ext cx="9480549" cy="4670612"/>
          </a:xfrm>
          <a:noFill/>
        </p:spPr>
        <p:txBody>
          <a:bodyPr rtlCol="0">
            <a:noAutofit/>
          </a:bodyPr>
          <a:lstStyle/>
          <a:p>
            <a:pPr algn="just">
              <a:buFont typeface="Arial" pitchFamily="34" charset="0"/>
              <a:buChar char="•"/>
              <a:defRPr/>
            </a:pPr>
            <a:r>
              <a:rPr lang="en-US" sz="2400" dirty="0" err="1"/>
              <a:t>Melakukan</a:t>
            </a:r>
            <a:r>
              <a:rPr lang="en-US" sz="2400" dirty="0"/>
              <a:t> </a:t>
            </a:r>
            <a:r>
              <a:rPr lang="id-ID" sz="2400" dirty="0"/>
              <a:t>pemantauan</a:t>
            </a:r>
            <a:r>
              <a:rPr lang="en-US" sz="2400" dirty="0"/>
              <a:t> </a:t>
            </a:r>
            <a:r>
              <a:rPr lang="en-US" sz="2400" dirty="0" err="1"/>
              <a:t>pendayagunaan</a:t>
            </a:r>
            <a:r>
              <a:rPr lang="en-US" sz="2400" dirty="0"/>
              <a:t> TK-WNA </a:t>
            </a:r>
            <a:r>
              <a:rPr lang="en-US" sz="2400" dirty="0" err="1"/>
              <a:t>skala</a:t>
            </a:r>
            <a:r>
              <a:rPr lang="en-US" sz="2400" dirty="0"/>
              <a:t> </a:t>
            </a:r>
            <a:r>
              <a:rPr lang="en-US" sz="2400" dirty="0" err="1"/>
              <a:t>kabupaten</a:t>
            </a:r>
            <a:r>
              <a:rPr lang="en-US" sz="2400" dirty="0"/>
              <a:t>/</a:t>
            </a:r>
            <a:r>
              <a:rPr lang="en-US" sz="2400" dirty="0" err="1"/>
              <a:t>kota</a:t>
            </a:r>
            <a:r>
              <a:rPr lang="en-US" sz="2400" dirty="0"/>
              <a:t>;</a:t>
            </a:r>
            <a:endParaRPr lang="id-ID" sz="2400" dirty="0"/>
          </a:p>
          <a:p>
            <a:pPr algn="just">
              <a:buFont typeface="Arial" pitchFamily="34" charset="0"/>
              <a:buChar char="•"/>
              <a:defRPr/>
            </a:pPr>
            <a:r>
              <a:rPr lang="en-US" sz="2400" dirty="0" err="1"/>
              <a:t>Melaporkan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id-ID" sz="2400" dirty="0"/>
              <a:t>pemantauan </a:t>
            </a:r>
            <a:r>
              <a:rPr lang="en-US" sz="2400" dirty="0" err="1"/>
              <a:t>pendayagunaan</a:t>
            </a:r>
            <a:r>
              <a:rPr lang="en-US" sz="2400" dirty="0"/>
              <a:t> TK-WNA </a:t>
            </a:r>
            <a:r>
              <a:rPr lang="en-US" sz="2400" dirty="0" err="1"/>
              <a:t>skala</a:t>
            </a:r>
            <a:r>
              <a:rPr lang="en-US" sz="2400" dirty="0"/>
              <a:t> </a:t>
            </a:r>
            <a:r>
              <a:rPr lang="en-US" sz="2400" dirty="0" err="1"/>
              <a:t>kabupaten</a:t>
            </a:r>
            <a:r>
              <a:rPr lang="en-US" sz="2400" dirty="0"/>
              <a:t>/</a:t>
            </a:r>
            <a:r>
              <a:rPr lang="en-US" sz="2400" dirty="0" err="1"/>
              <a:t>kota</a:t>
            </a:r>
            <a:r>
              <a:rPr lang="en-US" sz="2400" dirty="0"/>
              <a:t> </a:t>
            </a:r>
            <a:r>
              <a:rPr lang="en-US" sz="2400" dirty="0" err="1"/>
              <a:t>kepada</a:t>
            </a:r>
            <a:r>
              <a:rPr lang="en-US" sz="2400" dirty="0"/>
              <a:t> </a:t>
            </a:r>
            <a:r>
              <a:rPr lang="en-US" sz="2400" dirty="0" err="1"/>
              <a:t>pemerintah</a:t>
            </a:r>
            <a:r>
              <a:rPr lang="en-US" sz="2400" dirty="0"/>
              <a:t> </a:t>
            </a:r>
            <a:r>
              <a:rPr lang="en-US" sz="2400" dirty="0" err="1"/>
              <a:t>daerah</a:t>
            </a:r>
            <a:r>
              <a:rPr lang="en-US" sz="2400" dirty="0"/>
              <a:t> </a:t>
            </a:r>
            <a:r>
              <a:rPr lang="en-US" sz="2400" dirty="0" err="1"/>
              <a:t>provinsi</a:t>
            </a:r>
            <a:r>
              <a:rPr lang="en-US" sz="2400" dirty="0"/>
              <a:t>;</a:t>
            </a:r>
            <a:endParaRPr lang="id-ID" sz="2400" dirty="0"/>
          </a:p>
          <a:p>
            <a:pPr algn="just">
              <a:buFont typeface="Arial" pitchFamily="34" charset="0"/>
              <a:buChar char="•"/>
              <a:defRPr/>
            </a:pPr>
            <a:r>
              <a:rPr lang="en-US" sz="2400" dirty="0" err="1"/>
              <a:t>Memberikan</a:t>
            </a:r>
            <a:r>
              <a:rPr lang="en-US" sz="2400" dirty="0"/>
              <a:t> </a:t>
            </a:r>
            <a:r>
              <a:rPr lang="en-US" sz="2400" dirty="0" err="1"/>
              <a:t>izin</a:t>
            </a:r>
            <a:r>
              <a:rPr lang="en-US" sz="2400" dirty="0"/>
              <a:t> </a:t>
            </a:r>
            <a:r>
              <a:rPr lang="en-US" sz="2400" dirty="0" err="1"/>
              <a:t>praktik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izin</a:t>
            </a:r>
            <a:r>
              <a:rPr lang="en-US" sz="2400" dirty="0"/>
              <a:t> </a:t>
            </a:r>
            <a:r>
              <a:rPr lang="en-US" sz="2400" dirty="0" err="1"/>
              <a:t>kerja</a:t>
            </a:r>
            <a:r>
              <a:rPr lang="en-US" sz="2400" dirty="0"/>
              <a:t> </a:t>
            </a:r>
            <a:r>
              <a:rPr lang="en-US" sz="2400" dirty="0" err="1"/>
              <a:t>bagi</a:t>
            </a:r>
            <a:r>
              <a:rPr lang="en-US" sz="2400" dirty="0"/>
              <a:t> TK-WNA yang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melaksanakan</a:t>
            </a:r>
            <a:r>
              <a:rPr lang="en-US" sz="2400" dirty="0"/>
              <a:t> </a:t>
            </a:r>
            <a:r>
              <a:rPr lang="en-US" sz="2400" dirty="0" err="1"/>
              <a:t>pelayanan</a:t>
            </a:r>
            <a:r>
              <a:rPr lang="en-US" sz="2400" dirty="0"/>
              <a:t> </a:t>
            </a:r>
            <a:r>
              <a:rPr lang="en-US" sz="2400" dirty="0" err="1"/>
              <a:t>kesehatan</a:t>
            </a:r>
            <a:r>
              <a:rPr lang="en-US" sz="2400" dirty="0"/>
              <a:t> </a:t>
            </a:r>
            <a:r>
              <a:rPr lang="en-US" sz="2400" dirty="0" err="1"/>
              <a:t>sesuai</a:t>
            </a:r>
            <a:r>
              <a:rPr lang="en-US" sz="2400" dirty="0"/>
              <a:t> </a:t>
            </a:r>
            <a:r>
              <a:rPr lang="en-US" sz="2400" dirty="0" err="1"/>
              <a:t>ketentuan</a:t>
            </a:r>
            <a:r>
              <a:rPr lang="en-US" sz="2400" dirty="0"/>
              <a:t> </a:t>
            </a:r>
            <a:r>
              <a:rPr lang="en-US" sz="2400" dirty="0" err="1"/>
              <a:t>peraturan</a:t>
            </a:r>
            <a:r>
              <a:rPr lang="en-US" sz="2400" dirty="0"/>
              <a:t> </a:t>
            </a:r>
            <a:r>
              <a:rPr lang="en-US" sz="2400" dirty="0" err="1"/>
              <a:t>perundang-undangan</a:t>
            </a:r>
            <a:r>
              <a:rPr lang="en-US" sz="2400" dirty="0"/>
              <a:t>; </a:t>
            </a:r>
            <a:r>
              <a:rPr lang="en-US" sz="2400" dirty="0" err="1"/>
              <a:t>dan</a:t>
            </a:r>
            <a:endParaRPr lang="id-ID" sz="2400" dirty="0"/>
          </a:p>
          <a:p>
            <a:pPr algn="just">
              <a:buFont typeface="Arial" pitchFamily="34" charset="0"/>
              <a:buChar char="•"/>
              <a:defRPr/>
            </a:pPr>
            <a:r>
              <a:rPr lang="en-US" sz="2400" dirty="0" err="1"/>
              <a:t>Menilai</a:t>
            </a:r>
            <a:r>
              <a:rPr lang="en-US" sz="2400" dirty="0"/>
              <a:t> </a:t>
            </a:r>
            <a:r>
              <a:rPr lang="en-US" sz="2400" dirty="0" err="1"/>
              <a:t>kelayakan</a:t>
            </a:r>
            <a:r>
              <a:rPr lang="en-US" sz="2400" dirty="0"/>
              <a:t> </a:t>
            </a:r>
            <a:r>
              <a:rPr lang="en-US" sz="2400" dirty="0" err="1"/>
              <a:t>fasilitas</a:t>
            </a:r>
            <a:r>
              <a:rPr lang="en-US" sz="2400" dirty="0"/>
              <a:t> </a:t>
            </a:r>
            <a:r>
              <a:rPr lang="en-US" sz="2400" dirty="0" err="1"/>
              <a:t>pelayanan</a:t>
            </a:r>
            <a:r>
              <a:rPr lang="en-US" sz="2400" dirty="0"/>
              <a:t> </a:t>
            </a:r>
            <a:r>
              <a:rPr lang="en-US" sz="2400" dirty="0" err="1"/>
              <a:t>kesehatan</a:t>
            </a:r>
            <a:r>
              <a:rPr lang="en-US" sz="2400" dirty="0"/>
              <a:t> </a:t>
            </a:r>
            <a:r>
              <a:rPr lang="en-US" sz="2400" dirty="0" err="1"/>
              <a:t>pengguna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8595328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992458"/>
            <a:ext cx="12192000" cy="7850457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id-ID" altLang="en-US" dirty="0"/>
              <a:t>                                </a:t>
            </a:r>
            <a:endParaRPr lang="en-GB" altLang="en-US" dirty="0"/>
          </a:p>
          <a:p>
            <a:pPr marL="0" indent="0" algn="ctr" eaLnBrk="1" hangingPunct="1">
              <a:buFontTx/>
              <a:buNone/>
            </a:pPr>
            <a:endParaRPr lang="en-US" altLang="en-US" sz="6600" b="1" dirty="0">
              <a:solidFill>
                <a:srgbClr val="FFC000"/>
              </a:solidFill>
            </a:endParaRPr>
          </a:p>
          <a:p>
            <a:pPr marL="0" indent="0" algn="ctr" eaLnBrk="1" hangingPunct="1">
              <a:buFontTx/>
              <a:buNone/>
            </a:pPr>
            <a:r>
              <a:rPr lang="id-ID" altLang="en-US" sz="6600" b="1" dirty="0">
                <a:solidFill>
                  <a:srgbClr val="FFC000"/>
                </a:solidFill>
              </a:rPr>
              <a:t>TERIMA KASIH      </a:t>
            </a:r>
          </a:p>
          <a:p>
            <a:pPr eaLnBrk="1" hangingPunct="1">
              <a:buFontTx/>
              <a:buNone/>
            </a:pPr>
            <a:r>
              <a:rPr lang="lo-LA" altLang="en-US" dirty="0"/>
              <a:t>    </a:t>
            </a:r>
            <a:r>
              <a:rPr lang="en-GB" altLang="en-US" dirty="0"/>
              <a:t>                      </a:t>
            </a:r>
            <a:endParaRPr lang="id-ID" altLang="en-US" dirty="0"/>
          </a:p>
        </p:txBody>
      </p:sp>
      <p:sp>
        <p:nvSpPr>
          <p:cNvPr id="2" name="AutoShape 2" descr="Hasil gambar untuk tenaga kesehat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101" y="2589970"/>
            <a:ext cx="4960185" cy="2919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45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isp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21888</TotalTime>
  <Words>2286</Words>
  <Application>Microsoft Office PowerPoint</Application>
  <PresentationFormat>Widescreen</PresentationFormat>
  <Paragraphs>357</Paragraphs>
  <Slides>40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7" baseType="lpstr">
      <vt:lpstr>SimSun</vt:lpstr>
      <vt:lpstr>Arial</vt:lpstr>
      <vt:lpstr>Arial Black</vt:lpstr>
      <vt:lpstr>Arial Unicode MS</vt:lpstr>
      <vt:lpstr>Book Antiqua</vt:lpstr>
      <vt:lpstr>Bookman Old Style</vt:lpstr>
      <vt:lpstr>Calibri</vt:lpstr>
      <vt:lpstr>Cambria</vt:lpstr>
      <vt:lpstr>Century Gothic</vt:lpstr>
      <vt:lpstr>ÇlÇr ñæí©</vt:lpstr>
      <vt:lpstr>DokChampa</vt:lpstr>
      <vt:lpstr>MS PGothic</vt:lpstr>
      <vt:lpstr>MS PGothic</vt:lpstr>
      <vt:lpstr>Nirmala UI</vt:lpstr>
      <vt:lpstr>Wingdings</vt:lpstr>
      <vt:lpstr>Wingdings 3</vt:lpstr>
      <vt:lpstr>Wisp</vt:lpstr>
      <vt:lpstr>PowerPoint Presentation</vt:lpstr>
      <vt:lpstr>SISTEMATIKA</vt:lpstr>
      <vt:lpstr>Latar Belakang </vt:lpstr>
      <vt:lpstr>Latar Belakang </vt:lpstr>
      <vt:lpstr>PowerPoint Presentation</vt:lpstr>
      <vt:lpstr>MASYARAKAT EKONOMI ASEAN </vt:lpstr>
      <vt:lpstr>REGULASI TERKAIT SDMK WNA</vt:lpstr>
      <vt:lpstr>REGULASI TERKAIT SDMK WNA</vt:lpstr>
      <vt:lpstr>REGULASI TERKAIT SDMK WNA</vt:lpstr>
      <vt:lpstr>REGULASI TERKAIT SDMK WNA</vt:lpstr>
      <vt:lpstr>PowerPoint Presentation</vt:lpstr>
      <vt:lpstr>PowerPoint Presentation</vt:lpstr>
      <vt:lpstr>PENDAYAGUNAAN TENAGA KESEHATAN</vt:lpstr>
      <vt:lpstr>PENDAYAGUNAAN NAKES WNI LULUSAN LN DAN NAKES WNA</vt:lpstr>
      <vt:lpstr>TENAGA KESEHATAN WARGA NEGARA ASING</vt:lpstr>
      <vt:lpstr>PowerPoint Presentation</vt:lpstr>
      <vt:lpstr>Prinsip-prinsip pendayagunaan TKWNA</vt:lpstr>
      <vt:lpstr>Jenis Kegiatan TKWNA</vt:lpstr>
      <vt:lpstr>MEKANISME PERIZINAN DAN REKOMENDASI </vt:lpstr>
      <vt:lpstr>PowerPoint Presentation</vt:lpstr>
      <vt:lpstr>PowerPoint Presentation</vt:lpstr>
      <vt:lpstr>Tim Koordinasi Perizinan SDMK WNA</vt:lpstr>
      <vt:lpstr>Tim Koordinasi Perizinan TKWNA</vt:lpstr>
      <vt:lpstr>Alur Perizinan TKWNA</vt:lpstr>
      <vt:lpstr>PERSYARATAN PENDAYAGUNAAN TKWNA</vt:lpstr>
      <vt:lpstr>PERSYARATAN</vt:lpstr>
      <vt:lpstr> PERSYARATAN</vt:lpstr>
      <vt:lpstr>PERSYARATAN UMUM</vt:lpstr>
      <vt:lpstr>PERSYARATAN UMUM .....(lanjutan)</vt:lpstr>
      <vt:lpstr>PowerPoint Presentation</vt:lpstr>
      <vt:lpstr>PowerPoint Presentation</vt:lpstr>
      <vt:lpstr>PERSYARATAN TAMBAHAN</vt:lpstr>
      <vt:lpstr>PowerPoint Presentation</vt:lpstr>
      <vt:lpstr>HAK, KEWAJIBAN, DAN LARANGAN </vt:lpstr>
      <vt:lpstr>PowerPoint Presentation</vt:lpstr>
      <vt:lpstr>  Larangan   </vt:lpstr>
      <vt:lpstr>Tugas dan Tanggung Jawab Pemerintah</vt:lpstr>
      <vt:lpstr>Tugas dan tanggung jawab Provinsi</vt:lpstr>
      <vt:lpstr>Tugas dan Tanggung Jawab Kabupaten/Kota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RR</cp:lastModifiedBy>
  <cp:revision>105</cp:revision>
  <dcterms:created xsi:type="dcterms:W3CDTF">2015-12-17T00:07:23Z</dcterms:created>
  <dcterms:modified xsi:type="dcterms:W3CDTF">2016-12-03T01:02:16Z</dcterms:modified>
</cp:coreProperties>
</file>