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9"/>
  </p:notesMasterIdLst>
  <p:handoutMasterIdLst>
    <p:handoutMasterId r:id="rId50"/>
  </p:handoutMasterIdLst>
  <p:sldIdLst>
    <p:sldId id="300" r:id="rId2"/>
    <p:sldId id="301" r:id="rId3"/>
    <p:sldId id="302" r:id="rId4"/>
    <p:sldId id="303" r:id="rId5"/>
    <p:sldId id="291" r:id="rId6"/>
    <p:sldId id="292" r:id="rId7"/>
    <p:sldId id="293" r:id="rId8"/>
    <p:sldId id="294" r:id="rId9"/>
    <p:sldId id="295" r:id="rId10"/>
    <p:sldId id="296" r:id="rId11"/>
    <p:sldId id="304" r:id="rId12"/>
    <p:sldId id="306" r:id="rId13"/>
    <p:sldId id="307" r:id="rId14"/>
    <p:sldId id="308" r:id="rId15"/>
    <p:sldId id="309" r:id="rId16"/>
    <p:sldId id="286" r:id="rId17"/>
    <p:sldId id="310" r:id="rId18"/>
    <p:sldId id="283" r:id="rId19"/>
    <p:sldId id="284" r:id="rId20"/>
    <p:sldId id="298" r:id="rId21"/>
    <p:sldId id="297" r:id="rId22"/>
    <p:sldId id="288" r:id="rId23"/>
    <p:sldId id="256" r:id="rId24"/>
    <p:sldId id="257" r:id="rId25"/>
    <p:sldId id="258" r:id="rId26"/>
    <p:sldId id="259" r:id="rId27"/>
    <p:sldId id="260" r:id="rId28"/>
    <p:sldId id="261" r:id="rId29"/>
    <p:sldId id="262" r:id="rId30"/>
    <p:sldId id="263" r:id="rId31"/>
    <p:sldId id="264" r:id="rId32"/>
    <p:sldId id="265" r:id="rId33"/>
    <p:sldId id="266" r:id="rId34"/>
    <p:sldId id="267" r:id="rId35"/>
    <p:sldId id="268" r:id="rId36"/>
    <p:sldId id="269" r:id="rId37"/>
    <p:sldId id="270" r:id="rId38"/>
    <p:sldId id="271" r:id="rId39"/>
    <p:sldId id="272" r:id="rId40"/>
    <p:sldId id="273" r:id="rId41"/>
    <p:sldId id="274" r:id="rId42"/>
    <p:sldId id="275" r:id="rId43"/>
    <p:sldId id="276" r:id="rId44"/>
    <p:sldId id="277" r:id="rId45"/>
    <p:sldId id="279" r:id="rId46"/>
    <p:sldId id="278" r:id="rId47"/>
    <p:sldId id="280" r:id="rId48"/>
  </p:sldIdLst>
  <p:sldSz cx="9144000" cy="6858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9ACAB771-A3F5-4652-9F01-B1D14637C42C}">
          <p14:sldIdLst>
            <p14:sldId id="300"/>
            <p14:sldId id="301"/>
            <p14:sldId id="302"/>
            <p14:sldId id="303"/>
            <p14:sldId id="291"/>
            <p14:sldId id="292"/>
            <p14:sldId id="293"/>
            <p14:sldId id="294"/>
            <p14:sldId id="295"/>
            <p14:sldId id="296"/>
            <p14:sldId id="304"/>
            <p14:sldId id="306"/>
            <p14:sldId id="307"/>
            <p14:sldId id="308"/>
            <p14:sldId id="309"/>
            <p14:sldId id="286"/>
            <p14:sldId id="310"/>
            <p14:sldId id="283"/>
            <p14:sldId id="284"/>
            <p14:sldId id="298"/>
            <p14:sldId id="297"/>
            <p14:sldId id="288"/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9"/>
            <p14:sldId id="278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18" autoAdjust="0"/>
    <p:restoredTop sz="94660"/>
  </p:normalViewPr>
  <p:slideViewPr>
    <p:cSldViewPr>
      <p:cViewPr>
        <p:scale>
          <a:sx n="60" d="100"/>
          <a:sy n="60" d="100"/>
        </p:scale>
        <p:origin x="-2268" y="-6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lang="id-ID" sz="2000" b="1" cap="none" spc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defRPr>
            </a:pPr>
            <a:r>
              <a:rPr lang="id-ID" sz="2000" b="1" cap="none" spc="0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LUAS WILAYAH  vs  KEPADATAN PENDUDUK</a:t>
            </a:r>
            <a:endParaRPr lang="id-ID" sz="2000" b="1" cap="none" spc="0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Luas (km2)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strRef>
              <c:f>Sheet1!$A$2:$A$6</c:f>
              <c:strCache>
                <c:ptCount val="5"/>
                <c:pt idx="0">
                  <c:v>Pahandut</c:v>
                </c:pt>
                <c:pt idx="1">
                  <c:v>Jekan Raya</c:v>
                </c:pt>
                <c:pt idx="2">
                  <c:v>Sabangau</c:v>
                </c:pt>
                <c:pt idx="3">
                  <c:v>Bukit Batu</c:v>
                </c:pt>
                <c:pt idx="4">
                  <c:v>Rakumpit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117.25</c:v>
                </c:pt>
                <c:pt idx="1">
                  <c:v>352.62</c:v>
                </c:pt>
                <c:pt idx="2">
                  <c:v>583.5</c:v>
                </c:pt>
                <c:pt idx="3">
                  <c:v>572</c:v>
                </c:pt>
                <c:pt idx="4">
                  <c:v>1053.1399999999999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Kepadatan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strRef>
              <c:f>Sheet1!$A$2:$A$6</c:f>
              <c:strCache>
                <c:ptCount val="5"/>
                <c:pt idx="0">
                  <c:v>Pahandut</c:v>
                </c:pt>
                <c:pt idx="1">
                  <c:v>Jekan Raya</c:v>
                </c:pt>
                <c:pt idx="2">
                  <c:v>Sabangau</c:v>
                </c:pt>
                <c:pt idx="3">
                  <c:v>Bukit Batu</c:v>
                </c:pt>
                <c:pt idx="4">
                  <c:v>Rakumpit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729.99</c:v>
                </c:pt>
                <c:pt idx="1">
                  <c:v>360.14000000000038</c:v>
                </c:pt>
                <c:pt idx="2">
                  <c:v>27.18</c:v>
                </c:pt>
                <c:pt idx="3">
                  <c:v>22.5</c:v>
                </c:pt>
                <c:pt idx="4">
                  <c:v>3.03</c:v>
                </c:pt>
              </c:numCache>
            </c:numRef>
          </c:val>
        </c:ser>
        <c:dLbls/>
        <c:axId val="109363200"/>
        <c:axId val="109364736"/>
      </c:barChart>
      <c:catAx>
        <c:axId val="109363200"/>
        <c:scaling>
          <c:orientation val="minMax"/>
        </c:scaling>
        <c:axPos val="b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109364736"/>
        <c:crosses val="autoZero"/>
        <c:auto val="1"/>
        <c:lblAlgn val="ctr"/>
        <c:lblOffset val="100"/>
      </c:catAx>
      <c:valAx>
        <c:axId val="10936473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109363200"/>
        <c:crosses val="autoZero"/>
        <c:crossBetween val="between"/>
      </c:valAx>
    </c:plotArea>
    <c:legend>
      <c:legendPos val="r"/>
      <c:txPr>
        <a:bodyPr/>
        <a:lstStyle/>
        <a:p>
          <a:pPr>
            <a:defRPr lang="id-ID"/>
          </a:pPr>
          <a:endParaRPr lang="en-US"/>
        </a:p>
      </c:txPr>
    </c:legend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0.1019584217330257"/>
          <c:y val="5.4609729160461987E-2"/>
          <c:w val="0.73474847065954962"/>
          <c:h val="0.74530461643751567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RS</c:v>
                </c:pt>
              </c:strCache>
            </c:strRef>
          </c:tx>
          <c:spPr>
            <a:solidFill>
              <a:srgbClr val="92D050"/>
            </a:solidFill>
          </c:spPr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</c:v>
                </c:pt>
                <c:pt idx="1">
                  <c:v>3</c:v>
                </c:pt>
                <c:pt idx="2">
                  <c:v>4</c:v>
                </c:pt>
                <c:pt idx="3">
                  <c:v>7</c:v>
                </c:pt>
                <c:pt idx="4">
                  <c:v>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PUSKESMAS</c:v>
                </c:pt>
              </c:strCache>
            </c:strRef>
          </c:tx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4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PUSTU</c:v>
                </c:pt>
              </c:strCache>
            </c:strRef>
          </c:tx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11</c:v>
                </c:pt>
                <c:pt idx="1">
                  <c:v>2</c:v>
                </c:pt>
                <c:pt idx="2">
                  <c:v>17</c:v>
                </c:pt>
                <c:pt idx="3">
                  <c:v>9</c:v>
                </c:pt>
                <c:pt idx="4">
                  <c:v>6</c:v>
                </c:pt>
              </c:numCache>
            </c:numRef>
          </c:val>
        </c:ser>
        <c:dLbls/>
        <c:axId val="116478336"/>
        <c:axId val="116479872"/>
      </c:barChart>
      <c:catAx>
        <c:axId val="1164783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116479872"/>
        <c:crosses val="autoZero"/>
        <c:auto val="1"/>
        <c:lblAlgn val="ctr"/>
        <c:lblOffset val="100"/>
      </c:catAx>
      <c:valAx>
        <c:axId val="116479872"/>
        <c:scaling>
          <c:orientation val="minMax"/>
        </c:scaling>
        <c:axPos val="l"/>
        <c:majorGridlines>
          <c:spPr>
            <a:effectLst>
              <a:outerShdw blurRad="12700" dist="12700" dir="5400000" algn="ctr" rotWithShape="0">
                <a:srgbClr val="FF0000"/>
              </a:outerShdw>
            </a:effectLst>
          </c:spPr>
        </c:majorGridlines>
        <c:numFmt formatCode="General" sourceLinked="1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1164783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472326073866125"/>
          <c:y val="1.2648902234161161E-2"/>
          <c:w val="0.44982721231782757"/>
          <c:h val="0.36061512825710562"/>
        </c:manualLayout>
      </c:layout>
      <c:txPr>
        <a:bodyPr/>
        <a:lstStyle/>
        <a:p>
          <a:pPr>
            <a:defRPr lang="id-ID"/>
          </a:pPr>
          <a:endParaRPr lang="en-US"/>
        </a:p>
      </c:txPr>
    </c:legend>
    <c:plotVisOnly val="1"/>
    <c:dispBlanksAs val="gap"/>
  </c:chart>
  <c:spPr>
    <a:effectLst>
      <a:outerShdw blurRad="50800" dist="50800" dir="5400000" algn="ctr" rotWithShape="0">
        <a:srgbClr val="FF0000"/>
      </a:outerShdw>
    </a:effectLst>
  </c:spPr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0.1019584217330257"/>
          <c:y val="5.4609729160461987E-2"/>
          <c:w val="0.73474847065954962"/>
          <c:h val="0.74530461643751567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APOTIK</c:v>
                </c:pt>
              </c:strCache>
            </c:strRef>
          </c:tx>
          <c:spPr>
            <a:solidFill>
              <a:srgbClr val="FFC000"/>
            </a:solidFill>
          </c:spPr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66</c:v>
                </c:pt>
                <c:pt idx="1">
                  <c:v>68</c:v>
                </c:pt>
                <c:pt idx="2">
                  <c:v>79</c:v>
                </c:pt>
                <c:pt idx="3">
                  <c:v>88</c:v>
                </c:pt>
                <c:pt idx="4">
                  <c:v>94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KLINIK</c:v>
                </c:pt>
              </c:strCache>
            </c:strRef>
          </c:tx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67</c:v>
                </c:pt>
                <c:pt idx="1">
                  <c:v>74</c:v>
                </c:pt>
                <c:pt idx="2">
                  <c:v>74</c:v>
                </c:pt>
                <c:pt idx="3">
                  <c:v>106</c:v>
                </c:pt>
                <c:pt idx="4">
                  <c:v>121</c:v>
                </c:pt>
              </c:numCache>
            </c:numRef>
          </c:val>
        </c:ser>
        <c:dLbls/>
        <c:axId val="118608640"/>
        <c:axId val="118609792"/>
      </c:barChart>
      <c:catAx>
        <c:axId val="1186086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118609792"/>
        <c:crosses val="autoZero"/>
        <c:auto val="1"/>
        <c:lblAlgn val="ctr"/>
        <c:lblOffset val="100"/>
      </c:catAx>
      <c:valAx>
        <c:axId val="11860979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1186086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4328978054507924"/>
          <c:y val="2.0239568368113584E-2"/>
          <c:w val="0.60833632777625102"/>
          <c:h val="0.11012084011302824"/>
        </c:manualLayout>
      </c:layout>
      <c:txPr>
        <a:bodyPr/>
        <a:lstStyle/>
        <a:p>
          <a:pPr>
            <a:defRPr lang="id-ID"/>
          </a:pPr>
          <a:endParaRPr lang="en-US"/>
        </a:p>
      </c:txPr>
    </c:legend>
    <c:plotVisOnly val="1"/>
    <c:dispBlanksAs val="gap"/>
  </c:chart>
  <c:spPr>
    <a:effectLst>
      <a:outerShdw blurRad="50800" dist="50800" dir="5400000" algn="ctr" rotWithShape="0">
        <a:srgbClr val="FF0000"/>
      </a:outerShdw>
    </a:effectLst>
  </c:spPr>
  <c:txPr>
    <a:bodyPr/>
    <a:lstStyle/>
    <a:p>
      <a:pPr>
        <a:defRPr sz="18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lang="id-ID"/>
            </a:pPr>
            <a:r>
              <a:rPr lang="en-US" dirty="0" err="1">
                <a:solidFill>
                  <a:srgbClr val="00B050"/>
                </a:solidFill>
              </a:rPr>
              <a:t>Tenaga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Kesehatan</a:t>
            </a:r>
            <a:endParaRPr lang="en-US" dirty="0">
              <a:solidFill>
                <a:srgbClr val="00B050"/>
              </a:solidFill>
            </a:endParaRPr>
          </a:p>
        </c:rich>
      </c:tx>
      <c:layout>
        <c:manualLayout>
          <c:xMode val="edge"/>
          <c:yMode val="edge"/>
          <c:x val="0.18879786453442204"/>
          <c:y val="6.3256122345907592E-2"/>
        </c:manualLayout>
      </c:layout>
    </c:title>
    <c:plotArea>
      <c:layout>
        <c:manualLayout>
          <c:layoutTarget val="inner"/>
          <c:xMode val="edge"/>
          <c:yMode val="edge"/>
          <c:x val="0.1019584217330257"/>
          <c:y val="5.4609729160461987E-2"/>
          <c:w val="0.73474847065954962"/>
          <c:h val="0.74530461643751567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Tenaga Kesehatan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rgbClr val="FF0000"/>
              </a:solidFill>
            </a:ln>
          </c:spPr>
          <c:cat>
            <c:numRef>
              <c:f>Sheet1!$A$2:$A$4</c:f>
              <c:numCache>
                <c:formatCode>General</c:formatCode>
                <c:ptCount val="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376</c:v>
                </c:pt>
                <c:pt idx="1">
                  <c:v>391</c:v>
                </c:pt>
                <c:pt idx="2">
                  <c:v>434</c:v>
                </c:pt>
              </c:numCache>
            </c:numRef>
          </c:val>
        </c:ser>
        <c:dLbls/>
        <c:axId val="96541696"/>
        <c:axId val="110473984"/>
      </c:barChart>
      <c:catAx>
        <c:axId val="9654169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110473984"/>
        <c:crosses val="autoZero"/>
        <c:auto val="1"/>
        <c:lblAlgn val="ctr"/>
        <c:lblOffset val="100"/>
      </c:catAx>
      <c:valAx>
        <c:axId val="1104739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id-ID"/>
            </a:pPr>
            <a:endParaRPr lang="en-US"/>
          </a:p>
        </c:txPr>
        <c:crossAx val="96541696"/>
        <c:crosses val="autoZero"/>
        <c:crossBetween val="between"/>
      </c:valAx>
    </c:plotArea>
    <c:plotVisOnly val="1"/>
    <c:dispBlanksAs val="gap"/>
  </c:chart>
  <c:spPr>
    <a:effectLst>
      <a:outerShdw blurRad="50800" dist="50800" dir="5400000" algn="ctr" rotWithShape="0">
        <a:srgbClr val="FF0000"/>
      </a:outerShdw>
    </a:effectLst>
  </c:spPr>
  <c:txPr>
    <a:bodyPr/>
    <a:lstStyle/>
    <a:p>
      <a:pPr>
        <a:defRPr sz="1800"/>
      </a:pPr>
      <a:endParaRPr lang="en-US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61.jpeg"/><Relationship Id="rId1" Type="http://schemas.openxmlformats.org/officeDocument/2006/relationships/image" Target="../media/image5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80F3F5-7DC2-4D89-8240-4F413484C4C9}" type="doc">
      <dgm:prSet loTypeId="urn:microsoft.com/office/officeart/2008/layout/AlternatingPictureCircle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0D364B11-7FAD-4262-866F-E2417902A22C}">
      <dgm:prSet phldrT="[Text]" custT="1"/>
      <dgm:spPr/>
      <dgm:t>
        <a:bodyPr/>
        <a:lstStyle/>
        <a:p>
          <a:r>
            <a:rPr lang="id-ID" sz="1400" dirty="0" smtClean="0"/>
            <a:t>MEA</a:t>
          </a:r>
          <a:endParaRPr lang="id-ID" sz="1400" dirty="0"/>
        </a:p>
      </dgm:t>
    </dgm:pt>
    <dgm:pt modelId="{A466C9D8-B529-4F9F-9DD2-A50381D32FE4}" type="parTrans" cxnId="{DF8F7096-B7D4-49E2-9569-10229E2995BB}">
      <dgm:prSet/>
      <dgm:spPr/>
      <dgm:t>
        <a:bodyPr/>
        <a:lstStyle/>
        <a:p>
          <a:endParaRPr lang="id-ID"/>
        </a:p>
      </dgm:t>
    </dgm:pt>
    <dgm:pt modelId="{F1FA616C-6BF2-48EE-AC52-F9583E30E537}" type="sibTrans" cxnId="{DF8F7096-B7D4-49E2-9569-10229E2995BB}">
      <dgm:prSet/>
      <dgm:spPr/>
      <dgm:t>
        <a:bodyPr/>
        <a:lstStyle/>
        <a:p>
          <a:endParaRPr lang="id-ID"/>
        </a:p>
      </dgm:t>
    </dgm:pt>
    <dgm:pt modelId="{F618FD10-584E-493C-8FDB-0496E08FF065}">
      <dgm:prSet phldrT="[Text]" custT="1"/>
      <dgm:spPr/>
      <dgm:t>
        <a:bodyPr/>
        <a:lstStyle/>
        <a:p>
          <a:r>
            <a:rPr lang="id-ID" sz="1200" dirty="0" smtClean="0"/>
            <a:t>TRISAKTI</a:t>
          </a:r>
        </a:p>
        <a:p>
          <a:r>
            <a:rPr lang="id-ID" sz="1200" dirty="0" smtClean="0"/>
            <a:t>&amp; NAWACITA</a:t>
          </a:r>
          <a:endParaRPr lang="id-ID" sz="1200" dirty="0"/>
        </a:p>
      </dgm:t>
    </dgm:pt>
    <dgm:pt modelId="{408C5C00-2D9A-40D9-BFBE-F9A457DE1766}" type="parTrans" cxnId="{F3CCCDC4-E074-4A2E-B802-A3493D90EFE7}">
      <dgm:prSet/>
      <dgm:spPr/>
      <dgm:t>
        <a:bodyPr/>
        <a:lstStyle/>
        <a:p>
          <a:endParaRPr lang="id-ID"/>
        </a:p>
      </dgm:t>
    </dgm:pt>
    <dgm:pt modelId="{D52D9240-5090-4004-9F0E-3D1A48615FD6}" type="sibTrans" cxnId="{F3CCCDC4-E074-4A2E-B802-A3493D90EFE7}">
      <dgm:prSet/>
      <dgm:spPr/>
      <dgm:t>
        <a:bodyPr/>
        <a:lstStyle/>
        <a:p>
          <a:endParaRPr lang="id-ID"/>
        </a:p>
      </dgm:t>
    </dgm:pt>
    <dgm:pt modelId="{F56D2612-3E24-4CD6-A628-580360454257}">
      <dgm:prSet phldrT="[Text]" custT="1"/>
      <dgm:spPr/>
      <dgm:t>
        <a:bodyPr/>
        <a:lstStyle/>
        <a:p>
          <a:r>
            <a:rPr lang="id-ID" sz="1400" dirty="0" smtClean="0"/>
            <a:t>KOTA CERDAS</a:t>
          </a:r>
          <a:endParaRPr lang="id-ID" sz="1400" dirty="0"/>
        </a:p>
      </dgm:t>
    </dgm:pt>
    <dgm:pt modelId="{C6CE316C-AD88-4968-BAEC-8F897BEA5BE0}" type="parTrans" cxnId="{AE156D5C-DD25-4FAC-8EA0-42B1CD7654BF}">
      <dgm:prSet/>
      <dgm:spPr/>
      <dgm:t>
        <a:bodyPr/>
        <a:lstStyle/>
        <a:p>
          <a:endParaRPr lang="id-ID"/>
        </a:p>
      </dgm:t>
    </dgm:pt>
    <dgm:pt modelId="{A4C49867-A2A9-4377-9274-C8F59155D074}" type="sibTrans" cxnId="{AE156D5C-DD25-4FAC-8EA0-42B1CD7654BF}">
      <dgm:prSet/>
      <dgm:spPr/>
      <dgm:t>
        <a:bodyPr/>
        <a:lstStyle/>
        <a:p>
          <a:endParaRPr lang="id-ID"/>
        </a:p>
      </dgm:t>
    </dgm:pt>
    <dgm:pt modelId="{576216D4-DD15-43A0-80A8-C88BA90909DF}" type="pres">
      <dgm:prSet presAssocID="{E680F3F5-7DC2-4D89-8240-4F413484C4C9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id-ID"/>
        </a:p>
      </dgm:t>
    </dgm:pt>
    <dgm:pt modelId="{DEBB87F4-4CD4-44E1-8BA4-C7A1730673F4}" type="pres">
      <dgm:prSet presAssocID="{0D364B11-7FAD-4262-866F-E2417902A22C}" presName="composite" presStyleCnt="0"/>
      <dgm:spPr/>
    </dgm:pt>
    <dgm:pt modelId="{F531CBCA-BBA4-4D80-AFB7-35281B661091}" type="pres">
      <dgm:prSet presAssocID="{0D364B11-7FAD-4262-866F-E2417902A22C}" presName="Accent" presStyleLbl="alignNode1" presStyleIdx="0" presStyleCnt="5" custLinFactNeighborX="3933" custLinFactNeighborY="6793">
        <dgm:presLayoutVars>
          <dgm:chMax val="0"/>
          <dgm:chPref val="0"/>
        </dgm:presLayoutVars>
      </dgm:prSet>
      <dgm:spPr/>
    </dgm:pt>
    <dgm:pt modelId="{B4475B42-0DDD-43D5-9919-920D011060BE}" type="pres">
      <dgm:prSet presAssocID="{0D364B11-7FAD-4262-866F-E2417902A22C}" presName="Image" presStyleLbl="bgImgPlace1" presStyleIdx="0" presStyleCnt="3" custScaleX="181059" custScaleY="163745" custLinFactNeighborX="-42397" custLinFactNeighborY="7099">
        <dgm:presLayoutVars>
          <dgm:chMax val="0"/>
          <dgm:chPref val="0"/>
          <dgm:bulletEnabled val="1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9000" r="-9000"/>
          </a:stretch>
        </a:blipFill>
      </dgm:spPr>
    </dgm:pt>
    <dgm:pt modelId="{8F383599-32B8-4242-9A5E-ED25419DA878}" type="pres">
      <dgm:prSet presAssocID="{0D364B11-7FAD-4262-866F-E2417902A22C}" presName="Parent" presStyleLbl="fgAccFollowNode1" presStyleIdx="0" presStyleCnt="3" custLinFactNeighborX="11404" custLinFactNeighborY="86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45DB519-9B41-4344-8FE7-E9CBEECFA63F}" type="pres">
      <dgm:prSet presAssocID="{0D364B11-7FAD-4262-866F-E2417902A22C}" presName="Space" presStyleCnt="0">
        <dgm:presLayoutVars>
          <dgm:chMax val="0"/>
          <dgm:chPref val="0"/>
        </dgm:presLayoutVars>
      </dgm:prSet>
      <dgm:spPr/>
    </dgm:pt>
    <dgm:pt modelId="{729A33AB-C301-486B-96E7-13178F11E21A}" type="pres">
      <dgm:prSet presAssocID="{F1FA616C-6BF2-48EE-AC52-F9583E30E537}" presName="ConnectorComposite" presStyleCnt="0"/>
      <dgm:spPr/>
    </dgm:pt>
    <dgm:pt modelId="{B82E7497-6230-47B1-8018-CDC69F6AF66C}" type="pres">
      <dgm:prSet presAssocID="{F1FA616C-6BF2-48EE-AC52-F9583E30E537}" presName="TopSpacing" presStyleCnt="0"/>
      <dgm:spPr/>
    </dgm:pt>
    <dgm:pt modelId="{2ED4D598-10F5-4F0A-A999-6189F5D785F9}" type="pres">
      <dgm:prSet presAssocID="{F1FA616C-6BF2-48EE-AC52-F9583E30E537}" presName="Connector" presStyleLbl="alignNode1" presStyleIdx="1" presStyleCnt="5"/>
      <dgm:spPr/>
    </dgm:pt>
    <dgm:pt modelId="{5325D6B2-F81C-4B3D-8602-27D953B5A161}" type="pres">
      <dgm:prSet presAssocID="{F1FA616C-6BF2-48EE-AC52-F9583E30E537}" presName="BottomSpacing" presStyleCnt="0"/>
      <dgm:spPr/>
    </dgm:pt>
    <dgm:pt modelId="{056BD3FD-9238-4F4B-9DB8-38225945EEAC}" type="pres">
      <dgm:prSet presAssocID="{F618FD10-584E-493C-8FDB-0496E08FF065}" presName="composite" presStyleCnt="0"/>
      <dgm:spPr/>
    </dgm:pt>
    <dgm:pt modelId="{01561A8B-496A-4941-93D6-8CA57262B743}" type="pres">
      <dgm:prSet presAssocID="{F618FD10-584E-493C-8FDB-0496E08FF065}" presName="Accent" presStyleLbl="alignNode1" presStyleIdx="2" presStyleCnt="5">
        <dgm:presLayoutVars>
          <dgm:chMax val="0"/>
          <dgm:chPref val="0"/>
        </dgm:presLayoutVars>
      </dgm:prSet>
      <dgm:spPr/>
    </dgm:pt>
    <dgm:pt modelId="{1E40BA35-9CF8-46E9-B099-B58735C88B1C}" type="pres">
      <dgm:prSet presAssocID="{F618FD10-584E-493C-8FDB-0496E08FF065}" presName="Image" presStyleLbl="bgImgPlace1" presStyleIdx="1" presStyleCnt="3" custScaleX="218785" custScaleY="139121" custLinFactX="5178" custLinFactNeighborX="100000" custLinFactNeighborY="-3110">
        <dgm:presLayoutVars>
          <dgm:chMax val="0"/>
          <dgm:chPref val="0"/>
          <dgm:bulletEnabled val="1"/>
        </dgm:presLayoutVars>
      </dgm:prSet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3000" r="-13000"/>
          </a:stretch>
        </a:blipFill>
      </dgm:spPr>
    </dgm:pt>
    <dgm:pt modelId="{79B43D9B-E304-4927-B335-1516D616AF6E}" type="pres">
      <dgm:prSet presAssocID="{F618FD10-584E-493C-8FDB-0496E08FF065}" presName="Parent" presStyleLbl="fgAccFollowNode1" presStyleIdx="1" presStyleCnt="3" custScaleX="169381" custScaleY="960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8814562-E1B4-4FE6-900E-D73B260F64FB}" type="pres">
      <dgm:prSet presAssocID="{F618FD10-584E-493C-8FDB-0496E08FF065}" presName="Space" presStyleCnt="0">
        <dgm:presLayoutVars>
          <dgm:chMax val="0"/>
          <dgm:chPref val="0"/>
        </dgm:presLayoutVars>
      </dgm:prSet>
      <dgm:spPr/>
    </dgm:pt>
    <dgm:pt modelId="{EEAC99CA-B103-407E-B1F5-73910E74EE75}" type="pres">
      <dgm:prSet presAssocID="{D52D9240-5090-4004-9F0E-3D1A48615FD6}" presName="ConnectorComposite" presStyleCnt="0"/>
      <dgm:spPr/>
    </dgm:pt>
    <dgm:pt modelId="{20CEB590-6CF8-40A1-9B29-15C7D8E77BFF}" type="pres">
      <dgm:prSet presAssocID="{D52D9240-5090-4004-9F0E-3D1A48615FD6}" presName="TopSpacing" presStyleCnt="0"/>
      <dgm:spPr/>
    </dgm:pt>
    <dgm:pt modelId="{47BCB1C9-562D-444C-91FC-9AE80E85EE8D}" type="pres">
      <dgm:prSet presAssocID="{D52D9240-5090-4004-9F0E-3D1A48615FD6}" presName="Connector" presStyleLbl="alignNode1" presStyleIdx="3" presStyleCnt="5"/>
      <dgm:spPr/>
    </dgm:pt>
    <dgm:pt modelId="{0C07DAE9-2AE0-4F69-AE77-AB7ED6259C9C}" type="pres">
      <dgm:prSet presAssocID="{D52D9240-5090-4004-9F0E-3D1A48615FD6}" presName="BottomSpacing" presStyleCnt="0"/>
      <dgm:spPr/>
    </dgm:pt>
    <dgm:pt modelId="{DBB863E4-84BF-41DB-91DE-8EE33D5499D5}" type="pres">
      <dgm:prSet presAssocID="{F56D2612-3E24-4CD6-A628-580360454257}" presName="composite" presStyleCnt="0"/>
      <dgm:spPr/>
    </dgm:pt>
    <dgm:pt modelId="{D919126A-3645-41C3-B1FC-1C88283EAEAC}" type="pres">
      <dgm:prSet presAssocID="{F56D2612-3E24-4CD6-A628-580360454257}" presName="Accent" presStyleLbl="alignNode1" presStyleIdx="4" presStyleCnt="5">
        <dgm:presLayoutVars>
          <dgm:chMax val="0"/>
          <dgm:chPref val="0"/>
        </dgm:presLayoutVars>
      </dgm:prSet>
      <dgm:spPr/>
    </dgm:pt>
    <dgm:pt modelId="{0F97C949-E9A8-4857-9227-73FE9A51DC0F}" type="pres">
      <dgm:prSet presAssocID="{F56D2612-3E24-4CD6-A628-580360454257}" presName="Image" presStyleLbl="bgImgPlace1" presStyleIdx="2" presStyleCnt="3" custScaleX="213582" custScaleY="117154" custLinFactNeighborX="-67804" custLinFactNeighborY="-13076">
        <dgm:presLayoutVars>
          <dgm:chMax val="0"/>
          <dgm:chPref val="0"/>
          <dgm:bulletEnabled val="1"/>
        </dgm:presLayoutVars>
      </dgm:prSet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</dgm:spPr>
    </dgm:pt>
    <dgm:pt modelId="{8245826D-56D2-413E-84A4-13A5BDB18E08}" type="pres">
      <dgm:prSet presAssocID="{F56D2612-3E24-4CD6-A628-580360454257}" presName="Parent" presStyleLbl="fgAccFollowNode1" presStyleIdx="2" presStyleCnt="3" custScaleX="1376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433E7AF-07A9-4B3B-A189-2A058485D01D}" type="pres">
      <dgm:prSet presAssocID="{F56D2612-3E24-4CD6-A628-580360454257}" presName="Space" presStyleCnt="0">
        <dgm:presLayoutVars>
          <dgm:chMax val="0"/>
          <dgm:chPref val="0"/>
        </dgm:presLayoutVars>
      </dgm:prSet>
      <dgm:spPr/>
    </dgm:pt>
  </dgm:ptLst>
  <dgm:cxnLst>
    <dgm:cxn modelId="{F3CCCDC4-E074-4A2E-B802-A3493D90EFE7}" srcId="{E680F3F5-7DC2-4D89-8240-4F413484C4C9}" destId="{F618FD10-584E-493C-8FDB-0496E08FF065}" srcOrd="1" destOrd="0" parTransId="{408C5C00-2D9A-40D9-BFBE-F9A457DE1766}" sibTransId="{D52D9240-5090-4004-9F0E-3D1A48615FD6}"/>
    <dgm:cxn modelId="{ACCD7D2F-9F52-46F9-A186-76C6E4B8B955}" type="presOf" srcId="{F56D2612-3E24-4CD6-A628-580360454257}" destId="{8245826D-56D2-413E-84A4-13A5BDB18E08}" srcOrd="0" destOrd="0" presId="urn:microsoft.com/office/officeart/2008/layout/AlternatingPictureCircles"/>
    <dgm:cxn modelId="{DF8F7096-B7D4-49E2-9569-10229E2995BB}" srcId="{E680F3F5-7DC2-4D89-8240-4F413484C4C9}" destId="{0D364B11-7FAD-4262-866F-E2417902A22C}" srcOrd="0" destOrd="0" parTransId="{A466C9D8-B529-4F9F-9DD2-A50381D32FE4}" sibTransId="{F1FA616C-6BF2-48EE-AC52-F9583E30E537}"/>
    <dgm:cxn modelId="{FBC8A35F-5F21-4522-95C0-E7BF29FC8497}" type="presOf" srcId="{F618FD10-584E-493C-8FDB-0496E08FF065}" destId="{79B43D9B-E304-4927-B335-1516D616AF6E}" srcOrd="0" destOrd="0" presId="urn:microsoft.com/office/officeart/2008/layout/AlternatingPictureCircles"/>
    <dgm:cxn modelId="{B3DD44B7-3ECF-40CB-B7B0-A85639B31B72}" type="presOf" srcId="{0D364B11-7FAD-4262-866F-E2417902A22C}" destId="{8F383599-32B8-4242-9A5E-ED25419DA878}" srcOrd="0" destOrd="0" presId="urn:microsoft.com/office/officeart/2008/layout/AlternatingPictureCircles"/>
    <dgm:cxn modelId="{AE156D5C-DD25-4FAC-8EA0-42B1CD7654BF}" srcId="{E680F3F5-7DC2-4D89-8240-4F413484C4C9}" destId="{F56D2612-3E24-4CD6-A628-580360454257}" srcOrd="2" destOrd="0" parTransId="{C6CE316C-AD88-4968-BAEC-8F897BEA5BE0}" sibTransId="{A4C49867-A2A9-4377-9274-C8F59155D074}"/>
    <dgm:cxn modelId="{5C03F5F6-95F1-46F6-ADDD-2A9868467239}" type="presOf" srcId="{E680F3F5-7DC2-4D89-8240-4F413484C4C9}" destId="{576216D4-DD15-43A0-80A8-C88BA90909DF}" srcOrd="0" destOrd="0" presId="urn:microsoft.com/office/officeart/2008/layout/AlternatingPictureCircles"/>
    <dgm:cxn modelId="{31A88495-77A7-4D85-BD0C-77B9C894028E}" type="presParOf" srcId="{576216D4-DD15-43A0-80A8-C88BA90909DF}" destId="{DEBB87F4-4CD4-44E1-8BA4-C7A1730673F4}" srcOrd="0" destOrd="0" presId="urn:microsoft.com/office/officeart/2008/layout/AlternatingPictureCircles"/>
    <dgm:cxn modelId="{354E777F-1B2E-4A66-9779-98A979AD8FB9}" type="presParOf" srcId="{DEBB87F4-4CD4-44E1-8BA4-C7A1730673F4}" destId="{F531CBCA-BBA4-4D80-AFB7-35281B661091}" srcOrd="0" destOrd="0" presId="urn:microsoft.com/office/officeart/2008/layout/AlternatingPictureCircles"/>
    <dgm:cxn modelId="{ED8F6E9D-5676-4D8A-ACCA-25BD2EA56CA3}" type="presParOf" srcId="{DEBB87F4-4CD4-44E1-8BA4-C7A1730673F4}" destId="{B4475B42-0DDD-43D5-9919-920D011060BE}" srcOrd="1" destOrd="0" presId="urn:microsoft.com/office/officeart/2008/layout/AlternatingPictureCircles"/>
    <dgm:cxn modelId="{1CF5AA68-963F-41C6-BD9D-B2645C590633}" type="presParOf" srcId="{DEBB87F4-4CD4-44E1-8BA4-C7A1730673F4}" destId="{8F383599-32B8-4242-9A5E-ED25419DA878}" srcOrd="2" destOrd="0" presId="urn:microsoft.com/office/officeart/2008/layout/AlternatingPictureCircles"/>
    <dgm:cxn modelId="{382D4103-C92B-422B-A03F-5A94390DCCC5}" type="presParOf" srcId="{DEBB87F4-4CD4-44E1-8BA4-C7A1730673F4}" destId="{945DB519-9B41-4344-8FE7-E9CBEECFA63F}" srcOrd="3" destOrd="0" presId="urn:microsoft.com/office/officeart/2008/layout/AlternatingPictureCircles"/>
    <dgm:cxn modelId="{F8F5E973-5425-4C50-B1BF-F0B315851E65}" type="presParOf" srcId="{576216D4-DD15-43A0-80A8-C88BA90909DF}" destId="{729A33AB-C301-486B-96E7-13178F11E21A}" srcOrd="1" destOrd="0" presId="urn:microsoft.com/office/officeart/2008/layout/AlternatingPictureCircles"/>
    <dgm:cxn modelId="{670B14D1-729D-4CF1-8020-C612373A98FC}" type="presParOf" srcId="{729A33AB-C301-486B-96E7-13178F11E21A}" destId="{B82E7497-6230-47B1-8018-CDC69F6AF66C}" srcOrd="0" destOrd="0" presId="urn:microsoft.com/office/officeart/2008/layout/AlternatingPictureCircles"/>
    <dgm:cxn modelId="{BC06C92B-B245-42B6-AF9D-45481C440580}" type="presParOf" srcId="{729A33AB-C301-486B-96E7-13178F11E21A}" destId="{2ED4D598-10F5-4F0A-A999-6189F5D785F9}" srcOrd="1" destOrd="0" presId="urn:microsoft.com/office/officeart/2008/layout/AlternatingPictureCircles"/>
    <dgm:cxn modelId="{C8D87F86-6EEC-4477-A915-82E5ABD90278}" type="presParOf" srcId="{729A33AB-C301-486B-96E7-13178F11E21A}" destId="{5325D6B2-F81C-4B3D-8602-27D953B5A161}" srcOrd="2" destOrd="0" presId="urn:microsoft.com/office/officeart/2008/layout/AlternatingPictureCircles"/>
    <dgm:cxn modelId="{76C5946D-463C-4C01-9EB1-E359D4E74BAF}" type="presParOf" srcId="{576216D4-DD15-43A0-80A8-C88BA90909DF}" destId="{056BD3FD-9238-4F4B-9DB8-38225945EEAC}" srcOrd="2" destOrd="0" presId="urn:microsoft.com/office/officeart/2008/layout/AlternatingPictureCircles"/>
    <dgm:cxn modelId="{81CC9624-DC6E-4E92-A04A-A9778619FCC3}" type="presParOf" srcId="{056BD3FD-9238-4F4B-9DB8-38225945EEAC}" destId="{01561A8B-496A-4941-93D6-8CA57262B743}" srcOrd="0" destOrd="0" presId="urn:microsoft.com/office/officeart/2008/layout/AlternatingPictureCircles"/>
    <dgm:cxn modelId="{01483284-CE4D-461E-98A6-BDD0E0C9E979}" type="presParOf" srcId="{056BD3FD-9238-4F4B-9DB8-38225945EEAC}" destId="{1E40BA35-9CF8-46E9-B099-B58735C88B1C}" srcOrd="1" destOrd="0" presId="urn:microsoft.com/office/officeart/2008/layout/AlternatingPictureCircles"/>
    <dgm:cxn modelId="{62312459-3BE7-4437-BEB2-1515F50658A9}" type="presParOf" srcId="{056BD3FD-9238-4F4B-9DB8-38225945EEAC}" destId="{79B43D9B-E304-4927-B335-1516D616AF6E}" srcOrd="2" destOrd="0" presId="urn:microsoft.com/office/officeart/2008/layout/AlternatingPictureCircles"/>
    <dgm:cxn modelId="{731AE986-E4E3-4A3A-AED7-6A27AE44E65D}" type="presParOf" srcId="{056BD3FD-9238-4F4B-9DB8-38225945EEAC}" destId="{98814562-E1B4-4FE6-900E-D73B260F64FB}" srcOrd="3" destOrd="0" presId="urn:microsoft.com/office/officeart/2008/layout/AlternatingPictureCircles"/>
    <dgm:cxn modelId="{0AC85E70-B020-4082-833E-DB116F05CD26}" type="presParOf" srcId="{576216D4-DD15-43A0-80A8-C88BA90909DF}" destId="{EEAC99CA-B103-407E-B1F5-73910E74EE75}" srcOrd="3" destOrd="0" presId="urn:microsoft.com/office/officeart/2008/layout/AlternatingPictureCircles"/>
    <dgm:cxn modelId="{B1A0800D-DD9E-4CE0-BF12-AA2AB8E73CEB}" type="presParOf" srcId="{EEAC99CA-B103-407E-B1F5-73910E74EE75}" destId="{20CEB590-6CF8-40A1-9B29-15C7D8E77BFF}" srcOrd="0" destOrd="0" presId="urn:microsoft.com/office/officeart/2008/layout/AlternatingPictureCircles"/>
    <dgm:cxn modelId="{DA24818E-88D7-4AAA-8202-F45B8D6A0566}" type="presParOf" srcId="{EEAC99CA-B103-407E-B1F5-73910E74EE75}" destId="{47BCB1C9-562D-444C-91FC-9AE80E85EE8D}" srcOrd="1" destOrd="0" presId="urn:microsoft.com/office/officeart/2008/layout/AlternatingPictureCircles"/>
    <dgm:cxn modelId="{F9539E48-4B5F-4604-873E-1354466D5B52}" type="presParOf" srcId="{EEAC99CA-B103-407E-B1F5-73910E74EE75}" destId="{0C07DAE9-2AE0-4F69-AE77-AB7ED6259C9C}" srcOrd="2" destOrd="0" presId="urn:microsoft.com/office/officeart/2008/layout/AlternatingPictureCircles"/>
    <dgm:cxn modelId="{B9C8ECC3-D201-45EE-AA60-83EF39C5F887}" type="presParOf" srcId="{576216D4-DD15-43A0-80A8-C88BA90909DF}" destId="{DBB863E4-84BF-41DB-91DE-8EE33D5499D5}" srcOrd="4" destOrd="0" presId="urn:microsoft.com/office/officeart/2008/layout/AlternatingPictureCircles"/>
    <dgm:cxn modelId="{56742ABD-BABC-4F90-8B67-46BE126ECB4E}" type="presParOf" srcId="{DBB863E4-84BF-41DB-91DE-8EE33D5499D5}" destId="{D919126A-3645-41C3-B1FC-1C88283EAEAC}" srcOrd="0" destOrd="0" presId="urn:microsoft.com/office/officeart/2008/layout/AlternatingPictureCircles"/>
    <dgm:cxn modelId="{A57256D3-D154-4CA5-9195-386860565FBA}" type="presParOf" srcId="{DBB863E4-84BF-41DB-91DE-8EE33D5499D5}" destId="{0F97C949-E9A8-4857-9227-73FE9A51DC0F}" srcOrd="1" destOrd="0" presId="urn:microsoft.com/office/officeart/2008/layout/AlternatingPictureCircles"/>
    <dgm:cxn modelId="{6111709A-ED9D-4228-A6FC-BC2850909530}" type="presParOf" srcId="{DBB863E4-84BF-41DB-91DE-8EE33D5499D5}" destId="{8245826D-56D2-413E-84A4-13A5BDB18E08}" srcOrd="2" destOrd="0" presId="urn:microsoft.com/office/officeart/2008/layout/AlternatingPictureCircles"/>
    <dgm:cxn modelId="{62F5A1F1-1F52-4DFE-B91C-3B253E1FD876}" type="presParOf" srcId="{DBB863E4-84BF-41DB-91DE-8EE33D5499D5}" destId="{6433E7AF-07A9-4B3B-A189-2A058485D01D}" srcOrd="3" destOrd="0" presId="urn:microsoft.com/office/officeart/2008/layout/AlternatingPictureCircle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0BB787-6B35-4A8A-99FB-24C607E7DC1E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72A78AC3-6625-48C5-AEAC-BEDA51E09605}">
      <dgm:prSet phldrT="[Text]" custT="1"/>
      <dgm:spPr/>
      <dgm:t>
        <a:bodyPr/>
        <a:lstStyle/>
        <a:p>
          <a:r>
            <a:rPr lang="id-ID" sz="1800" b="1" dirty="0" smtClean="0">
              <a:solidFill>
                <a:srgbClr val="FF0000"/>
              </a:solidFill>
            </a:rPr>
            <a:t>Unilateral &amp; Bilateral</a:t>
          </a:r>
          <a:endParaRPr lang="id-ID" sz="1800" b="1" dirty="0">
            <a:solidFill>
              <a:srgbClr val="FF0000"/>
            </a:solidFill>
          </a:endParaRPr>
        </a:p>
      </dgm:t>
    </dgm:pt>
    <dgm:pt modelId="{8D673CD5-6D59-4B42-A244-7A4C4C615498}" type="parTrans" cxnId="{CA80F27E-5A14-413F-8D41-A03C83356C7E}">
      <dgm:prSet/>
      <dgm:spPr/>
      <dgm:t>
        <a:bodyPr/>
        <a:lstStyle/>
        <a:p>
          <a:endParaRPr lang="id-ID"/>
        </a:p>
      </dgm:t>
    </dgm:pt>
    <dgm:pt modelId="{31C64F7A-AF4A-4D17-8B15-EE85DF9A473F}" type="sibTrans" cxnId="{CA80F27E-5A14-413F-8D41-A03C83356C7E}">
      <dgm:prSet/>
      <dgm:spPr/>
      <dgm:t>
        <a:bodyPr/>
        <a:lstStyle/>
        <a:p>
          <a:endParaRPr lang="id-ID"/>
        </a:p>
      </dgm:t>
    </dgm:pt>
    <dgm:pt modelId="{95C2ED13-6B4A-4899-B0D6-25165C656395}">
      <dgm:prSet phldrT="[Text]" custT="1"/>
      <dgm:spPr/>
      <dgm:t>
        <a:bodyPr/>
        <a:lstStyle/>
        <a:p>
          <a:r>
            <a:rPr lang="id-ID" sz="1800" b="1" dirty="0" smtClean="0">
              <a:solidFill>
                <a:srgbClr val="FF0000"/>
              </a:solidFill>
            </a:rPr>
            <a:t>AFTA Regional &amp; Multilateral 2003</a:t>
          </a:r>
          <a:endParaRPr lang="id-ID" sz="1800" b="1" dirty="0">
            <a:solidFill>
              <a:srgbClr val="FF0000"/>
            </a:solidFill>
          </a:endParaRPr>
        </a:p>
      </dgm:t>
    </dgm:pt>
    <dgm:pt modelId="{AA5ED09A-2B3B-4EFA-ADA6-7B562BDE9C0F}" type="parTrans" cxnId="{7334D64F-8B46-431E-9EEA-5DF20EC550B3}">
      <dgm:prSet/>
      <dgm:spPr/>
      <dgm:t>
        <a:bodyPr/>
        <a:lstStyle/>
        <a:p>
          <a:endParaRPr lang="id-ID"/>
        </a:p>
      </dgm:t>
    </dgm:pt>
    <dgm:pt modelId="{3981EC85-B948-4631-B99F-823D25138283}" type="sibTrans" cxnId="{7334D64F-8B46-431E-9EEA-5DF20EC550B3}">
      <dgm:prSet/>
      <dgm:spPr/>
      <dgm:t>
        <a:bodyPr/>
        <a:lstStyle/>
        <a:p>
          <a:endParaRPr lang="id-ID"/>
        </a:p>
      </dgm:t>
    </dgm:pt>
    <dgm:pt modelId="{7559B5DC-41DE-44C1-A03D-D220E23C8AB3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0000"/>
              </a:solidFill>
            </a:rPr>
            <a:t>ASEAN Economic Community</a:t>
          </a:r>
          <a:endParaRPr lang="id-ID" sz="1800" b="1" dirty="0" smtClean="0">
            <a:solidFill>
              <a:srgbClr val="FF0000"/>
            </a:solidFill>
          </a:endParaRPr>
        </a:p>
        <a:p>
          <a:r>
            <a:rPr lang="id-ID" sz="1800" b="1" dirty="0" smtClean="0">
              <a:solidFill>
                <a:srgbClr val="FF0000"/>
              </a:solidFill>
            </a:rPr>
            <a:t>2016</a:t>
          </a:r>
          <a:endParaRPr lang="en-US" sz="1800" b="1" dirty="0" smtClean="0">
            <a:solidFill>
              <a:srgbClr val="FF0000"/>
            </a:solidFill>
          </a:endParaRPr>
        </a:p>
        <a:p>
          <a:r>
            <a:rPr lang="en-US" sz="1800" b="1" dirty="0" smtClean="0">
              <a:solidFill>
                <a:srgbClr val="FF0000"/>
              </a:solidFill>
            </a:rPr>
            <a:t> </a:t>
          </a:r>
          <a:endParaRPr lang="id-ID" sz="1800" b="1" dirty="0" smtClean="0">
            <a:solidFill>
              <a:srgbClr val="FF0000"/>
            </a:solidFill>
          </a:endParaRPr>
        </a:p>
      </dgm:t>
    </dgm:pt>
    <dgm:pt modelId="{402A8FFE-1BB3-4D4C-A863-08381EA98AB1}" type="parTrans" cxnId="{755F8B55-DACC-49F9-8839-9FB88D884D0D}">
      <dgm:prSet/>
      <dgm:spPr/>
      <dgm:t>
        <a:bodyPr/>
        <a:lstStyle/>
        <a:p>
          <a:endParaRPr lang="id-ID"/>
        </a:p>
      </dgm:t>
    </dgm:pt>
    <dgm:pt modelId="{02876894-85DD-4D53-ACA6-FCAEEDD47780}" type="sibTrans" cxnId="{755F8B55-DACC-49F9-8839-9FB88D884D0D}">
      <dgm:prSet/>
      <dgm:spPr/>
      <dgm:t>
        <a:bodyPr/>
        <a:lstStyle/>
        <a:p>
          <a:endParaRPr lang="id-ID"/>
        </a:p>
      </dgm:t>
    </dgm:pt>
    <dgm:pt modelId="{DD2838D8-6755-4A59-9D10-B36999E71E6A}">
      <dgm:prSet custT="1"/>
      <dgm:spPr/>
      <dgm:t>
        <a:bodyPr/>
        <a:lstStyle/>
        <a:p>
          <a:r>
            <a:rPr lang="id-ID" sz="1800" b="1" dirty="0" smtClean="0">
              <a:solidFill>
                <a:srgbClr val="FF0000"/>
              </a:solidFill>
            </a:rPr>
            <a:t>ASEAN Community 2020             (3 Pillars)</a:t>
          </a:r>
        </a:p>
      </dgm:t>
    </dgm:pt>
    <dgm:pt modelId="{EF64F118-2DF9-4A28-B6B8-832D02F1384E}" type="parTrans" cxnId="{A7BD61ED-2E53-4FEA-9950-0EC095AE9588}">
      <dgm:prSet/>
      <dgm:spPr/>
      <dgm:t>
        <a:bodyPr/>
        <a:lstStyle/>
        <a:p>
          <a:endParaRPr lang="id-ID"/>
        </a:p>
      </dgm:t>
    </dgm:pt>
    <dgm:pt modelId="{1475FC26-2BF5-4D08-9CA0-697A0BF8DCE4}" type="sibTrans" cxnId="{A7BD61ED-2E53-4FEA-9950-0EC095AE9588}">
      <dgm:prSet/>
      <dgm:spPr/>
      <dgm:t>
        <a:bodyPr/>
        <a:lstStyle/>
        <a:p>
          <a:endParaRPr lang="id-ID"/>
        </a:p>
      </dgm:t>
    </dgm:pt>
    <dgm:pt modelId="{4946BCC4-6BED-4C4D-BCAE-A0DC8ABF9DB3}">
      <dgm:prSet custT="1"/>
      <dgm:spPr/>
      <dgm:t>
        <a:bodyPr/>
        <a:lstStyle/>
        <a:p>
          <a:r>
            <a:rPr lang="id-ID" sz="2000" b="1" dirty="0" smtClean="0">
              <a:solidFill>
                <a:srgbClr val="FF0000"/>
              </a:solidFill>
            </a:rPr>
            <a:t>ASEAN UNION</a:t>
          </a:r>
        </a:p>
      </dgm:t>
    </dgm:pt>
    <dgm:pt modelId="{D0D4329E-3129-446C-8476-47376977E8CB}" type="parTrans" cxnId="{970C5955-6955-408F-9D52-EBE554F4A1D1}">
      <dgm:prSet/>
      <dgm:spPr/>
      <dgm:t>
        <a:bodyPr/>
        <a:lstStyle/>
        <a:p>
          <a:endParaRPr lang="id-ID"/>
        </a:p>
      </dgm:t>
    </dgm:pt>
    <dgm:pt modelId="{FDF764AD-E981-4635-A4B4-8C392DA0B46E}" type="sibTrans" cxnId="{970C5955-6955-408F-9D52-EBE554F4A1D1}">
      <dgm:prSet/>
      <dgm:spPr/>
      <dgm:t>
        <a:bodyPr/>
        <a:lstStyle/>
        <a:p>
          <a:endParaRPr lang="id-ID"/>
        </a:p>
      </dgm:t>
    </dgm:pt>
    <dgm:pt modelId="{EA6C7022-D3D5-4EBC-BC6C-4AC81FDC5DD1}" type="pres">
      <dgm:prSet presAssocID="{790BB787-6B35-4A8A-99FB-24C607E7DC1E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ACBF7A09-4F9F-4AAA-A490-896AE2F7B966}" type="pres">
      <dgm:prSet presAssocID="{790BB787-6B35-4A8A-99FB-24C607E7DC1E}" presName="arrow" presStyleLbl="bgShp" presStyleIdx="0" presStyleCnt="1"/>
      <dgm:spPr/>
    </dgm:pt>
    <dgm:pt modelId="{74B86388-D8EB-4E87-A80B-F6BDD0210D3B}" type="pres">
      <dgm:prSet presAssocID="{790BB787-6B35-4A8A-99FB-24C607E7DC1E}" presName="arrowDiagram5" presStyleCnt="0"/>
      <dgm:spPr/>
    </dgm:pt>
    <dgm:pt modelId="{0C90BC9D-15AA-4D36-8A62-92FC225E9ECB}" type="pres">
      <dgm:prSet presAssocID="{72A78AC3-6625-48C5-AEAC-BEDA51E09605}" presName="bullet5a" presStyleLbl="node1" presStyleIdx="0" presStyleCnt="5"/>
      <dgm:spPr/>
    </dgm:pt>
    <dgm:pt modelId="{0E422F8F-1ABD-401E-95F3-95D92FF4B195}" type="pres">
      <dgm:prSet presAssocID="{72A78AC3-6625-48C5-AEAC-BEDA51E09605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36F02B0-D79F-4BCD-A085-8681F243AEC1}" type="pres">
      <dgm:prSet presAssocID="{95C2ED13-6B4A-4899-B0D6-25165C656395}" presName="bullet5b" presStyleLbl="node1" presStyleIdx="1" presStyleCnt="5"/>
      <dgm:spPr/>
    </dgm:pt>
    <dgm:pt modelId="{DBB14DAC-9E70-4AF4-BDDA-085D5CEC53E2}" type="pres">
      <dgm:prSet presAssocID="{95C2ED13-6B4A-4899-B0D6-25165C656395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C1E3526-2038-4554-ACE7-D5E9986A9BB0}" type="pres">
      <dgm:prSet presAssocID="{7559B5DC-41DE-44C1-A03D-D220E23C8AB3}" presName="bullet5c" presStyleLbl="node1" presStyleIdx="2" presStyleCnt="5"/>
      <dgm:spPr/>
    </dgm:pt>
    <dgm:pt modelId="{4EF2673A-0637-40B7-A4C1-F9FF725E34EA}" type="pres">
      <dgm:prSet presAssocID="{7559B5DC-41DE-44C1-A03D-D220E23C8AB3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C4AADB6-6103-4F21-80BE-446A7E179CB5}" type="pres">
      <dgm:prSet presAssocID="{DD2838D8-6755-4A59-9D10-B36999E71E6A}" presName="bullet5d" presStyleLbl="node1" presStyleIdx="3" presStyleCnt="5"/>
      <dgm:spPr/>
    </dgm:pt>
    <dgm:pt modelId="{8F2BC8A0-0EAF-4ADA-9346-5FBD431B8950}" type="pres">
      <dgm:prSet presAssocID="{DD2838D8-6755-4A59-9D10-B36999E71E6A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01D1DCD-C9BB-49B0-93B3-93CD0C8B8A51}" type="pres">
      <dgm:prSet presAssocID="{4946BCC4-6BED-4C4D-BCAE-A0DC8ABF9DB3}" presName="bullet5e" presStyleLbl="node1" presStyleIdx="4" presStyleCnt="5"/>
      <dgm:spPr/>
    </dgm:pt>
    <dgm:pt modelId="{8F70D0ED-91D6-4165-A139-8DF7BC25A6AF}" type="pres">
      <dgm:prSet presAssocID="{4946BCC4-6BED-4C4D-BCAE-A0DC8ABF9DB3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A8C492A3-A627-4EFD-A4D0-BC5561002CD9}" type="presOf" srcId="{DD2838D8-6755-4A59-9D10-B36999E71E6A}" destId="{8F2BC8A0-0EAF-4ADA-9346-5FBD431B8950}" srcOrd="0" destOrd="0" presId="urn:microsoft.com/office/officeart/2005/8/layout/arrow2"/>
    <dgm:cxn modelId="{D3615495-789F-4AE6-B114-725763455CBD}" type="presOf" srcId="{790BB787-6B35-4A8A-99FB-24C607E7DC1E}" destId="{EA6C7022-D3D5-4EBC-BC6C-4AC81FDC5DD1}" srcOrd="0" destOrd="0" presId="urn:microsoft.com/office/officeart/2005/8/layout/arrow2"/>
    <dgm:cxn modelId="{9A134B8F-65AA-4C55-B72F-4BF4CB7CAB8B}" type="presOf" srcId="{4946BCC4-6BED-4C4D-BCAE-A0DC8ABF9DB3}" destId="{8F70D0ED-91D6-4165-A139-8DF7BC25A6AF}" srcOrd="0" destOrd="0" presId="urn:microsoft.com/office/officeart/2005/8/layout/arrow2"/>
    <dgm:cxn modelId="{970C5955-6955-408F-9D52-EBE554F4A1D1}" srcId="{790BB787-6B35-4A8A-99FB-24C607E7DC1E}" destId="{4946BCC4-6BED-4C4D-BCAE-A0DC8ABF9DB3}" srcOrd="4" destOrd="0" parTransId="{D0D4329E-3129-446C-8476-47376977E8CB}" sibTransId="{FDF764AD-E981-4635-A4B4-8C392DA0B46E}"/>
    <dgm:cxn modelId="{CA80F27E-5A14-413F-8D41-A03C83356C7E}" srcId="{790BB787-6B35-4A8A-99FB-24C607E7DC1E}" destId="{72A78AC3-6625-48C5-AEAC-BEDA51E09605}" srcOrd="0" destOrd="0" parTransId="{8D673CD5-6D59-4B42-A244-7A4C4C615498}" sibTransId="{31C64F7A-AF4A-4D17-8B15-EE85DF9A473F}"/>
    <dgm:cxn modelId="{755F8B55-DACC-49F9-8839-9FB88D884D0D}" srcId="{790BB787-6B35-4A8A-99FB-24C607E7DC1E}" destId="{7559B5DC-41DE-44C1-A03D-D220E23C8AB3}" srcOrd="2" destOrd="0" parTransId="{402A8FFE-1BB3-4D4C-A863-08381EA98AB1}" sibTransId="{02876894-85DD-4D53-ACA6-FCAEEDD47780}"/>
    <dgm:cxn modelId="{A912B08F-E2F4-4AA6-9673-DC9D0FC89246}" type="presOf" srcId="{7559B5DC-41DE-44C1-A03D-D220E23C8AB3}" destId="{4EF2673A-0637-40B7-A4C1-F9FF725E34EA}" srcOrd="0" destOrd="0" presId="urn:microsoft.com/office/officeart/2005/8/layout/arrow2"/>
    <dgm:cxn modelId="{8C79F740-1C17-4DB2-AEF6-DCC47AEB5A7B}" type="presOf" srcId="{95C2ED13-6B4A-4899-B0D6-25165C656395}" destId="{DBB14DAC-9E70-4AF4-BDDA-085D5CEC53E2}" srcOrd="0" destOrd="0" presId="urn:microsoft.com/office/officeart/2005/8/layout/arrow2"/>
    <dgm:cxn modelId="{7334D64F-8B46-431E-9EEA-5DF20EC550B3}" srcId="{790BB787-6B35-4A8A-99FB-24C607E7DC1E}" destId="{95C2ED13-6B4A-4899-B0D6-25165C656395}" srcOrd="1" destOrd="0" parTransId="{AA5ED09A-2B3B-4EFA-ADA6-7B562BDE9C0F}" sibTransId="{3981EC85-B948-4631-B99F-823D25138283}"/>
    <dgm:cxn modelId="{1B72601A-8C4F-4EDA-B321-B85450985535}" type="presOf" srcId="{72A78AC3-6625-48C5-AEAC-BEDA51E09605}" destId="{0E422F8F-1ABD-401E-95F3-95D92FF4B195}" srcOrd="0" destOrd="0" presId="urn:microsoft.com/office/officeart/2005/8/layout/arrow2"/>
    <dgm:cxn modelId="{A7BD61ED-2E53-4FEA-9950-0EC095AE9588}" srcId="{790BB787-6B35-4A8A-99FB-24C607E7DC1E}" destId="{DD2838D8-6755-4A59-9D10-B36999E71E6A}" srcOrd="3" destOrd="0" parTransId="{EF64F118-2DF9-4A28-B6B8-832D02F1384E}" sibTransId="{1475FC26-2BF5-4D08-9CA0-697A0BF8DCE4}"/>
    <dgm:cxn modelId="{D5A3E5B9-7A3B-4776-996E-8DFFCC0B053B}" type="presParOf" srcId="{EA6C7022-D3D5-4EBC-BC6C-4AC81FDC5DD1}" destId="{ACBF7A09-4F9F-4AAA-A490-896AE2F7B966}" srcOrd="0" destOrd="0" presId="urn:microsoft.com/office/officeart/2005/8/layout/arrow2"/>
    <dgm:cxn modelId="{EDA4FB81-43A3-4240-A0CB-A3FFB5E6A27D}" type="presParOf" srcId="{EA6C7022-D3D5-4EBC-BC6C-4AC81FDC5DD1}" destId="{74B86388-D8EB-4E87-A80B-F6BDD0210D3B}" srcOrd="1" destOrd="0" presId="urn:microsoft.com/office/officeart/2005/8/layout/arrow2"/>
    <dgm:cxn modelId="{B95A8F67-660A-43B1-899E-84321E2B9A76}" type="presParOf" srcId="{74B86388-D8EB-4E87-A80B-F6BDD0210D3B}" destId="{0C90BC9D-15AA-4D36-8A62-92FC225E9ECB}" srcOrd="0" destOrd="0" presId="urn:microsoft.com/office/officeart/2005/8/layout/arrow2"/>
    <dgm:cxn modelId="{9324081D-506E-46E4-9C6E-A813B0337472}" type="presParOf" srcId="{74B86388-D8EB-4E87-A80B-F6BDD0210D3B}" destId="{0E422F8F-1ABD-401E-95F3-95D92FF4B195}" srcOrd="1" destOrd="0" presId="urn:microsoft.com/office/officeart/2005/8/layout/arrow2"/>
    <dgm:cxn modelId="{84D22378-821B-40A7-A95E-A7A8E86F92B6}" type="presParOf" srcId="{74B86388-D8EB-4E87-A80B-F6BDD0210D3B}" destId="{836F02B0-D79F-4BCD-A085-8681F243AEC1}" srcOrd="2" destOrd="0" presId="urn:microsoft.com/office/officeart/2005/8/layout/arrow2"/>
    <dgm:cxn modelId="{177E09D0-B80D-4192-8165-E0BFD1D9CF63}" type="presParOf" srcId="{74B86388-D8EB-4E87-A80B-F6BDD0210D3B}" destId="{DBB14DAC-9E70-4AF4-BDDA-085D5CEC53E2}" srcOrd="3" destOrd="0" presId="urn:microsoft.com/office/officeart/2005/8/layout/arrow2"/>
    <dgm:cxn modelId="{1F5812EF-E98B-47FD-8F14-EC4BE376BDF9}" type="presParOf" srcId="{74B86388-D8EB-4E87-A80B-F6BDD0210D3B}" destId="{6C1E3526-2038-4554-ACE7-D5E9986A9BB0}" srcOrd="4" destOrd="0" presId="urn:microsoft.com/office/officeart/2005/8/layout/arrow2"/>
    <dgm:cxn modelId="{DEFFF474-2B79-46CF-8F1A-00E535A5F7A6}" type="presParOf" srcId="{74B86388-D8EB-4E87-A80B-F6BDD0210D3B}" destId="{4EF2673A-0637-40B7-A4C1-F9FF725E34EA}" srcOrd="5" destOrd="0" presId="urn:microsoft.com/office/officeart/2005/8/layout/arrow2"/>
    <dgm:cxn modelId="{DE9CA76C-A949-4559-BADC-79976FB87856}" type="presParOf" srcId="{74B86388-D8EB-4E87-A80B-F6BDD0210D3B}" destId="{CC4AADB6-6103-4F21-80BE-446A7E179CB5}" srcOrd="6" destOrd="0" presId="urn:microsoft.com/office/officeart/2005/8/layout/arrow2"/>
    <dgm:cxn modelId="{FCFFA454-5F6D-4B79-B045-DFC3D7E7409E}" type="presParOf" srcId="{74B86388-D8EB-4E87-A80B-F6BDD0210D3B}" destId="{8F2BC8A0-0EAF-4ADA-9346-5FBD431B8950}" srcOrd="7" destOrd="0" presId="urn:microsoft.com/office/officeart/2005/8/layout/arrow2"/>
    <dgm:cxn modelId="{C990A3F0-95A4-4D08-8DD9-310CA4A41EF7}" type="presParOf" srcId="{74B86388-D8EB-4E87-A80B-F6BDD0210D3B}" destId="{201D1DCD-C9BB-49B0-93B3-93CD0C8B8A51}" srcOrd="8" destOrd="0" presId="urn:microsoft.com/office/officeart/2005/8/layout/arrow2"/>
    <dgm:cxn modelId="{8F613B46-7A52-4BB6-A62B-5ECD6916B0AD}" type="presParOf" srcId="{74B86388-D8EB-4E87-A80B-F6BDD0210D3B}" destId="{8F70D0ED-91D6-4165-A139-8DF7BC25A6AF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2DD189-29C6-4E6F-95D4-A84DDC213CC4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A7306ACE-1FA0-455B-AE1A-6EEC5435844C}">
      <dgm:prSet phldrT="[Text]"/>
      <dgm:spPr/>
      <dgm:t>
        <a:bodyPr/>
        <a:lstStyle/>
        <a:p>
          <a:r>
            <a:rPr lang="id-ID" dirty="0" smtClean="0"/>
            <a:t>ASEAN Community</a:t>
          </a:r>
          <a:endParaRPr lang="id-ID" dirty="0"/>
        </a:p>
      </dgm:t>
    </dgm:pt>
    <dgm:pt modelId="{8674723D-E0F8-444B-80EB-F7420584242B}" type="parTrans" cxnId="{77705E21-4510-47D2-B57D-74CA120B9789}">
      <dgm:prSet/>
      <dgm:spPr/>
      <dgm:t>
        <a:bodyPr/>
        <a:lstStyle/>
        <a:p>
          <a:endParaRPr lang="id-ID"/>
        </a:p>
      </dgm:t>
    </dgm:pt>
    <dgm:pt modelId="{80AC0744-FE63-486C-B872-7419F8B29D14}" type="sibTrans" cxnId="{77705E21-4510-47D2-B57D-74CA120B9789}">
      <dgm:prSet/>
      <dgm:spPr/>
      <dgm:t>
        <a:bodyPr/>
        <a:lstStyle/>
        <a:p>
          <a:endParaRPr lang="id-ID"/>
        </a:p>
      </dgm:t>
    </dgm:pt>
    <dgm:pt modelId="{EDDF77FA-A03A-4158-82E8-8888D4C0CBC6}">
      <dgm:prSet phldrT="[Text]"/>
      <dgm:spPr/>
      <dgm:t>
        <a:bodyPr/>
        <a:lstStyle/>
        <a:p>
          <a:r>
            <a:rPr lang="id-ID" dirty="0" smtClean="0"/>
            <a:t>APSC</a:t>
          </a:r>
          <a:endParaRPr lang="id-ID" dirty="0"/>
        </a:p>
      </dgm:t>
    </dgm:pt>
    <dgm:pt modelId="{29869E2B-9032-49DF-8744-98D1F61C6780}" type="parTrans" cxnId="{846438CD-4961-42F0-B614-84F5F5A360DB}">
      <dgm:prSet/>
      <dgm:spPr/>
      <dgm:t>
        <a:bodyPr/>
        <a:lstStyle/>
        <a:p>
          <a:endParaRPr lang="id-ID"/>
        </a:p>
      </dgm:t>
    </dgm:pt>
    <dgm:pt modelId="{D26AAEF8-2439-41BC-815A-6B6E67DA1067}" type="sibTrans" cxnId="{846438CD-4961-42F0-B614-84F5F5A360DB}">
      <dgm:prSet/>
      <dgm:spPr/>
      <dgm:t>
        <a:bodyPr/>
        <a:lstStyle/>
        <a:p>
          <a:endParaRPr lang="id-ID"/>
        </a:p>
      </dgm:t>
    </dgm:pt>
    <dgm:pt modelId="{75EFEAFC-91A4-4E5E-83AF-97B1E53C8356}">
      <dgm:prSet phldrT="[Text]"/>
      <dgm:spPr/>
      <dgm:t>
        <a:bodyPr/>
        <a:lstStyle/>
        <a:p>
          <a:r>
            <a:rPr lang="id-ID" dirty="0" smtClean="0"/>
            <a:t>AEC</a:t>
          </a:r>
          <a:endParaRPr lang="id-ID" dirty="0"/>
        </a:p>
      </dgm:t>
    </dgm:pt>
    <dgm:pt modelId="{8749B278-B308-4AEF-BF07-984CA71EE051}" type="parTrans" cxnId="{9083A60E-731D-4CAB-8896-A52E56B8FD93}">
      <dgm:prSet/>
      <dgm:spPr/>
      <dgm:t>
        <a:bodyPr/>
        <a:lstStyle/>
        <a:p>
          <a:endParaRPr lang="id-ID"/>
        </a:p>
      </dgm:t>
    </dgm:pt>
    <dgm:pt modelId="{AEAF7B35-3341-488C-BB46-59B67BB6C167}" type="sibTrans" cxnId="{9083A60E-731D-4CAB-8896-A52E56B8FD93}">
      <dgm:prSet/>
      <dgm:spPr/>
      <dgm:t>
        <a:bodyPr/>
        <a:lstStyle/>
        <a:p>
          <a:endParaRPr lang="id-ID"/>
        </a:p>
      </dgm:t>
    </dgm:pt>
    <dgm:pt modelId="{741BA073-9807-41EB-BF24-EED35259FD50}">
      <dgm:prSet phldrT="[Text]"/>
      <dgm:spPr/>
      <dgm:t>
        <a:bodyPr/>
        <a:lstStyle/>
        <a:p>
          <a:r>
            <a:rPr lang="id-ID" dirty="0" smtClean="0"/>
            <a:t>ASCC</a:t>
          </a:r>
          <a:endParaRPr lang="id-ID" dirty="0"/>
        </a:p>
      </dgm:t>
    </dgm:pt>
    <dgm:pt modelId="{D7C44DD1-2D38-4BF9-AEC5-A23B806D5B4B}" type="parTrans" cxnId="{9EBDD613-04DB-4B40-A9B9-1E19FFC8B122}">
      <dgm:prSet/>
      <dgm:spPr/>
      <dgm:t>
        <a:bodyPr/>
        <a:lstStyle/>
        <a:p>
          <a:endParaRPr lang="id-ID"/>
        </a:p>
      </dgm:t>
    </dgm:pt>
    <dgm:pt modelId="{0941EDD3-58F0-46A1-8A1D-E1B0CDA62BE1}" type="sibTrans" cxnId="{9EBDD613-04DB-4B40-A9B9-1E19FFC8B122}">
      <dgm:prSet/>
      <dgm:spPr/>
      <dgm:t>
        <a:bodyPr/>
        <a:lstStyle/>
        <a:p>
          <a:endParaRPr lang="id-ID"/>
        </a:p>
      </dgm:t>
    </dgm:pt>
    <dgm:pt modelId="{F8F84802-66F7-4220-8EA4-DAE5D5488AA4}" type="pres">
      <dgm:prSet presAssocID="{882DD189-29C6-4E6F-95D4-A84DDC213CC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C689005A-1518-488B-B67F-9A832339105B}" type="pres">
      <dgm:prSet presAssocID="{A7306ACE-1FA0-455B-AE1A-6EEC5435844C}" presName="centerShape" presStyleLbl="node0" presStyleIdx="0" presStyleCnt="1"/>
      <dgm:spPr/>
      <dgm:t>
        <a:bodyPr/>
        <a:lstStyle/>
        <a:p>
          <a:endParaRPr lang="id-ID"/>
        </a:p>
      </dgm:t>
    </dgm:pt>
    <dgm:pt modelId="{B51CE467-67E9-491F-9E1C-FE6BF8F9855B}" type="pres">
      <dgm:prSet presAssocID="{29869E2B-9032-49DF-8744-98D1F61C6780}" presName="Name9" presStyleLbl="parChTrans1D2" presStyleIdx="0" presStyleCnt="3"/>
      <dgm:spPr/>
      <dgm:t>
        <a:bodyPr/>
        <a:lstStyle/>
        <a:p>
          <a:endParaRPr lang="id-ID"/>
        </a:p>
      </dgm:t>
    </dgm:pt>
    <dgm:pt modelId="{38356AF8-3D70-47AB-8BEB-EECC614062BC}" type="pres">
      <dgm:prSet presAssocID="{29869E2B-9032-49DF-8744-98D1F61C6780}" presName="connTx" presStyleLbl="parChTrans1D2" presStyleIdx="0" presStyleCnt="3"/>
      <dgm:spPr/>
      <dgm:t>
        <a:bodyPr/>
        <a:lstStyle/>
        <a:p>
          <a:endParaRPr lang="id-ID"/>
        </a:p>
      </dgm:t>
    </dgm:pt>
    <dgm:pt modelId="{30615D38-F95B-41C9-9688-D3E0DDD68B7D}" type="pres">
      <dgm:prSet presAssocID="{EDDF77FA-A03A-4158-82E8-8888D4C0CBC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1F791F2-04FC-4077-812C-32AE706D1C09}" type="pres">
      <dgm:prSet presAssocID="{8749B278-B308-4AEF-BF07-984CA71EE051}" presName="Name9" presStyleLbl="parChTrans1D2" presStyleIdx="1" presStyleCnt="3"/>
      <dgm:spPr/>
      <dgm:t>
        <a:bodyPr/>
        <a:lstStyle/>
        <a:p>
          <a:endParaRPr lang="id-ID"/>
        </a:p>
      </dgm:t>
    </dgm:pt>
    <dgm:pt modelId="{04C894D6-1D2B-40B2-9EFB-75201A5E20BB}" type="pres">
      <dgm:prSet presAssocID="{8749B278-B308-4AEF-BF07-984CA71EE051}" presName="connTx" presStyleLbl="parChTrans1D2" presStyleIdx="1" presStyleCnt="3"/>
      <dgm:spPr/>
      <dgm:t>
        <a:bodyPr/>
        <a:lstStyle/>
        <a:p>
          <a:endParaRPr lang="id-ID"/>
        </a:p>
      </dgm:t>
    </dgm:pt>
    <dgm:pt modelId="{D308FEA2-24BD-4859-A883-6BA8D6936490}" type="pres">
      <dgm:prSet presAssocID="{75EFEAFC-91A4-4E5E-83AF-97B1E53C835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BBBCE7E-1DE6-4CB0-BD38-71421B0E7662}" type="pres">
      <dgm:prSet presAssocID="{D7C44DD1-2D38-4BF9-AEC5-A23B806D5B4B}" presName="Name9" presStyleLbl="parChTrans1D2" presStyleIdx="2" presStyleCnt="3"/>
      <dgm:spPr/>
      <dgm:t>
        <a:bodyPr/>
        <a:lstStyle/>
        <a:p>
          <a:endParaRPr lang="id-ID"/>
        </a:p>
      </dgm:t>
    </dgm:pt>
    <dgm:pt modelId="{A94689D5-B3DA-42CE-B6EC-0F622AC64C48}" type="pres">
      <dgm:prSet presAssocID="{D7C44DD1-2D38-4BF9-AEC5-A23B806D5B4B}" presName="connTx" presStyleLbl="parChTrans1D2" presStyleIdx="2" presStyleCnt="3"/>
      <dgm:spPr/>
      <dgm:t>
        <a:bodyPr/>
        <a:lstStyle/>
        <a:p>
          <a:endParaRPr lang="id-ID"/>
        </a:p>
      </dgm:t>
    </dgm:pt>
    <dgm:pt modelId="{BBAB60BB-F770-4E0C-8142-B106A2B6B9CD}" type="pres">
      <dgm:prSet presAssocID="{741BA073-9807-41EB-BF24-EED35259FD5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D9C5D1E5-199C-4E06-B118-B58877694D63}" type="presOf" srcId="{8749B278-B308-4AEF-BF07-984CA71EE051}" destId="{04C894D6-1D2B-40B2-9EFB-75201A5E20BB}" srcOrd="1" destOrd="0" presId="urn:microsoft.com/office/officeart/2005/8/layout/radial1"/>
    <dgm:cxn modelId="{24C7A664-01DD-4897-A799-7A48A81524D5}" type="presOf" srcId="{29869E2B-9032-49DF-8744-98D1F61C6780}" destId="{B51CE467-67E9-491F-9E1C-FE6BF8F9855B}" srcOrd="0" destOrd="0" presId="urn:microsoft.com/office/officeart/2005/8/layout/radial1"/>
    <dgm:cxn modelId="{9EBDD613-04DB-4B40-A9B9-1E19FFC8B122}" srcId="{A7306ACE-1FA0-455B-AE1A-6EEC5435844C}" destId="{741BA073-9807-41EB-BF24-EED35259FD50}" srcOrd="2" destOrd="0" parTransId="{D7C44DD1-2D38-4BF9-AEC5-A23B806D5B4B}" sibTransId="{0941EDD3-58F0-46A1-8A1D-E1B0CDA62BE1}"/>
    <dgm:cxn modelId="{77705E21-4510-47D2-B57D-74CA120B9789}" srcId="{882DD189-29C6-4E6F-95D4-A84DDC213CC4}" destId="{A7306ACE-1FA0-455B-AE1A-6EEC5435844C}" srcOrd="0" destOrd="0" parTransId="{8674723D-E0F8-444B-80EB-F7420584242B}" sibTransId="{80AC0744-FE63-486C-B872-7419F8B29D14}"/>
    <dgm:cxn modelId="{E0880F1B-2537-43B0-B489-708B2BC55369}" type="presOf" srcId="{D7C44DD1-2D38-4BF9-AEC5-A23B806D5B4B}" destId="{8BBBCE7E-1DE6-4CB0-BD38-71421B0E7662}" srcOrd="0" destOrd="0" presId="urn:microsoft.com/office/officeart/2005/8/layout/radial1"/>
    <dgm:cxn modelId="{846438CD-4961-42F0-B614-84F5F5A360DB}" srcId="{A7306ACE-1FA0-455B-AE1A-6EEC5435844C}" destId="{EDDF77FA-A03A-4158-82E8-8888D4C0CBC6}" srcOrd="0" destOrd="0" parTransId="{29869E2B-9032-49DF-8744-98D1F61C6780}" sibTransId="{D26AAEF8-2439-41BC-815A-6B6E67DA1067}"/>
    <dgm:cxn modelId="{9B3E41F7-ABA5-41D3-A995-C060ADD51179}" type="presOf" srcId="{A7306ACE-1FA0-455B-AE1A-6EEC5435844C}" destId="{C689005A-1518-488B-B67F-9A832339105B}" srcOrd="0" destOrd="0" presId="urn:microsoft.com/office/officeart/2005/8/layout/radial1"/>
    <dgm:cxn modelId="{2B840008-6BCF-4BE8-B2C1-A497FAD161F2}" type="presOf" srcId="{29869E2B-9032-49DF-8744-98D1F61C6780}" destId="{38356AF8-3D70-47AB-8BEB-EECC614062BC}" srcOrd="1" destOrd="0" presId="urn:microsoft.com/office/officeart/2005/8/layout/radial1"/>
    <dgm:cxn modelId="{9083A60E-731D-4CAB-8896-A52E56B8FD93}" srcId="{A7306ACE-1FA0-455B-AE1A-6EEC5435844C}" destId="{75EFEAFC-91A4-4E5E-83AF-97B1E53C8356}" srcOrd="1" destOrd="0" parTransId="{8749B278-B308-4AEF-BF07-984CA71EE051}" sibTransId="{AEAF7B35-3341-488C-BB46-59B67BB6C167}"/>
    <dgm:cxn modelId="{2246609D-63B5-4764-880B-9326662A0385}" type="presOf" srcId="{8749B278-B308-4AEF-BF07-984CA71EE051}" destId="{61F791F2-04FC-4077-812C-32AE706D1C09}" srcOrd="0" destOrd="0" presId="urn:microsoft.com/office/officeart/2005/8/layout/radial1"/>
    <dgm:cxn modelId="{2FC94E9C-B9B2-49B3-BB08-0EA7C6776179}" type="presOf" srcId="{882DD189-29C6-4E6F-95D4-A84DDC213CC4}" destId="{F8F84802-66F7-4220-8EA4-DAE5D5488AA4}" srcOrd="0" destOrd="0" presId="urn:microsoft.com/office/officeart/2005/8/layout/radial1"/>
    <dgm:cxn modelId="{7EF8971B-6253-43FB-919A-46FA88E1C9B0}" type="presOf" srcId="{741BA073-9807-41EB-BF24-EED35259FD50}" destId="{BBAB60BB-F770-4E0C-8142-B106A2B6B9CD}" srcOrd="0" destOrd="0" presId="urn:microsoft.com/office/officeart/2005/8/layout/radial1"/>
    <dgm:cxn modelId="{D2987919-86BA-45C7-B5A7-F6C56E88EDD3}" type="presOf" srcId="{EDDF77FA-A03A-4158-82E8-8888D4C0CBC6}" destId="{30615D38-F95B-41C9-9688-D3E0DDD68B7D}" srcOrd="0" destOrd="0" presId="urn:microsoft.com/office/officeart/2005/8/layout/radial1"/>
    <dgm:cxn modelId="{8D813BEB-6484-43C7-9D1F-AA9A9DE3F417}" type="presOf" srcId="{D7C44DD1-2D38-4BF9-AEC5-A23B806D5B4B}" destId="{A94689D5-B3DA-42CE-B6EC-0F622AC64C48}" srcOrd="1" destOrd="0" presId="urn:microsoft.com/office/officeart/2005/8/layout/radial1"/>
    <dgm:cxn modelId="{49E8298D-80CD-41B9-A156-3D03A78EEEFB}" type="presOf" srcId="{75EFEAFC-91A4-4E5E-83AF-97B1E53C8356}" destId="{D308FEA2-24BD-4859-A883-6BA8D6936490}" srcOrd="0" destOrd="0" presId="urn:microsoft.com/office/officeart/2005/8/layout/radial1"/>
    <dgm:cxn modelId="{B12BF442-0637-4F50-9BB1-311145444277}" type="presParOf" srcId="{F8F84802-66F7-4220-8EA4-DAE5D5488AA4}" destId="{C689005A-1518-488B-B67F-9A832339105B}" srcOrd="0" destOrd="0" presId="urn:microsoft.com/office/officeart/2005/8/layout/radial1"/>
    <dgm:cxn modelId="{743B04D7-4527-4C5B-84F4-8119578E5D21}" type="presParOf" srcId="{F8F84802-66F7-4220-8EA4-DAE5D5488AA4}" destId="{B51CE467-67E9-491F-9E1C-FE6BF8F9855B}" srcOrd="1" destOrd="0" presId="urn:microsoft.com/office/officeart/2005/8/layout/radial1"/>
    <dgm:cxn modelId="{791489A3-F61E-4C74-A1CF-92FFC3B95AD7}" type="presParOf" srcId="{B51CE467-67E9-491F-9E1C-FE6BF8F9855B}" destId="{38356AF8-3D70-47AB-8BEB-EECC614062BC}" srcOrd="0" destOrd="0" presId="urn:microsoft.com/office/officeart/2005/8/layout/radial1"/>
    <dgm:cxn modelId="{F8B7D2FE-7828-46FE-90E5-E4DE30F2D205}" type="presParOf" srcId="{F8F84802-66F7-4220-8EA4-DAE5D5488AA4}" destId="{30615D38-F95B-41C9-9688-D3E0DDD68B7D}" srcOrd="2" destOrd="0" presId="urn:microsoft.com/office/officeart/2005/8/layout/radial1"/>
    <dgm:cxn modelId="{DCE20297-EF00-4722-AD58-2B67D4A6B599}" type="presParOf" srcId="{F8F84802-66F7-4220-8EA4-DAE5D5488AA4}" destId="{61F791F2-04FC-4077-812C-32AE706D1C09}" srcOrd="3" destOrd="0" presId="urn:microsoft.com/office/officeart/2005/8/layout/radial1"/>
    <dgm:cxn modelId="{F428455A-AE14-4119-91A2-FED9DD5B8916}" type="presParOf" srcId="{61F791F2-04FC-4077-812C-32AE706D1C09}" destId="{04C894D6-1D2B-40B2-9EFB-75201A5E20BB}" srcOrd="0" destOrd="0" presId="urn:microsoft.com/office/officeart/2005/8/layout/radial1"/>
    <dgm:cxn modelId="{F9B5775E-5BF5-42B4-9BDC-2ECDB40FB48F}" type="presParOf" srcId="{F8F84802-66F7-4220-8EA4-DAE5D5488AA4}" destId="{D308FEA2-24BD-4859-A883-6BA8D6936490}" srcOrd="4" destOrd="0" presId="urn:microsoft.com/office/officeart/2005/8/layout/radial1"/>
    <dgm:cxn modelId="{E50E90A4-2A2D-46C5-94AF-ECEA8ED2B368}" type="presParOf" srcId="{F8F84802-66F7-4220-8EA4-DAE5D5488AA4}" destId="{8BBBCE7E-1DE6-4CB0-BD38-71421B0E7662}" srcOrd="5" destOrd="0" presId="urn:microsoft.com/office/officeart/2005/8/layout/radial1"/>
    <dgm:cxn modelId="{F9C007AC-CA34-45C6-B8B0-BDFE5526FF2E}" type="presParOf" srcId="{8BBBCE7E-1DE6-4CB0-BD38-71421B0E7662}" destId="{A94689D5-B3DA-42CE-B6EC-0F622AC64C48}" srcOrd="0" destOrd="0" presId="urn:microsoft.com/office/officeart/2005/8/layout/radial1"/>
    <dgm:cxn modelId="{26823625-2AAC-4B74-BA0A-B62C1F948134}" type="presParOf" srcId="{F8F84802-66F7-4220-8EA4-DAE5D5488AA4}" destId="{BBAB60BB-F770-4E0C-8142-B106A2B6B9CD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31CBCA-BBA4-4D80-AFB7-35281B661091}">
      <dsp:nvSpPr>
        <dsp:cNvPr id="0" name=""/>
        <dsp:cNvSpPr/>
      </dsp:nvSpPr>
      <dsp:spPr>
        <a:xfrm>
          <a:off x="3754210" y="323706"/>
          <a:ext cx="975285" cy="975270"/>
        </a:xfrm>
        <a:prstGeom prst="donut">
          <a:avLst>
            <a:gd name="adj" fmla="val 110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475B42-0DDD-43D5-9919-920D011060BE}">
      <dsp:nvSpPr>
        <dsp:cNvPr id="0" name=""/>
        <dsp:cNvSpPr/>
      </dsp:nvSpPr>
      <dsp:spPr>
        <a:xfrm>
          <a:off x="1770399" y="66898"/>
          <a:ext cx="2171622" cy="1485145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383599-32B8-4242-9A5E-ED25419DA878}">
      <dsp:nvSpPr>
        <dsp:cNvPr id="0" name=""/>
        <dsp:cNvSpPr/>
      </dsp:nvSpPr>
      <dsp:spPr>
        <a:xfrm>
          <a:off x="3909909" y="430736"/>
          <a:ext cx="760665" cy="760653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MEA</a:t>
          </a:r>
          <a:endParaRPr lang="id-ID" sz="1400" kern="1200" dirty="0"/>
        </a:p>
      </dsp:txBody>
      <dsp:txXfrm>
        <a:off x="4021306" y="542131"/>
        <a:ext cx="537871" cy="537863"/>
      </dsp:txXfrm>
    </dsp:sp>
    <dsp:sp modelId="{2ED4D598-10F5-4F0A-A999-6189F5D785F9}">
      <dsp:nvSpPr>
        <dsp:cNvPr id="0" name=""/>
        <dsp:cNvSpPr/>
      </dsp:nvSpPr>
      <dsp:spPr>
        <a:xfrm>
          <a:off x="3863486" y="1633086"/>
          <a:ext cx="193906" cy="193906"/>
        </a:xfrm>
        <a:prstGeom prst="flowChartConnector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561A8B-496A-4941-93D6-8CA57262B743}">
      <dsp:nvSpPr>
        <dsp:cNvPr id="0" name=""/>
        <dsp:cNvSpPr/>
      </dsp:nvSpPr>
      <dsp:spPr>
        <a:xfrm>
          <a:off x="3116620" y="2115699"/>
          <a:ext cx="975285" cy="975270"/>
        </a:xfrm>
        <a:prstGeom prst="donut">
          <a:avLst>
            <a:gd name="adj" fmla="val 110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40BA35-9CF8-46E9-B099-B58735C88B1C}">
      <dsp:nvSpPr>
        <dsp:cNvPr id="0" name=""/>
        <dsp:cNvSpPr/>
      </dsp:nvSpPr>
      <dsp:spPr>
        <a:xfrm>
          <a:off x="4392489" y="1944215"/>
          <a:ext cx="2624107" cy="1261808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B43D9B-E304-4927-B335-1516D616AF6E}">
      <dsp:nvSpPr>
        <dsp:cNvPr id="0" name=""/>
        <dsp:cNvSpPr/>
      </dsp:nvSpPr>
      <dsp:spPr>
        <a:xfrm>
          <a:off x="2960051" y="2238168"/>
          <a:ext cx="1288422" cy="730333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TRISAKTI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&amp; NAWACITA</a:t>
          </a:r>
          <a:endParaRPr lang="id-ID" sz="1200" kern="1200" dirty="0"/>
        </a:p>
      </dsp:txBody>
      <dsp:txXfrm>
        <a:off x="3148736" y="2345123"/>
        <a:ext cx="911052" cy="516423"/>
      </dsp:txXfrm>
    </dsp:sp>
    <dsp:sp modelId="{47BCB1C9-562D-444C-91FC-9AE80E85EE8D}">
      <dsp:nvSpPr>
        <dsp:cNvPr id="0" name=""/>
        <dsp:cNvSpPr/>
      </dsp:nvSpPr>
      <dsp:spPr>
        <a:xfrm>
          <a:off x="3863486" y="3379661"/>
          <a:ext cx="193906" cy="193906"/>
        </a:xfrm>
        <a:prstGeom prst="flowChartConnector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19126A-3645-41C3-B1FC-1C88283EAEAC}">
      <dsp:nvSpPr>
        <dsp:cNvPr id="0" name=""/>
        <dsp:cNvSpPr/>
      </dsp:nvSpPr>
      <dsp:spPr>
        <a:xfrm>
          <a:off x="3813372" y="3762655"/>
          <a:ext cx="975285" cy="975270"/>
        </a:xfrm>
        <a:prstGeom prst="donut">
          <a:avLst>
            <a:gd name="adj" fmla="val 110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97C949-E9A8-4857-9227-73FE9A51DC0F}">
      <dsp:nvSpPr>
        <dsp:cNvPr id="0" name=""/>
        <dsp:cNvSpPr/>
      </dsp:nvSpPr>
      <dsp:spPr>
        <a:xfrm>
          <a:off x="1368148" y="3600399"/>
          <a:ext cx="2561703" cy="106257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45826D-56D2-413E-84A4-13A5BDB18E08}">
      <dsp:nvSpPr>
        <dsp:cNvPr id="0" name=""/>
        <dsp:cNvSpPr/>
      </dsp:nvSpPr>
      <dsp:spPr>
        <a:xfrm>
          <a:off x="3777495" y="3869964"/>
          <a:ext cx="1047040" cy="760653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KOTA CERDAS</a:t>
          </a:r>
          <a:endParaRPr lang="id-ID" sz="1400" kern="1200" dirty="0"/>
        </a:p>
      </dsp:txBody>
      <dsp:txXfrm>
        <a:off x="3930830" y="3981359"/>
        <a:ext cx="740370" cy="5378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F7A09-4F9F-4AAA-A490-896AE2F7B966}">
      <dsp:nvSpPr>
        <dsp:cNvPr id="0" name=""/>
        <dsp:cNvSpPr/>
      </dsp:nvSpPr>
      <dsp:spPr>
        <a:xfrm>
          <a:off x="56058" y="0"/>
          <a:ext cx="8117483" cy="5073427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90BC9D-15AA-4D36-8A62-92FC225E9ECB}">
      <dsp:nvSpPr>
        <dsp:cNvPr id="0" name=""/>
        <dsp:cNvSpPr/>
      </dsp:nvSpPr>
      <dsp:spPr>
        <a:xfrm>
          <a:off x="855630" y="3772600"/>
          <a:ext cx="186702" cy="1867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22F8F-1ABD-401E-95F3-95D92FF4B195}">
      <dsp:nvSpPr>
        <dsp:cNvPr id="0" name=""/>
        <dsp:cNvSpPr/>
      </dsp:nvSpPr>
      <dsp:spPr>
        <a:xfrm>
          <a:off x="948981" y="3865951"/>
          <a:ext cx="1063390" cy="1207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930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b="1" kern="1200" dirty="0" smtClean="0">
              <a:solidFill>
                <a:srgbClr val="FF0000"/>
              </a:solidFill>
            </a:rPr>
            <a:t>Unilateral &amp; Bilateral</a:t>
          </a:r>
          <a:endParaRPr lang="id-ID" sz="1800" b="1" kern="1200" dirty="0">
            <a:solidFill>
              <a:srgbClr val="FF0000"/>
            </a:solidFill>
          </a:endParaRPr>
        </a:p>
      </dsp:txBody>
      <dsp:txXfrm>
        <a:off x="948981" y="3865951"/>
        <a:ext cx="1063390" cy="1207475"/>
      </dsp:txXfrm>
    </dsp:sp>
    <dsp:sp modelId="{836F02B0-D79F-4BCD-A085-8681F243AEC1}">
      <dsp:nvSpPr>
        <dsp:cNvPr id="0" name=""/>
        <dsp:cNvSpPr/>
      </dsp:nvSpPr>
      <dsp:spPr>
        <a:xfrm>
          <a:off x="1866257" y="2801546"/>
          <a:ext cx="292229" cy="2922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B14DAC-9E70-4AF4-BDDA-085D5CEC53E2}">
      <dsp:nvSpPr>
        <dsp:cNvPr id="0" name=""/>
        <dsp:cNvSpPr/>
      </dsp:nvSpPr>
      <dsp:spPr>
        <a:xfrm>
          <a:off x="2012371" y="2947661"/>
          <a:ext cx="1347502" cy="2125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846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b="1" kern="1200" dirty="0" smtClean="0">
              <a:solidFill>
                <a:srgbClr val="FF0000"/>
              </a:solidFill>
            </a:rPr>
            <a:t>AFTA Regional &amp; Multilateral 2003</a:t>
          </a:r>
          <a:endParaRPr lang="id-ID" sz="1800" b="1" kern="1200" dirty="0">
            <a:solidFill>
              <a:srgbClr val="FF0000"/>
            </a:solidFill>
          </a:endParaRPr>
        </a:p>
      </dsp:txBody>
      <dsp:txXfrm>
        <a:off x="2012371" y="2947661"/>
        <a:ext cx="1347502" cy="2125765"/>
      </dsp:txXfrm>
    </dsp:sp>
    <dsp:sp modelId="{6C1E3526-2038-4554-ACE7-D5E9986A9BB0}">
      <dsp:nvSpPr>
        <dsp:cNvPr id="0" name=""/>
        <dsp:cNvSpPr/>
      </dsp:nvSpPr>
      <dsp:spPr>
        <a:xfrm>
          <a:off x="3165054" y="2027341"/>
          <a:ext cx="389639" cy="3896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F2673A-0637-40B7-A4C1-F9FF725E34EA}">
      <dsp:nvSpPr>
        <dsp:cNvPr id="0" name=""/>
        <dsp:cNvSpPr/>
      </dsp:nvSpPr>
      <dsp:spPr>
        <a:xfrm>
          <a:off x="3359874" y="2222161"/>
          <a:ext cx="1566674" cy="2851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462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0000"/>
              </a:solidFill>
            </a:rPr>
            <a:t>ASEAN Economic Community</a:t>
          </a:r>
          <a:endParaRPr lang="id-ID" sz="1800" b="1" kern="1200" dirty="0" smtClean="0">
            <a:solidFill>
              <a:srgbClr val="FF0000"/>
            </a:solidFill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b="1" kern="1200" dirty="0" smtClean="0">
              <a:solidFill>
                <a:srgbClr val="FF0000"/>
              </a:solidFill>
            </a:rPr>
            <a:t>2016</a:t>
          </a:r>
          <a:endParaRPr lang="en-US" sz="1800" b="1" kern="1200" dirty="0" smtClean="0">
            <a:solidFill>
              <a:srgbClr val="FF0000"/>
            </a:solidFill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0000"/>
              </a:solidFill>
            </a:rPr>
            <a:t> </a:t>
          </a:r>
          <a:endParaRPr lang="id-ID" sz="1800" b="1" kern="1200" dirty="0" smtClean="0">
            <a:solidFill>
              <a:srgbClr val="FF0000"/>
            </a:solidFill>
          </a:endParaRPr>
        </a:p>
      </dsp:txBody>
      <dsp:txXfrm>
        <a:off x="3359874" y="2222161"/>
        <a:ext cx="1566674" cy="2851265"/>
      </dsp:txXfrm>
    </dsp:sp>
    <dsp:sp modelId="{CC4AADB6-6103-4F21-80BE-446A7E179CB5}">
      <dsp:nvSpPr>
        <dsp:cNvPr id="0" name=""/>
        <dsp:cNvSpPr/>
      </dsp:nvSpPr>
      <dsp:spPr>
        <a:xfrm>
          <a:off x="4674906" y="1422588"/>
          <a:ext cx="503283" cy="5032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2BC8A0-0EAF-4ADA-9346-5FBD431B8950}">
      <dsp:nvSpPr>
        <dsp:cNvPr id="0" name=""/>
        <dsp:cNvSpPr/>
      </dsp:nvSpPr>
      <dsp:spPr>
        <a:xfrm>
          <a:off x="4926548" y="1674230"/>
          <a:ext cx="1623496" cy="3399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680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b="1" kern="1200" dirty="0" smtClean="0">
              <a:solidFill>
                <a:srgbClr val="FF0000"/>
              </a:solidFill>
            </a:rPr>
            <a:t>ASEAN Community 2020             (3 Pillars)</a:t>
          </a:r>
        </a:p>
      </dsp:txBody>
      <dsp:txXfrm>
        <a:off x="4926548" y="1674230"/>
        <a:ext cx="1623496" cy="3399196"/>
      </dsp:txXfrm>
    </dsp:sp>
    <dsp:sp modelId="{201D1DCD-C9BB-49B0-93B3-93CD0C8B8A51}">
      <dsp:nvSpPr>
        <dsp:cNvPr id="0" name=""/>
        <dsp:cNvSpPr/>
      </dsp:nvSpPr>
      <dsp:spPr>
        <a:xfrm>
          <a:off x="6229404" y="1018744"/>
          <a:ext cx="641281" cy="6412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70D0ED-91D6-4165-A139-8DF7BC25A6AF}">
      <dsp:nvSpPr>
        <dsp:cNvPr id="0" name=""/>
        <dsp:cNvSpPr/>
      </dsp:nvSpPr>
      <dsp:spPr>
        <a:xfrm>
          <a:off x="6550044" y="1339384"/>
          <a:ext cx="1623496" cy="37340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9802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b="1" kern="1200" dirty="0" smtClean="0">
              <a:solidFill>
                <a:srgbClr val="FF0000"/>
              </a:solidFill>
            </a:rPr>
            <a:t>ASEAN UNION</a:t>
          </a:r>
        </a:p>
      </dsp:txBody>
      <dsp:txXfrm>
        <a:off x="6550044" y="1339384"/>
        <a:ext cx="1623496" cy="37340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89005A-1518-488B-B67F-9A832339105B}">
      <dsp:nvSpPr>
        <dsp:cNvPr id="0" name=""/>
        <dsp:cNvSpPr/>
      </dsp:nvSpPr>
      <dsp:spPr>
        <a:xfrm>
          <a:off x="3072724" y="2126655"/>
          <a:ext cx="1633215" cy="1633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/>
            <a:t>ASEAN Community</a:t>
          </a:r>
          <a:endParaRPr lang="id-ID" sz="1800" kern="1200" dirty="0"/>
        </a:p>
      </dsp:txBody>
      <dsp:txXfrm>
        <a:off x="3311903" y="2365834"/>
        <a:ext cx="1154857" cy="1154857"/>
      </dsp:txXfrm>
    </dsp:sp>
    <dsp:sp modelId="{B51CE467-67E9-491F-9E1C-FE6BF8F9855B}">
      <dsp:nvSpPr>
        <dsp:cNvPr id="0" name=""/>
        <dsp:cNvSpPr/>
      </dsp:nvSpPr>
      <dsp:spPr>
        <a:xfrm rot="16200000">
          <a:off x="3643948" y="1862375"/>
          <a:ext cx="490767" cy="37792"/>
        </a:xfrm>
        <a:custGeom>
          <a:avLst/>
          <a:gdLst/>
          <a:ahLst/>
          <a:cxnLst/>
          <a:rect l="0" t="0" r="0" b="0"/>
          <a:pathLst>
            <a:path>
              <a:moveTo>
                <a:pt x="0" y="18896"/>
              </a:moveTo>
              <a:lnTo>
                <a:pt x="490767" y="188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3877063" y="1869003"/>
        <a:ext cx="24538" cy="24538"/>
      </dsp:txXfrm>
    </dsp:sp>
    <dsp:sp modelId="{30615D38-F95B-41C9-9688-D3E0DDD68B7D}">
      <dsp:nvSpPr>
        <dsp:cNvPr id="0" name=""/>
        <dsp:cNvSpPr/>
      </dsp:nvSpPr>
      <dsp:spPr>
        <a:xfrm>
          <a:off x="3072724" y="2672"/>
          <a:ext cx="1633215" cy="1633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800" kern="1200" dirty="0" smtClean="0"/>
            <a:t>APSC</a:t>
          </a:r>
          <a:endParaRPr lang="id-ID" sz="3800" kern="1200" dirty="0"/>
        </a:p>
      </dsp:txBody>
      <dsp:txXfrm>
        <a:off x="3311903" y="241851"/>
        <a:ext cx="1154857" cy="1154857"/>
      </dsp:txXfrm>
    </dsp:sp>
    <dsp:sp modelId="{61F791F2-04FC-4077-812C-32AE706D1C09}">
      <dsp:nvSpPr>
        <dsp:cNvPr id="0" name=""/>
        <dsp:cNvSpPr/>
      </dsp:nvSpPr>
      <dsp:spPr>
        <a:xfrm rot="1800000">
          <a:off x="4563660" y="3455363"/>
          <a:ext cx="490767" cy="37792"/>
        </a:xfrm>
        <a:custGeom>
          <a:avLst/>
          <a:gdLst/>
          <a:ahLst/>
          <a:cxnLst/>
          <a:rect l="0" t="0" r="0" b="0"/>
          <a:pathLst>
            <a:path>
              <a:moveTo>
                <a:pt x="0" y="18896"/>
              </a:moveTo>
              <a:lnTo>
                <a:pt x="490767" y="188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796774" y="3461990"/>
        <a:ext cx="24538" cy="24538"/>
      </dsp:txXfrm>
    </dsp:sp>
    <dsp:sp modelId="{D308FEA2-24BD-4859-A883-6BA8D6936490}">
      <dsp:nvSpPr>
        <dsp:cNvPr id="0" name=""/>
        <dsp:cNvSpPr/>
      </dsp:nvSpPr>
      <dsp:spPr>
        <a:xfrm>
          <a:off x="4912147" y="3188647"/>
          <a:ext cx="1633215" cy="1633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800" kern="1200" dirty="0" smtClean="0"/>
            <a:t>AEC</a:t>
          </a:r>
          <a:endParaRPr lang="id-ID" sz="3800" kern="1200" dirty="0"/>
        </a:p>
      </dsp:txBody>
      <dsp:txXfrm>
        <a:off x="5151326" y="3427826"/>
        <a:ext cx="1154857" cy="1154857"/>
      </dsp:txXfrm>
    </dsp:sp>
    <dsp:sp modelId="{8BBBCE7E-1DE6-4CB0-BD38-71421B0E7662}">
      <dsp:nvSpPr>
        <dsp:cNvPr id="0" name=""/>
        <dsp:cNvSpPr/>
      </dsp:nvSpPr>
      <dsp:spPr>
        <a:xfrm rot="9000000">
          <a:off x="2724237" y="3455363"/>
          <a:ext cx="490767" cy="37792"/>
        </a:xfrm>
        <a:custGeom>
          <a:avLst/>
          <a:gdLst/>
          <a:ahLst/>
          <a:cxnLst/>
          <a:rect l="0" t="0" r="0" b="0"/>
          <a:pathLst>
            <a:path>
              <a:moveTo>
                <a:pt x="0" y="18896"/>
              </a:moveTo>
              <a:lnTo>
                <a:pt x="490767" y="188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 rot="10800000">
        <a:off x="2957351" y="3461990"/>
        <a:ext cx="24538" cy="24538"/>
      </dsp:txXfrm>
    </dsp:sp>
    <dsp:sp modelId="{BBAB60BB-F770-4E0C-8142-B106A2B6B9CD}">
      <dsp:nvSpPr>
        <dsp:cNvPr id="0" name=""/>
        <dsp:cNvSpPr/>
      </dsp:nvSpPr>
      <dsp:spPr>
        <a:xfrm>
          <a:off x="1233301" y="3188647"/>
          <a:ext cx="1633215" cy="1633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800" kern="1200" dirty="0" smtClean="0"/>
            <a:t>ASCC</a:t>
          </a:r>
          <a:endParaRPr lang="id-ID" sz="3800" kern="1200" dirty="0"/>
        </a:p>
      </dsp:txBody>
      <dsp:txXfrm>
        <a:off x="1472480" y="3427826"/>
        <a:ext cx="1154857" cy="11548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Circles">
  <dgm:title val=""/>
  <dgm:desc val=""/>
  <dgm:catLst>
    <dgm:cat type="picture" pri="17000"/>
    <dgm:cat type="pictureconvert" pri="1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3" destOrd="0"/>
      </dgm:cxnLst>
      <dgm:bg/>
      <dgm:whole/>
    </dgm:dataModel>
  </dgm:clrData>
  <dgm:layoutNode name="Name0">
    <dgm:varLst>
      <dgm:chMax/>
      <dgm:chPref/>
      <dgm:dir/>
    </dgm:varLst>
    <dgm:alg type="lin">
      <dgm:param type="linDir" val="fromT"/>
      <dgm:param type="fallback" val="2D"/>
      <dgm:param type="horzAlign" val="ctr"/>
      <dgm:param type="nodeVertAlign" val="t"/>
    </dgm:alg>
    <dgm:shape xmlns:r="http://schemas.openxmlformats.org/officeDocument/2006/relationships" r:blip="">
      <dgm:adjLst/>
    </dgm:shape>
    <dgm:choose name="Name1">
      <dgm:if name="Name2" axis="ch" ptType="node" func="cnt" op="gte" val="2">
        <dgm:constrLst>
          <dgm:constr type="primFontSz" for="des" ptType="node" op="equ" val="65"/>
          <dgm:constr type="w" for="ch" forName="composite" refType="h" refFor="ch" refForName="composite" fact="2.9499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if>
      <dgm:else name="Name3">
        <dgm:constrLst>
          <dgm:constr type="primFontSz" for="des" ptType="node" op="equ" val="65"/>
          <dgm:constr type="w" for="ch" forName="composite" refType="h" refFor="ch" refForName="composite" fact="1.9752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else>
    </dgm:choose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4">
          <dgm:if name="Name5" axis="precedSib" ptType="sibTrans" func="cnt" op="lte" val="0">
            <dgm:choose name="Name6">
              <dgm:if name="Name7" axis="followSib" ptType="sibTrans" func="cnt" op="lte" val="0">
                <dgm:choose name="Name8">
                  <dgm:if name="Name9" func="var" arg="dir" op="equ" val="norm">
                    <dgm:constrLst>
                      <dgm:constr type="l" for="ch" forName="Accent" refType="w" fact="0.4937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5494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if>
                  <dgm:else name="Name10">
                    <dgm:constrLst>
                      <dgm:constr type="l" for="ch" forName="Accent" refType="w" fact="0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0557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.3773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else>
                </dgm:choose>
              </dgm:if>
              <dgm:else name="Name11">
                <dgm:choose name="Name12">
                  <dgm:if name="Name13" func="var" arg="dir" op="equ" val="norm">
                    <dgm:choose name="Name14">
                      <dgm:if name="Name15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16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if>
                  <dgm:else name="Name17">
                    <dgm:choose name="Name18">
                      <dgm:if name="Name19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20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else>
                </dgm:choose>
              </dgm:else>
            </dgm:choose>
          </dgm:if>
          <dgm:else name="Name21">
            <dgm:choose name="Name22">
              <dgm:if name="Name23" func="var" arg="dir" op="equ" val="norm">
                <dgm:choose name="Name24">
                  <dgm:if name="Name25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26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if>
              <dgm:else name="Name27">
                <dgm:choose name="Name28">
                  <dgm:if name="Name29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30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else>
            </dgm:choose>
          </dgm:else>
        </dgm:choose>
        <dgm:layoutNode name="Accent" styleLbl="alignNode1">
          <dgm:varLst>
            <dgm:chMax val="0"/>
            <dgm:chPref val="0"/>
          </dgm:varLst>
          <dgm:alg type="sp"/>
          <dgm:shape xmlns:r="http://schemas.openxmlformats.org/officeDocument/2006/relationships" type="donut" r:blip="">
            <dgm:adjLst>
              <dgm:adj idx="1" val="0.1101"/>
            </dgm:adjLst>
          </dgm:shape>
          <dgm:presOf/>
        </dgm:layoutNode>
        <dgm:layoutNode name="Image" styleLbl="bgImgPlace1">
          <dgm:varLst>
            <dgm:chMax val="0"/>
            <dgm:chPref val="0"/>
            <dgm:bulletEnabled val="1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fgAccFollowNode1">
          <dgm:varLst>
            <dgm:chMax val="0"/>
            <dgm:chPref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Space">
          <dgm:varLst>
            <dgm:chMax val="0"/>
            <dgm:chPref val="0"/>
          </dgm:varLst>
          <dgm:alg type="sp"/>
          <dgm:shape xmlns:r="http://schemas.openxmlformats.org/officeDocument/2006/relationships" r:blip="">
            <dgm:adjLst/>
          </dgm:shape>
          <dgm:presOf/>
        </dgm:layoutNode>
      </dgm:layoutNode>
      <dgm:forEach name="Name31" axis="followSib" ptType="sibTrans" cnt="1">
        <dgm:layoutNode name="ConnectorComposite">
          <dgm:alg type="composite">
            <dgm:param type="ar" val=".4"/>
          </dgm:alg>
          <dgm:shape xmlns:r="http://schemas.openxmlformats.org/officeDocument/2006/relationships" r:blip="">
            <dgm:adjLst/>
          </dgm:shape>
          <dgm:constrLst>
            <dgm:constr type="l" for="ch" forName="TopSpacing" refType="w" fact="0"/>
            <dgm:constr type="t" for="ch" forName="TopSpacing" refType="h" fact="0"/>
            <dgm:constr type="h" for="ch" forName="TopSpacing" refType="h" fact="0.3"/>
            <dgm:constr type="w" for="ch" forName="TopSpacing" refType="w"/>
            <dgm:constr type="l" for="ch" forName="Connector" refType="w" fact="0"/>
            <dgm:constr type="t" for="ch" forName="Connector" refType="h" fact="0.3"/>
            <dgm:constr type="h" for="ch" forName="Connector" refType="h" fact="0.4"/>
            <dgm:constr type="w" for="ch" forName="Connector" refType="h" refFor="ch" refForName="Connector"/>
            <dgm:constr type="l" for="ch" forName="BottomSpacing" refType="w" fact="0"/>
            <dgm:constr type="t" for="ch" forName="BottomSpacing" refType="h" fact="0.7"/>
            <dgm:constr type="h" for="ch" forName="BottomSpacing" refType="h" fact="0.3"/>
            <dgm:constr type="w" for="ch" forName="BottomSpacing" refType="w"/>
          </dgm:constrLst>
          <dgm:layoutNode name="TopSpacing">
            <dgm:alg type="sp"/>
            <dgm:shape xmlns:r="http://schemas.openxmlformats.org/officeDocument/2006/relationships" r:blip="">
              <dgm:adjLst/>
            </dgm:shape>
          </dgm:layoutNode>
          <dgm:layoutNode name="Connector" styleLbl="alignNode1">
            <dgm:alg type="sp"/>
            <dgm:shape xmlns:r="http://schemas.openxmlformats.org/officeDocument/2006/relationships" type="flowChartConnector" r:blip="">
              <dgm:adjLst/>
            </dgm:shape>
            <dgm:presOf/>
          </dgm:layoutNode>
          <dgm:layoutNode name="BottomSpacing">
            <dgm:alg type="sp"/>
            <dgm:shape xmlns:r="http://schemas.openxmlformats.org/officeDocument/2006/relationships" r:blip="">
              <dgm:adjLst/>
            </dgm:shape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4E66B-78B9-4C01-80F8-CFADBAE4CB1F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EAD70-DB7F-4451-95A9-AD4226021F1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1FEC0A-72E7-43C9-9E9E-A4613281E186}" type="datetimeFigureOut">
              <a:rPr lang="id-ID" smtClean="0"/>
              <a:pPr/>
              <a:t>03/12/2016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814DD-269E-4394-95BF-81E2F7D7EBDF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799561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21860" name="Header Placeholder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PS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 smtClean="0"/>
          </a:p>
        </p:txBody>
      </p:sp>
      <p:sp>
        <p:nvSpPr>
          <p:cNvPr id="1249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CEB0B89-252D-4527-A6A7-ED3C73606DEB}" type="slidenum">
              <a:rPr lang="en-US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4C3E24D-B623-4720-B1C5-10E1EF12C70C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9BF0E389-CC2E-411A-A56B-30439B0008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Data" Target="../diagrams/data2.xml"/><Relationship Id="rId7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diagramData" Target="../diagrams/data3.xml"/><Relationship Id="rId7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1.wav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21.wav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ambar_burung_garuda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867792" y="500041"/>
            <a:ext cx="1331600" cy="1449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812879" y="2071678"/>
            <a:ext cx="54414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WALIKOTA PALANGKA RAYA</a:t>
            </a:r>
            <a:endParaRPr lang="id-ID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3244" y="3222309"/>
            <a:ext cx="8760733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600" b="1" i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“PEMBANGUNAN KESEHATAN DAN</a:t>
            </a:r>
          </a:p>
          <a:p>
            <a:pPr algn="ctr"/>
            <a:r>
              <a:rPr lang="id-ID" sz="2600" b="1" i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TENAGA KESEHATAN DI KOTA PALANGKA RAYA”</a:t>
            </a:r>
          </a:p>
          <a:p>
            <a:pPr algn="ctr"/>
            <a:endParaRPr lang="id-ID" sz="2600" b="1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9291" y="4725144"/>
            <a:ext cx="860863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Paparan Wakil Walikota Palangka Raya</a:t>
            </a:r>
          </a:p>
          <a:p>
            <a:pPr algn="ctr"/>
            <a:r>
              <a:rPr lang="id-ID" sz="2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Disampaikan pada Seminar Ilmiah Dalam Rangka  Peringatan Pendidikan </a:t>
            </a:r>
          </a:p>
          <a:p>
            <a:pPr algn="ctr"/>
            <a:r>
              <a:rPr lang="id-ID" sz="2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Tenaga Kesehatan di Kalimantan Tengah ke-50 dan Dies Natalis XV  Poltekkes</a:t>
            </a:r>
          </a:p>
          <a:p>
            <a:pPr algn="ctr"/>
            <a:r>
              <a:rPr lang="id-ID" sz="2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Kemenkes Palangka Raya</a:t>
            </a:r>
          </a:p>
          <a:p>
            <a:pPr algn="ctr"/>
            <a:endParaRPr lang="id-ID" sz="20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algn="ctr"/>
            <a:r>
              <a:rPr lang="id-ID" sz="2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SABTU, 03 DESEMBER 2016</a:t>
            </a:r>
            <a:endParaRPr lang="id-ID" sz="20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980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  <p:sndAc>
          <p:stSnd>
            <p:snd r:embed="rId4" name="type.wav"/>
          </p:stSnd>
        </p:sndAc>
      </p:transition>
    </mc:Choice>
    <mc:Fallback>
      <p:transition spd="slow">
        <p:fade/>
        <p:sndAc>
          <p:stSnd>
            <p:snd r:embed="rId2" name="typ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71500" y="327025"/>
            <a:ext cx="800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Bila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mencari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uang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,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akan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dipaksa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untuk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mengupayakan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pelayanan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yang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terbaik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. 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Tetapi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jika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mengutamakan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pelayanan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yang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baik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,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maka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lah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yang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akan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dicari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uang</a:t>
            </a:r>
            <a:endParaRPr lang="en-US" sz="2800" b="1" u="sng" dirty="0">
              <a:solidFill>
                <a:sysClr val="windowText" lastClr="000000"/>
              </a:solidFill>
              <a:latin typeface="Bradley Hand ITC" pitchFamily="66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42938" y="2398713"/>
            <a:ext cx="7858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Kita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menilai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diri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,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dari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apa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yang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kita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pikir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bisa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kita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lakukan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,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padahal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orang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lain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menilai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kita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dari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apa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yang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sudah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kita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lakukan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,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untuk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itu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apabila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berpikir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bisa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segera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lakukan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.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42938" y="4500563"/>
            <a:ext cx="800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Bukan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pertumbuhan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yang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lambat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yang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harus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takuti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,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akan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tetapi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harus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takut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untuk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tidak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tumbuh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sama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dirty="0" err="1">
                <a:solidFill>
                  <a:sysClr val="windowText" lastClr="000000"/>
                </a:solidFill>
                <a:latin typeface="Bradley Hand ITC" pitchFamily="66" charset="0"/>
              </a:rPr>
              <a:t>sekali</a:t>
            </a:r>
            <a:r>
              <a:rPr lang="en-US" sz="2800" b="1" dirty="0">
                <a:solidFill>
                  <a:sysClr val="windowText" lastClr="000000"/>
                </a:solidFill>
                <a:latin typeface="Bradley Hand ITC" pitchFamily="66" charset="0"/>
              </a:rPr>
              <a:t>.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Maka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tumbuhkanlah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diri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anda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dengan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kecepatan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apapun</a:t>
            </a:r>
            <a:r>
              <a:rPr lang="en-US" sz="2800" b="1" u="sng" dirty="0">
                <a:solidFill>
                  <a:sysClr val="windowText" lastClr="000000"/>
                </a:solidFill>
                <a:latin typeface="Bradley Hand ITC" pitchFamily="66" charset="0"/>
              </a:rPr>
              <a:t> </a:t>
            </a:r>
            <a:r>
              <a:rPr lang="en-US" sz="2800" b="1" u="sng" dirty="0" err="1">
                <a:solidFill>
                  <a:sysClr val="windowText" lastClr="000000"/>
                </a:solidFill>
                <a:latin typeface="Bradley Hand ITC" pitchFamily="66" charset="0"/>
              </a:rPr>
              <a:t>itu</a:t>
            </a:r>
            <a:endParaRPr lang="en-US" sz="2800" b="1" u="sng" dirty="0">
              <a:solidFill>
                <a:sysClr val="windowText" lastClr="000000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1539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undaran besar.jpg"/>
          <p:cNvPicPr/>
          <p:nvPr/>
        </p:nvPicPr>
        <p:blipFill>
          <a:blip r:embed="rId3" cstate="screen">
            <a:lum bright="-40000" contrast="-40000"/>
          </a:blip>
          <a:stretch>
            <a:fillRect/>
          </a:stretch>
        </p:blipFill>
        <p:spPr>
          <a:xfrm>
            <a:off x="767515" y="1155032"/>
            <a:ext cx="7608971" cy="544232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8670"/>
            <a:ext cx="9144000" cy="720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id-ID" sz="38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Gothic Std B" pitchFamily="34" charset="-128"/>
                <a:ea typeface="Adobe Gothic Std B" pitchFamily="34" charset="-128"/>
              </a:rPr>
              <a:t>VISI Pemerintah Kota Palangka Raya</a:t>
            </a:r>
            <a:endParaRPr lang="id-ID" sz="3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001" y="1857364"/>
            <a:ext cx="8643998" cy="3911609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id-ID" sz="4000" b="1" dirty="0" smtClean="0">
                <a:ln/>
                <a:solidFill>
                  <a:schemeClr val="accent3"/>
                </a:solidFill>
                <a:latin typeface="AvantGarde Bk BT" pitchFamily="34" charset="0"/>
              </a:rPr>
              <a:t>“Tewujudnya Kota Palangka Raya sebagai Kota Pendidikan, Jasa dan Pariwisata yang Berwawasan Lingkungan Berdasarkan Falsafah Budaya Betang”</a:t>
            </a:r>
            <a:endParaRPr lang="id-ID" sz="4000" b="1" dirty="0">
              <a:ln/>
              <a:solidFill>
                <a:schemeClr val="accent3"/>
              </a:solidFill>
              <a:latin typeface="AvantGarde B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883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0108"/>
            <a:ext cx="9144000" cy="720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id-ID" sz="3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Gothic Std B" pitchFamily="34" charset="-128"/>
                <a:ea typeface="Adobe Gothic Std B" pitchFamily="34" charset="-128"/>
              </a:rPr>
              <a:t> MISI Pemerintah Kota Palangka Raya</a:t>
            </a:r>
            <a:endParaRPr lang="id-ID" sz="3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214422"/>
            <a:ext cx="8501122" cy="5357850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300" b="1" dirty="0" smtClean="0">
                <a:ln/>
                <a:solidFill>
                  <a:srgbClr val="FF0000"/>
                </a:solidFill>
                <a:latin typeface="AvantGarde Bk BT" pitchFamily="34" charset="0"/>
              </a:rPr>
              <a:t>Mewujudkan Kota Palangka Raya sebagai kota pendidikan dan pusat pengembangan sumber daya manusia yang berkualitas;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300" b="1" dirty="0" smtClean="0">
                <a:ln/>
                <a:solidFill>
                  <a:srgbClr val="FF0000"/>
                </a:solidFill>
                <a:latin typeface="AvantGarde Bk BT" pitchFamily="34" charset="0"/>
              </a:rPr>
              <a:t>Mewujudkan Kota Palangka Raya sebagai kota jasa dan destinasi wisata menuju kemandirian ekonomi masyarakat;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300" b="1" dirty="0" smtClean="0">
                <a:ln/>
                <a:solidFill>
                  <a:srgbClr val="FF0000"/>
                </a:solidFill>
                <a:latin typeface="AvantGarde Bk BT" pitchFamily="34" charset="0"/>
              </a:rPr>
              <a:t>Mewujudkan pemerataan sarana dan prasarana publik yang berkualitas berdasarkan tata kelola sumber daya alam yang berkelanjutan;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300" b="1" dirty="0" smtClean="0">
                <a:ln/>
                <a:solidFill>
                  <a:srgbClr val="FF0000"/>
                </a:solidFill>
                <a:latin typeface="AvantGarde Bk BT" pitchFamily="34" charset="0"/>
              </a:rPr>
              <a:t>Mewujudkan tata kelola kepemerintahan yang baik dan bersih (</a:t>
            </a:r>
            <a:r>
              <a:rPr lang="id-ID" sz="2300" b="1" i="1" dirty="0" smtClean="0">
                <a:ln/>
                <a:solidFill>
                  <a:srgbClr val="FF0000"/>
                </a:solidFill>
                <a:latin typeface="AvantGarde Bk BT" pitchFamily="34" charset="0"/>
              </a:rPr>
              <a:t>good and clean governance</a:t>
            </a:r>
            <a:r>
              <a:rPr lang="id-ID" sz="2300" b="1" dirty="0" smtClean="0">
                <a:ln/>
                <a:solidFill>
                  <a:srgbClr val="FF0000"/>
                </a:solidFill>
                <a:latin typeface="AvantGarde Bk BT" pitchFamily="34" charset="0"/>
              </a:rPr>
              <a:t>);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300" b="1" dirty="0" smtClean="0">
                <a:ln/>
                <a:solidFill>
                  <a:srgbClr val="FF0000"/>
                </a:solidFill>
                <a:latin typeface="AvantGarde Bk BT" pitchFamily="34" charset="0"/>
              </a:rPr>
              <a:t>Mewujudkan masyarakat yang berbudaya, harmonis, dinamis, dan damai berdasarkan filosofi huma betang.</a:t>
            </a:r>
          </a:p>
        </p:txBody>
      </p:sp>
    </p:spTree>
    <p:extLst>
      <p:ext uri="{BB962C8B-B14F-4D97-AF65-F5344CB8AC3E}">
        <p14:creationId xmlns:p14="http://schemas.microsoft.com/office/powerpoint/2010/main" xmlns="" val="349151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648072"/>
          </a:xfrm>
        </p:spPr>
        <p:txBody>
          <a:bodyPr>
            <a:normAutofit/>
          </a:bodyPr>
          <a:lstStyle/>
          <a:p>
            <a:r>
              <a:rPr lang="id-ID" dirty="0" smtClean="0"/>
              <a:t>PENDAHULUAN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/>
          <a:lstStyle/>
          <a:p>
            <a:r>
              <a:rPr lang="id-ID" dirty="0" smtClean="0"/>
              <a:t>3 ISYU STRATEGIS</a:t>
            </a:r>
          </a:p>
          <a:p>
            <a:endParaRPr lang="id-ID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22175988"/>
              </p:ext>
            </p:extLst>
          </p:nvPr>
        </p:nvGraphicFramePr>
        <p:xfrm>
          <a:off x="827584" y="1412776"/>
          <a:ext cx="7920880" cy="4784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lide Number Placeholder 3"/>
          <p:cNvSpPr txBox="1">
            <a:spLocks noGrp="1"/>
          </p:cNvSpPr>
          <p:nvPr/>
        </p:nvSpPr>
        <p:spPr bwMode="auto">
          <a:xfrm>
            <a:off x="7924800" y="6324600"/>
            <a:ext cx="845754" cy="504000"/>
          </a:xfrm>
          <a:prstGeom prst="ellipse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90000" tIns="0" rIns="90000" bIns="0" anchor="ctr" anchorCtr="1"/>
          <a:lstStyle/>
          <a:p>
            <a:pPr marL="0" marR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800CF6-15C8-4D38-91D3-D271936C61B8}" type="slidenum">
              <a:rPr kumimoji="0" lang="en-US" sz="17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pPr marL="0" marR="0" lvl="0" indent="0" algn="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932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  <p:sndAc>
          <p:stSnd>
            <p:snd r:embed="rId7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d-ID" dirty="0" smtClean="0"/>
              <a:t>The Stages </a:t>
            </a:r>
            <a:r>
              <a:rPr lang="id-ID" dirty="0"/>
              <a:t>of </a:t>
            </a:r>
            <a:r>
              <a:rPr lang="id-ID" dirty="0" smtClean="0"/>
              <a:t>Economic Integration 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64660651"/>
              </p:ext>
            </p:extLst>
          </p:nvPr>
        </p:nvGraphicFramePr>
        <p:xfrm>
          <a:off x="457200" y="1052736"/>
          <a:ext cx="8229600" cy="5073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3"/>
          <p:cNvSpPr txBox="1">
            <a:spLocks noGrp="1"/>
          </p:cNvSpPr>
          <p:nvPr/>
        </p:nvSpPr>
        <p:spPr bwMode="auto">
          <a:xfrm>
            <a:off x="7924800" y="6324600"/>
            <a:ext cx="845754" cy="504000"/>
          </a:xfrm>
          <a:prstGeom prst="ellipse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90000" tIns="0" rIns="90000" bIns="0" anchor="ctr" anchorCtr="1"/>
          <a:lstStyle/>
          <a:p>
            <a:pPr marL="0" marR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800CF6-15C8-4D38-91D3-D271936C61B8}" type="slidenum">
              <a:rPr kumimoji="0" lang="en-US" sz="17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pPr marL="0" marR="0" lvl="0" indent="0" algn="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26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7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The Pillars of the ASEAN Community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147248" cy="5593808"/>
          </a:xfrm>
        </p:spPr>
        <p:txBody>
          <a:bodyPr>
            <a:normAutofit/>
          </a:bodyPr>
          <a:lstStyle/>
          <a:p>
            <a:r>
              <a:rPr lang="id-ID" sz="2400" dirty="0" smtClean="0"/>
              <a:t>AEC, APSC, and ASCC are the footstep to the next, ASEAN Community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99958651"/>
              </p:ext>
            </p:extLst>
          </p:nvPr>
        </p:nvGraphicFramePr>
        <p:xfrm>
          <a:off x="467544" y="1844824"/>
          <a:ext cx="7778665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64088" y="278092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200" dirty="0" smtClean="0"/>
              <a:t>APSC = ASEAN Political-Security Community</a:t>
            </a:r>
          </a:p>
          <a:p>
            <a:r>
              <a:rPr lang="id-ID" sz="1200" dirty="0" smtClean="0"/>
              <a:t>AEC = ASEAN Economic Community</a:t>
            </a:r>
          </a:p>
          <a:p>
            <a:r>
              <a:rPr lang="id-ID" sz="1200" dirty="0" smtClean="0"/>
              <a:t>ASCC = ASEAN Socio-Cultural Community</a:t>
            </a:r>
            <a:endParaRPr lang="id-ID" sz="1200" dirty="0"/>
          </a:p>
        </p:txBody>
      </p:sp>
      <p:sp>
        <p:nvSpPr>
          <p:cNvPr id="6" name="Slide Number Placeholder 3"/>
          <p:cNvSpPr txBox="1">
            <a:spLocks noGrp="1"/>
          </p:cNvSpPr>
          <p:nvPr/>
        </p:nvSpPr>
        <p:spPr bwMode="auto">
          <a:xfrm>
            <a:off x="7924800" y="6324600"/>
            <a:ext cx="845754" cy="504000"/>
          </a:xfrm>
          <a:prstGeom prst="ellipse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90000" tIns="0" rIns="90000" bIns="0" anchor="ctr" anchorCtr="1"/>
          <a:lstStyle/>
          <a:p>
            <a:pPr marL="0" marR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800CF6-15C8-4D38-91D3-D271936C61B8}" type="slidenum">
              <a:rPr kumimoji="0" lang="en-US" sz="17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pPr marL="0" marR="0" lvl="0" indent="0" algn="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51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7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57808"/>
          </a:xfrm>
        </p:spPr>
        <p:txBody>
          <a:bodyPr>
            <a:normAutofit fontScale="90000"/>
          </a:bodyPr>
          <a:lstStyle/>
          <a:p>
            <a:r>
              <a:rPr lang="id-ID" sz="3200" dirty="0" smtClean="0"/>
              <a:t>The Goal and Area of AEC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91264" cy="5161760"/>
          </a:xfrm>
        </p:spPr>
        <p:txBody>
          <a:bodyPr>
            <a:normAutofit fontScale="77500" lnSpcReduction="20000"/>
          </a:bodyPr>
          <a:lstStyle/>
          <a:p>
            <a:r>
              <a:rPr lang="id-ID" dirty="0" smtClean="0">
                <a:solidFill>
                  <a:srgbClr val="FF0000"/>
                </a:solidFill>
              </a:rPr>
              <a:t>R</a:t>
            </a:r>
            <a:r>
              <a:rPr lang="en-US" dirty="0" err="1" smtClean="0">
                <a:solidFill>
                  <a:srgbClr val="FF0000"/>
                </a:solidFill>
              </a:rPr>
              <a:t>egional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economic integration by </a:t>
            </a:r>
            <a:r>
              <a:rPr lang="en-US" dirty="0" smtClean="0">
                <a:solidFill>
                  <a:srgbClr val="FF0000"/>
                </a:solidFill>
              </a:rPr>
              <a:t>2015</a:t>
            </a:r>
            <a:r>
              <a:rPr lang="id-ID" dirty="0" smtClean="0">
                <a:solidFill>
                  <a:srgbClr val="FF0000"/>
                </a:solidFill>
              </a:rPr>
              <a:t>  is the goals of AEC with t</a:t>
            </a:r>
            <a:r>
              <a:rPr lang="en-US" dirty="0" smtClean="0">
                <a:solidFill>
                  <a:srgbClr val="FF0000"/>
                </a:solidFill>
              </a:rPr>
              <a:t>he </a:t>
            </a:r>
            <a:r>
              <a:rPr lang="en-US" dirty="0">
                <a:solidFill>
                  <a:srgbClr val="FF0000"/>
                </a:solidFill>
              </a:rPr>
              <a:t>following key characteristics: </a:t>
            </a:r>
            <a:endParaRPr lang="id-ID" dirty="0" smtClean="0">
              <a:solidFill>
                <a:srgbClr val="FF0000"/>
              </a:solidFill>
            </a:endParaRPr>
          </a:p>
          <a:p>
            <a:pPr marL="411480" lvl="1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>
                <a:solidFill>
                  <a:srgbClr val="FF0000"/>
                </a:solidFill>
              </a:rPr>
              <a:t>a) a single market and production base, </a:t>
            </a:r>
            <a:endParaRPr lang="id-ID" dirty="0" smtClean="0">
              <a:solidFill>
                <a:srgbClr val="FF0000"/>
              </a:solidFill>
            </a:endParaRPr>
          </a:p>
          <a:p>
            <a:pPr marL="411480" lvl="1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>
                <a:solidFill>
                  <a:srgbClr val="FF0000"/>
                </a:solidFill>
              </a:rPr>
              <a:t>b) a highly competitive economic region, </a:t>
            </a:r>
            <a:endParaRPr lang="id-ID" dirty="0" smtClean="0">
              <a:solidFill>
                <a:srgbClr val="FF0000"/>
              </a:solidFill>
            </a:endParaRPr>
          </a:p>
          <a:p>
            <a:pPr marL="411480" lvl="1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>
                <a:solidFill>
                  <a:srgbClr val="FF0000"/>
                </a:solidFill>
              </a:rPr>
              <a:t>c) a region of equitable economic development, and </a:t>
            </a:r>
            <a:endParaRPr lang="id-ID" dirty="0" smtClean="0">
              <a:solidFill>
                <a:srgbClr val="FF0000"/>
              </a:solidFill>
            </a:endParaRPr>
          </a:p>
          <a:p>
            <a:pPr marL="411480" lvl="1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>
                <a:solidFill>
                  <a:srgbClr val="FF0000"/>
                </a:solidFill>
              </a:rPr>
              <a:t>d) a region fully integrated into the global economy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id-ID" dirty="0" smtClean="0">
              <a:solidFill>
                <a:srgbClr val="FF0000"/>
              </a:solidFill>
            </a:endParaRPr>
          </a:p>
          <a:p>
            <a:pPr marL="411480" lvl="1" indent="0">
              <a:buNone/>
            </a:pPr>
            <a:endParaRPr lang="id-ID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The </a:t>
            </a:r>
            <a:r>
              <a:rPr lang="en-US" dirty="0">
                <a:solidFill>
                  <a:srgbClr val="FF0000"/>
                </a:solidFill>
              </a:rPr>
              <a:t>AEC areas of cooperation include </a:t>
            </a:r>
            <a:endParaRPr lang="id-ID" dirty="0" smtClean="0">
              <a:solidFill>
                <a:srgbClr val="FF0000"/>
              </a:solidFill>
            </a:endParaRPr>
          </a:p>
          <a:p>
            <a:pPr lvl="1"/>
            <a:r>
              <a:rPr lang="id-ID" dirty="0">
                <a:solidFill>
                  <a:srgbClr val="FF0000"/>
                </a:solidFill>
              </a:rPr>
              <a:t>h</a:t>
            </a:r>
            <a:r>
              <a:rPr lang="en-US" dirty="0" err="1">
                <a:solidFill>
                  <a:srgbClr val="FF0000"/>
                </a:solidFill>
              </a:rPr>
              <a:t>uman</a:t>
            </a:r>
            <a:r>
              <a:rPr lang="en-US" dirty="0">
                <a:solidFill>
                  <a:srgbClr val="FF0000"/>
                </a:solidFill>
              </a:rPr>
              <a:t> resources development and capacity building; </a:t>
            </a:r>
            <a:endParaRPr lang="id-ID" dirty="0">
              <a:solidFill>
                <a:srgbClr val="FF0000"/>
              </a:solidFill>
            </a:endParaRPr>
          </a:p>
          <a:p>
            <a:pPr lvl="1"/>
            <a:r>
              <a:rPr lang="en-US" dirty="0">
                <a:solidFill>
                  <a:srgbClr val="FF0000"/>
                </a:solidFill>
              </a:rPr>
              <a:t>recognition of professional qualifications; </a:t>
            </a:r>
            <a:endParaRPr lang="id-ID" dirty="0">
              <a:solidFill>
                <a:srgbClr val="FF0000"/>
              </a:solidFill>
            </a:endParaRPr>
          </a:p>
          <a:p>
            <a:pPr lvl="1"/>
            <a:r>
              <a:rPr lang="en-US" dirty="0">
                <a:solidFill>
                  <a:srgbClr val="FF0000"/>
                </a:solidFill>
              </a:rPr>
              <a:t>closer consultation on macroeconomic and financial policies; </a:t>
            </a:r>
            <a:endParaRPr lang="id-ID" dirty="0">
              <a:solidFill>
                <a:srgbClr val="FF0000"/>
              </a:solidFill>
            </a:endParaRPr>
          </a:p>
          <a:p>
            <a:pPr lvl="1"/>
            <a:r>
              <a:rPr lang="en-US" dirty="0">
                <a:solidFill>
                  <a:srgbClr val="FF0000"/>
                </a:solidFill>
              </a:rPr>
              <a:t>trade financing measures; </a:t>
            </a:r>
            <a:endParaRPr lang="id-ID" dirty="0">
              <a:solidFill>
                <a:srgbClr val="FF0000"/>
              </a:solidFill>
            </a:endParaRPr>
          </a:p>
          <a:p>
            <a:pPr lvl="1"/>
            <a:r>
              <a:rPr lang="en-US" dirty="0">
                <a:solidFill>
                  <a:srgbClr val="FF0000"/>
                </a:solidFill>
              </a:rPr>
              <a:t>enhanced infrastructure and communications connectivity; </a:t>
            </a:r>
            <a:endParaRPr lang="id-ID" dirty="0">
              <a:solidFill>
                <a:srgbClr val="FF0000"/>
              </a:solidFill>
            </a:endParaRPr>
          </a:p>
          <a:p>
            <a:pPr lvl="1"/>
            <a:r>
              <a:rPr lang="en-US" dirty="0">
                <a:solidFill>
                  <a:srgbClr val="FF0000"/>
                </a:solidFill>
              </a:rPr>
              <a:t>development of electronic transactions through e-ASEAN; </a:t>
            </a:r>
            <a:endParaRPr lang="id-ID" dirty="0">
              <a:solidFill>
                <a:srgbClr val="FF0000"/>
              </a:solidFill>
            </a:endParaRPr>
          </a:p>
          <a:p>
            <a:pPr lvl="1"/>
            <a:r>
              <a:rPr lang="en-US" dirty="0">
                <a:solidFill>
                  <a:srgbClr val="FF0000"/>
                </a:solidFill>
              </a:rPr>
              <a:t>integrating industries across the region to promote regional sourcing; </a:t>
            </a:r>
            <a:endParaRPr lang="id-ID" dirty="0">
              <a:solidFill>
                <a:srgbClr val="FF0000"/>
              </a:solidFill>
            </a:endParaRPr>
          </a:p>
          <a:p>
            <a:pPr lvl="1"/>
            <a:r>
              <a:rPr lang="en-US" dirty="0">
                <a:solidFill>
                  <a:srgbClr val="FF0000"/>
                </a:solidFill>
              </a:rPr>
              <a:t>and enhancing private sector involvement for the building of the AEC. </a:t>
            </a:r>
            <a:endParaRPr lang="id-ID" dirty="0">
              <a:solidFill>
                <a:srgbClr val="FF0000"/>
              </a:solidFill>
            </a:endParaRPr>
          </a:p>
          <a:p>
            <a:endParaRPr lang="id-ID" dirty="0">
              <a:solidFill>
                <a:srgbClr val="FF0000"/>
              </a:solidFill>
            </a:endParaRPr>
          </a:p>
          <a:p>
            <a:pPr marL="365760" lvl="1" indent="-256032">
              <a:buClr>
                <a:schemeClr val="accent3"/>
              </a:buClr>
              <a:buFont typeface="Georgia"/>
              <a:buChar char="•"/>
            </a:pPr>
            <a:r>
              <a:rPr lang="en-US" dirty="0">
                <a:solidFill>
                  <a:srgbClr val="FF0000"/>
                </a:solidFill>
              </a:rPr>
              <a:t>In short, the AEC will transform ASEAN into a region with </a:t>
            </a:r>
            <a:r>
              <a:rPr lang="en-US" sz="2900" dirty="0">
                <a:solidFill>
                  <a:srgbClr val="FF0000"/>
                </a:solidFill>
              </a:rPr>
              <a:t>free movement of </a:t>
            </a:r>
            <a:r>
              <a:rPr lang="id-ID" sz="2900" dirty="0" smtClean="0">
                <a:solidFill>
                  <a:srgbClr val="FF0000"/>
                </a:solidFill>
              </a:rPr>
              <a:t>: </a:t>
            </a:r>
          </a:p>
          <a:p>
            <a:pPr marL="630936" lvl="2" indent="-256032">
              <a:buClr>
                <a:schemeClr val="accent3"/>
              </a:buClr>
              <a:buFont typeface="Georgia"/>
              <a:buChar char="•"/>
            </a:pPr>
            <a:r>
              <a:rPr lang="en-US" sz="2700" dirty="0" smtClean="0">
                <a:solidFill>
                  <a:srgbClr val="FF0000"/>
                </a:solidFill>
              </a:rPr>
              <a:t>goods</a:t>
            </a:r>
            <a:r>
              <a:rPr lang="en-US" sz="2700" dirty="0">
                <a:solidFill>
                  <a:srgbClr val="FF0000"/>
                </a:solidFill>
              </a:rPr>
              <a:t>, </a:t>
            </a:r>
            <a:endParaRPr lang="id-ID" sz="2700" dirty="0" smtClean="0">
              <a:solidFill>
                <a:srgbClr val="FF0000"/>
              </a:solidFill>
            </a:endParaRPr>
          </a:p>
          <a:p>
            <a:pPr marL="630936" lvl="2" indent="-256032">
              <a:buClr>
                <a:schemeClr val="accent3"/>
              </a:buClr>
              <a:buFont typeface="Georgia"/>
              <a:buChar char="•"/>
            </a:pPr>
            <a:r>
              <a:rPr lang="en-US" sz="2700" dirty="0" smtClean="0">
                <a:solidFill>
                  <a:srgbClr val="FF0000"/>
                </a:solidFill>
              </a:rPr>
              <a:t>services</a:t>
            </a:r>
            <a:r>
              <a:rPr lang="en-US" sz="2700" dirty="0">
                <a:solidFill>
                  <a:srgbClr val="FF0000"/>
                </a:solidFill>
              </a:rPr>
              <a:t>, </a:t>
            </a:r>
            <a:endParaRPr lang="id-ID" sz="2700" dirty="0" smtClean="0">
              <a:solidFill>
                <a:srgbClr val="FF0000"/>
              </a:solidFill>
            </a:endParaRPr>
          </a:p>
          <a:p>
            <a:pPr marL="630936" lvl="2" indent="-256032">
              <a:buClr>
                <a:schemeClr val="accent3"/>
              </a:buClr>
              <a:buFont typeface="Georgia"/>
              <a:buChar char="•"/>
            </a:pPr>
            <a:r>
              <a:rPr lang="en-US" sz="2700" dirty="0" smtClean="0">
                <a:solidFill>
                  <a:srgbClr val="FF0000"/>
                </a:solidFill>
              </a:rPr>
              <a:t>investment</a:t>
            </a:r>
            <a:r>
              <a:rPr lang="en-US" sz="2700" dirty="0">
                <a:solidFill>
                  <a:srgbClr val="FF0000"/>
                </a:solidFill>
              </a:rPr>
              <a:t>, </a:t>
            </a:r>
            <a:endParaRPr lang="id-ID" sz="2700" dirty="0" smtClean="0">
              <a:solidFill>
                <a:srgbClr val="FF0000"/>
              </a:solidFill>
            </a:endParaRPr>
          </a:p>
          <a:p>
            <a:pPr marL="630936" lvl="2" indent="-256032">
              <a:buClr>
                <a:schemeClr val="accent3"/>
              </a:buClr>
              <a:buFont typeface="Georgia"/>
              <a:buChar char="•"/>
            </a:pPr>
            <a:r>
              <a:rPr lang="en-US" sz="2700" dirty="0" smtClean="0">
                <a:solidFill>
                  <a:srgbClr val="FF0000"/>
                </a:solidFill>
              </a:rPr>
              <a:t>skilled </a:t>
            </a:r>
            <a:r>
              <a:rPr lang="en-US" sz="2700" dirty="0" err="1">
                <a:solidFill>
                  <a:srgbClr val="FF0000"/>
                </a:solidFill>
              </a:rPr>
              <a:t>labour</a:t>
            </a:r>
            <a:r>
              <a:rPr lang="en-US" sz="2700" dirty="0">
                <a:solidFill>
                  <a:srgbClr val="FF0000"/>
                </a:solidFill>
              </a:rPr>
              <a:t>, and </a:t>
            </a:r>
            <a:endParaRPr lang="id-ID" sz="2700" dirty="0" smtClean="0">
              <a:solidFill>
                <a:srgbClr val="FF0000"/>
              </a:solidFill>
            </a:endParaRPr>
          </a:p>
          <a:p>
            <a:pPr marL="630936" lvl="2" indent="-256032">
              <a:buClr>
                <a:schemeClr val="accent3"/>
              </a:buClr>
              <a:buFont typeface="Georgia"/>
              <a:buChar char="•"/>
            </a:pPr>
            <a:r>
              <a:rPr lang="en-US" sz="2700" dirty="0" smtClean="0">
                <a:solidFill>
                  <a:srgbClr val="FF0000"/>
                </a:solidFill>
              </a:rPr>
              <a:t>freer </a:t>
            </a:r>
            <a:r>
              <a:rPr lang="en-US" sz="2700" dirty="0">
                <a:solidFill>
                  <a:srgbClr val="FF0000"/>
                </a:solidFill>
              </a:rPr>
              <a:t>flow of capital</a:t>
            </a:r>
            <a:r>
              <a:rPr lang="en-US" dirty="0">
                <a:solidFill>
                  <a:srgbClr val="FF0000"/>
                </a:solidFill>
              </a:rPr>
              <a:t>.</a:t>
            </a:r>
            <a:endParaRPr lang="id-ID" dirty="0">
              <a:solidFill>
                <a:srgbClr val="FF0000"/>
              </a:solidFill>
            </a:endParaRPr>
          </a:p>
          <a:p>
            <a:endParaRPr lang="id-ID" dirty="0" smtClean="0">
              <a:solidFill>
                <a:srgbClr val="FFFF00"/>
              </a:solidFill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6200"/>
            <a:ext cx="9810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/>
          <p:cNvSpPr txBox="1">
            <a:spLocks noGrp="1"/>
          </p:cNvSpPr>
          <p:nvPr/>
        </p:nvSpPr>
        <p:spPr bwMode="auto">
          <a:xfrm>
            <a:off x="7924800" y="6324600"/>
            <a:ext cx="845754" cy="504000"/>
          </a:xfrm>
          <a:prstGeom prst="ellipse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90000" tIns="0" rIns="90000" bIns="0" anchor="ctr" anchorCtr="1"/>
          <a:lstStyle/>
          <a:p>
            <a:pPr marL="0" marR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800CF6-15C8-4D38-91D3-D271936C61B8}" type="slidenum">
              <a:rPr kumimoji="0" lang="en-US" sz="17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 pitchFamily="34" charset="0"/>
              </a:rPr>
              <a:pPr marL="0" marR="0" lvl="0" indent="0" algn="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87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AutoShape 3"/>
          <p:cNvSpPr>
            <a:spLocks noChangeArrowheads="1"/>
          </p:cNvSpPr>
          <p:nvPr/>
        </p:nvSpPr>
        <p:spPr bwMode="auto">
          <a:xfrm>
            <a:off x="174625" y="762000"/>
            <a:ext cx="8794750" cy="1584325"/>
          </a:xfrm>
          <a:prstGeom prst="flowChartExtra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b="1" smtClean="0">
              <a:solidFill>
                <a:prstClr val="white"/>
              </a:solidFill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393700" y="2638425"/>
            <a:ext cx="1892300" cy="2466975"/>
          </a:xfrm>
          <a:prstGeom prst="can">
            <a:avLst>
              <a:gd name="adj" fmla="val 32592"/>
            </a:avLst>
          </a:prstGeom>
          <a:gradFill rotWithShape="1">
            <a:gsLst>
              <a:gs pos="0">
                <a:srgbClr val="99FF66"/>
              </a:gs>
              <a:gs pos="100000">
                <a:srgbClr val="47762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en-US" sz="16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Pasar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Tunggal </a:t>
            </a:r>
            <a:r>
              <a:rPr lang="id-ID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,</a:t>
            </a:r>
            <a:endParaRPr lang="en-US" sz="16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Basis </a:t>
            </a: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Produksi</a:t>
            </a:r>
            <a:endParaRPr lang="en-US" sz="16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Regional</a:t>
            </a:r>
          </a:p>
          <a:p>
            <a:pPr algn="ctr">
              <a:defRPr/>
            </a:pP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Bebas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: </a:t>
            </a:r>
            <a:endParaRPr lang="id-ID" sz="1600" b="1" dirty="0" smtClean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sz="16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Arus</a:t>
            </a:r>
            <a:r>
              <a:rPr lang="en-U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</a:t>
            </a:r>
            <a:endParaRPr lang="en-US" sz="16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Barang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, </a:t>
            </a: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Jasa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Modal, TK, </a:t>
            </a: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Investasi</a:t>
            </a:r>
            <a:endParaRPr lang="en-GB" sz="16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2490788" y="2628900"/>
            <a:ext cx="1892300" cy="2466975"/>
          </a:xfrm>
          <a:prstGeom prst="can">
            <a:avLst>
              <a:gd name="adj" fmla="val 32592"/>
            </a:avLst>
          </a:prstGeom>
          <a:gradFill rotWithShape="1">
            <a:gsLst>
              <a:gs pos="0">
                <a:srgbClr val="FFCC00"/>
              </a:gs>
              <a:gs pos="100000">
                <a:srgbClr val="765E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Kawasan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</a:t>
            </a:r>
            <a:endParaRPr lang="id-ID" sz="1600" b="1" dirty="0" smtClean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sz="16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Berdayasaing</a:t>
            </a:r>
            <a:r>
              <a:rPr lang="en-U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</a:t>
            </a:r>
            <a:endParaRPr lang="id-ID" sz="1600" b="1" dirty="0" smtClean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sz="16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Tinggi</a:t>
            </a:r>
            <a:endParaRPr lang="en-GB" sz="16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4732338" y="2624138"/>
            <a:ext cx="1892300" cy="2466975"/>
          </a:xfrm>
          <a:prstGeom prst="can">
            <a:avLst>
              <a:gd name="adj" fmla="val 32592"/>
            </a:avLst>
          </a:prstGeom>
          <a:gradFill rotWithShape="1">
            <a:gsLst>
              <a:gs pos="0">
                <a:srgbClr val="FF99FF"/>
              </a:gs>
              <a:gs pos="100000">
                <a:srgbClr val="764776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Kawasan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</a:t>
            </a: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dengan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Pembangunan</a:t>
            </a:r>
          </a:p>
          <a:p>
            <a:pPr algn="ctr">
              <a:defRPr/>
            </a:pPr>
            <a:r>
              <a:rPr lang="en-US" sz="1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Ekonomi</a:t>
            </a: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yang</a:t>
            </a:r>
          </a:p>
          <a:p>
            <a:pPr algn="ctr">
              <a:defRPr/>
            </a:pPr>
            <a:r>
              <a:rPr lang="id-ID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adil</a:t>
            </a:r>
            <a:endParaRPr lang="en-GB" sz="16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6818313" y="2587625"/>
            <a:ext cx="1892300" cy="2466975"/>
          </a:xfrm>
          <a:prstGeom prst="can">
            <a:avLst>
              <a:gd name="adj" fmla="val 32592"/>
            </a:avLst>
          </a:prstGeom>
          <a:gradFill rotWithShape="1">
            <a:gsLst>
              <a:gs pos="0">
                <a:srgbClr val="3399FF"/>
              </a:gs>
              <a:gs pos="100000">
                <a:srgbClr val="184776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Integrasi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</a:t>
            </a:r>
            <a:r>
              <a:rPr lang="en-US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dengan</a:t>
            </a:r>
            <a:endParaRPr lang="en-US" b="1" dirty="0"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en-US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Perekonomian</a:t>
            </a:r>
            <a:endParaRPr lang="en-US" b="1" dirty="0"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defRPr/>
            </a:pPr>
            <a:r>
              <a:rPr lang="id-ID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Global</a:t>
            </a:r>
            <a:endParaRPr lang="en-GB" b="1" dirty="0"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70663" name="Line 8"/>
          <p:cNvSpPr>
            <a:spLocks noChangeShapeType="1"/>
          </p:cNvSpPr>
          <p:nvPr/>
        </p:nvSpPr>
        <p:spPr bwMode="auto">
          <a:xfrm>
            <a:off x="312738" y="2357438"/>
            <a:ext cx="0" cy="2871787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664" name="Line 9"/>
          <p:cNvSpPr>
            <a:spLocks noChangeShapeType="1"/>
          </p:cNvSpPr>
          <p:nvPr/>
        </p:nvSpPr>
        <p:spPr bwMode="auto">
          <a:xfrm flipV="1">
            <a:off x="323850" y="5173663"/>
            <a:ext cx="8496300" cy="55562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665" name="Line 10"/>
          <p:cNvSpPr>
            <a:spLocks noChangeShapeType="1"/>
          </p:cNvSpPr>
          <p:nvPr/>
        </p:nvSpPr>
        <p:spPr bwMode="auto">
          <a:xfrm flipV="1">
            <a:off x="8820150" y="2357438"/>
            <a:ext cx="22225" cy="2816225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2432050" y="1600200"/>
            <a:ext cx="44783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Masyarakat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Ekonomi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 ASEAN 2015</a:t>
            </a:r>
            <a:endParaRPr lang="en-GB" sz="24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05450" y="115669"/>
            <a:ext cx="780515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3200" dirty="0" err="1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  <a:cs typeface="Arial" pitchFamily="34" charset="0"/>
              </a:rPr>
              <a:t>Masyarakat</a:t>
            </a:r>
            <a:r>
              <a:rPr lang="en-US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sz="3200" dirty="0" err="1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  <a:cs typeface="Arial" pitchFamily="34" charset="0"/>
              </a:rPr>
              <a:t>Ekonomi</a:t>
            </a:r>
            <a:r>
              <a:rPr lang="en-US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  <a:cs typeface="Arial" pitchFamily="34" charset="0"/>
              </a:rPr>
              <a:t> ASEAN</a:t>
            </a:r>
            <a:r>
              <a:rPr lang="id-ID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  <a:cs typeface="Arial" pitchFamily="34" charset="0"/>
              </a:rPr>
              <a:t> 2015</a:t>
            </a:r>
            <a:endParaRPr lang="en-US" sz="32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0070C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70669" name="Oval 6"/>
          <p:cNvSpPr>
            <a:spLocks noChangeArrowheads="1"/>
          </p:cNvSpPr>
          <p:nvPr/>
        </p:nvSpPr>
        <p:spPr bwMode="auto">
          <a:xfrm>
            <a:off x="8159750" y="6324600"/>
            <a:ext cx="703263" cy="304800"/>
          </a:xfrm>
          <a:prstGeom prst="ellipse">
            <a:avLst/>
          </a:prstGeom>
          <a:gradFill rotWithShape="0">
            <a:gsLst>
              <a:gs pos="0">
                <a:srgbClr val="58DCDC"/>
              </a:gs>
              <a:gs pos="50000">
                <a:srgbClr val="66FFFF"/>
              </a:gs>
              <a:gs pos="100000">
                <a:srgbClr val="58DCD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d-ID" sz="1600" b="1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8</a:t>
            </a:r>
            <a:endParaRPr lang="en-US" sz="1600" b="1" smtClean="0">
              <a:solidFill>
                <a:srgbClr val="000000"/>
              </a:solidFill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70670" name="Rectangle 14"/>
          <p:cNvSpPr>
            <a:spLocks noChangeArrowheads="1"/>
          </p:cNvSpPr>
          <p:nvPr/>
        </p:nvSpPr>
        <p:spPr bwMode="auto">
          <a:xfrm>
            <a:off x="76200" y="5257800"/>
            <a:ext cx="89154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id-ID" i="1" dirty="0" smtClean="0">
                <a:solidFill>
                  <a:srgbClr val="FFFF00"/>
                </a:solidFill>
                <a:cs typeface="Arial" pitchFamily="34" charset="0"/>
              </a:rPr>
              <a:t>Deklarasi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Desember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2015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Asean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Community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mencakup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: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kemudahan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arus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barang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,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arus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modal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dan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arus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tenaga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kerja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sesama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negara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ASEAN 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Terbuka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peluang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pelaku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usaha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negara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ASEAN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lainnya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dapat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beroperasi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di Indonesia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demikian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  <a:cs typeface="Arial" pitchFamily="34" charset="0"/>
              </a:rPr>
              <a:t>sebaliknya</a:t>
            </a:r>
            <a:r>
              <a:rPr lang="en-US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15" name="Slide Number Placeholder 3"/>
          <p:cNvSpPr txBox="1">
            <a:spLocks noGrp="1"/>
          </p:cNvSpPr>
          <p:nvPr/>
        </p:nvSpPr>
        <p:spPr bwMode="auto">
          <a:xfrm>
            <a:off x="8153400" y="6324600"/>
            <a:ext cx="617154" cy="504000"/>
          </a:xfrm>
          <a:prstGeom prst="ellipse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000" tIns="0" rIns="90000" bIns="0" anchor="ctr" anchorCtr="1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313A1106-2D86-4C4D-AFEC-9D3C2EEA54BF}" type="slidenum">
              <a:rPr lang="en-US" sz="1700" b="1">
                <a:solidFill>
                  <a:prstClr val="black"/>
                </a:solidFill>
                <a:cs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sz="1700" b="1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634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411760" y="4038599"/>
            <a:ext cx="3888432" cy="4705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73730" name="Picture 4" descr="untitledSF"/>
          <p:cNvPicPr>
            <a:picLocks noChangeAspect="1" noChangeArrowheads="1"/>
          </p:cNvPicPr>
          <p:nvPr/>
        </p:nvPicPr>
        <p:blipFill>
          <a:blip r:embed="rId4">
            <a:lum bright="64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8964488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836613" y="1776412"/>
            <a:ext cx="744855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808080"/>
                </a:solidFill>
                <a:latin typeface="Arial Rounded MT Bold" pitchFamily="34" charset="0"/>
              </a:rPr>
              <a:t>Agro-based products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990000"/>
                </a:solidFill>
                <a:latin typeface="Arial Rounded MT Bold" pitchFamily="34" charset="0"/>
              </a:rPr>
              <a:t>Air travel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808080"/>
                </a:solidFill>
                <a:latin typeface="Arial Rounded MT Bold" pitchFamily="34" charset="0"/>
              </a:rPr>
              <a:t>Automotive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990000"/>
                </a:solidFill>
                <a:latin typeface="Arial Rounded MT Bold" pitchFamily="34" charset="0"/>
              </a:rPr>
              <a:t>E-ASEAN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808080"/>
                </a:solidFill>
                <a:latin typeface="Arial Rounded MT Bold" pitchFamily="34" charset="0"/>
              </a:rPr>
              <a:t>Electronics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808080"/>
                </a:solidFill>
                <a:latin typeface="Arial Rounded MT Bold" pitchFamily="34" charset="0"/>
              </a:rPr>
              <a:t>Fisheries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990000"/>
                </a:solidFill>
                <a:latin typeface="Arial Rounded MT Bold" pitchFamily="34" charset="0"/>
              </a:rPr>
              <a:t>Healthcare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808080"/>
                </a:solidFill>
                <a:latin typeface="Arial Rounded MT Bold" pitchFamily="34" charset="0"/>
              </a:rPr>
              <a:t>Rubber-based products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808080"/>
                </a:solidFill>
                <a:latin typeface="Arial Rounded MT Bold" pitchFamily="34" charset="0"/>
              </a:rPr>
              <a:t>Textiles &amp; apparels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990000"/>
                </a:solidFill>
                <a:latin typeface="Arial Rounded MT Bold" pitchFamily="34" charset="0"/>
              </a:rPr>
              <a:t>Tourism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808080"/>
                </a:solidFill>
                <a:latin typeface="Arial Rounded MT Bold" pitchFamily="34" charset="0"/>
              </a:rPr>
              <a:t>Wood-based product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990000"/>
                </a:solidFill>
                <a:latin typeface="Arial Rounded MT Bold" pitchFamily="34" charset="0"/>
              </a:rPr>
              <a:t>Logistics services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948057" y="471488"/>
            <a:ext cx="7228838" cy="89255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cs typeface="Arial" pitchFamily="34" charset="0"/>
              </a:rPr>
              <a:t>12 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cs typeface="Arial" pitchFamily="34" charset="0"/>
              </a:rPr>
              <a:t>PRIORIT</a:t>
            </a:r>
            <a:r>
              <a:rPr lang="id-ID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cs typeface="Arial" pitchFamily="34" charset="0"/>
              </a:rPr>
              <a:t>IES</a:t>
            </a:r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cs typeface="Arial" pitchFamily="34" charset="0"/>
              </a:rPr>
              <a:t>INTEGRATION SECTORS</a:t>
            </a:r>
          </a:p>
          <a:p>
            <a:pPr algn="ctr" eaLnBrk="0" hangingPunct="0">
              <a:defRPr/>
            </a:pPr>
            <a:r>
              <a:rPr lang="en-US" sz="2400" b="1" dirty="0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(7 </a:t>
            </a:r>
            <a:r>
              <a:rPr lang="en-US" sz="2400" b="1" dirty="0" err="1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sektor</a:t>
            </a:r>
            <a:r>
              <a:rPr lang="en-US" sz="2400" b="1" dirty="0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barang</a:t>
            </a:r>
            <a:r>
              <a:rPr lang="en-US" sz="2400" b="1" dirty="0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, 5 </a:t>
            </a:r>
            <a:r>
              <a:rPr lang="en-US" sz="2400" b="1" dirty="0" err="1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sektor</a:t>
            </a:r>
            <a:r>
              <a:rPr lang="en-US" sz="2400" b="1" dirty="0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jasa-jasa</a:t>
            </a:r>
            <a:r>
              <a:rPr lang="en-US" sz="2400" b="1" dirty="0">
                <a:solidFill>
                  <a:srgbClr val="330066"/>
                </a:solidFill>
                <a:latin typeface="Arial Rounded MT Bold" pitchFamily="34" charset="0"/>
                <a:cs typeface="Arial" pitchFamily="34" charset="0"/>
              </a:rPr>
              <a:t>)</a:t>
            </a:r>
          </a:p>
        </p:txBody>
      </p:sp>
      <p:sp>
        <p:nvSpPr>
          <p:cNvPr id="5" name="Slide Number Placeholder 3"/>
          <p:cNvSpPr txBox="1">
            <a:spLocks noGrp="1"/>
          </p:cNvSpPr>
          <p:nvPr/>
        </p:nvSpPr>
        <p:spPr bwMode="auto">
          <a:xfrm>
            <a:off x="8153400" y="6324600"/>
            <a:ext cx="617154" cy="504000"/>
          </a:xfrm>
          <a:prstGeom prst="ellipse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000" tIns="0" rIns="90000" bIns="0" anchor="ctr" anchorCtr="1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9C77210E-F5B6-432F-993F-35AB7481FE2C}" type="slidenum">
              <a:rPr lang="en-US" sz="1700" b="1">
                <a:solidFill>
                  <a:prstClr val="black"/>
                </a:solidFill>
                <a:cs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z="1700" b="1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2123728" y="4024300"/>
            <a:ext cx="1440160" cy="412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ight Arrow 9"/>
          <p:cNvSpPr/>
          <p:nvPr/>
        </p:nvSpPr>
        <p:spPr>
          <a:xfrm rot="10800000">
            <a:off x="5580112" y="4014082"/>
            <a:ext cx="1296144" cy="412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84345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Content Placeholder 2"/>
          <p:cNvSpPr>
            <a:spLocks noGrp="1"/>
          </p:cNvSpPr>
          <p:nvPr>
            <p:ph idx="1"/>
          </p:nvPr>
        </p:nvSpPr>
        <p:spPr>
          <a:xfrm>
            <a:off x="457200" y="1069975"/>
            <a:ext cx="8229600" cy="5056188"/>
          </a:xfrm>
        </p:spPr>
        <p:txBody>
          <a:bodyPr/>
          <a:lstStyle/>
          <a:p>
            <a:pPr algn="just">
              <a:lnSpc>
                <a:spcPct val="80000"/>
              </a:lnSpc>
              <a:buFont typeface="Arial" pitchFamily="34" charset="0"/>
              <a:buNone/>
            </a:pPr>
            <a:endParaRPr lang="id-ID" sz="900" smtClean="0"/>
          </a:p>
          <a:p>
            <a:pPr algn="just">
              <a:lnSpc>
                <a:spcPct val="80000"/>
              </a:lnSpc>
              <a:buFontTx/>
              <a:buChar char="-"/>
            </a:pPr>
            <a:endParaRPr lang="id-ID" sz="2000" smtClean="0"/>
          </a:p>
        </p:txBody>
      </p:sp>
      <p:graphicFrame>
        <p:nvGraphicFramePr>
          <p:cNvPr id="4" name="Group 2"/>
          <p:cNvGraphicFramePr>
            <a:graphicFrameLocks noGrp="1"/>
          </p:cNvGraphicFramePr>
          <p:nvPr/>
        </p:nvGraphicFramePr>
        <p:xfrm>
          <a:off x="547688" y="1096963"/>
          <a:ext cx="8215312" cy="3170256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517525"/>
                <a:gridCol w="3970337"/>
                <a:gridCol w="3727450"/>
              </a:tblGrid>
              <a:tr h="62521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</a:t>
                      </a: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  <a:cs typeface="Arial" pitchFamily="34" charset="0"/>
                      </a:endParaRPr>
                    </a:p>
                  </a:txBody>
                  <a:tcPr marL="91439" marR="91439" marT="58314" marB="45715" anchor="ctr" horzOverflow="overflow"/>
                </a:tc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None/>
                        <a:defRPr/>
                      </a:pPr>
                      <a:r>
                        <a:rPr lang="en-US" sz="1800" b="1" dirty="0" smtClean="0">
                          <a:solidFill>
                            <a:srgbClr val="000000"/>
                          </a:solidFill>
                          <a:effectLst/>
                          <a:cs typeface="Arial" pitchFamily="34" charset="0"/>
                        </a:rPr>
                        <a:t>Mutual Recognition Arrangements</a:t>
                      </a:r>
                    </a:p>
                  </a:txBody>
                  <a:tcPr marL="91439" marR="91439" marT="58314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Tempat dan Tanggal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Penandatanganan</a:t>
                      </a:r>
                      <a:endParaRPr kumimoji="0" lang="id-ID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  <a:cs typeface="Arial" pitchFamily="34" charset="0"/>
                      </a:endParaRPr>
                    </a:p>
                  </a:txBody>
                  <a:tcPr marL="91439" marR="91439" marT="58314" marB="45715" anchor="ctr" horzOverflow="overflow"/>
                </a:tc>
              </a:tr>
              <a:tr h="2545019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id-ID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</a:t>
                      </a:r>
                      <a:endParaRPr kumimoji="0" lang="id-ID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  <a:cs typeface="Arial" pitchFamily="34" charset="0"/>
                      </a:endParaRPr>
                    </a:p>
                  </a:txBody>
                  <a:tcPr marL="91439" marR="91439" marT="58314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MRA on Engineering Services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MRA on Nursing Services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MRA on Architectural Services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Framework Arrangement for Mutual Recognition on Surveying Qualification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MRA on Tourism Professional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MRA on Accountancy Services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MRA on Medical Practitioners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MRA on Dental Practitioners</a:t>
                      </a:r>
                      <a:endParaRPr kumimoji="0" lang="id-ID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  <a:cs typeface="Arial" pitchFamily="34" charset="0"/>
                      </a:endParaRPr>
                    </a:p>
                  </a:txBody>
                  <a:tcPr marL="91439" marR="91439" marT="58314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Kuala Lumpur, 9 Desember 2005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Cebu, Filipina, 8 Desember 2006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Singapura, 19 November 2007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Singapura, 19 November 2007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id-ID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Hanoi, Vietnam, 9 Januari 2009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Cha-am, Thailand, 26 Februari 2009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Cha-am, Thailand, 26 Februari 2009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id-ID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Cha-am, Thailand, 26 Februari 2009</a:t>
                      </a:r>
                    </a:p>
                  </a:txBody>
                  <a:tcPr marL="91439" marR="91439" marT="58314" marB="45715" horzOverflow="overflow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357188"/>
            <a:ext cx="9144000" cy="39528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id-ID" sz="2400" b="1" dirty="0">
                <a:solidFill>
                  <a:prstClr val="white"/>
                </a:solidFill>
              </a:rPr>
              <a:t>8 (delapan) MRA di </a:t>
            </a:r>
            <a:r>
              <a:rPr lang="en-US" sz="2400" b="1" dirty="0">
                <a:solidFill>
                  <a:prstClr val="white"/>
                </a:solidFill>
              </a:rPr>
              <a:t>b</a:t>
            </a:r>
            <a:r>
              <a:rPr lang="id-ID" sz="2400" b="1" dirty="0">
                <a:solidFill>
                  <a:prstClr val="white"/>
                </a:solidFill>
              </a:rPr>
              <a:t>idang </a:t>
            </a:r>
            <a:r>
              <a:rPr lang="en-US" sz="2400" b="1" dirty="0">
                <a:solidFill>
                  <a:prstClr val="white"/>
                </a:solidFill>
              </a:rPr>
              <a:t>j</a:t>
            </a:r>
            <a:r>
              <a:rPr lang="id-ID" sz="2400" b="1" dirty="0">
                <a:solidFill>
                  <a:prstClr val="white"/>
                </a:solidFill>
              </a:rPr>
              <a:t>asa telah disepakati dalam ASEAN</a:t>
            </a:r>
          </a:p>
        </p:txBody>
      </p:sp>
      <p:sp>
        <p:nvSpPr>
          <p:cNvPr id="72722" name="Rectangle 7"/>
          <p:cNvSpPr>
            <a:spLocks noChangeArrowheads="1"/>
          </p:cNvSpPr>
          <p:nvPr/>
        </p:nvSpPr>
        <p:spPr bwMode="auto">
          <a:xfrm>
            <a:off x="533400" y="4519613"/>
            <a:ext cx="8153400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ts val="1200"/>
              </a:spcAft>
            </a:pPr>
            <a:r>
              <a:rPr lang="id-ID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MRA</a:t>
            </a:r>
            <a:r>
              <a:rPr lang="id-ID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merupakan kesepakatan yang diakui bersama oleh seluruh negara ASEAN untuk saling mengakui atau menerima beberapa atau semua aspek hasil penilaian, seperti hasil tes atau berupa sertifikat</a:t>
            </a:r>
          </a:p>
          <a:p>
            <a:pPr algn="just" fontAlgn="base">
              <a:spcBef>
                <a:spcPct val="0"/>
              </a:spcBef>
              <a:spcAft>
                <a:spcPts val="1200"/>
              </a:spcAft>
            </a:pPr>
            <a:r>
              <a:rPr lang="id-ID" altLang="zh-CN" dirty="0" smtClean="0">
                <a:solidFill>
                  <a:prstClr val="black"/>
                </a:solidFill>
                <a:latin typeface="Arial" pitchFamily="34" charset="0"/>
                <a:ea typeface="华文楷体"/>
                <a:cs typeface="华文楷体"/>
              </a:rPr>
              <a:t>MRA dipergunakan untuk memudahkan perpindahan tenaga profesional antara negara khususnya dalam rangka integrasi pasar dengan tetap mempertahankan kekhususan masing-masing negara.</a:t>
            </a:r>
          </a:p>
          <a:p>
            <a:pPr algn="just" fontAlgn="base">
              <a:spcBef>
                <a:spcPct val="0"/>
              </a:spcBef>
              <a:spcAft>
                <a:spcPts val="1200"/>
              </a:spcAft>
            </a:pPr>
            <a:endParaRPr lang="id-ID" altLang="zh-CN" dirty="0" smtClean="0">
              <a:solidFill>
                <a:prstClr val="black"/>
              </a:solidFill>
              <a:latin typeface="Arial" pitchFamily="34" charset="0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76862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Gambaran Umum</a:t>
            </a:r>
            <a:endParaRPr lang="id-ID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Geografis</a:t>
            </a:r>
          </a:p>
          <a:p>
            <a:r>
              <a:rPr lang="id-ID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Penduduk</a:t>
            </a:r>
          </a:p>
          <a:p>
            <a:r>
              <a:rPr lang="id-ID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Kesehatan</a:t>
            </a:r>
          </a:p>
          <a:p>
            <a:r>
              <a:rPr lang="id-ID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Permasalahan</a:t>
            </a:r>
          </a:p>
          <a:p>
            <a:r>
              <a:rPr lang="id-ID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Isu-isu strategis</a:t>
            </a:r>
            <a:endParaRPr lang="id-ID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299530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3372" y="274638"/>
            <a:ext cx="4714908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d-ID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KONDISI GEOGRAFIS</a:t>
            </a:r>
            <a:endParaRPr lang="id-ID" sz="3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026" name="Picture 2" descr="E:\EKONOMI\Umum\Paparan WKP pd Pembekalan KKN UNPAR April 2015\5 kecamata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080146" cy="6858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071670" y="3071810"/>
            <a:ext cx="16430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600" b="1" dirty="0" smtClean="0">
                <a:ln w="3175">
                  <a:noFill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Kab. Pulang Pisau</a:t>
            </a:r>
            <a:endParaRPr lang="en-US" sz="1600" b="1" dirty="0">
              <a:ln w="3175">
                <a:noFill/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4282" y="5143512"/>
            <a:ext cx="1357322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600" b="1" dirty="0" smtClean="0">
                <a:ln w="3175">
                  <a:noFill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Kab. Katingan</a:t>
            </a:r>
            <a:endParaRPr lang="en-US" sz="1600" b="1" dirty="0">
              <a:ln w="3175">
                <a:noFill/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910" y="642918"/>
            <a:ext cx="192882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600" b="1" dirty="0" smtClean="0">
                <a:ln w="3175">
                  <a:noFill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Kab. Gunung Mas</a:t>
            </a:r>
            <a:endParaRPr lang="en-US" sz="1600" b="1" dirty="0">
              <a:ln w="3175">
                <a:noFill/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29124" y="1285860"/>
            <a:ext cx="16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Letak Geografis</a:t>
            </a:r>
            <a:endParaRPr lang="id-ID" dirty="0"/>
          </a:p>
        </p:txBody>
      </p:sp>
      <p:sp>
        <p:nvSpPr>
          <p:cNvPr id="15" name="TextBox 14"/>
          <p:cNvSpPr txBox="1"/>
          <p:nvPr/>
        </p:nvSpPr>
        <p:spPr>
          <a:xfrm>
            <a:off x="4429124" y="1711099"/>
            <a:ext cx="3477234" cy="646331"/>
          </a:xfrm>
          <a:prstGeom prst="rect">
            <a:avLst/>
          </a:prstGeom>
          <a:solidFill>
            <a:srgbClr val="002060"/>
          </a:solidFill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id-ID" dirty="0" smtClean="0">
                <a:solidFill>
                  <a:srgbClr val="FFFF00"/>
                </a:solidFill>
              </a:rPr>
              <a:t>113°30’ - 114°07’ Bujur Timur  dan </a:t>
            </a:r>
          </a:p>
          <a:p>
            <a:r>
              <a:rPr lang="id-ID" dirty="0" smtClean="0">
                <a:solidFill>
                  <a:srgbClr val="FFFF00"/>
                </a:solidFill>
              </a:rPr>
              <a:t>1°35’ - 2°24’ Lintang Selatan</a:t>
            </a:r>
            <a:endParaRPr lang="id-ID" dirty="0">
              <a:solidFill>
                <a:srgbClr val="FFFF00"/>
              </a:solidFill>
            </a:endParaRPr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4429124" y="2857496"/>
          <a:ext cx="4286280" cy="25958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785950"/>
                <a:gridCol w="1214446"/>
                <a:gridCol w="128588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Wilayah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Luas</a:t>
                      </a:r>
                      <a:r>
                        <a:rPr lang="id-ID" baseline="0" dirty="0" smtClean="0"/>
                        <a:t> (</a:t>
                      </a:r>
                      <a:r>
                        <a:rPr lang="id-ID" dirty="0" smtClean="0"/>
                        <a:t>km</a:t>
                      </a:r>
                      <a:r>
                        <a:rPr lang="id-ID" baseline="30000" dirty="0" smtClean="0"/>
                        <a:t>2)</a:t>
                      </a:r>
                      <a:endParaRPr lang="id-ID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Prosentase</a:t>
                      </a:r>
                      <a:endParaRPr lang="id-ID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Kec.</a:t>
                      </a:r>
                      <a:r>
                        <a:rPr lang="id-ID" baseline="0" dirty="0" smtClean="0"/>
                        <a:t> Pahandut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dirty="0" smtClean="0"/>
                        <a:t>117,25</a:t>
                      </a:r>
                      <a:endParaRPr lang="id-ID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mtClean="0"/>
                        <a:t>4,38%</a:t>
                      </a:r>
                      <a:endParaRPr lang="id-ID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Kec.</a:t>
                      </a:r>
                      <a:r>
                        <a:rPr lang="id-ID" baseline="0" dirty="0" smtClean="0"/>
                        <a:t> Jekan Raya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dirty="0" smtClean="0"/>
                        <a:t>352,62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mtClean="0"/>
                        <a:t>13,16%</a:t>
                      </a:r>
                      <a:endParaRPr lang="id-ID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Kec. Sabangau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dirty="0" smtClean="0"/>
                        <a:t>583,50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mtClean="0"/>
                        <a:t>21,78%</a:t>
                      </a:r>
                      <a:endParaRPr lang="id-ID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Kec. Bukit Batu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dirty="0" smtClean="0"/>
                        <a:t>572,00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mtClean="0"/>
                        <a:t>21,36%</a:t>
                      </a:r>
                      <a:endParaRPr lang="id-ID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Kec. Rakumpit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dirty="0" smtClean="0"/>
                        <a:t>1.053,14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mtClean="0"/>
                        <a:t>39,32%</a:t>
                      </a:r>
                      <a:endParaRPr lang="id-ID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b="1" dirty="0" smtClean="0"/>
                        <a:t>PALANGKA RAYA</a:t>
                      </a:r>
                      <a:endParaRPr lang="id-ID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b="1" dirty="0" smtClean="0"/>
                        <a:t>2.678,51</a:t>
                      </a:r>
                      <a:endParaRPr lang="id-ID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571472" y="1857364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RAKUMPIT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5786" y="3000372"/>
            <a:ext cx="148114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BUKIT BATU</a:t>
            </a:r>
            <a:endParaRPr lang="en-U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00100" y="4429132"/>
            <a:ext cx="150019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JEKAN RAYA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857356" y="5072074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SABANGAU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71736" y="4071942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PAHANDUT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15458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EKONOMI\Umum\Paparan WKP pd Pembekalan KKN UNPAR April 2015\5 kecamata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080146" cy="6858000"/>
          </a:xfrm>
          <a:prstGeom prst="rect">
            <a:avLst/>
          </a:prstGeom>
          <a:noFill/>
        </p:spPr>
      </p:pic>
      <p:pic>
        <p:nvPicPr>
          <p:cNvPr id="16" name="Picture 2" descr="E:\EKONOMI\Umum\Paparan WKP pd Pembekalan KKN UNPAR April 2015\30 kelurahan.pn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669" y="1133459"/>
            <a:ext cx="3621164" cy="45468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3372" y="274638"/>
            <a:ext cx="4714908" cy="1143000"/>
          </a:xfr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d-ID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WILAYAH ADMINISTRASI</a:t>
            </a:r>
            <a:endParaRPr lang="id-ID" sz="3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71670" y="3071810"/>
            <a:ext cx="16430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600" b="1" dirty="0" smtClean="0">
                <a:ln w="3175">
                  <a:noFill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Kab. Pulang Pisau</a:t>
            </a:r>
            <a:endParaRPr lang="en-US" sz="1600" b="1" dirty="0">
              <a:ln w="3175">
                <a:noFill/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4282" y="5143512"/>
            <a:ext cx="1357322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600" b="1" dirty="0" smtClean="0">
                <a:ln w="3175">
                  <a:noFill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Kab. Katingan</a:t>
            </a:r>
            <a:endParaRPr lang="en-US" sz="1600" b="1" dirty="0">
              <a:ln w="3175">
                <a:noFill/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910" y="642918"/>
            <a:ext cx="192882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600" b="1" dirty="0" smtClean="0">
                <a:ln w="3175">
                  <a:noFill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Kab. Gunung Mas</a:t>
            </a:r>
            <a:endParaRPr lang="en-US" sz="1600" b="1" dirty="0">
              <a:ln w="3175">
                <a:noFill/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1472" y="1857364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RAKUMPIT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85786" y="3000372"/>
            <a:ext cx="148114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BUKIT BATU</a:t>
            </a:r>
            <a:endParaRPr lang="en-U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00100" y="4429132"/>
            <a:ext cx="150019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JEKAN RAYA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57356" y="5072074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SABANGAU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71736" y="4071942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PAHANDUT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29124" y="1881926"/>
            <a:ext cx="2060372" cy="50475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 smtClean="0"/>
              <a:t>KECAMATAN PAHANDUT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Pahandut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Panarung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Langkai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Tumbang Rungan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Tanjung Pinang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Pahandut Seberang</a:t>
            </a:r>
          </a:p>
          <a:p>
            <a:pPr marL="342900" indent="-342900"/>
            <a:endParaRPr lang="id-ID" sz="1400" dirty="0" smtClean="0"/>
          </a:p>
          <a:p>
            <a:pPr marL="342900" indent="-342900"/>
            <a:r>
              <a:rPr lang="id-ID" sz="1400" b="1" dirty="0" smtClean="0"/>
              <a:t>KECAMATAN BUKIT BATU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Marang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Tumbang Tahai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Banturung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Tangkiling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Sei Gohong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Kanarakan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Habaring Hurung</a:t>
            </a:r>
          </a:p>
          <a:p>
            <a:pPr marL="342900" indent="-342900"/>
            <a:endParaRPr lang="id-ID" sz="1400" dirty="0" smtClean="0"/>
          </a:p>
          <a:p>
            <a:pPr marL="342900" indent="-342900"/>
            <a:r>
              <a:rPr lang="id-ID" sz="1400" b="1" dirty="0" smtClean="0"/>
              <a:t>KECAMATAN JEKAN RAYA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Menteng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Palangka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Bukit Tunggal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Petuk Katimpun</a:t>
            </a:r>
          </a:p>
          <a:p>
            <a:pPr marL="342900" indent="-342900"/>
            <a:endParaRPr lang="id-ID" sz="1400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6572264" y="1881926"/>
            <a:ext cx="202081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id-ID" sz="1400" b="1" dirty="0" smtClean="0"/>
              <a:t>KECAMATAN SABANGAU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Kereng Bangkirai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Sabaru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Kalampangan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Kameloh Baru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Bereng Bengkel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Danau Tundai</a:t>
            </a:r>
          </a:p>
          <a:p>
            <a:pPr marL="342900" indent="-342900"/>
            <a:endParaRPr lang="id-ID" sz="1400" dirty="0" smtClean="0"/>
          </a:p>
          <a:p>
            <a:pPr marL="342900" indent="-342900"/>
            <a:r>
              <a:rPr lang="id-ID" sz="1400" b="1" dirty="0" smtClean="0"/>
              <a:t>KECAMATAN RAKUMPIT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Petuk Bukit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Pager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Panjehang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Gaung Baru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Petuk Barunai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Mungku Baru</a:t>
            </a:r>
          </a:p>
          <a:p>
            <a:pPr marL="342900" indent="-342900">
              <a:buAutoNum type="arabicPeriod"/>
            </a:pPr>
            <a:r>
              <a:rPr lang="id-ID" sz="1400" dirty="0" smtClean="0"/>
              <a:t>Bukit Sua</a:t>
            </a:r>
            <a:endParaRPr lang="id-ID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4429124" y="1357298"/>
            <a:ext cx="42409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5 Kecamatan, 30 Kelurahan</a:t>
            </a: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xmlns="" val="315529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EKONOMI\Umum\Paparan WKP pd Pembekalan KKN UNPAR April 2015\5 kecamatan - bolong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 contrast="-60000"/>
          </a:blip>
          <a:srcRect/>
          <a:stretch>
            <a:fillRect/>
          </a:stretch>
        </p:blipFill>
        <p:spPr bwMode="auto">
          <a:xfrm>
            <a:off x="285720" y="285728"/>
            <a:ext cx="4756613" cy="6143644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928662" y="1285860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400" b="1" dirty="0" smtClean="0">
                <a:ln w="317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RAKUMPIT</a:t>
            </a:r>
            <a:endParaRPr lang="en-US" sz="1600" b="1" dirty="0">
              <a:ln w="3175">
                <a:noFill/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5852" y="2857496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400" b="1" dirty="0" smtClean="0">
                <a:ln w="317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BUKIT BATU</a:t>
            </a:r>
            <a:endParaRPr lang="en-US" sz="1400" b="1" dirty="0">
              <a:ln w="3175">
                <a:noFill/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71604" y="4643446"/>
            <a:ext cx="142876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400" b="1" dirty="0" smtClean="0">
                <a:ln w="317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JEKAN RAYA</a:t>
            </a:r>
            <a:endParaRPr lang="en-US" sz="1600" b="1" dirty="0">
              <a:ln w="3175">
                <a:noFill/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71736" y="5857892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400" b="1" dirty="0" smtClean="0">
                <a:ln w="317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SABANGAU</a:t>
            </a:r>
            <a:endParaRPr lang="en-US" sz="1600" b="1" dirty="0">
              <a:ln w="3175">
                <a:noFill/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57620" y="4857760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400" b="1" dirty="0" smtClean="0">
                <a:ln w="317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PAHANDUT</a:t>
            </a:r>
            <a:endParaRPr lang="en-US" sz="1600" b="1" dirty="0">
              <a:ln w="3175">
                <a:noFill/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18311339"/>
              </p:ext>
            </p:extLst>
          </p:nvPr>
        </p:nvGraphicFramePr>
        <p:xfrm>
          <a:off x="923169" y="3960492"/>
          <a:ext cx="7226223" cy="24688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016224"/>
                <a:gridCol w="1682446"/>
                <a:gridCol w="1468403"/>
                <a:gridCol w="2059150"/>
              </a:tblGrid>
              <a:tr h="296272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/>
                        <a:t>Wilayah</a:t>
                      </a:r>
                      <a:endParaRPr lang="id-ID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/>
                        <a:t>Luas</a:t>
                      </a:r>
                      <a:r>
                        <a:rPr lang="id-ID" sz="1800" baseline="0" dirty="0" smtClean="0"/>
                        <a:t> (</a:t>
                      </a:r>
                      <a:r>
                        <a:rPr lang="id-ID" sz="1800" dirty="0" smtClean="0"/>
                        <a:t>km</a:t>
                      </a:r>
                      <a:r>
                        <a:rPr lang="id-ID" sz="1800" baseline="30000" dirty="0" smtClean="0"/>
                        <a:t>2)</a:t>
                      </a:r>
                      <a:endParaRPr lang="id-ID" sz="1800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/>
                        <a:t>Jumlah Penduduk</a:t>
                      </a:r>
                      <a:endParaRPr lang="id-ID" sz="1800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/>
                        <a:t>Kepadatan (/km</a:t>
                      </a:r>
                      <a:r>
                        <a:rPr lang="id-ID" sz="1800" baseline="30000" dirty="0" smtClean="0"/>
                        <a:t>2</a:t>
                      </a:r>
                      <a:r>
                        <a:rPr lang="id-ID" sz="1800" dirty="0" smtClean="0"/>
                        <a:t>)</a:t>
                      </a:r>
                      <a:endParaRPr lang="id-ID" sz="18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40785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Kec.</a:t>
                      </a:r>
                      <a:r>
                        <a:rPr lang="id-ID" sz="1800" baseline="0" dirty="0" smtClean="0"/>
                        <a:t> Pahandut</a:t>
                      </a:r>
                      <a:endParaRPr lang="id-ID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117,25</a:t>
                      </a:r>
                      <a:endParaRPr lang="id-ID" sz="180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85.591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729,99</a:t>
                      </a:r>
                      <a:endParaRPr lang="id-ID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0785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Kec.</a:t>
                      </a:r>
                      <a:r>
                        <a:rPr lang="id-ID" sz="1800" baseline="0" dirty="0" smtClean="0"/>
                        <a:t> Jekan Raya</a:t>
                      </a:r>
                      <a:endParaRPr lang="id-ID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352,62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126.993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360,14</a:t>
                      </a:r>
                      <a:endParaRPr lang="id-ID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0785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Kec. Sabangau</a:t>
                      </a:r>
                      <a:endParaRPr lang="id-ID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583,50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15.859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27,18</a:t>
                      </a:r>
                      <a:endParaRPr lang="id-ID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0785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Kec. Bukit Batu</a:t>
                      </a:r>
                      <a:endParaRPr lang="id-ID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572,00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12.871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22,50</a:t>
                      </a:r>
                      <a:endParaRPr lang="id-ID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0785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Kec. Rakumpit</a:t>
                      </a:r>
                      <a:endParaRPr lang="id-ID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1.053,14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3.186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d-ID" sz="1800" dirty="0" smtClean="0"/>
                        <a:t>3,03</a:t>
                      </a:r>
                      <a:endParaRPr lang="id-ID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071538" y="6429372"/>
            <a:ext cx="45005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 smtClean="0"/>
              <a:t>Sumber: Palangka Raya Dalam Angka 2014</a:t>
            </a:r>
            <a:endParaRPr lang="id-ID" sz="1600" dirty="0"/>
          </a:p>
        </p:txBody>
      </p:sp>
      <p:graphicFrame>
        <p:nvGraphicFramePr>
          <p:cNvPr id="17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66619292"/>
              </p:ext>
            </p:extLst>
          </p:nvPr>
        </p:nvGraphicFramePr>
        <p:xfrm>
          <a:off x="571472" y="188640"/>
          <a:ext cx="7929618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63619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Sub>
          <a:bldChart bld="series" animBg="0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695088"/>
          </a:xfrm>
        </p:spPr>
        <p:txBody>
          <a:bodyPr>
            <a:normAutofit/>
          </a:bodyPr>
          <a:lstStyle/>
          <a:p>
            <a:r>
              <a:rPr lang="id-ID" sz="3600" dirty="0" smtClean="0">
                <a:solidFill>
                  <a:srgbClr val="C00000"/>
                </a:solidFill>
              </a:rPr>
              <a:t>Pembangunan KESEHATAN DI KOTA PALANGKA RAYA</a:t>
            </a:r>
            <a:endParaRPr lang="id-ID" sz="36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2348880"/>
            <a:ext cx="7520940" cy="3579849"/>
          </a:xfrm>
        </p:spPr>
        <p:txBody>
          <a:bodyPr>
            <a:normAutofit/>
          </a:bodyPr>
          <a:lstStyle/>
          <a:p>
            <a:pPr marL="0" indent="0"/>
            <a:r>
              <a:rPr lang="id-ID" sz="3200" b="1" dirty="0" smtClean="0">
                <a:solidFill>
                  <a:srgbClr val="C00000"/>
                </a:solidFill>
              </a:rPr>
              <a:t>Peningkatan Sarana dan Prasarana (pembangunan, pengadaan, hibah, bantuan dll)</a:t>
            </a:r>
          </a:p>
          <a:p>
            <a:pPr marL="0" indent="0"/>
            <a:r>
              <a:rPr lang="id-ID" sz="3200" b="1" dirty="0" smtClean="0">
                <a:solidFill>
                  <a:srgbClr val="C00000"/>
                </a:solidFill>
              </a:rPr>
              <a:t>Peningkatan SDM (beasiswa,tugas belajar,kajibanding, dll)</a:t>
            </a:r>
            <a:endParaRPr lang="id-ID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269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20940" cy="1224136"/>
          </a:xfrm>
        </p:spPr>
        <p:txBody>
          <a:bodyPr>
            <a:normAutofit/>
          </a:bodyPr>
          <a:lstStyle/>
          <a:p>
            <a:pPr algn="ctr"/>
            <a:r>
              <a:rPr lang="id-ID" sz="3600" dirty="0" smtClean="0">
                <a:solidFill>
                  <a:srgbClr val="C00000"/>
                </a:solidFill>
              </a:rPr>
              <a:t>PROSPEK TENAGA KESEHATAN DI KOTA PALANGKA RAYA</a:t>
            </a:r>
            <a:endParaRPr lang="id-ID" sz="3600" dirty="0">
              <a:solidFill>
                <a:srgbClr val="C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512" y="1700808"/>
            <a:ext cx="8568952" cy="4536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“Kebutuhan tenaga kesehatan berbanding lurus dengan kenaikan jumlah penduduk, semakin banyak jumlah penduduk maka kebutuhan prasarana dan tenaga kesehatan juga meningkat”</a:t>
            </a:r>
            <a:r>
              <a:rPr lang="id-ID" sz="3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id-ID" sz="32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951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id-ID" sz="3200" dirty="0" smtClean="0">
                <a:solidFill>
                  <a:srgbClr val="FF0000"/>
                </a:solidFill>
              </a:rPr>
              <a:t>Rumah Sakit, Puskesmas dan Puskesmas Pembantu di Kota Palangka Raya</a:t>
            </a:r>
            <a:endParaRPr lang="id-ID" sz="32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8141389"/>
              </p:ext>
            </p:extLst>
          </p:nvPr>
        </p:nvGraphicFramePr>
        <p:xfrm>
          <a:off x="467544" y="1628800"/>
          <a:ext cx="8229600" cy="50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2643768"/>
                <a:gridCol w="1637645"/>
                <a:gridCol w="1654195"/>
                <a:gridCol w="1645920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id-ID" b="0" dirty="0" smtClean="0">
                          <a:solidFill>
                            <a:schemeClr val="bg1"/>
                          </a:solidFill>
                        </a:rPr>
                        <a:t>NO</a:t>
                      </a:r>
                      <a:endParaRPr lang="id-ID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 smtClean="0">
                          <a:solidFill>
                            <a:schemeClr val="bg1"/>
                          </a:solidFill>
                        </a:rPr>
                        <a:t>KECAMATAN</a:t>
                      </a:r>
                      <a:endParaRPr lang="id-ID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 smtClean="0">
                          <a:solidFill>
                            <a:schemeClr val="bg1"/>
                          </a:solidFill>
                        </a:rPr>
                        <a:t>RUMAH SAKIT</a:t>
                      </a:r>
                      <a:endParaRPr lang="id-ID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 smtClean="0">
                          <a:solidFill>
                            <a:schemeClr val="bg1"/>
                          </a:solidFill>
                        </a:rPr>
                        <a:t>PUSKESMAS</a:t>
                      </a:r>
                      <a:endParaRPr lang="id-ID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 smtClean="0">
                          <a:solidFill>
                            <a:schemeClr val="bg1"/>
                          </a:solidFill>
                        </a:rPr>
                        <a:t>PUSTU</a:t>
                      </a:r>
                      <a:endParaRPr lang="id-ID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PAHANDUT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11</a:t>
                      </a:r>
                      <a:endParaRPr lang="id-ID" dirty="0"/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SABANGAU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JEKAN RAYA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17</a:t>
                      </a:r>
                      <a:endParaRPr lang="id-ID" dirty="0"/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BUKIT BATU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9</a:t>
                      </a:r>
                      <a:endParaRPr lang="id-ID" dirty="0"/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RAKUMPIT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</a:t>
                      </a:r>
                      <a:endParaRPr lang="id-ID" dirty="0"/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FF0000"/>
                          </a:solidFill>
                        </a:rPr>
                        <a:t>TOTAL</a:t>
                      </a:r>
                      <a:endParaRPr lang="id-ID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id-ID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id-ID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FF0000"/>
                          </a:solidFill>
                        </a:rPr>
                        <a:t>45</a:t>
                      </a:r>
                      <a:endParaRPr lang="id-ID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8195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3200" dirty="0" smtClean="0">
                <a:solidFill>
                  <a:srgbClr val="FF0000"/>
                </a:solidFill>
              </a:rPr>
              <a:t>Perkembangan Pembangunan Rumah Sakit dan Puskesmas 2010-2014</a:t>
            </a:r>
            <a:endParaRPr lang="id-ID" sz="32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274151056"/>
              </p:ext>
            </p:extLst>
          </p:nvPr>
        </p:nvGraphicFramePr>
        <p:xfrm>
          <a:off x="319352" y="1501820"/>
          <a:ext cx="3532569" cy="3570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513"/>
                <a:gridCol w="883142"/>
                <a:gridCol w="971457"/>
                <a:gridCol w="971457"/>
              </a:tblGrid>
              <a:tr h="829361"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TAHUN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RUMAH SAKIT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PUSKESMAS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PUSTU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</a:tr>
              <a:tr h="525361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2010</a:t>
                      </a:r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11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580553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2011</a:t>
                      </a:r>
                    </a:p>
                    <a:p>
                      <a:pPr algn="ctr"/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525361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2012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17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525361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2013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7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9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525361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2014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7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</a:t>
                      </a:r>
                      <a:endParaRPr lang="id-ID" dirty="0"/>
                    </a:p>
                  </a:txBody>
                  <a:tcPr marL="84104" marR="84104" anchor="ctr"/>
                </a:tc>
              </a:tr>
            </a:tbl>
          </a:graphicData>
        </a:graphic>
      </p:graphicFrame>
      <p:graphicFrame>
        <p:nvGraphicFramePr>
          <p:cNvPr id="10" name="Content Placeholder 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3447320837"/>
              </p:ext>
            </p:extLst>
          </p:nvPr>
        </p:nvGraphicFramePr>
        <p:xfrm>
          <a:off x="3923928" y="1587367"/>
          <a:ext cx="4967535" cy="5019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5152478"/>
            <a:ext cx="38814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id-ID" dirty="0" smtClean="0">
                <a:solidFill>
                  <a:srgbClr val="FFFF00"/>
                </a:solidFill>
              </a:rPr>
              <a:t>Trend setiap tahun jumlah RS bertambah seiring pertambahan jumlah penduduk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id-ID" dirty="0" smtClean="0">
                <a:solidFill>
                  <a:srgbClr val="FFFF00"/>
                </a:solidFill>
              </a:rPr>
              <a:t>Pada saat ini ada beberapa  pengajuan ijin pendirian RS</a:t>
            </a:r>
            <a:endParaRPr lang="id-ID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7944" y="6194985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i="1" dirty="0" smtClean="0"/>
              <a:t>Sumber :Buku Statistik Palangka Raya 2015</a:t>
            </a:r>
            <a:endParaRPr lang="id-ID" sz="1600" i="1" dirty="0"/>
          </a:p>
        </p:txBody>
      </p:sp>
    </p:spTree>
    <p:extLst>
      <p:ext uri="{BB962C8B-B14F-4D97-AF65-F5344CB8AC3E}">
        <p14:creationId xmlns:p14="http://schemas.microsoft.com/office/powerpoint/2010/main" xmlns="" val="132923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3200" dirty="0" smtClean="0">
                <a:solidFill>
                  <a:srgbClr val="00B050"/>
                </a:solidFill>
              </a:rPr>
              <a:t>Perkembangan Jumlah Apotik &amp; </a:t>
            </a:r>
            <a:br>
              <a:rPr lang="id-ID" sz="3200" dirty="0" smtClean="0">
                <a:solidFill>
                  <a:srgbClr val="00B050"/>
                </a:solidFill>
              </a:rPr>
            </a:br>
            <a:r>
              <a:rPr lang="id-ID" sz="3200" dirty="0" smtClean="0">
                <a:solidFill>
                  <a:srgbClr val="00B050"/>
                </a:solidFill>
              </a:rPr>
              <a:t>Klinik KB</a:t>
            </a:r>
            <a:endParaRPr lang="id-ID" sz="3200" dirty="0">
              <a:solidFill>
                <a:srgbClr val="00B05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915640533"/>
              </p:ext>
            </p:extLst>
          </p:nvPr>
        </p:nvGraphicFramePr>
        <p:xfrm>
          <a:off x="0" y="1501820"/>
          <a:ext cx="3779912" cy="3799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092"/>
                <a:gridCol w="1236717"/>
                <a:gridCol w="1337103"/>
              </a:tblGrid>
              <a:tr h="882432"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TAHUN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APOTIK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KLINIK</a:t>
                      </a:r>
                    </a:p>
                    <a:p>
                      <a:pPr algn="ctr"/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</a:tr>
              <a:tr h="55897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2010</a:t>
                      </a:r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66</a:t>
                      </a:r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67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68103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2011</a:t>
                      </a:r>
                    </a:p>
                    <a:p>
                      <a:pPr algn="ctr"/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68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74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55897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2012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79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74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55897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2013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88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106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55897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2014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94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121</a:t>
                      </a:r>
                      <a:endParaRPr lang="id-ID" dirty="0"/>
                    </a:p>
                  </a:txBody>
                  <a:tcPr marL="84104" marR="84104" anchor="ctr"/>
                </a:tc>
              </a:tr>
            </a:tbl>
          </a:graphicData>
        </a:graphic>
      </p:graphicFrame>
      <p:graphicFrame>
        <p:nvGraphicFramePr>
          <p:cNvPr id="10" name="Content Placeholder 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1403148492"/>
              </p:ext>
            </p:extLst>
          </p:nvPr>
        </p:nvGraphicFramePr>
        <p:xfrm>
          <a:off x="3923928" y="1587367"/>
          <a:ext cx="4967535" cy="5019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5610209"/>
            <a:ext cx="38814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id-ID" dirty="0" smtClean="0">
                <a:solidFill>
                  <a:srgbClr val="FFFF00"/>
                </a:solidFill>
              </a:rPr>
              <a:t>Trend setiap tahun jumlah tempat pelayanan kesehatan bertambah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67944" y="6194985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i="1" dirty="0" smtClean="0"/>
              <a:t>Sumber : Dinas Kesehatan dan BPMPPAKB</a:t>
            </a:r>
            <a:endParaRPr lang="id-ID" sz="1600" i="1" dirty="0"/>
          </a:p>
        </p:txBody>
      </p:sp>
    </p:spTree>
    <p:extLst>
      <p:ext uri="{BB962C8B-B14F-4D97-AF65-F5344CB8AC3E}">
        <p14:creationId xmlns:p14="http://schemas.microsoft.com/office/powerpoint/2010/main" xmlns="" val="8437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3200" dirty="0" smtClean="0">
                <a:solidFill>
                  <a:srgbClr val="FF0000"/>
                </a:solidFill>
              </a:rPr>
              <a:t>TENAGA KESEHATAN KOTA PALANGKA RAYA 2010-2014</a:t>
            </a:r>
            <a:endParaRPr lang="id-ID" sz="32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760121190"/>
              </p:ext>
            </p:extLst>
          </p:nvPr>
        </p:nvGraphicFramePr>
        <p:xfrm>
          <a:off x="107504" y="1484784"/>
          <a:ext cx="3672408" cy="3688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247"/>
                <a:gridCol w="2263161"/>
              </a:tblGrid>
              <a:tr h="1224136">
                <a:tc>
                  <a:txBody>
                    <a:bodyPr/>
                    <a:lstStyle/>
                    <a:p>
                      <a:pPr algn="ctr"/>
                      <a:endParaRPr lang="id-ID" sz="1600" b="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Tahun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0" dirty="0" smtClean="0">
                          <a:solidFill>
                            <a:schemeClr val="bg1"/>
                          </a:solidFill>
                        </a:rPr>
                        <a:t>Tenaga Kesehatan (Dokter,Bidan, Perawat,  ass apoteker, tenaga Teknis)</a:t>
                      </a:r>
                      <a:endParaRPr lang="id-ID" sz="1600" b="0" dirty="0">
                        <a:solidFill>
                          <a:schemeClr val="bg1"/>
                        </a:solidFill>
                      </a:endParaRPr>
                    </a:p>
                  </a:txBody>
                  <a:tcPr marL="84104" marR="84104"/>
                </a:tc>
              </a:tr>
              <a:tr h="765862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2012</a:t>
                      </a:r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376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933098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2013</a:t>
                      </a:r>
                    </a:p>
                    <a:p>
                      <a:pPr algn="ctr"/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391</a:t>
                      </a:r>
                      <a:endParaRPr lang="id-ID" dirty="0"/>
                    </a:p>
                  </a:txBody>
                  <a:tcPr marL="84104" marR="84104" anchor="ctr"/>
                </a:tc>
              </a:tr>
              <a:tr h="765862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2014</a:t>
                      </a:r>
                      <a:endParaRPr lang="id-ID" dirty="0"/>
                    </a:p>
                  </a:txBody>
                  <a:tcPr marL="84104" marR="8410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434</a:t>
                      </a:r>
                      <a:endParaRPr lang="id-ID" dirty="0"/>
                    </a:p>
                  </a:txBody>
                  <a:tcPr marL="84104" marR="84104" anchor="ctr"/>
                </a:tc>
              </a:tr>
            </a:tbl>
          </a:graphicData>
        </a:graphic>
      </p:graphicFrame>
      <p:graphicFrame>
        <p:nvGraphicFramePr>
          <p:cNvPr id="10" name="Content Placeholder 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928354514"/>
              </p:ext>
            </p:extLst>
          </p:nvPr>
        </p:nvGraphicFramePr>
        <p:xfrm>
          <a:off x="3923928" y="1587367"/>
          <a:ext cx="4967535" cy="5019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067944" y="6194985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i="1" dirty="0" smtClean="0"/>
              <a:t>Sumber :Buku Statistik Palangka Raya 2015</a:t>
            </a:r>
            <a:endParaRPr lang="id-ID" sz="1600" i="1" dirty="0"/>
          </a:p>
        </p:txBody>
      </p:sp>
    </p:spTree>
    <p:extLst>
      <p:ext uri="{BB962C8B-B14F-4D97-AF65-F5344CB8AC3E}">
        <p14:creationId xmlns:p14="http://schemas.microsoft.com/office/powerpoint/2010/main" xmlns="" val="321289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5748238"/>
          </a:xfrm>
        </p:spPr>
        <p:txBody>
          <a:bodyPr>
            <a:normAutofit/>
          </a:bodyPr>
          <a:lstStyle/>
          <a:p>
            <a:r>
              <a:rPr lang="id-ID" dirty="0" smtClean="0"/>
              <a:t>DATA KEBUTUHAN TENAGA KESEHATAN/MEDIS DI RS dan PUSKESMAS di Kota PALANGKA RAYA</a:t>
            </a:r>
            <a:br>
              <a:rPr lang="id-ID" dirty="0" smtClean="0"/>
            </a:br>
            <a:r>
              <a:rPr lang="id-ID" dirty="0" smtClean="0"/>
              <a:t> </a:t>
            </a:r>
            <a:br>
              <a:rPr lang="id-ID" dirty="0" smtClean="0"/>
            </a:br>
            <a:r>
              <a:rPr lang="id-ID" sz="2800" i="1" dirty="0" smtClean="0"/>
              <a:t>(sumber Data: Dinas Kesehatan Kota Palangka Raya)</a:t>
            </a:r>
            <a:endParaRPr lang="id-ID" sz="2800" i="1" dirty="0"/>
          </a:p>
        </p:txBody>
      </p:sp>
    </p:spTree>
    <p:extLst>
      <p:ext uri="{BB962C8B-B14F-4D97-AF65-F5344CB8AC3E}">
        <p14:creationId xmlns:p14="http://schemas.microsoft.com/office/powerpoint/2010/main" xmlns="" val="332862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MEDIS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7999197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>
                          <a:effectLst/>
                        </a:rPr>
                        <a:t>DR.Sp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Tangkiling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2845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MEDIS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44762379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 smtClean="0">
                          <a:effectLst/>
                        </a:rPr>
                        <a:t>Dokter</a:t>
                      </a:r>
                      <a:r>
                        <a:rPr lang="en-US" sz="2000" b="1" u="none" strike="noStrike" dirty="0" smtClean="0">
                          <a:effectLst/>
                        </a:rPr>
                        <a:t> </a:t>
                      </a:r>
                      <a:r>
                        <a:rPr lang="en-US" sz="2000" b="1" u="none" strike="noStrike" dirty="0" err="1" smtClean="0">
                          <a:effectLst/>
                        </a:rPr>
                        <a:t>Umum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Tangkiling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4236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MEDIS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835479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 smtClean="0">
                          <a:effectLst/>
                        </a:rPr>
                        <a:t>Dokter</a:t>
                      </a:r>
                      <a:r>
                        <a:rPr lang="en-US" sz="2000" b="1" u="none" strike="noStrike" dirty="0" smtClean="0">
                          <a:effectLst/>
                        </a:rPr>
                        <a:t> Gigi </a:t>
                      </a:r>
                      <a:r>
                        <a:rPr lang="en-US" sz="2000" b="1" u="none" strike="noStrike" dirty="0" err="1" smtClean="0">
                          <a:effectLst/>
                        </a:rPr>
                        <a:t>Spesialis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3355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MEDIS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38137742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 smtClean="0">
                          <a:effectLst/>
                        </a:rPr>
                        <a:t>Dokter</a:t>
                      </a:r>
                      <a:r>
                        <a:rPr lang="en-US" sz="2000" b="1" u="none" strike="noStrike" dirty="0" smtClean="0">
                          <a:effectLst/>
                        </a:rPr>
                        <a:t> Gigi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1416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LABORATORIUM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64177309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420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FARMASI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57123397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585677"/>
                <a:gridCol w="685800"/>
                <a:gridCol w="533400"/>
                <a:gridCol w="381000"/>
                <a:gridCol w="6858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(TB)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Rakumpit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5803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GIZI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464413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NUTRISIONIS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5314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KESMAS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12146954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7408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KESLING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26322719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845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FISIOTERAPIS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23137429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FISIOTERAPIS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2080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KEPERAWATAN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65836888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BIDAN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2:03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0001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KEPERAWATAN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32302361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PERAWAT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2:03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12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334962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DATA KEBUTUHAN TENAGA KEPERAWATAN DI PUSKESMAS TAHUN 2016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47114567"/>
              </p:ext>
            </p:extLst>
          </p:nvPr>
        </p:nvGraphicFramePr>
        <p:xfrm>
          <a:off x="228600" y="685800"/>
          <a:ext cx="8686803" cy="4752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57923"/>
                <a:gridCol w="2814277"/>
                <a:gridCol w="685800"/>
                <a:gridCol w="533400"/>
                <a:gridCol w="381000"/>
                <a:gridCol w="457200"/>
                <a:gridCol w="457203"/>
              </a:tblGrid>
              <a:tr h="2974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err="1">
                          <a:effectLst/>
                        </a:rPr>
                        <a:t>Jenis</a:t>
                      </a:r>
                      <a:r>
                        <a:rPr lang="en-US" sz="2800" b="1" u="none" strike="noStrike" dirty="0">
                          <a:effectLst/>
                        </a:rPr>
                        <a:t> </a:t>
                      </a:r>
                      <a:r>
                        <a:rPr lang="en-US" sz="2800" b="1" u="none" strike="noStrike" dirty="0" err="1">
                          <a:effectLst/>
                        </a:rPr>
                        <a:t>Puskesmas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TIPE PKM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PERAWAT GIGI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Std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err="1">
                          <a:effectLst/>
                        </a:rPr>
                        <a:t>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K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PTT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PERKOTAAN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241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a. </a:t>
                      </a:r>
                      <a:r>
                        <a:rPr lang="en-US" sz="2000" u="none" strike="noStrike" dirty="0" err="1">
                          <a:effectLst/>
                        </a:rPr>
                        <a:t>Pahandut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b. </a:t>
                      </a:r>
                      <a:r>
                        <a:rPr lang="en-US" sz="2000" u="none" strike="noStrike" dirty="0" err="1">
                          <a:effectLst/>
                        </a:rPr>
                        <a:t>Panarung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c. B. Hindu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Menteng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Kayon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d. </a:t>
                      </a:r>
                      <a:r>
                        <a:rPr lang="en-US" sz="2000" u="none" strike="noStrike" dirty="0" err="1">
                          <a:effectLst/>
                        </a:rPr>
                        <a:t>Jekan</a:t>
                      </a:r>
                      <a:r>
                        <a:rPr lang="en-US" sz="2000" u="none" strike="noStrike" dirty="0">
                          <a:effectLst/>
                        </a:rPr>
                        <a:t> Raya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e.Kalampangan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sng" strike="noStrike" dirty="0" smtClean="0">
                          <a:effectLst/>
                        </a:rPr>
                        <a:t>PEDESAAN :</a:t>
                      </a:r>
                      <a:endParaRPr lang="en-US" sz="20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K. </a:t>
                      </a:r>
                      <a:r>
                        <a:rPr lang="en-US" sz="2000" u="none" strike="noStrike" dirty="0" err="1">
                          <a:effectLst/>
                        </a:rPr>
                        <a:t>Bangkirai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38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Tangkiling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Perawatan</a:t>
                      </a:r>
                      <a:r>
                        <a:rPr lang="en-US" sz="2000" u="none" strike="noStrike" dirty="0">
                          <a:effectLst/>
                        </a:rPr>
                        <a:t>/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Rakumpit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Non </a:t>
                      </a:r>
                      <a:r>
                        <a:rPr lang="en-US" sz="2000" u="none" strike="noStrike" dirty="0" err="1" smtClean="0">
                          <a:effectLst/>
                        </a:rPr>
                        <a:t>Ranap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7462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RSUD Kota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err="1">
                          <a:effectLst/>
                        </a:rPr>
                        <a:t>Klas</a:t>
                      </a:r>
                      <a:r>
                        <a:rPr lang="en-US" sz="2000" u="none" strike="noStrike" dirty="0">
                          <a:effectLst/>
                        </a:rPr>
                        <a:t> 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57800" y="5638800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Std</a:t>
            </a:r>
            <a:r>
              <a:rPr lang="en-US" dirty="0" smtClean="0"/>
              <a:t> =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err="1" smtClean="0"/>
              <a:t>Rls</a:t>
            </a:r>
            <a:r>
              <a:rPr lang="en-US" dirty="0" smtClean="0"/>
              <a:t>  = </a:t>
            </a:r>
            <a:r>
              <a:rPr lang="en-US" dirty="0" err="1" smtClean="0"/>
              <a:t>Realisasi</a:t>
            </a:r>
            <a:endParaRPr lang="en-US" dirty="0" smtClean="0"/>
          </a:p>
          <a:p>
            <a:r>
              <a:rPr lang="en-US" dirty="0" smtClean="0"/>
              <a:t>L     = </a:t>
            </a:r>
            <a:r>
              <a:rPr lang="en-US" dirty="0" err="1" smtClean="0"/>
              <a:t>Lebih</a:t>
            </a:r>
            <a:endParaRPr lang="en-US" dirty="0" smtClean="0"/>
          </a:p>
          <a:p>
            <a:r>
              <a:rPr lang="en-US" dirty="0" smtClean="0"/>
              <a:t>K     = </a:t>
            </a:r>
            <a:r>
              <a:rPr lang="en-US" dirty="0" err="1" smtClean="0"/>
              <a:t>Kurang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4800" y="5791199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Permenkes</a:t>
            </a:r>
            <a:r>
              <a:rPr lang="en-US" dirty="0" smtClean="0"/>
              <a:t> 75 </a:t>
            </a:r>
            <a:r>
              <a:rPr lang="en-US" dirty="0" err="1" smtClean="0"/>
              <a:t>Th</a:t>
            </a:r>
            <a:r>
              <a:rPr lang="en-US" dirty="0" smtClean="0"/>
              <a:t> 2014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Data PNS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1704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RSI PKU MUHAMMADIYAH</a:t>
            </a:r>
            <a:endParaRPr lang="id-ID" sz="2000" dirty="0">
              <a:solidFill>
                <a:srgbClr val="0070C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00035" y="928673"/>
          <a:ext cx="8215368" cy="5500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1043526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NO.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JENIS</a:t>
                      </a:r>
                      <a:r>
                        <a:rPr lang="id-ID" sz="1600" baseline="0" dirty="0" smtClean="0"/>
                        <a:t> </a:t>
                      </a:r>
                      <a:r>
                        <a:rPr lang="id-ID" sz="1600" dirty="0" smtClean="0"/>
                        <a:t>TENAGA KESEHATAN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MENURUT  PERMENKES NO.56 TH.2014 KELAS</a:t>
                      </a:r>
                      <a:r>
                        <a:rPr lang="id-ID" sz="1600" baseline="0" dirty="0" smtClean="0"/>
                        <a:t> D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KENYATAAN</a:t>
                      </a:r>
                      <a:endParaRPr lang="id-ID" sz="1600" dirty="0"/>
                    </a:p>
                  </a:txBody>
                  <a:tcPr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Spesialis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 *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2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3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Gigi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4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S-1 Keperawatan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</a:t>
                      </a:r>
                      <a:r>
                        <a:rPr lang="id-ID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 : 3 TT</a:t>
                      </a:r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5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Keperawatan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6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SPK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7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Kebidanan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8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Radiologi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9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10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S1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11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12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D-1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13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Analis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r>
                        <a:rPr lang="id-ID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*</a:t>
                      </a:r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14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Gizi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15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S2 Kesehatan Masyarakat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*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8575">
                <a:tc>
                  <a:txBody>
                    <a:bodyPr/>
                    <a:lstStyle/>
                    <a:p>
                      <a:r>
                        <a:rPr lang="id-ID" sz="1200" dirty="0" smtClean="0"/>
                        <a:t>16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Perekam Medik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14348" y="6611779"/>
            <a:ext cx="27860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000" dirty="0" smtClean="0"/>
              <a:t>* Tenaga tidak tetap</a:t>
            </a:r>
            <a:endParaRPr lang="id-ID" sz="1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RS TNI AD</a:t>
            </a:r>
            <a:endParaRPr lang="id-ID" sz="2000" dirty="0">
              <a:solidFill>
                <a:srgbClr val="00B05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28596" y="651510"/>
          <a:ext cx="8215368" cy="5958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76"/>
                <a:gridCol w="3494408"/>
                <a:gridCol w="2536050"/>
                <a:gridCol w="1571634"/>
              </a:tblGrid>
              <a:tr h="848664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NO.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JENIS</a:t>
                      </a:r>
                      <a:r>
                        <a:rPr lang="id-ID" sz="1600" baseline="0" dirty="0" smtClean="0"/>
                        <a:t> </a:t>
                      </a:r>
                      <a:r>
                        <a:rPr lang="id-ID" sz="1600" dirty="0" smtClean="0"/>
                        <a:t>TENAGA KESEHATAN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MENURUT  PERMENKES NO.56 TH.2014 KELAS D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KENYATAAN</a:t>
                      </a:r>
                      <a:endParaRPr lang="id-ID" sz="1600" dirty="0"/>
                    </a:p>
                  </a:txBody>
                  <a:tcPr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Spesialis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2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3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Gigi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S-1 Keperawatan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</a:t>
                      </a:r>
                      <a:r>
                        <a:rPr lang="id-ID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 : 3 TT</a:t>
                      </a:r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5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Keperawatan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6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SPK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21183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Kebidanan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21183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8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Radiologi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9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10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S1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11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D-3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12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D-1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13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D-3 Analis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14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D-3 Gizi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15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S2 Kesehatan Masyarakat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9427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16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Perekam Medik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solidFill>
                  <a:schemeClr val="accent5">
                    <a:lumMod val="50000"/>
                  </a:schemeClr>
                </a:solidFill>
                <a:latin typeface="Arial Rounded MT Bold" panose="020F0704030504030204" pitchFamily="34" charset="0"/>
              </a:rPr>
              <a:t>RS BHAYANGKARA </a:t>
            </a:r>
            <a:endParaRPr lang="id-ID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00035" y="928671"/>
          <a:ext cx="8215368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76"/>
                <a:gridCol w="2672871"/>
                <a:gridCol w="3214710"/>
                <a:gridCol w="1714511"/>
              </a:tblGrid>
              <a:tr h="571503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NO.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JENIS</a:t>
                      </a:r>
                      <a:r>
                        <a:rPr lang="id-ID" sz="1600" baseline="0" dirty="0" smtClean="0"/>
                        <a:t> </a:t>
                      </a:r>
                      <a:r>
                        <a:rPr lang="id-ID" sz="1600" dirty="0" smtClean="0"/>
                        <a:t>TENAGA KESEHATAN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MENURUT  PERMENKES NO.56 TH.2014 KELAS D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KENYATAAN</a:t>
                      </a:r>
                      <a:endParaRPr lang="id-ID" sz="1600" dirty="0"/>
                    </a:p>
                  </a:txBody>
                  <a:tcPr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Spesialis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2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3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Gigi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S-1 Keperawatan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</a:t>
                      </a:r>
                      <a:r>
                        <a:rPr lang="id-ID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 : 3 TT</a:t>
                      </a:r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5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Keperawatan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6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SPK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Kebidanan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8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Radiologi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9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10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S1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11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D-3 Farmasi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12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Fisioterapi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13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D-3 Analis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14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D-3 Gizi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15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S2 Kesehatan Masyarakat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6856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16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D-3 Perekam Medik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Menyesuaikan Kebutuhan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4" y="131762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solidFill>
                  <a:schemeClr val="accent2">
                    <a:lumMod val="75000"/>
                  </a:schemeClr>
                </a:solidFill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solidFill>
                  <a:schemeClr val="accent2">
                    <a:lumMod val="75000"/>
                  </a:schemeClr>
                </a:solidFill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solidFill>
                  <a:schemeClr val="accent2">
                    <a:lumMod val="75000"/>
                  </a:schemeClr>
                </a:solidFill>
                <a:latin typeface="Arial Rounded MT Bold" panose="020F0704030504030204" pitchFamily="34" charset="0"/>
              </a:rPr>
              <a:t>RSIA YASMIN</a:t>
            </a:r>
            <a:endParaRPr lang="id-ID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71472" y="642918"/>
          <a:ext cx="8215368" cy="56997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NO.56 TH.2014 KELAS C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Dokter Spesialis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/>
                        <a:t>5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Dokter Umum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Dokter </a:t>
                      </a:r>
                      <a:r>
                        <a:rPr lang="id-ID" sz="1100" u="none" strike="noStrike" dirty="0" smtClean="0"/>
                        <a:t>Gigi Umum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4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u="none" strike="noStrike" dirty="0" smtClean="0"/>
                        <a:t>Dokter Gigi  Spesialis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5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S-1 Keperawatan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 : 3 TT</a:t>
                      </a: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6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D-3 Keperawatan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15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7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D-3 Kebidanan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 smtClean="0"/>
                        <a:t>13</a:t>
                      </a:r>
                      <a:r>
                        <a:rPr lang="id-ID" sz="1100" u="none" strike="noStrike" dirty="0"/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8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D-3 Radiologi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9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SPK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10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Keteknisan Gigi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D3 Anestesi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Apoteker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3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u="none" strike="noStrike" dirty="0"/>
                        <a:t>S1 </a:t>
                      </a:r>
                      <a:r>
                        <a:rPr lang="es-ES" sz="1100" u="none" strike="noStrike" dirty="0" err="1"/>
                        <a:t>Farmasi</a:t>
                      </a:r>
                      <a:r>
                        <a:rPr lang="es-ES" sz="1100" u="none" strike="noStrike" dirty="0"/>
                        <a:t>/ D3 </a:t>
                      </a:r>
                      <a:r>
                        <a:rPr lang="es-ES" sz="1100" u="none" strike="noStrike" dirty="0" err="1"/>
                        <a:t>Farmasi</a:t>
                      </a:r>
                      <a:r>
                        <a:rPr lang="es-ES" sz="1100" u="none" strike="noStrike" dirty="0"/>
                        <a:t>/ Asisten </a:t>
                      </a:r>
                      <a:r>
                        <a:rPr lang="es-ES" sz="1100" u="none" strike="noStrike" dirty="0" err="1"/>
                        <a:t>Apoteker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14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Sarjana Gizi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 </a:t>
                      </a:r>
                      <a:r>
                        <a:rPr lang="id-ID" sz="1100" u="none" strike="noStrike" dirty="0" smtClean="0"/>
                        <a:t>1 *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15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D3 Gizi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16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Analis Kesehatan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7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17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Perekam Medis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18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SKM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19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Radiografer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20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/>
                        <a:t>Fisioterapis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Menyesuaikan Kebutuhan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14348" y="6611803"/>
            <a:ext cx="27860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000" dirty="0" smtClean="0"/>
              <a:t>* Tenaga tidak tetap</a:t>
            </a:r>
            <a:endParaRPr lang="id-ID" sz="1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latin typeface="Arial Rounded MT Bold" panose="020F0704030504030204" pitchFamily="34" charset="0"/>
              </a:rPr>
              <a:t>KLINIK KUTILANG</a:t>
            </a:r>
            <a:endParaRPr lang="id-ID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71472" y="928670"/>
          <a:ext cx="8215368" cy="19145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36691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/>
                        <a:t>5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142686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D3 Akademi Anatesi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41432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u="none" strike="noStrike" dirty="0"/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71472" y="4357694"/>
          <a:ext cx="8215368" cy="19145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Spesialis</a:t>
                      </a:r>
                    </a:p>
                  </a:txBody>
                  <a:tcPr marL="9525" marR="9525" marT="9525" marB="0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Refraksi Option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4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SPK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500034" y="3703662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JUMLAH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TENAGA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KESEHATAN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DI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KLINIK</a:t>
            </a:r>
            <a:r>
              <a:rPr kumimoji="0" lang="id-ID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 MATA TAMBUN BUNGAI</a:t>
            </a:r>
            <a:endParaRPr kumimoji="0" lang="id-ID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id-ID" sz="2000" dirty="0" smtClean="0"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latin typeface="Arial Rounded MT Bold" panose="020F0704030504030204" pitchFamily="34" charset="0"/>
              </a:rPr>
              <a:t>KLINIK TUMBUH KEMBANG NATALIE</a:t>
            </a:r>
            <a:endParaRPr lang="id-ID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71472" y="1571612"/>
          <a:ext cx="8215368" cy="3840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Spesialis</a:t>
                      </a:r>
                    </a:p>
                  </a:txBody>
                  <a:tcPr marL="9525" marR="9525" marT="9525" marB="0"/>
                </a:tc>
                <a:tc rowSpan="1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 Fisioterapi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4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DIII Fisioterapi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5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DIII Okupasi Terapi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6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DIII Keperawatan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7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S1 Gizi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8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S2 Psikolog Anak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9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10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Spesialis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 Fisioterapi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latin typeface="Arial Rounded MT Bold" panose="020F0704030504030204" pitchFamily="34" charset="0"/>
              </a:rPr>
              <a:t>KLINIK DAONI</a:t>
            </a:r>
            <a:endParaRPr lang="id-ID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642910" y="1214422"/>
          <a:ext cx="8215368" cy="19145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Analis Kesehatan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71472" y="4357694"/>
          <a:ext cx="8215368" cy="19145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D3 Perawat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500034" y="3500438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JUMLAH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TENAGA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KESEHATAN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DI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KLINIK</a:t>
            </a:r>
            <a:r>
              <a:rPr kumimoji="0" lang="id-ID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 KF G.OBOS</a:t>
            </a:r>
            <a:endParaRPr kumimoji="0" lang="id-ID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latin typeface="Arial Rounded MT Bold" panose="020F0704030504030204" pitchFamily="34" charset="0"/>
              </a:rPr>
              <a:t>KLINIK KF RAJAWALI</a:t>
            </a:r>
            <a:endParaRPr lang="id-ID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00034" y="1142984"/>
          <a:ext cx="8215368" cy="19145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NO.9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448518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364799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71472" y="4357694"/>
          <a:ext cx="8215368" cy="194499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Spesialis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43623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500034" y="3643314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JUMLAH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TENAGA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KESEHATAN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DI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KLINIK</a:t>
            </a:r>
            <a:r>
              <a:rPr kumimoji="0" lang="id-ID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 EKA KARIGAS</a:t>
            </a:r>
            <a:endParaRPr kumimoji="0" lang="id-ID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latin typeface="Arial Rounded MT Bold" panose="020F0704030504030204" pitchFamily="34" charset="0"/>
              </a:rPr>
              <a:t>KLINIK UNPAR</a:t>
            </a:r>
            <a:endParaRPr lang="id-ID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00034" y="928670"/>
          <a:ext cx="8215368" cy="21736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Gigi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4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71472" y="4077053"/>
          <a:ext cx="8215368" cy="221042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68183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41483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40660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40660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Analis Kesehatan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40660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500034" y="3500438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JUMLAH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TENAGA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KESEHATAN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DI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KLINIK</a:t>
            </a:r>
            <a:r>
              <a:rPr kumimoji="0" lang="id-ID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 BNN KALTENG</a:t>
            </a:r>
            <a:endParaRPr kumimoji="0" lang="id-ID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latin typeface="Arial Rounded MT Bold" panose="020F0704030504030204" pitchFamily="34" charset="0"/>
              </a:rPr>
              <a:t>KLINIK L’SHADAY</a:t>
            </a:r>
            <a:endParaRPr lang="id-ID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28596" y="1142984"/>
          <a:ext cx="8215368" cy="19145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0034" y="4147537"/>
          <a:ext cx="8215368" cy="221042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68183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PRATAMA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41483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Dokter Umum</a:t>
                      </a: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Tenaga Medis pada Klinik Pratama yang memberikan pelayanan kedokteran paling sedikit terdiri dari 2 orang dokter/ dokter gigi sebagai pemberi pelayanan dan</a:t>
                      </a:r>
                      <a:r>
                        <a:rPr lang="id-ID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tenaga lainya menyesuaikan kebutuhan</a:t>
                      </a:r>
                      <a:endParaRPr lang="id-ID" sz="11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40660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Apoteker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40660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Perawat</a:t>
                      </a:r>
                    </a:p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06607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Beauty Terapis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428596" y="3500438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JUMLAH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TENAGA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KESEHATAN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DI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KLINIK</a:t>
            </a:r>
            <a:r>
              <a:rPr kumimoji="0" lang="id-ID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 NATASHA</a:t>
            </a:r>
            <a:endParaRPr kumimoji="0" lang="id-ID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11156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Arial Rounded MT Bold" panose="020F0704030504030204" pitchFamily="34" charset="0"/>
              </a:rPr>
              <a:t>JUMLAH </a:t>
            </a:r>
            <a:r>
              <a:rPr lang="en-US" sz="2000" dirty="0" smtClean="0">
                <a:latin typeface="Arial Rounded MT Bold" panose="020F0704030504030204" pitchFamily="34" charset="0"/>
              </a:rPr>
              <a:t>TENAGA </a:t>
            </a:r>
            <a:r>
              <a:rPr lang="id-ID" sz="2000" dirty="0" smtClean="0">
                <a:latin typeface="Arial Rounded MT Bold" panose="020F0704030504030204" pitchFamily="34" charset="0"/>
              </a:rPr>
              <a:t>KESEHATAN </a:t>
            </a:r>
            <a:r>
              <a:rPr lang="en-US" sz="2000" dirty="0" smtClean="0">
                <a:latin typeface="Arial Rounded MT Bold" panose="020F0704030504030204" pitchFamily="34" charset="0"/>
              </a:rPr>
              <a:t>DI </a:t>
            </a:r>
            <a:r>
              <a:rPr lang="id-ID" sz="2000" dirty="0" smtClean="0">
                <a:latin typeface="Arial Rounded MT Bold" panose="020F0704030504030204" pitchFamily="34" charset="0"/>
              </a:rPr>
              <a:t>KLINIK BERSALIN LINA</a:t>
            </a:r>
            <a:endParaRPr lang="id-ID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28596" y="785794"/>
          <a:ext cx="8215368" cy="221539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UTAMA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Dokter Spesialis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u="none" strike="noStrike" dirty="0" smtClean="0"/>
                        <a:t>Tenaga Medis pada Klinik Utama yang memberikan pelayanan kedokteran paling sedikit terdiri dari 1  orang  dokter spesialis dan 1 orang dokter sebagai pemberi pelayanan dan</a:t>
                      </a:r>
                      <a:r>
                        <a:rPr lang="id-ID" sz="1100" u="none" strike="noStrike" baseline="0" dirty="0" smtClean="0"/>
                        <a:t> tenaga lainya menyesuaikan kebutuhan</a:t>
                      </a:r>
                      <a:endParaRPr lang="id-ID" sz="1100" u="none" strike="noStrike" dirty="0" smtClean="0"/>
                    </a:p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1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76144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D3 Perawat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7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48653">
                <a:tc>
                  <a:txBody>
                    <a:bodyPr/>
                    <a:lstStyle/>
                    <a:p>
                      <a:endParaRPr lang="id-ID" sz="1100" dirty="0" smtClean="0"/>
                    </a:p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 dirty="0"/>
                        <a:t>D3 Kebidanan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/>
                        <a:t>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4" name="Content Placeholder 5"/>
          <p:cNvGraphicFramePr>
            <a:graphicFrameLocks/>
          </p:cNvGraphicFramePr>
          <p:nvPr/>
        </p:nvGraphicFramePr>
        <p:xfrm>
          <a:off x="500034" y="3786190"/>
          <a:ext cx="8215368" cy="2545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13276"/>
                <a:gridCol w="3494408"/>
                <a:gridCol w="2053842"/>
                <a:gridCol w="2053842"/>
              </a:tblGrid>
              <a:tr h="500065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NO</a:t>
                      </a:r>
                    </a:p>
                    <a:p>
                      <a:pPr algn="ctr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JENIS</a:t>
                      </a:r>
                      <a:r>
                        <a:rPr lang="id-ID" sz="1400" baseline="0" dirty="0" smtClean="0"/>
                        <a:t> </a:t>
                      </a:r>
                      <a:r>
                        <a:rPr lang="id-ID" sz="1400" dirty="0" smtClean="0"/>
                        <a:t>TENAGA KESEHATAN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MENURUT  PERMENKES NO. 9 TH.2014 JENIS UTAMA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smtClean="0"/>
                        <a:t>KENYATAAN</a:t>
                      </a:r>
                      <a:endParaRPr lang="id-ID" sz="1400" dirty="0"/>
                    </a:p>
                  </a:txBody>
                  <a:tcPr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1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Dokter Spesialis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rowSpan="7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u="none" strike="noStrike" dirty="0" smtClean="0"/>
                        <a:t>Tenaga Medis pada Klinik Utama yang memberikan pelayanan kedokteran paling sedikit terdiri dari 1  orang  dokter spesialis dan 1 orang dokter sebagai pemberi pelayanan dan</a:t>
                      </a:r>
                      <a:r>
                        <a:rPr lang="id-ID" sz="1100" u="none" strike="noStrike" baseline="0" dirty="0" smtClean="0"/>
                        <a:t> tenaga lainya menyesuaikan kebutuhan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1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2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Dokter Umum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3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Apoteker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1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4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Asisten Apoteker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1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5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Analis Kesehatan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6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D3 Kebidanan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/>
                        <a:t>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24672">
                <a:tc>
                  <a:txBody>
                    <a:bodyPr/>
                    <a:lstStyle/>
                    <a:p>
                      <a:r>
                        <a:rPr lang="id-ID" sz="1100" dirty="0" smtClean="0"/>
                        <a:t>7</a:t>
                      </a:r>
                      <a:endParaRPr lang="id-ID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 dirty="0"/>
                        <a:t>D3 Perawat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/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500034" y="3275034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JUMLAH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TENAGA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KESEHATAN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DI </a:t>
            </a:r>
            <a:r>
              <a:rPr kumimoji="0" lang="id-ID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KLINIK BARITO</a:t>
            </a:r>
            <a:r>
              <a:rPr kumimoji="0" lang="id-ID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  <a:ea typeface="+mj-ea"/>
                <a:cs typeface="+mj-cs"/>
              </a:rPr>
              <a:t> SHINTA</a:t>
            </a:r>
            <a:endParaRPr kumimoji="0" lang="id-ID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3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16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b="1" dirty="0">
              <a:latin typeface="Castellar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7D05EDD-35C1-4904-8E09-091B1092B16E}" type="slidenum">
              <a:rPr lang="en-US">
                <a:solidFill>
                  <a:schemeClr val="tx2"/>
                </a:solidFill>
                <a:latin typeface="Franklin Gothic Medium" panose="020B0603020102020204" pitchFamily="34" charset="0"/>
              </a:rPr>
              <a:pPr eaLnBrk="1" hangingPunct="1"/>
              <a:t>47</a:t>
            </a:fld>
            <a:endParaRPr lang="en-US">
              <a:solidFill>
                <a:schemeClr val="tx2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36867" name="TextBox 3"/>
          <p:cNvSpPr txBox="1">
            <a:spLocks noChangeArrowheads="1"/>
          </p:cNvSpPr>
          <p:nvPr/>
        </p:nvSpPr>
        <p:spPr bwMode="auto">
          <a:xfrm>
            <a:off x="609600" y="274638"/>
            <a:ext cx="55626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4400" b="1" dirty="0" err="1">
                <a:solidFill>
                  <a:srgbClr val="FF0000"/>
                </a:solidFill>
                <a:latin typeface="Baveuse"/>
              </a:rPr>
              <a:t>Terima</a:t>
            </a:r>
            <a:r>
              <a:rPr lang="en-US" sz="4400" b="1" dirty="0">
                <a:solidFill>
                  <a:srgbClr val="FF0000"/>
                </a:solidFill>
                <a:latin typeface="Baveuse"/>
              </a:rPr>
              <a:t> </a:t>
            </a:r>
            <a:r>
              <a:rPr lang="en-US" sz="4400" b="1" dirty="0" err="1">
                <a:solidFill>
                  <a:srgbClr val="FF0000"/>
                </a:solidFill>
                <a:latin typeface="Baveuse"/>
              </a:rPr>
              <a:t>Kasih</a:t>
            </a:r>
            <a:endParaRPr lang="en-US" sz="4400" b="1" dirty="0">
              <a:solidFill>
                <a:srgbClr val="FF0000"/>
              </a:solidFill>
              <a:latin typeface="Baveuse"/>
            </a:endParaRP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57275"/>
            <a:ext cx="6096000" cy="529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7000" y="609600"/>
            <a:ext cx="238125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 dir="vert"/>
        <p:sndAc>
          <p:stSnd>
            <p:snd r:embed="rId5" name="chimes.wav"/>
          </p:stSnd>
        </p:sndAc>
      </p:transition>
    </mc:Choice>
    <mc:Fallback>
      <p:transition spd="slow">
        <p:checker dir="vert"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Words>4257</Words>
  <Application>Microsoft Office PowerPoint</Application>
  <PresentationFormat>On-screen Show (4:3)</PresentationFormat>
  <Paragraphs>2128</Paragraphs>
  <Slides>47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Angles</vt:lpstr>
      <vt:lpstr>Slide 1</vt:lpstr>
      <vt:lpstr>Slide 2</vt:lpstr>
      <vt:lpstr>VISI Pemerintah Kota Palangka Raya</vt:lpstr>
      <vt:lpstr> MISI Pemerintah Kota Palangka Raya</vt:lpstr>
      <vt:lpstr>PENDAHULUAN</vt:lpstr>
      <vt:lpstr>The Stages of Economic Integration </vt:lpstr>
      <vt:lpstr>The Pillars of the ASEAN Community</vt:lpstr>
      <vt:lpstr>The Goal and Area of AEC</vt:lpstr>
      <vt:lpstr>Slide 9</vt:lpstr>
      <vt:lpstr>Slide 10</vt:lpstr>
      <vt:lpstr>Slide 11</vt:lpstr>
      <vt:lpstr>Gambaran Umum</vt:lpstr>
      <vt:lpstr>KONDISI GEOGRAFIS</vt:lpstr>
      <vt:lpstr>WILAYAH ADMINISTRASI</vt:lpstr>
      <vt:lpstr>Slide 15</vt:lpstr>
      <vt:lpstr>Pembangunan KESEHATAN DI KOTA PALANGKA RAYA</vt:lpstr>
      <vt:lpstr>PROSPEK TENAGA KESEHATAN DI KOTA PALANGKA RAYA</vt:lpstr>
      <vt:lpstr>Rumah Sakit, Puskesmas dan Puskesmas Pembantu di Kota Palangka Raya</vt:lpstr>
      <vt:lpstr>Perkembangan Pembangunan Rumah Sakit dan Puskesmas 2010-2014</vt:lpstr>
      <vt:lpstr>Perkembangan Jumlah Apotik &amp;  Klinik KB</vt:lpstr>
      <vt:lpstr>TENAGA KESEHATAN KOTA PALANGKA RAYA 2010-2014</vt:lpstr>
      <vt:lpstr>DATA KEBUTUHAN TENAGA KESEHATAN/MEDIS DI RS dan PUSKESMAS di Kota PALANGKA RAYA   (sumber Data: Dinas Kesehatan Kota Palangka Raya)</vt:lpstr>
      <vt:lpstr>DATA KEBUTUHAN TENAGA MEDIS DI PUSKESMAS TAHUN 2016</vt:lpstr>
      <vt:lpstr>DATA KEBUTUHAN TENAGA MEDIS DI PUSKESMAS TAHUN 2016</vt:lpstr>
      <vt:lpstr>DATA KEBUTUHAN TENAGA MEDIS DI PUSKESMAS TAHUN 2016</vt:lpstr>
      <vt:lpstr>DATA KEBUTUHAN TENAGA MEDIS DI PUSKESMAS TAHUN 2016</vt:lpstr>
      <vt:lpstr>DATA KEBUTUHAN TENAGA LABORATORIUM DI PUSKESMAS TAHUN 2016</vt:lpstr>
      <vt:lpstr>DATA KEBUTUHAN TENAGA FARMASI DI PUSKESMAS TAHUN 2016</vt:lpstr>
      <vt:lpstr>DATA KEBUTUHAN TENAGA GIZI DI PUSKESMAS TAHUN 2016</vt:lpstr>
      <vt:lpstr>DATA KEBUTUHAN TENAGA KESMAS DI PUSKESMAS TAHUN 2016</vt:lpstr>
      <vt:lpstr>DATA KEBUTUHAN TENAGA KESLING DI PUSKESMAS TAHUN 2016</vt:lpstr>
      <vt:lpstr>DATA KEBUTUHAN TENAGA FISIOTERAPIS DI PUSKESMAS TAHUN 2016</vt:lpstr>
      <vt:lpstr>DATA KEBUTUHAN TENAGA KEPERAWATAN DI PUSKESMAS TAHUN 2016</vt:lpstr>
      <vt:lpstr>DATA KEBUTUHAN TENAGA KEPERAWATAN DI PUSKESMAS TAHUN 2016</vt:lpstr>
      <vt:lpstr>DATA KEBUTUHAN TENAGA KEPERAWATAN DI PUSKESMAS TAHUN 2016</vt:lpstr>
      <vt:lpstr>JUMLAH TENAGA KESEHATAN DI RSI PKU MUHAMMADIYAH</vt:lpstr>
      <vt:lpstr>JUMLAH TENAGA KESEHATAN DI RS TNI AD</vt:lpstr>
      <vt:lpstr>JUMLAH TENAGA KESEHATAN DI RS BHAYANGKARA </vt:lpstr>
      <vt:lpstr>JUMLAH TENAGA KESEHATAN DI RSIA YASMIN</vt:lpstr>
      <vt:lpstr>JUMLAH TENAGA KESEHATAN DI KLINIK KUTILANG</vt:lpstr>
      <vt:lpstr>JUMLAH TENAGA KESEHATAN DI KLINIK TUMBUH KEMBANG NATALIE</vt:lpstr>
      <vt:lpstr>JUMLAH TENAGA KESEHATAN DI KLINIK DAONI</vt:lpstr>
      <vt:lpstr>JUMLAH TENAGA KESEHATAN DI KLINIK KF RAJAWALI</vt:lpstr>
      <vt:lpstr>JUMLAH TENAGA KESEHATAN DI KLINIK UNPAR</vt:lpstr>
      <vt:lpstr>JUMLAH TENAGA KESEHATAN DI KLINIK L’SHADAY</vt:lpstr>
      <vt:lpstr>JUMLAH TENAGA KESEHATAN DI KLINIK BERSALIN LINA</vt:lpstr>
      <vt:lpstr>Slide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HARATIO</dc:creator>
  <cp:lastModifiedBy>Microsoft</cp:lastModifiedBy>
  <cp:revision>83</cp:revision>
  <dcterms:created xsi:type="dcterms:W3CDTF">2016-11-30T03:09:21Z</dcterms:created>
  <dcterms:modified xsi:type="dcterms:W3CDTF">2016-12-02T23:01:33Z</dcterms:modified>
</cp:coreProperties>
</file>